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4" r:id="rId4"/>
    <p:sldId id="271" r:id="rId5"/>
    <p:sldId id="272" r:id="rId6"/>
    <p:sldId id="289" r:id="rId7"/>
    <p:sldId id="291" r:id="rId8"/>
    <p:sldId id="292" r:id="rId9"/>
    <p:sldId id="278" r:id="rId10"/>
    <p:sldId id="290" r:id="rId11"/>
    <p:sldId id="295" r:id="rId12"/>
    <p:sldId id="293" r:id="rId13"/>
    <p:sldId id="294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E0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737" autoAdjust="0"/>
  </p:normalViewPr>
  <p:slideViewPr>
    <p:cSldViewPr snapToGrid="0">
      <p:cViewPr varScale="1">
        <p:scale>
          <a:sx n="104" d="100"/>
          <a:sy n="104" d="100"/>
        </p:scale>
        <p:origin x="834" y="90"/>
      </p:cViewPr>
      <p:guideLst/>
    </p:cSldViewPr>
  </p:slideViewPr>
  <p:outlineViewPr>
    <p:cViewPr>
      <p:scale>
        <a:sx n="33" d="100"/>
        <a:sy n="33" d="100"/>
      </p:scale>
      <p:origin x="0" y="-13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10" d="100"/>
          <a:sy n="110" d="100"/>
        </p:scale>
        <p:origin x="3348" y="-5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07A0C-1AC5-4551-9D9E-038133B501A9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FC82C-87F9-41F8-A480-2C5AF52A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itbucket.org/produc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https://www.youtube.com/watch?v=6d_4sd_l7rQ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3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6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Protocol</a:t>
            </a:r>
            <a:r>
              <a:rPr lang="en-US" baseline="0" dirty="0" smtClean="0"/>
              <a:t> (s</a:t>
            </a:r>
            <a:r>
              <a:rPr lang="en-US" dirty="0" smtClean="0"/>
              <a:t>ame as HTTP</a:t>
            </a:r>
            <a:r>
              <a:rPr lang="en-US" baseline="0" dirty="0" smtClean="0"/>
              <a:t> protocol)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8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Protocol</a:t>
            </a:r>
            <a:r>
              <a:rPr lang="en-US" baseline="0" dirty="0" smtClean="0"/>
              <a:t> (s</a:t>
            </a:r>
            <a:r>
              <a:rPr lang="en-US" dirty="0" smtClean="0"/>
              <a:t>ame as HTTP</a:t>
            </a:r>
            <a:r>
              <a:rPr lang="en-US" baseline="0" dirty="0" smtClean="0"/>
              <a:t> protocol)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3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Bitbucket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two of the largest web-based hosting services for source code and development projects.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 </a:t>
            </a: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 </a:t>
            </a: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https://bitbucket.org/product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5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0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32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3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9991-B5D6-40FE-9A45-EBA227CD7593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26F7-3C3F-4B2A-AAD1-25A93F495B78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7AB9-3574-49A4-90F4-429665A408F7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B82C-8C56-4164-B440-1AA5395834E5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136-D193-421F-ABC5-0532813BB8DB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2B0B-0628-4CDE-985A-01D539FCE190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4179-3B15-484B-A89A-BEE1483D0D1D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C1C-21DD-4DB2-8191-E5517AAD3AAE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FF3-63B5-4634-858F-08B5FE360033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0EFF-D3A8-40B1-BCA2-B1CD9D9C1CD9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E5A7-D182-43EB-ACD3-AA786DC81645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DE1-852E-429E-9819-D2183F6B778B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6CC2-2C18-4C8E-B909-E324CA98FF70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3FAE-4295-4353-B492-CBDF570D14E7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134D-B4CF-4AB8-A9B9-CBDBBA891CE6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F9B-FF54-4A17-8B6F-ADD3305A4FBE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C001-357F-4853-ADC8-B09E5930662B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tree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8B156-6E02-49BA-BE7B-D198A47CB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2404534"/>
            <a:ext cx="9034272" cy="1646302"/>
          </a:xfrm>
        </p:spPr>
        <p:txBody>
          <a:bodyPr/>
          <a:lstStyle/>
          <a:p>
            <a:r>
              <a:rPr lang="en-US" sz="6000" dirty="0" smtClean="0"/>
              <a:t>Project Management - </a:t>
            </a:r>
            <a:r>
              <a:rPr lang="en-US" sz="6000" dirty="0" err="1" smtClean="0"/>
              <a:t>Git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F1398D-A76E-4B98-9A07-0D061FBD0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Mai Anh Phuong – June 2018</a:t>
            </a:r>
          </a:p>
        </p:txBody>
      </p:sp>
    </p:spTree>
    <p:extLst>
      <p:ext uri="{BB962C8B-B14F-4D97-AF65-F5344CB8AC3E}">
        <p14:creationId xmlns:p14="http://schemas.microsoft.com/office/powerpoint/2010/main" val="297433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416"/>
          </a:xfrm>
        </p:spPr>
        <p:txBody>
          <a:bodyPr/>
          <a:lstStyle/>
          <a:p>
            <a:r>
              <a:rPr lang="en-US" dirty="0" smtClean="0"/>
              <a:t>Installation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9305"/>
            <a:ext cx="8596668" cy="1124711"/>
          </a:xfrm>
        </p:spPr>
        <p:txBody>
          <a:bodyPr>
            <a:normAutofit/>
          </a:bodyPr>
          <a:lstStyle/>
          <a:p>
            <a:r>
              <a:rPr lang="en-US" sz="2200" dirty="0"/>
              <a:t>Visit </a:t>
            </a: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git-scm.com/downloads</a:t>
            </a:r>
            <a:r>
              <a:rPr lang="en-US" sz="2200" dirty="0" smtClean="0"/>
              <a:t> </a:t>
            </a:r>
            <a:r>
              <a:rPr lang="en-US" sz="2200" dirty="0"/>
              <a:t>and download latest version of </a:t>
            </a:r>
            <a:r>
              <a:rPr lang="en-US" sz="2200" dirty="0" err="1"/>
              <a:t>Git</a:t>
            </a:r>
            <a:r>
              <a:rPr lang="en-US" sz="2200" dirty="0"/>
              <a:t> for Windows and install follow the instruction step by </a:t>
            </a:r>
            <a:r>
              <a:rPr lang="en-US" sz="2200" dirty="0" smtClean="0"/>
              <a:t>step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Lecturer: Mai Anh Phuong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4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416"/>
          </a:xfrm>
        </p:spPr>
        <p:txBody>
          <a:bodyPr/>
          <a:lstStyle/>
          <a:p>
            <a:pPr lvl="0"/>
            <a:r>
              <a:rPr lang="en-US" dirty="0"/>
              <a:t>Basic command line for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9305"/>
            <a:ext cx="8596668" cy="4752057"/>
          </a:xfrm>
        </p:spPr>
        <p:txBody>
          <a:bodyPr>
            <a:normAutofit fontScale="85000" lnSpcReduction="20000"/>
          </a:bodyPr>
          <a:lstStyle/>
          <a:p>
            <a:r>
              <a:rPr lang="en-US" sz="2400" i="1" dirty="0" err="1"/>
              <a:t>git</a:t>
            </a:r>
            <a:r>
              <a:rPr lang="en-US" sz="2400" i="1" dirty="0"/>
              <a:t> checkout</a:t>
            </a:r>
            <a:endParaRPr lang="en-US" sz="2400" dirty="0"/>
          </a:p>
          <a:p>
            <a:r>
              <a:rPr lang="en-US" sz="2400" i="1" dirty="0" err="1"/>
              <a:t>git</a:t>
            </a:r>
            <a:r>
              <a:rPr lang="en-US" sz="2400" i="1" dirty="0"/>
              <a:t> branch</a:t>
            </a:r>
            <a:endParaRPr lang="en-US" sz="2400" dirty="0"/>
          </a:p>
          <a:p>
            <a:r>
              <a:rPr lang="en-US" sz="2400" i="1" dirty="0" err="1"/>
              <a:t>git</a:t>
            </a:r>
            <a:r>
              <a:rPr lang="en-US" sz="2400" i="1" dirty="0"/>
              <a:t> fetch</a:t>
            </a:r>
            <a:endParaRPr lang="en-US" sz="2400" dirty="0"/>
          </a:p>
          <a:p>
            <a:r>
              <a:rPr lang="en-US" sz="2400" i="1" dirty="0" err="1"/>
              <a:t>git</a:t>
            </a:r>
            <a:r>
              <a:rPr lang="en-US" sz="2400" i="1" dirty="0"/>
              <a:t> pull</a:t>
            </a:r>
            <a:endParaRPr lang="en-US" sz="2400" dirty="0"/>
          </a:p>
          <a:p>
            <a:r>
              <a:rPr lang="en-US" sz="2400" i="1" dirty="0" err="1"/>
              <a:t>git</a:t>
            </a:r>
            <a:r>
              <a:rPr lang="en-US" sz="2400" i="1" dirty="0"/>
              <a:t> push</a:t>
            </a:r>
            <a:endParaRPr lang="en-US" sz="2400" dirty="0"/>
          </a:p>
          <a:p>
            <a:r>
              <a:rPr lang="en-US" sz="2400" i="1" dirty="0" err="1"/>
              <a:t>git</a:t>
            </a:r>
            <a:r>
              <a:rPr lang="en-US" sz="2400" i="1" dirty="0"/>
              <a:t> add</a:t>
            </a:r>
            <a:endParaRPr lang="en-US" sz="2400" dirty="0"/>
          </a:p>
          <a:p>
            <a:r>
              <a:rPr lang="en-US" sz="2400" i="1" dirty="0" err="1"/>
              <a:t>git</a:t>
            </a:r>
            <a:r>
              <a:rPr lang="en-US" sz="2400" i="1" dirty="0"/>
              <a:t> merge	</a:t>
            </a:r>
            <a:endParaRPr lang="en-US" sz="2400" dirty="0"/>
          </a:p>
          <a:p>
            <a:r>
              <a:rPr lang="en-US" sz="2400" i="1" dirty="0" err="1"/>
              <a:t>git</a:t>
            </a:r>
            <a:r>
              <a:rPr lang="en-US" sz="2400" i="1" dirty="0"/>
              <a:t> log</a:t>
            </a:r>
            <a:endParaRPr lang="en-US" sz="2400" dirty="0"/>
          </a:p>
          <a:p>
            <a:r>
              <a:rPr lang="en-US" sz="2400" i="1" dirty="0" err="1"/>
              <a:t>git</a:t>
            </a:r>
            <a:r>
              <a:rPr lang="en-US" sz="2400" i="1" dirty="0"/>
              <a:t> stash</a:t>
            </a:r>
            <a:endParaRPr lang="en-US" sz="2400" dirty="0"/>
          </a:p>
          <a:p>
            <a:r>
              <a:rPr lang="en-US" sz="2400" i="1" dirty="0" err="1"/>
              <a:t>git</a:t>
            </a:r>
            <a:r>
              <a:rPr lang="en-US" sz="2400" i="1" dirty="0"/>
              <a:t> revert</a:t>
            </a:r>
            <a:endParaRPr lang="en-US" sz="2400" dirty="0"/>
          </a:p>
          <a:p>
            <a:r>
              <a:rPr lang="en-US" sz="2400" i="1" dirty="0" err="1"/>
              <a:t>git</a:t>
            </a:r>
            <a:r>
              <a:rPr lang="en-US" sz="2400" i="1" dirty="0"/>
              <a:t> cherry-pick</a:t>
            </a:r>
            <a:endParaRPr lang="en-US" sz="2400" dirty="0"/>
          </a:p>
          <a:p>
            <a:r>
              <a:rPr lang="en-US" sz="2400" dirty="0"/>
              <a:t>…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Lecturer: Mai Anh Phuong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5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416"/>
          </a:xfrm>
        </p:spPr>
        <p:txBody>
          <a:bodyPr/>
          <a:lstStyle/>
          <a:p>
            <a:r>
              <a:rPr lang="en-US" dirty="0" smtClean="0"/>
              <a:t>Installation </a:t>
            </a:r>
            <a:r>
              <a:rPr lang="en-US" dirty="0" err="1"/>
              <a:t>SourceTree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9305"/>
            <a:ext cx="8596668" cy="1124711"/>
          </a:xfrm>
        </p:spPr>
        <p:txBody>
          <a:bodyPr>
            <a:normAutofit/>
          </a:bodyPr>
          <a:lstStyle/>
          <a:p>
            <a:r>
              <a:rPr lang="en-US" sz="2200" dirty="0"/>
              <a:t>Visit </a:t>
            </a:r>
            <a:r>
              <a:rPr lang="en-US" sz="2200" b="1" u="sng" dirty="0">
                <a:hlinkClick r:id="rId3"/>
              </a:rPr>
              <a:t>https://www.sourcetreeapp.com/</a:t>
            </a:r>
            <a:r>
              <a:rPr lang="en-US" sz="2200" dirty="0"/>
              <a:t> and download latest version of </a:t>
            </a:r>
            <a:r>
              <a:rPr lang="en-US" sz="2200" dirty="0" err="1"/>
              <a:t>SourceTree</a:t>
            </a:r>
            <a:r>
              <a:rPr lang="en-US" sz="2200" dirty="0"/>
              <a:t> for Windows and install follow the instruction step by step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Lecturer: Mai Anh Phuong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8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416"/>
          </a:xfrm>
        </p:spPr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Integration for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9305"/>
            <a:ext cx="8596668" cy="1124711"/>
          </a:xfrm>
        </p:spPr>
        <p:txBody>
          <a:bodyPr>
            <a:normAutofit/>
          </a:bodyPr>
          <a:lstStyle/>
          <a:p>
            <a:r>
              <a:rPr lang="en-US" sz="2200" dirty="0"/>
              <a:t>Open Eclipse -&gt; </a:t>
            </a:r>
            <a:r>
              <a:rPr lang="en-US" sz="2200" b="1" dirty="0"/>
              <a:t>Help</a:t>
            </a:r>
            <a:r>
              <a:rPr lang="en-US" sz="2200" dirty="0"/>
              <a:t> -&gt; </a:t>
            </a:r>
            <a:r>
              <a:rPr lang="en-US" sz="2200" b="1" dirty="0"/>
              <a:t>Eclipse Marketplace</a:t>
            </a:r>
            <a:r>
              <a:rPr lang="en-US" sz="2200" dirty="0"/>
              <a:t> -&gt; Search </a:t>
            </a:r>
            <a:r>
              <a:rPr lang="en-US" sz="2200" b="1" dirty="0" err="1"/>
              <a:t>EGit</a:t>
            </a:r>
            <a:r>
              <a:rPr lang="en-US" sz="2200" b="1" dirty="0"/>
              <a:t> </a:t>
            </a:r>
            <a:r>
              <a:rPr lang="en-US" sz="2200" dirty="0"/>
              <a:t>keyword -&gt; Click </a:t>
            </a:r>
            <a:r>
              <a:rPr lang="en-US" sz="2200" b="1" dirty="0"/>
              <a:t>Install</a:t>
            </a:r>
            <a:r>
              <a:rPr lang="en-US" sz="2200" dirty="0"/>
              <a:t> button at </a:t>
            </a:r>
            <a:r>
              <a:rPr lang="en-US" sz="2200" b="1" dirty="0" err="1"/>
              <a:t>EGit</a:t>
            </a:r>
            <a:r>
              <a:rPr lang="en-US" sz="2200" b="1" dirty="0"/>
              <a:t> - </a:t>
            </a:r>
            <a:r>
              <a:rPr lang="en-US" sz="2200" b="1" dirty="0" err="1"/>
              <a:t>Git</a:t>
            </a:r>
            <a:r>
              <a:rPr lang="en-US" sz="2200" b="1" dirty="0"/>
              <a:t> Integration for Eclipse</a:t>
            </a:r>
            <a:r>
              <a:rPr lang="en-US" sz="2200" dirty="0"/>
              <a:t> section and follow the instruction step by step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Lecturer: Mai Anh Phuong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1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263870">
            <a:off x="1166313" y="1440820"/>
            <a:ext cx="8767042" cy="3705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 &amp; A</a:t>
            </a:r>
            <a:endParaRPr lang="en-US" sz="8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182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263870">
            <a:off x="1166313" y="1440820"/>
            <a:ext cx="8767042" cy="3705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Practice</a:t>
            </a:r>
            <a:endParaRPr lang="en-US" sz="8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279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99AB7-BCB0-4F10-82F5-7FE0B5B3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BA4EB4-B9F3-475E-BB48-3E2DF428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What’s </a:t>
            </a:r>
            <a:r>
              <a:rPr lang="en-US" sz="2200" dirty="0" smtClean="0"/>
              <a:t>GIT?</a:t>
            </a:r>
            <a:endParaRPr lang="en-US" sz="2200" dirty="0"/>
          </a:p>
          <a:p>
            <a:r>
              <a:rPr lang="en-US" sz="2200" dirty="0"/>
              <a:t>Why’s </a:t>
            </a:r>
            <a:r>
              <a:rPr lang="en-US" sz="2200" dirty="0" smtClean="0"/>
              <a:t>GIT?</a:t>
            </a:r>
            <a:endParaRPr lang="en-US" sz="2200" dirty="0"/>
          </a:p>
          <a:p>
            <a:r>
              <a:rPr lang="en-US" sz="2200" dirty="0"/>
              <a:t>How to use it?</a:t>
            </a:r>
          </a:p>
          <a:p>
            <a:r>
              <a:rPr lang="en-US" sz="2200" dirty="0" smtClean="0"/>
              <a:t>Q &amp; A</a:t>
            </a:r>
          </a:p>
          <a:p>
            <a:r>
              <a:rPr lang="en-US" sz="2200" dirty="0" smtClean="0"/>
              <a:t>Practice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</p:spTree>
    <p:extLst>
      <p:ext uri="{BB962C8B-B14F-4D97-AF65-F5344CB8AC3E}">
        <p14:creationId xmlns:p14="http://schemas.microsoft.com/office/powerpoint/2010/main" val="415028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1132913" y="1219241"/>
            <a:ext cx="8767042" cy="3919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What’s </a:t>
            </a: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GIT?</a:t>
            </a:r>
            <a:endParaRPr lang="en-US" sz="8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84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xmlns="" id="{8CF76ED8-5E43-4F27-B273-BA4E50F0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0076"/>
            <a:ext cx="8596668" cy="543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/>
              <a:t>Git</a:t>
            </a:r>
            <a:r>
              <a:rPr lang="en-US" sz="2200" dirty="0"/>
              <a:t> is </a:t>
            </a:r>
            <a:r>
              <a:rPr lang="en-US" sz="2200" dirty="0" smtClean="0"/>
              <a:t>an example of a Distributed </a:t>
            </a:r>
            <a:r>
              <a:rPr lang="en-US" sz="2200" dirty="0"/>
              <a:t>Version Control </a:t>
            </a:r>
            <a:r>
              <a:rPr lang="en-US" sz="2200" dirty="0" smtClean="0"/>
              <a:t>System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err="1"/>
              <a:t>Git</a:t>
            </a:r>
            <a:r>
              <a:rPr lang="en-US" sz="2200" dirty="0"/>
              <a:t> has the functionality, performance, security and flexibility that most teams and individual developers need</a:t>
            </a:r>
            <a:r>
              <a:rPr lang="en-US" sz="2200" dirty="0" smtClean="0"/>
              <a:t>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/>
              <a:t>M</a:t>
            </a:r>
            <a:r>
              <a:rPr lang="en-US" sz="2200" dirty="0" smtClean="0"/>
              <a:t>any </a:t>
            </a:r>
            <a:r>
              <a:rPr lang="en-US" sz="2200" dirty="0"/>
              <a:t>third party software tools and services are already integrated with </a:t>
            </a:r>
            <a:r>
              <a:rPr lang="en-US" sz="2200" dirty="0" err="1"/>
              <a:t>Git</a:t>
            </a:r>
            <a:r>
              <a:rPr lang="en-US" sz="2200" dirty="0"/>
              <a:t> including </a:t>
            </a:r>
            <a:r>
              <a:rPr lang="en-US" sz="2200" dirty="0" smtClean="0"/>
              <a:t>IDEs (</a:t>
            </a:r>
            <a:r>
              <a:rPr lang="en-US" sz="2200" dirty="0" err="1" smtClean="0"/>
              <a:t>Netbeans</a:t>
            </a:r>
            <a:r>
              <a:rPr lang="en-US" sz="2200" dirty="0" smtClean="0"/>
              <a:t>, Eclipse, </a:t>
            </a:r>
            <a:r>
              <a:rPr lang="en-US" sz="2200" dirty="0" err="1" smtClean="0"/>
              <a:t>IntelliJ</a:t>
            </a:r>
            <a:r>
              <a:rPr lang="en-US" sz="2200" dirty="0" smtClean="0"/>
              <a:t>,…)</a:t>
            </a: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2793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1132913" y="1219241"/>
            <a:ext cx="8767042" cy="3919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GIT </a:t>
            </a:r>
            <a:r>
              <a:rPr lang="en-US" sz="800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SVN</a:t>
            </a:r>
            <a:endParaRPr lang="en-US" sz="8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799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xmlns="" id="{8CF76ED8-5E43-4F27-B273-BA4E50F0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0076"/>
            <a:ext cx="8596668" cy="5431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dirty="0" smtClean="0"/>
          </a:p>
          <a:p>
            <a:endParaRPr lang="en-US" sz="2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55038"/>
              </p:ext>
            </p:extLst>
          </p:nvPr>
        </p:nvGraphicFramePr>
        <p:xfrm>
          <a:off x="733552" y="847682"/>
          <a:ext cx="8319008" cy="3505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59504"/>
                <a:gridCol w="41595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GIT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SVN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 </a:t>
                      </a:r>
                      <a:endParaRPr lang="en-US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Non-distributed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Centralized server and repository</a:t>
                      </a:r>
                      <a:endParaRPr lang="en-US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Not 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centralized server and repository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do practically anything offline</a:t>
                      </a:r>
                      <a:endParaRPr lang="en-US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can't reach SVN Repository without</a:t>
                      </a:r>
                      <a:r>
                        <a:rPr lang="en-US" sz="2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internet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branches and merging between branches is really easy</a:t>
                      </a:r>
                      <a:endParaRPr lang="en-US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97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360716" y="1388433"/>
            <a:ext cx="9576310" cy="3919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Bitbucket</a:t>
            </a:r>
            <a:endParaRPr lang="en-US" sz="8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926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Lecturer: Mai Anh Phuong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57666"/>
              </p:ext>
            </p:extLst>
          </p:nvPr>
        </p:nvGraphicFramePr>
        <p:xfrm>
          <a:off x="403014" y="299042"/>
          <a:ext cx="8649546" cy="574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304"/>
                <a:gridCol w="3227938"/>
                <a:gridCol w="3575304"/>
              </a:tblGrid>
              <a:tr h="4339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C3238"/>
                          </a:solidFill>
                          <a:effectLst/>
                        </a:rPr>
                        <a:t>Feature</a:t>
                      </a:r>
                      <a:endParaRPr lang="en-US" dirty="0">
                        <a:solidFill>
                          <a:srgbClr val="2C3238"/>
                        </a:solidFill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2C3238"/>
                          </a:solidFill>
                          <a:effectLst/>
                        </a:rPr>
                        <a:t>Bitbucket</a:t>
                      </a:r>
                      <a:endParaRPr lang="en-US">
                        <a:solidFill>
                          <a:srgbClr val="2C3238"/>
                        </a:solidFill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2C3238"/>
                          </a:solidFill>
                          <a:effectLst/>
                        </a:rPr>
                        <a:t>Github</a:t>
                      </a:r>
                      <a:endParaRPr lang="en-US">
                        <a:solidFill>
                          <a:srgbClr val="2C3238"/>
                        </a:solidFill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43394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Supported VCS</a:t>
                      </a:r>
                      <a:endParaRPr lang="en-US" b="0">
                        <a:solidFill>
                          <a:srgbClr val="2C3238"/>
                        </a:solidFill>
                        <a:effectLst/>
                        <a:latin typeface="Lora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Mercurial, Git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Git</a:t>
                      </a:r>
                    </a:p>
                  </a:txBody>
                  <a:tcPr marL="28575" marR="28575" marT="28575" marB="28575" anchor="ctr"/>
                </a:tc>
              </a:tr>
              <a:tr h="43394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Public repos</a:t>
                      </a:r>
                      <a:endParaRPr lang="en-US" b="0">
                        <a:solidFill>
                          <a:srgbClr val="2C3238"/>
                        </a:solidFill>
                        <a:effectLst/>
                        <a:latin typeface="Lora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Free, unlimited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Free, unlimited</a:t>
                      </a:r>
                    </a:p>
                  </a:txBody>
                  <a:tcPr marL="28575" marR="28575" marT="28575" marB="28575" anchor="ctr"/>
                </a:tc>
              </a:tr>
              <a:tr h="70887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Private repos</a:t>
                      </a:r>
                      <a:endParaRPr lang="en-US" b="0">
                        <a:solidFill>
                          <a:srgbClr val="2C3238"/>
                        </a:solidFill>
                        <a:effectLst/>
                        <a:latin typeface="Lora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effectLst/>
                          <a:latin typeface="Lora"/>
                        </a:rPr>
                        <a:t>Free up to 5 users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Starts at $7/month for unlimited users</a:t>
                      </a:r>
                    </a:p>
                  </a:txBody>
                  <a:tcPr marL="28575" marR="28575" marT="28575" marB="28575" anchor="ctr"/>
                </a:tc>
              </a:tr>
              <a:tr h="167187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Integration</a:t>
                      </a:r>
                      <a:endParaRPr lang="en-US" b="0">
                        <a:solidFill>
                          <a:srgbClr val="2C3238"/>
                        </a:solidFill>
                        <a:effectLst/>
                        <a:latin typeface="Lora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Jira</a:t>
                      </a:r>
                      <a:r>
                        <a:rPr lang="en-US" b="0" dirty="0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, Crucible, Jenkins, Bamboo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Asana, Zendesk, CloudBees, Travis, CodeClimate, AWS, Windows Azure, Google Cloud, and Heroku</a:t>
                      </a:r>
                    </a:p>
                  </a:txBody>
                  <a:tcPr marL="28575" marR="28575" marT="28575" marB="28575" anchor="ctr"/>
                </a:tc>
              </a:tr>
              <a:tr h="70887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Popular projects hosted</a:t>
                      </a:r>
                      <a:endParaRPr lang="en-US" b="0">
                        <a:solidFill>
                          <a:srgbClr val="2C3238"/>
                        </a:solidFill>
                        <a:effectLst/>
                        <a:latin typeface="Lora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Adium</a:t>
                      </a:r>
                      <a:r>
                        <a:rPr lang="en-US" b="0" dirty="0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Mailchimp</a:t>
                      </a:r>
                      <a:r>
                        <a:rPr lang="en-US" b="0" dirty="0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, Opera, Python, </a:t>
                      </a:r>
                      <a:r>
                        <a:rPr lang="en-US" b="0" dirty="0" err="1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Django</a:t>
                      </a:r>
                      <a:endParaRPr lang="en-US" b="0" dirty="0">
                        <a:solidFill>
                          <a:srgbClr val="2C3238"/>
                        </a:solidFill>
                        <a:effectLst/>
                        <a:latin typeface="Lora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Bootstrap, </a:t>
                      </a:r>
                      <a:r>
                        <a:rPr lang="en-US" b="0" dirty="0" err="1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Node,js</a:t>
                      </a:r>
                      <a:r>
                        <a:rPr lang="en-US" b="0" dirty="0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jQuery</a:t>
                      </a:r>
                      <a:r>
                        <a:rPr lang="en-US" b="0" dirty="0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, Rails, Homebrew</a:t>
                      </a:r>
                    </a:p>
                  </a:txBody>
                  <a:tcPr marL="28575" marR="28575" marT="28575" marB="28575" anchor="ctr"/>
                </a:tc>
              </a:tr>
              <a:tr h="135087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Notable Extra features</a:t>
                      </a:r>
                      <a:endParaRPr lang="en-US" b="0">
                        <a:solidFill>
                          <a:srgbClr val="2C3238"/>
                        </a:solidFill>
                        <a:effectLst/>
                        <a:latin typeface="Lora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Spoon, Jira integration, External authentication via Github, Twitter, Facebook, Google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Two-factor authentication, </a:t>
                      </a:r>
                      <a:r>
                        <a:rPr lang="en-US" b="0" dirty="0" err="1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Github</a:t>
                      </a:r>
                      <a:r>
                        <a:rPr lang="en-US" b="0" dirty="0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 Pages, </a:t>
                      </a:r>
                      <a:r>
                        <a:rPr lang="en-US" b="0" dirty="0" err="1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Github</a:t>
                      </a:r>
                      <a:r>
                        <a:rPr lang="en-US" b="0" dirty="0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2C3238"/>
                          </a:solidFill>
                          <a:effectLst/>
                          <a:latin typeface="Lora"/>
                        </a:rPr>
                        <a:t>Gists</a:t>
                      </a:r>
                      <a:endParaRPr lang="en-US" b="0" dirty="0">
                        <a:solidFill>
                          <a:srgbClr val="2C3238"/>
                        </a:solidFill>
                        <a:effectLst/>
                        <a:latin typeface="Lora"/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31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1132913" y="1219241"/>
            <a:ext cx="8767042" cy="3919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to...</a:t>
            </a:r>
            <a:endParaRPr lang="en-US" sz="8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9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3257</TotalTime>
  <Words>454</Words>
  <Application>Microsoft Office PowerPoint</Application>
  <PresentationFormat>Widescreen</PresentationFormat>
  <Paragraphs>99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Lora</vt:lpstr>
      <vt:lpstr>Trebuchet MS</vt:lpstr>
      <vt:lpstr>Wingdings 3</vt:lpstr>
      <vt:lpstr>Facet</vt:lpstr>
      <vt:lpstr>Project Management - Git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 GIT</vt:lpstr>
      <vt:lpstr>Basic command line for Git</vt:lpstr>
      <vt:lpstr>Installation SourceTree</vt:lpstr>
      <vt:lpstr>Git Integration for Eclipse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In Actions</dc:title>
  <dc:creator>AnhPhuong</dc:creator>
  <cp:lastModifiedBy>Phuong Mai Anh</cp:lastModifiedBy>
  <cp:revision>40</cp:revision>
  <dcterms:created xsi:type="dcterms:W3CDTF">2018-06-18T14:36:33Z</dcterms:created>
  <dcterms:modified xsi:type="dcterms:W3CDTF">2018-06-28T07:19:25Z</dcterms:modified>
</cp:coreProperties>
</file>