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4" r:id="rId7"/>
    <p:sldId id="275" r:id="rId8"/>
    <p:sldId id="271" r:id="rId9"/>
    <p:sldId id="272" r:id="rId10"/>
    <p:sldId id="273" r:id="rId11"/>
    <p:sldId id="276" r:id="rId12"/>
    <p:sldId id="274" r:id="rId13"/>
    <p:sldId id="278" r:id="rId14"/>
    <p:sldId id="277" r:id="rId15"/>
    <p:sldId id="279" r:id="rId16"/>
    <p:sldId id="280" r:id="rId17"/>
    <p:sldId id="270" r:id="rId18"/>
    <p:sldId id="265" r:id="rId19"/>
    <p:sldId id="267" r:id="rId20"/>
    <p:sldId id="269" r:id="rId21"/>
    <p:sldId id="268" r:id="rId22"/>
    <p:sldId id="281" r:id="rId23"/>
    <p:sldId id="284" r:id="rId24"/>
    <p:sldId id="288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E0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737" autoAdjust="0"/>
  </p:normalViewPr>
  <p:slideViewPr>
    <p:cSldViewPr snapToGrid="0">
      <p:cViewPr varScale="1">
        <p:scale>
          <a:sx n="104" d="100"/>
          <a:sy n="104" d="100"/>
        </p:scale>
        <p:origin x="834" y="90"/>
      </p:cViewPr>
      <p:guideLst/>
    </p:cSldViewPr>
  </p:slideViewPr>
  <p:outlineViewPr>
    <p:cViewPr>
      <p:scale>
        <a:sx n="33" d="100"/>
        <a:sy n="33" d="100"/>
      </p:scale>
      <p:origin x="0" y="-13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10" d="100"/>
          <a:sy n="110" d="100"/>
        </p:scale>
        <p:origin x="3348" y="-5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07A0C-1AC5-4551-9D9E-038133B501A9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FC82C-87F9-41F8-A480-2C5AF52A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https://www.youtube.com/watch?v=6d_4sd_l7rQ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3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9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https://getbootstrap.com/docs/4.1/components/dropdowns/</a:t>
            </a:r>
          </a:p>
          <a:p>
            <a:r>
              <a:rPr lang="en-US" dirty="0" smtClean="0"/>
              <a:t>https://bootsnipp.com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32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https://getbootstrap.com/docs/4.1/components/alerts/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05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88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8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6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9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1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C82C-87F9-41F8-A480-2C5AF52AFF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5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9991-B5D6-40FE-9A45-EBA227CD7593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26F7-3C3F-4B2A-AAD1-25A93F495B78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7AB9-3574-49A4-90F4-429665A408F7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B82C-8C56-4164-B440-1AA5395834E5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136-D193-421F-ABC5-0532813BB8DB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2B0B-0628-4CDE-985A-01D539FCE190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4179-3B15-484B-A89A-BEE1483D0D1D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C1C-21DD-4DB2-8191-E5517AAD3AAE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FF3-63B5-4634-858F-08B5FE360033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0EFF-D3A8-40B1-BCA2-B1CD9D9C1CD9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E5A7-D182-43EB-ACD3-AA786DC81645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BDE1-852E-429E-9819-D2183F6B778B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6CC2-2C18-4C8E-B909-E324CA98FF70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3FAE-4295-4353-B492-CBDF570D14E7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134D-B4CF-4AB8-A9B9-CBDBBA891CE6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8F9B-FF54-4A17-8B6F-ADD3305A4FBE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BC001-357F-4853-ADC8-B09E5930662B}" type="datetime1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Lecturer: Mai Anh Phuong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jquery-1.12.4.min.js" TargetMode="External"/><Relationship Id="rId2" Type="http://schemas.openxmlformats.org/officeDocument/2006/relationships/hyperlink" Target="https://github.com/twbs/bootstrap/releases/download/v3.3.7/bootstrap-3.3.7-dist.zi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D8B156-6E02-49BA-BE7B-D198A47CB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Bootstrap In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F1398D-A76E-4B98-9A07-0D061FBD0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Mai Anh Phuong – June 2018</a:t>
            </a:r>
          </a:p>
        </p:txBody>
      </p:sp>
    </p:spTree>
    <p:extLst>
      <p:ext uri="{BB962C8B-B14F-4D97-AF65-F5344CB8AC3E}">
        <p14:creationId xmlns:p14="http://schemas.microsoft.com/office/powerpoint/2010/main" val="297433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89" y="143030"/>
            <a:ext cx="89725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" y="44732"/>
            <a:ext cx="89916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97" y="8561"/>
            <a:ext cx="7392271" cy="68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1132913" y="1219241"/>
            <a:ext cx="8767042" cy="3919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to...</a:t>
            </a:r>
            <a:endParaRPr lang="en-US" sz="8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9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6700"/>
            <a:ext cx="8596668" cy="657225"/>
          </a:xfrm>
        </p:spPr>
        <p:txBody>
          <a:bodyPr/>
          <a:lstStyle/>
          <a:p>
            <a:r>
              <a:rPr lang="en-US" dirty="0" smtClean="0"/>
              <a:t>Three ways to insert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3475"/>
            <a:ext cx="8596668" cy="4907888"/>
          </a:xfrm>
        </p:spPr>
        <p:txBody>
          <a:bodyPr/>
          <a:lstStyle/>
          <a:p>
            <a:r>
              <a:rPr lang="en-US" sz="2000" dirty="0"/>
              <a:t>External style sheet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mystyle.css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Lecturer: Mai Anh Phuong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2999" y="1612900"/>
            <a:ext cx="8131003" cy="1530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head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&gt;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/>
            </a:r>
            <a:b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link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rel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="</a:t>
            </a:r>
            <a:r>
              <a:rPr lang="en-US" sz="1500" dirty="0" err="1">
                <a:solidFill>
                  <a:srgbClr val="0E05BB"/>
                </a:solidFill>
                <a:latin typeface="Consolas" panose="020B0609020204030204" pitchFamily="49" charset="0"/>
              </a:rPr>
              <a:t>stylesheet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" 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type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="text/</a:t>
            </a:r>
            <a:r>
              <a:rPr lang="en-US" sz="1500" dirty="0" err="1">
                <a:solidFill>
                  <a:srgbClr val="0E05BB"/>
                </a:solidFill>
                <a:latin typeface="Consolas" panose="020B0609020204030204" pitchFamily="49" charset="0"/>
              </a:rPr>
              <a:t>css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" </a:t>
            </a:r>
            <a:r>
              <a:rPr lang="en-US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href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="mystyle.css"&gt;</a:t>
            </a:r>
            <a:b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/head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body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h1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&gt;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This is heading 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/h1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/body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E05BB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2998" y="3954394"/>
            <a:ext cx="8131004" cy="18869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body 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background-color: 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linen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h1 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color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blue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	margin-left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20px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endParaRPr lang="en-US" sz="15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E05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6700"/>
            <a:ext cx="8596668" cy="657225"/>
          </a:xfrm>
        </p:spPr>
        <p:txBody>
          <a:bodyPr/>
          <a:lstStyle/>
          <a:p>
            <a:r>
              <a:rPr lang="en-US" dirty="0" smtClean="0"/>
              <a:t>Three ways to insert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3475"/>
            <a:ext cx="8596668" cy="4907888"/>
          </a:xfrm>
        </p:spPr>
        <p:txBody>
          <a:bodyPr>
            <a:normAutofit/>
          </a:bodyPr>
          <a:lstStyle/>
          <a:p>
            <a:r>
              <a:rPr lang="en-US" sz="2000" dirty="0"/>
              <a:t>Internal style sheet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Lecturer: Mai Anh Phuong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2998" y="1590676"/>
            <a:ext cx="8131004" cy="3381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head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&gt;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/>
            </a:r>
            <a:b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</a:b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body 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background-color: 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linen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h1 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color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blue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margin-left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20px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&gt;</a:t>
            </a:r>
            <a:b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/head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body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h1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&gt;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This is heading 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/h1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/body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E05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7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6700"/>
            <a:ext cx="8596668" cy="657225"/>
          </a:xfrm>
        </p:spPr>
        <p:txBody>
          <a:bodyPr/>
          <a:lstStyle/>
          <a:p>
            <a:r>
              <a:rPr lang="en-US" dirty="0" smtClean="0"/>
              <a:t>Three ways to insert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3475"/>
            <a:ext cx="8596668" cy="49078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Inline style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Lecturer: Mai Anh Phuong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2997" y="1594444"/>
            <a:ext cx="8131005" cy="14535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head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/head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>&gt;</a:t>
            </a:r>
            <a:endParaRPr lang="en-US" sz="1500" dirty="0" smtClean="0">
              <a:solidFill>
                <a:srgbClr val="0E05BB"/>
              </a:solidFill>
              <a:latin typeface="Consolas" panose="020B0609020204030204" pitchFamily="49" charset="0"/>
            </a:endParaRPr>
          </a:p>
          <a:p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body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 style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="</a:t>
            </a:r>
            <a:r>
              <a:rPr lang="en-US" sz="1500" dirty="0" err="1" smtClean="0">
                <a:solidFill>
                  <a:srgbClr val="0E05BB"/>
                </a:solidFill>
                <a:latin typeface="Consolas" panose="020B0609020204030204" pitchFamily="49" charset="0"/>
              </a:rPr>
              <a:t>background-color:linen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;"&gt;</a:t>
            </a:r>
          </a:p>
          <a:p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h1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="</a:t>
            </a:r>
            <a:r>
              <a:rPr lang="en-US" sz="1500" dirty="0" err="1" smtClean="0">
                <a:solidFill>
                  <a:srgbClr val="0E05BB"/>
                </a:solidFill>
                <a:latin typeface="Consolas" panose="020B0609020204030204" pitchFamily="49" charset="0"/>
              </a:rPr>
              <a:t>color:blue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; margin-left:30px"&gt;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This is heading 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/h1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&gt;</a:t>
            </a:r>
            <a: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  <a:t/>
            </a:r>
            <a:br>
              <a:rPr lang="en-US" sz="1500" dirty="0">
                <a:solidFill>
                  <a:srgbClr val="0E05BB"/>
                </a:solidFill>
                <a:latin typeface="Consolas" panose="020B0609020204030204" pitchFamily="49" charset="0"/>
              </a:rPr>
            </a:b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body</a:t>
            </a:r>
            <a:r>
              <a:rPr lang="en-US" sz="1500" dirty="0" smtClean="0">
                <a:solidFill>
                  <a:srgbClr val="0E05BB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E05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21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1132913" y="1219241"/>
            <a:ext cx="8767042" cy="3919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What’s Bootstrap framework?</a:t>
            </a:r>
          </a:p>
        </p:txBody>
      </p:sp>
    </p:spTree>
    <p:extLst>
      <p:ext uri="{BB962C8B-B14F-4D97-AF65-F5344CB8AC3E}">
        <p14:creationId xmlns:p14="http://schemas.microsoft.com/office/powerpoint/2010/main" val="397028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F76ED8-5E43-4F27-B273-BA4E50F0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0076"/>
            <a:ext cx="8596668" cy="543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Open-source front-end framework</a:t>
            </a:r>
          </a:p>
          <a:p>
            <a:endParaRPr lang="en-US" sz="2200" dirty="0"/>
          </a:p>
          <a:p>
            <a:r>
              <a:rPr lang="en-US" sz="2200" dirty="0"/>
              <a:t>The most popular HTML, CSS, and JS framework for developing responsive, mobile first projects on the web.</a:t>
            </a:r>
          </a:p>
          <a:p>
            <a:endParaRPr lang="en-US" sz="2200" dirty="0"/>
          </a:p>
          <a:p>
            <a:r>
              <a:rPr lang="en-US" sz="2200" dirty="0"/>
              <a:t>Three main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bootstrap.css – a CSS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bootstrap.js – a </a:t>
            </a:r>
            <a:r>
              <a:rPr lang="en-US" sz="2000" dirty="0" err="1"/>
              <a:t>Javascript</a:t>
            </a:r>
            <a:r>
              <a:rPr lang="en-US" sz="2000" dirty="0"/>
              <a:t>/jQuery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glyphicons</a:t>
            </a:r>
            <a:r>
              <a:rPr lang="en-US" sz="2000" dirty="0"/>
              <a:t> – a font (an icon font set)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D364901-0A7B-4750-A8C2-04F1ECD8B4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88578" y="3241604"/>
            <a:ext cx="3907357" cy="33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6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263870">
            <a:off x="1166313" y="1440820"/>
            <a:ext cx="8767042" cy="3705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Why’s Bootstrap?</a:t>
            </a:r>
          </a:p>
        </p:txBody>
      </p:sp>
    </p:spTree>
    <p:extLst>
      <p:ext uri="{BB962C8B-B14F-4D97-AF65-F5344CB8AC3E}">
        <p14:creationId xmlns:p14="http://schemas.microsoft.com/office/powerpoint/2010/main" val="303009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499AB7-BCB0-4F10-82F5-7FE0B5B3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BA4EB4-B9F3-475E-BB48-3E2DF4286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Course Overview</a:t>
            </a:r>
          </a:p>
          <a:p>
            <a:r>
              <a:rPr lang="en-US" sz="2200" dirty="0"/>
              <a:t>Course Objectives</a:t>
            </a:r>
          </a:p>
          <a:p>
            <a:r>
              <a:rPr lang="en-US" sz="2200" dirty="0"/>
              <a:t>Main contents</a:t>
            </a:r>
          </a:p>
          <a:p>
            <a:r>
              <a:rPr lang="en-US" sz="2200" dirty="0"/>
              <a:t>Q &amp; A</a:t>
            </a:r>
          </a:p>
          <a:p>
            <a:r>
              <a:rPr lang="en-US" sz="2200" smtClean="0"/>
              <a:t>Assignment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</p:spTree>
    <p:extLst>
      <p:ext uri="{BB962C8B-B14F-4D97-AF65-F5344CB8AC3E}">
        <p14:creationId xmlns:p14="http://schemas.microsoft.com/office/powerpoint/2010/main" val="4150282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F76ED8-5E43-4F27-B273-BA4E50F0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0076"/>
            <a:ext cx="8596668" cy="543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 dirty="0"/>
              <a:t>Easy to use</a:t>
            </a:r>
            <a:br>
              <a:rPr lang="en-US" sz="2200" b="1" dirty="0"/>
            </a:br>
            <a:r>
              <a:rPr lang="en-US" sz="2000" i="1" dirty="0"/>
              <a:t>Anybody with just basic knowledge of HTML and CSS can start using Bootstrap</a:t>
            </a:r>
          </a:p>
          <a:p>
            <a:endParaRPr lang="en-US" sz="2000" i="1" dirty="0"/>
          </a:p>
          <a:p>
            <a:r>
              <a:rPr lang="en-US" sz="2200" b="1" dirty="0"/>
              <a:t>Responsive features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000" i="1" dirty="0"/>
              <a:t>Bootstrap's responsive CSS adjusts to phones, tablets, and desktops</a:t>
            </a:r>
          </a:p>
          <a:p>
            <a:endParaRPr lang="en-US" sz="2000" i="1" dirty="0"/>
          </a:p>
          <a:p>
            <a:r>
              <a:rPr lang="en-US" sz="2200" b="1" dirty="0"/>
              <a:t>Mobile-first approach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000" i="1" dirty="0"/>
              <a:t>In Bootstrap 3, mobile-first styles are part of the core framework</a:t>
            </a:r>
          </a:p>
          <a:p>
            <a:endParaRPr lang="en-US" sz="2200" dirty="0"/>
          </a:p>
          <a:p>
            <a:r>
              <a:rPr lang="en-US" sz="2200" b="1" dirty="0"/>
              <a:t>Browser compatibility</a:t>
            </a:r>
            <a:br>
              <a:rPr lang="en-US" sz="2200" b="1" dirty="0"/>
            </a:br>
            <a:r>
              <a:rPr lang="en-US" sz="2000" i="1" dirty="0"/>
              <a:t>Bootstrap is compatible with all modern browsers (Chrome, Firefox, Internet Explorer, Edge, Safari, and Opera)</a:t>
            </a:r>
          </a:p>
        </p:txBody>
      </p:sp>
    </p:spTree>
    <p:extLst>
      <p:ext uri="{BB962C8B-B14F-4D97-AF65-F5344CB8AC3E}">
        <p14:creationId xmlns:p14="http://schemas.microsoft.com/office/powerpoint/2010/main" val="2003335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263870">
            <a:off x="1166313" y="1440820"/>
            <a:ext cx="8767042" cy="3705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to...?</a:t>
            </a:r>
            <a:endParaRPr lang="en-US" sz="8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529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77334" y="266700"/>
            <a:ext cx="8596668" cy="657225"/>
          </a:xfrm>
        </p:spPr>
        <p:txBody>
          <a:bodyPr/>
          <a:lstStyle/>
          <a:p>
            <a:r>
              <a:rPr lang="en-US" dirty="0" smtClean="0"/>
              <a:t>Require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77334" y="1019175"/>
            <a:ext cx="8596668" cy="1057275"/>
          </a:xfrm>
        </p:spPr>
        <p:txBody>
          <a:bodyPr>
            <a:normAutofit/>
          </a:bodyPr>
          <a:lstStyle/>
          <a:p>
            <a:r>
              <a:rPr lang="en-US" sz="2000" dirty="0"/>
              <a:t>Many of our </a:t>
            </a:r>
            <a:r>
              <a:rPr lang="en-US" sz="2000" dirty="0" smtClean="0"/>
              <a:t>components from bootstrap framework </a:t>
            </a:r>
            <a:r>
              <a:rPr lang="en-US" sz="2000" dirty="0"/>
              <a:t>require the use of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</a:t>
            </a:r>
            <a:r>
              <a:rPr lang="en-US" sz="2000" dirty="0"/>
              <a:t>to </a:t>
            </a:r>
            <a:r>
              <a:rPr lang="en-US" sz="2000" dirty="0" smtClean="0"/>
              <a:t>function.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77334" y="2247900"/>
            <a:ext cx="8596668" cy="657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How to start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77334" y="3038475"/>
            <a:ext cx="8596668" cy="321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Import from Internet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142997" y="3487025"/>
            <a:ext cx="9248778" cy="2570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1400" dirty="0" smtClean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&lt;head&gt;</a:t>
            </a:r>
            <a:endParaRPr lang="en-US" altLang="ko-KR" sz="1400" dirty="0" smtClean="0">
              <a:solidFill>
                <a:srgbClr val="999999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1400" dirty="0" smtClean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&lt;!-- </a:t>
            </a:r>
            <a:r>
              <a:rPr lang="en-US" altLang="ko-KR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Bootstrap --&gt;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1400" dirty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&lt;link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4F9FC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en-US" altLang="ko-KR" sz="1400" dirty="0">
                <a:solidFill>
                  <a:srgbClr val="4F9FC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ko-KR" sz="1400" dirty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"https://getbootstrap.com/docs/3.3/</a:t>
            </a:r>
            <a:r>
              <a:rPr lang="en-US" altLang="ko-KR" sz="1400" dirty="0" err="1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dist</a:t>
            </a:r>
            <a:r>
              <a:rPr lang="en-US" altLang="ko-KR" sz="1400" dirty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altLang="ko-KR" sz="1400" dirty="0" err="1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css</a:t>
            </a:r>
            <a:r>
              <a:rPr lang="en-US" altLang="ko-KR" sz="1400" dirty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/bootstrap.min.css"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4F9FC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rel</a:t>
            </a:r>
            <a:r>
              <a:rPr lang="en-US" altLang="ko-KR" sz="1400" dirty="0">
                <a:solidFill>
                  <a:srgbClr val="4F9FC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ko-KR" sz="1400" dirty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altLang="ko-KR" sz="1400" dirty="0" err="1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stylesheet</a:t>
            </a:r>
            <a:r>
              <a:rPr lang="en-US" altLang="ko-KR" sz="1400" dirty="0" smtClean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altLang="ko-KR" sz="1400" dirty="0" smtClean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&lt;!-- </a:t>
            </a:r>
            <a:r>
              <a:rPr lang="en-US" altLang="ko-KR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jQuery</a:t>
            </a:r>
            <a:r>
              <a:rPr lang="en-US" altLang="ko-KR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(necessary for Bootstrap's JavaScript plugins) --&gt;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altLang="ko-KR" sz="1400" dirty="0">
              <a:solidFill>
                <a:srgbClr val="2F6F9F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1400" dirty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&lt;script </a:t>
            </a:r>
            <a:r>
              <a:rPr lang="en-US" altLang="ko-KR" sz="1400" dirty="0" err="1">
                <a:solidFill>
                  <a:srgbClr val="4F9FC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en-US" altLang="ko-KR" sz="1400" dirty="0">
                <a:solidFill>
                  <a:srgbClr val="4F9FC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ko-KR" sz="1400" dirty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"https://ajax.googleapis.com/</a:t>
            </a:r>
            <a:r>
              <a:rPr lang="en-US" altLang="ko-KR" sz="1400" dirty="0" err="1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ajax</a:t>
            </a:r>
            <a:r>
              <a:rPr lang="en-US" altLang="ko-KR" sz="1400" dirty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/libs/</a:t>
            </a:r>
            <a:r>
              <a:rPr lang="en-US" altLang="ko-KR" sz="1400" dirty="0" err="1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jquery</a:t>
            </a:r>
            <a:r>
              <a:rPr lang="en-US" altLang="ko-KR" sz="1400" dirty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/1.12.4/jquery.min.js"</a:t>
            </a:r>
            <a:r>
              <a:rPr lang="en-US" altLang="ko-KR" sz="1400" dirty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&gt;&lt;/script&gt;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altLang="ko-KR" sz="1400" dirty="0" smtClean="0">
              <a:solidFill>
                <a:srgbClr val="333333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&lt;!-- Include all compiled plugins (below), or include individual files as needed --&gt;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altLang="ko-KR" sz="1400" dirty="0" smtClean="0">
              <a:solidFill>
                <a:srgbClr val="333333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1400" dirty="0" smtClean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ko-KR" sz="1400" dirty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 </a:t>
            </a:r>
            <a:r>
              <a:rPr lang="en-US" altLang="ko-KR" sz="1400" dirty="0" err="1">
                <a:solidFill>
                  <a:srgbClr val="4F9FC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en-US" altLang="ko-KR" sz="1400" dirty="0">
                <a:solidFill>
                  <a:srgbClr val="4F9FC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ko-KR" sz="1400" dirty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"https://getbootstrap.com/docs/3.3/</a:t>
            </a:r>
            <a:r>
              <a:rPr lang="en-US" altLang="ko-KR" sz="1400" dirty="0" err="1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dist</a:t>
            </a:r>
            <a:r>
              <a:rPr lang="en-US" altLang="ko-KR" sz="1400" dirty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altLang="ko-KR" sz="1400" dirty="0" err="1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</a:t>
            </a:r>
            <a:r>
              <a:rPr lang="en-US" altLang="ko-KR" sz="1400" dirty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/bootstrap.min.js"</a:t>
            </a:r>
            <a:r>
              <a:rPr lang="en-US" altLang="ko-KR" sz="1400" dirty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&gt;&lt;/script</a:t>
            </a:r>
            <a:r>
              <a:rPr lang="en-US" altLang="ko-KR" sz="1400" dirty="0" smtClean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1400" dirty="0" smtClean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&lt;/head&gt;</a:t>
            </a:r>
            <a:endParaRPr lang="en-US" altLang="ko-KR" sz="1400" dirty="0">
              <a:solidFill>
                <a:srgbClr val="999999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44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77334" y="266700"/>
            <a:ext cx="8596668" cy="657225"/>
          </a:xfrm>
        </p:spPr>
        <p:txBody>
          <a:bodyPr/>
          <a:lstStyle/>
          <a:p>
            <a:r>
              <a:rPr lang="en-US" dirty="0" smtClean="0"/>
              <a:t>How to start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77334" y="1028700"/>
            <a:ext cx="8596668" cy="49078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/>
              <a:t>from local</a:t>
            </a:r>
          </a:p>
          <a:p>
            <a:pPr marL="0" indent="0">
              <a:buNone/>
            </a:pPr>
            <a:r>
              <a:rPr lang="en-US" dirty="0" smtClean="0"/>
              <a:t>Download Bootstrap and </a:t>
            </a:r>
            <a:r>
              <a:rPr lang="en-US" dirty="0" err="1" smtClean="0"/>
              <a:t>Jquery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CC"/>
                </a:solidFill>
                <a:hlinkClick r:id="rId2"/>
              </a:rPr>
              <a:t>https://github.com/twbs/bootstrap/releases/download/v3.3.7/bootstrap-3.3.7-dist.zip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CC"/>
                </a:solidFill>
                <a:hlinkClick r:id="rId3"/>
              </a:rPr>
              <a:t>https://code.jquery.com/jquery-1.12.4.min.js</a:t>
            </a:r>
            <a:endParaRPr lang="en-US" sz="1600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for using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1522" y="3409951"/>
            <a:ext cx="8858253" cy="2400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1400" dirty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&lt;head&gt;</a:t>
            </a:r>
            <a:endParaRPr lang="en-US" altLang="ko-KR" sz="1400" dirty="0">
              <a:solidFill>
                <a:srgbClr val="999999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&lt;!-- Bootstrap --&gt;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1400" dirty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&lt;link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4F9FC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en-US" altLang="ko-KR" sz="1400" dirty="0" smtClean="0">
                <a:solidFill>
                  <a:srgbClr val="4F9FC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ko-KR" sz="1400" dirty="0" smtClean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</a:t>
            </a:r>
            <a:r>
              <a:rPr lang="en-US" sz="1400" dirty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css</a:t>
            </a:r>
            <a:r>
              <a:rPr lang="en-US" sz="1400" dirty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/bootstrap.min.css</a:t>
            </a:r>
            <a:r>
              <a:rPr lang="en-US" altLang="ko-KR" sz="1400" dirty="0" smtClean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altLang="ko-KR" sz="1400" dirty="0" smtClean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4F9FC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rel</a:t>
            </a:r>
            <a:r>
              <a:rPr lang="en-US" altLang="ko-KR" sz="1400" dirty="0">
                <a:solidFill>
                  <a:srgbClr val="4F9FC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ko-KR" sz="1400" dirty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altLang="ko-KR" sz="1400" dirty="0" err="1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stylesheet</a:t>
            </a:r>
            <a:r>
              <a:rPr lang="en-US" altLang="ko-KR" sz="1400" dirty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altLang="ko-KR" sz="1400" dirty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&lt;!-- </a:t>
            </a:r>
            <a:r>
              <a:rPr lang="en-US" altLang="ko-KR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jQuery</a:t>
            </a:r>
            <a:r>
              <a:rPr lang="en-US" altLang="ko-KR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(necessary for Bootstrap's JavaScript plugins) --&gt;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altLang="ko-KR" sz="1400" dirty="0">
              <a:solidFill>
                <a:srgbClr val="2F6F9F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1400" dirty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&lt;script </a:t>
            </a:r>
            <a:r>
              <a:rPr lang="en-US" altLang="ko-KR" sz="1400" dirty="0" err="1">
                <a:solidFill>
                  <a:srgbClr val="4F9FC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en-US" altLang="ko-KR" sz="1400" dirty="0" smtClean="0">
                <a:solidFill>
                  <a:srgbClr val="4F9FC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ko-KR" sz="1400" dirty="0" smtClean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lib/</a:t>
            </a:r>
            <a:r>
              <a:rPr lang="en-US" sz="1400" dirty="0" err="1" smtClean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</a:t>
            </a:r>
            <a:r>
              <a:rPr lang="en-US" sz="1400" dirty="0" smtClean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/jquery-1.12.4.min.js</a:t>
            </a:r>
            <a:r>
              <a:rPr lang="en-US" altLang="ko-KR" sz="1400" dirty="0" smtClean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altLang="ko-KR" sz="1400" dirty="0" smtClean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&gt;&lt;/</a:t>
            </a:r>
            <a:r>
              <a:rPr lang="en-US" altLang="ko-KR" sz="1400" dirty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script&gt;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&lt;!-- Include all compiled plugins (below), or include individual files as needed --&gt;</a:t>
            </a:r>
            <a:r>
              <a:rPr lang="en-US" altLang="ko-KR" sz="14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1400" dirty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&lt;script </a:t>
            </a:r>
            <a:r>
              <a:rPr lang="en-US" altLang="ko-KR" sz="1400" dirty="0" err="1">
                <a:solidFill>
                  <a:srgbClr val="4F9FC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en-US" altLang="ko-KR" sz="1400" dirty="0" smtClean="0">
                <a:solidFill>
                  <a:srgbClr val="4F9FC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ko-KR" sz="1400" dirty="0" smtClean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lib/</a:t>
            </a:r>
            <a:r>
              <a:rPr lang="en-US" sz="1400" dirty="0" err="1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</a:t>
            </a:r>
            <a:r>
              <a:rPr lang="en-US" sz="1400" dirty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/bootstrap.min.js </a:t>
            </a:r>
            <a:r>
              <a:rPr lang="en-US" altLang="ko-KR" sz="1400" dirty="0" smtClean="0">
                <a:solidFill>
                  <a:srgbClr val="D449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altLang="ko-KR" sz="1400" dirty="0" smtClean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&gt;&lt;/</a:t>
            </a:r>
            <a:r>
              <a:rPr lang="en-US" altLang="ko-KR" sz="1400" dirty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1400" dirty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&lt;/head</a:t>
            </a:r>
            <a:r>
              <a:rPr lang="en-US" altLang="ko-KR" sz="1400" dirty="0" smtClean="0">
                <a:solidFill>
                  <a:srgbClr val="2F6F9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altLang="ko-KR" sz="1400" dirty="0">
              <a:solidFill>
                <a:srgbClr val="999999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68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77334" y="266700"/>
            <a:ext cx="8596668" cy="657225"/>
          </a:xfrm>
        </p:spPr>
        <p:txBody>
          <a:bodyPr/>
          <a:lstStyle/>
          <a:p>
            <a:r>
              <a:rPr lang="en-US" dirty="0" smtClean="0"/>
              <a:t>Bootstrap Components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77334" y="1028700"/>
            <a:ext cx="8596668" cy="547398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i="1" dirty="0"/>
              <a:t>Buttons</a:t>
            </a:r>
            <a:endParaRPr lang="en-US" dirty="0"/>
          </a:p>
          <a:p>
            <a:pPr lvl="0"/>
            <a:r>
              <a:rPr lang="en-US" i="1" dirty="0"/>
              <a:t>Tables</a:t>
            </a:r>
            <a:endParaRPr lang="en-US" dirty="0"/>
          </a:p>
          <a:p>
            <a:pPr lvl="0"/>
            <a:r>
              <a:rPr lang="en-US" i="1" dirty="0"/>
              <a:t>Thumbnails</a:t>
            </a:r>
            <a:endParaRPr lang="en-US" dirty="0"/>
          </a:p>
          <a:p>
            <a:pPr lvl="0"/>
            <a:r>
              <a:rPr lang="en-US" i="1" dirty="0"/>
              <a:t>Labels</a:t>
            </a:r>
            <a:endParaRPr lang="en-US" dirty="0"/>
          </a:p>
          <a:p>
            <a:pPr lvl="0"/>
            <a:r>
              <a:rPr lang="en-US" i="1" dirty="0"/>
              <a:t>Badges</a:t>
            </a:r>
            <a:endParaRPr lang="en-US" dirty="0"/>
          </a:p>
          <a:p>
            <a:pPr lvl="0"/>
            <a:r>
              <a:rPr lang="en-US" i="1" dirty="0"/>
              <a:t>Dropdown menus</a:t>
            </a:r>
            <a:endParaRPr lang="en-US" dirty="0"/>
          </a:p>
          <a:p>
            <a:pPr lvl="0"/>
            <a:r>
              <a:rPr lang="en-US" i="1" dirty="0" err="1"/>
              <a:t>Navs</a:t>
            </a:r>
            <a:endParaRPr lang="en-US" dirty="0"/>
          </a:p>
          <a:p>
            <a:pPr lvl="0"/>
            <a:r>
              <a:rPr lang="en-US" i="1" dirty="0" err="1"/>
              <a:t>Navbars</a:t>
            </a:r>
            <a:endParaRPr lang="en-US" dirty="0"/>
          </a:p>
          <a:p>
            <a:pPr lvl="0"/>
            <a:r>
              <a:rPr lang="en-US" i="1" dirty="0"/>
              <a:t>Alerts</a:t>
            </a:r>
            <a:endParaRPr lang="en-US" dirty="0"/>
          </a:p>
          <a:p>
            <a:pPr lvl="0"/>
            <a:r>
              <a:rPr lang="en-US" i="1" dirty="0"/>
              <a:t>Process bars</a:t>
            </a:r>
            <a:endParaRPr lang="en-US" dirty="0"/>
          </a:p>
          <a:p>
            <a:pPr lvl="0"/>
            <a:r>
              <a:rPr lang="en-US" i="1" dirty="0"/>
              <a:t>List groups</a:t>
            </a:r>
            <a:endParaRPr lang="en-US" dirty="0"/>
          </a:p>
          <a:p>
            <a:pPr lvl="0"/>
            <a:r>
              <a:rPr lang="en-US" i="1" dirty="0"/>
              <a:t>Panels</a:t>
            </a:r>
            <a:endParaRPr lang="en-US" dirty="0"/>
          </a:p>
          <a:p>
            <a:pPr lvl="0"/>
            <a:r>
              <a:rPr lang="en-US" i="1" dirty="0"/>
              <a:t>Wells</a:t>
            </a:r>
            <a:endParaRPr lang="en-US" dirty="0"/>
          </a:p>
          <a:p>
            <a:pPr lvl="0"/>
            <a:r>
              <a:rPr lang="en-US" i="1" dirty="0" smtClean="0"/>
              <a:t>Carousel</a:t>
            </a:r>
          </a:p>
          <a:p>
            <a:pPr lvl="0"/>
            <a:r>
              <a:rPr lang="en-US" i="1" dirty="0" smtClean="0"/>
              <a:t>...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0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263870">
            <a:off x="1166313" y="1440820"/>
            <a:ext cx="8767042" cy="3705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 &amp; A</a:t>
            </a:r>
            <a:endParaRPr lang="en-US" sz="8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182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263870">
            <a:off x="1166313" y="1440820"/>
            <a:ext cx="8767042" cy="3705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Assignment</a:t>
            </a:r>
            <a:endParaRPr lang="en-US" sz="8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279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F76ED8-5E43-4F27-B273-BA4E50F0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Sharing some useful components of Bootstrap framework</a:t>
            </a:r>
          </a:p>
          <a:p>
            <a:r>
              <a:rPr lang="en-US" sz="2200" dirty="0"/>
              <a:t>Sharing keywords and techniques to apply and learn Bootstrap framework</a:t>
            </a:r>
          </a:p>
          <a:p>
            <a:r>
              <a:rPr lang="en-US" sz="2200" dirty="0"/>
              <a:t>Small assignment to verify our understanding</a:t>
            </a:r>
          </a:p>
          <a:p>
            <a:endParaRPr lang="en-US" sz="22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113753B0-5CB0-4705-98B4-EB0C2E4A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216514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F76ED8-5E43-4F27-B273-BA4E50F0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Trainees understand main concepts of Bootstrap framework, and be able to build a Web Application using Bootstrap framework.</a:t>
            </a:r>
          </a:p>
          <a:p>
            <a:r>
              <a:rPr lang="en-US" sz="2200" dirty="0"/>
              <a:t>Trainees can utilize Bootstrap framework </a:t>
            </a:r>
            <a:r>
              <a:rPr lang="en-US" sz="2200" dirty="0" smtClean="0"/>
              <a:t>strength </a:t>
            </a:r>
            <a:endParaRPr lang="en-US" sz="2200" dirty="0"/>
          </a:p>
          <a:p>
            <a:r>
              <a:rPr lang="en-US" sz="2200" dirty="0"/>
              <a:t>Trainees know how to host Spring Boot application</a:t>
            </a:r>
          </a:p>
          <a:p>
            <a:r>
              <a:rPr lang="en-US" sz="2200" dirty="0"/>
              <a:t>Trainees can work with Bootstrap framework in real-world project without any additional training</a:t>
            </a:r>
          </a:p>
          <a:p>
            <a:endParaRPr lang="en-US" sz="22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113753B0-5CB0-4705-98B4-EB0C2E4A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29729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F76ED8-5E43-4F27-B273-BA4E50F0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What’s </a:t>
            </a:r>
            <a:r>
              <a:rPr lang="en-US" sz="2200" dirty="0" smtClean="0"/>
              <a:t>CSS?</a:t>
            </a:r>
          </a:p>
          <a:p>
            <a:r>
              <a:rPr lang="en-US" sz="2200" dirty="0" smtClean="0"/>
              <a:t>Why’s CSS?</a:t>
            </a:r>
          </a:p>
          <a:p>
            <a:r>
              <a:rPr lang="en-US" sz="2200" dirty="0" smtClean="0"/>
              <a:t>How to use it?</a:t>
            </a:r>
          </a:p>
          <a:p>
            <a:r>
              <a:rPr lang="en-US" sz="2200" dirty="0" smtClean="0"/>
              <a:t>What’s Bootstrap </a:t>
            </a:r>
            <a:r>
              <a:rPr lang="en-US" sz="2200" dirty="0"/>
              <a:t>framework?</a:t>
            </a:r>
          </a:p>
          <a:p>
            <a:r>
              <a:rPr lang="en-US" sz="2200" dirty="0" smtClean="0"/>
              <a:t>Why’s Bootstrap?</a:t>
            </a:r>
            <a:endParaRPr lang="en-US" sz="2200" dirty="0"/>
          </a:p>
          <a:p>
            <a:r>
              <a:rPr lang="en-US" sz="2200" dirty="0"/>
              <a:t>How does it look like?</a:t>
            </a:r>
          </a:p>
          <a:p>
            <a:endParaRPr lang="en-US" sz="22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113753B0-5CB0-4705-98B4-EB0C2E4A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Main contents</a:t>
            </a:r>
          </a:p>
        </p:txBody>
      </p:sp>
    </p:spTree>
    <p:extLst>
      <p:ext uri="{BB962C8B-B14F-4D97-AF65-F5344CB8AC3E}">
        <p14:creationId xmlns:p14="http://schemas.microsoft.com/office/powerpoint/2010/main" val="14548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1132913" y="1219241"/>
            <a:ext cx="8767042" cy="3919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What’s </a:t>
            </a:r>
            <a:r>
              <a:rPr lang="en-US" sz="8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CSS?</a:t>
            </a:r>
            <a:endParaRPr lang="en-US" sz="8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84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525"/>
            <a:ext cx="1219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xmlns="" id="{8CF76ED8-5E43-4F27-B273-BA4E50F0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0076"/>
            <a:ext cx="8596668" cy="543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CSS stands for Cascading Style Sheets 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CSS </a:t>
            </a:r>
            <a:r>
              <a:rPr lang="en-US" sz="2200" dirty="0"/>
              <a:t>describes how HTML elements are to be displayed on screen, paper, or in other media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CSS </a:t>
            </a:r>
            <a:r>
              <a:rPr lang="en-US" sz="2200" dirty="0"/>
              <a:t>saves a lot of work. It can control the layout of multiple web pages all at once 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External style-sheets </a:t>
            </a:r>
            <a:r>
              <a:rPr lang="en-US" sz="2200" dirty="0"/>
              <a:t>are stored in CSS </a:t>
            </a:r>
            <a:r>
              <a:rPr lang="en-US" sz="2200" dirty="0" smtClean="0"/>
              <a:t>files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2793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067873-E821-413C-A873-01CC7A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502682"/>
            <a:ext cx="6297612" cy="365125"/>
          </a:xfrm>
        </p:spPr>
        <p:txBody>
          <a:bodyPr/>
          <a:lstStyle/>
          <a:p>
            <a:r>
              <a:rPr lang="en-US" dirty="0"/>
              <a:t>Lecturer: Mai Anh Phuong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1132913" y="1219241"/>
            <a:ext cx="8767042" cy="3919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HTML </a:t>
            </a:r>
            <a:r>
              <a:rPr lang="en-US" sz="800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8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CSS</a:t>
            </a:r>
            <a:endParaRPr lang="en-US" sz="8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799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460</TotalTime>
  <Words>634</Words>
  <Application>Microsoft Office PowerPoint</Application>
  <PresentationFormat>Widescreen</PresentationFormat>
  <Paragraphs>180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HY그래픽M</vt:lpstr>
      <vt:lpstr>Times New Roman</vt:lpstr>
      <vt:lpstr>Trebuchet MS</vt:lpstr>
      <vt:lpstr>Wingdings 3</vt:lpstr>
      <vt:lpstr>Facet</vt:lpstr>
      <vt:lpstr>Bootstrap In Actions</vt:lpstr>
      <vt:lpstr>Agenda</vt:lpstr>
      <vt:lpstr>Course Overview</vt:lpstr>
      <vt:lpstr>Course Objectives</vt:lpstr>
      <vt:lpstr>Main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ways to insert CSS</vt:lpstr>
      <vt:lpstr>Three ways to insert CSS</vt:lpstr>
      <vt:lpstr>Three ways to insert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</vt:lpstr>
      <vt:lpstr>How to start</vt:lpstr>
      <vt:lpstr>Bootstrap Components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In Actions</dc:title>
  <dc:creator>AnhPhuong</dc:creator>
  <cp:lastModifiedBy>Phuong Mai Anh</cp:lastModifiedBy>
  <cp:revision>34</cp:revision>
  <dcterms:created xsi:type="dcterms:W3CDTF">2018-06-18T14:36:33Z</dcterms:created>
  <dcterms:modified xsi:type="dcterms:W3CDTF">2018-06-26T08:53:10Z</dcterms:modified>
</cp:coreProperties>
</file>