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48"/>
  </p:notesMasterIdLst>
  <p:sldIdLst>
    <p:sldId id="256" r:id="rId2"/>
    <p:sldId id="294" r:id="rId3"/>
    <p:sldId id="257" r:id="rId4"/>
    <p:sldId id="261" r:id="rId5"/>
    <p:sldId id="266" r:id="rId6"/>
    <p:sldId id="271" r:id="rId7"/>
    <p:sldId id="295" r:id="rId8"/>
    <p:sldId id="296" r:id="rId9"/>
    <p:sldId id="297" r:id="rId10"/>
    <p:sldId id="272" r:id="rId11"/>
    <p:sldId id="300" r:id="rId12"/>
    <p:sldId id="301" r:id="rId13"/>
    <p:sldId id="302" r:id="rId14"/>
    <p:sldId id="304" r:id="rId15"/>
    <p:sldId id="262" r:id="rId16"/>
    <p:sldId id="267" r:id="rId17"/>
    <p:sldId id="274" r:id="rId18"/>
    <p:sldId id="305" r:id="rId19"/>
    <p:sldId id="275" r:id="rId20"/>
    <p:sldId id="303" r:id="rId21"/>
    <p:sldId id="276" r:id="rId22"/>
    <p:sldId id="277" r:id="rId23"/>
    <p:sldId id="278" r:id="rId24"/>
    <p:sldId id="279" r:id="rId25"/>
    <p:sldId id="280" r:id="rId26"/>
    <p:sldId id="263" r:id="rId27"/>
    <p:sldId id="268" r:id="rId28"/>
    <p:sldId id="298" r:id="rId29"/>
    <p:sldId id="299" r:id="rId30"/>
    <p:sldId id="282" r:id="rId31"/>
    <p:sldId id="306" r:id="rId32"/>
    <p:sldId id="307" r:id="rId33"/>
    <p:sldId id="283" r:id="rId34"/>
    <p:sldId id="265" r:id="rId35"/>
    <p:sldId id="269" r:id="rId36"/>
    <p:sldId id="285" r:id="rId37"/>
    <p:sldId id="286" r:id="rId38"/>
    <p:sldId id="287" r:id="rId39"/>
    <p:sldId id="288" r:id="rId40"/>
    <p:sldId id="264" r:id="rId41"/>
    <p:sldId id="270" r:id="rId42"/>
    <p:sldId id="289" r:id="rId43"/>
    <p:sldId id="290" r:id="rId44"/>
    <p:sldId id="291" r:id="rId45"/>
    <p:sldId id="308" r:id="rId46"/>
    <p:sldId id="293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0858" autoAdjust="0"/>
  </p:normalViewPr>
  <p:slideViewPr>
    <p:cSldViewPr snapToGrid="0">
      <p:cViewPr varScale="1">
        <p:scale>
          <a:sx n="93" d="100"/>
          <a:sy n="93" d="100"/>
        </p:scale>
        <p:origin x="2046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C1574-120F-42C5-B0B9-607F9082779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795BA-A851-4B8A-B1AB-0B92AD2D9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8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(x1 == x2); // compile error</a:t>
            </a:r>
            <a:r>
              <a:rPr lang="en-US"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</a:t>
            </a:r>
            <a:r>
              <a:rPr lang="en-US" sz="1200" b="1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(x1.equals(x2)); // compile error </a:t>
            </a:r>
          </a:p>
          <a:p>
            <a:r>
              <a:rPr lang="en-US" sz="1200" b="1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(x2 == x3); // true</a:t>
            </a:r>
            <a:r>
              <a:rPr lang="en-US"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</a:t>
            </a:r>
            <a:r>
              <a:rPr lang="en-US" sz="1200" b="1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(x2.equals(x3)); // compile error</a:t>
            </a:r>
          </a:p>
          <a:p>
            <a:r>
              <a:rPr lang="en-US" sz="1200" b="1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(x3 == x4); // false</a:t>
            </a:r>
            <a:r>
              <a:rPr lang="en-US"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</a:t>
            </a:r>
            <a:r>
              <a:rPr lang="en-US" sz="1200" b="1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(x3.equals(x4)); // true</a:t>
            </a:r>
          </a:p>
          <a:p>
            <a:r>
              <a:rPr lang="en-US" sz="1200" b="1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(y1 == x4); // false</a:t>
            </a:r>
            <a:r>
              <a:rPr lang="en-US"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</a:t>
            </a:r>
            <a:r>
              <a:rPr lang="en-US" sz="1200" b="1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(y1.equals(x4)); // true</a:t>
            </a:r>
          </a:p>
          <a:p>
            <a:r>
              <a:rPr lang="en-US" sz="1200" b="1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(y1 == x2); // true</a:t>
            </a:r>
            <a:r>
              <a:rPr lang="en-US"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</a:t>
            </a:r>
            <a:r>
              <a:rPr lang="en-US" sz="1200" b="1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(y1.equals(x2)); // true</a:t>
            </a:r>
          </a:p>
          <a:p>
            <a:r>
              <a:rPr lang="en-US" sz="1200" b="1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(y2 == x2); // true</a:t>
            </a:r>
            <a:r>
              <a:rPr lang="en-US"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</a:t>
            </a:r>
            <a:r>
              <a:rPr lang="en-US" sz="1200" b="1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(y2.equals(x2)); // true</a:t>
            </a:r>
          </a:p>
          <a:p>
            <a:r>
              <a:rPr lang="en-US" sz="1200" b="1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(y2 == x3); // true</a:t>
            </a:r>
            <a:r>
              <a:rPr lang="en-US"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</a:t>
            </a:r>
            <a:r>
              <a:rPr lang="en-US" sz="1200" b="1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(y2.equals(x3)); // true</a:t>
            </a:r>
            <a:endParaRPr lang="en-US" sz="1200" i="0" u="none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(y3 == x3); // true</a:t>
            </a:r>
            <a:r>
              <a:rPr lang="en-US"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</a:t>
            </a:r>
            <a:r>
              <a:rPr lang="en-US" sz="1200" b="1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(y3.equals(x3)); // true</a:t>
            </a:r>
          </a:p>
          <a:p>
            <a:r>
              <a:rPr lang="en-US" sz="1200" b="1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(y3 == x2); // true</a:t>
            </a:r>
            <a:r>
              <a:rPr lang="en-US"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</a:t>
            </a:r>
            <a:r>
              <a:rPr lang="en-US" sz="1200" b="1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(y3.equals(x2)); // true</a:t>
            </a:r>
          </a:p>
          <a:p>
            <a:r>
              <a:rPr lang="en-US" sz="1200" b="1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 == y); // false</a:t>
            </a:r>
            <a:r>
              <a:rPr lang="en-US"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</a:t>
            </a:r>
            <a:r>
              <a:rPr lang="en-US" sz="1200" b="1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(x.equals(y)); // true</a:t>
            </a:r>
            <a:endParaRPr lang="en-US" i="0" u="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795BA-A851-4B8A-B1AB-0B92AD2D9F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7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795BA-A851-4B8A-B1AB-0B92AD2D9F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58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final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Employee {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final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final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</a:t>
            </a:r>
            <a:r>
              <a:rPr lang="en-US" sz="120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final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Date </a:t>
            </a:r>
            <a:r>
              <a:rPr lang="en-US" sz="120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birthday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hash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Employee(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String </a:t>
            </a:r>
            <a:r>
              <a:rPr lang="en-US" sz="12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Date </a:t>
            </a:r>
            <a:r>
              <a:rPr lang="en-US" sz="12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birthday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birthday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birthday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getId() {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getName() {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Date getBirthday() {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Date(</a:t>
            </a:r>
            <a:r>
              <a:rPr lang="en-US" sz="120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birthday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.getTime());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>
                <a:solidFill>
                  <a:srgbClr val="3F5FB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/**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5FB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* Lazy Initialization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5FB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*/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>
                <a:solidFill>
                  <a:srgbClr val="646464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@Override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hashCode() {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hash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0) {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final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prime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31;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2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prime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12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((</a:t>
            </a:r>
            <a:r>
              <a:rPr lang="en-US" sz="120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birthday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? 0 : 	</a:t>
            </a:r>
            <a:r>
              <a:rPr lang="en-US" sz="120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birthday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.hashCode());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2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prime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12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(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(</a:t>
            </a:r>
            <a:r>
              <a:rPr lang="en-US" sz="120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^ (</a:t>
            </a:r>
            <a:r>
              <a:rPr lang="en-US" sz="120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&gt;&gt;&gt; 32));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2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prime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12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((</a:t>
            </a:r>
            <a:r>
              <a:rPr lang="en-US" sz="120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? 0 : 	</a:t>
            </a:r>
            <a:r>
              <a:rPr lang="en-US" sz="120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.hashCode());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20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hash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hash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795BA-A851-4B8A-B1AB-0B92AD2D9F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38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counter++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operation is not atomic, one is accessing value and the other is increasing the value by one.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795BA-A851-4B8A-B1AB-0B92AD2D9F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42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795BA-A851-4B8A-B1AB-0B92AD2D9F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9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B2CFF18-E7F4-4867-883B-C1C9A5581E0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6219-B00C-4D0C-99FC-172ABE8C207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66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FF18-E7F4-4867-883B-C1C9A5581E0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6219-B00C-4D0C-99FC-172ABE8C2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5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FF18-E7F4-4867-883B-C1C9A5581E0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6219-B00C-4D0C-99FC-172ABE8C207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81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FF18-E7F4-4867-883B-C1C9A5581E0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6219-B00C-4D0C-99FC-172ABE8C2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9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FF18-E7F4-4867-883B-C1C9A5581E0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6219-B00C-4D0C-99FC-172ABE8C207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86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FF18-E7F4-4867-883B-C1C9A5581E0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6219-B00C-4D0C-99FC-172ABE8C2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FF18-E7F4-4867-883B-C1C9A5581E0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6219-B00C-4D0C-99FC-172ABE8C2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2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FF18-E7F4-4867-883B-C1C9A5581E0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6219-B00C-4D0C-99FC-172ABE8C2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1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FF18-E7F4-4867-883B-C1C9A5581E0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6219-B00C-4D0C-99FC-172ABE8C2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6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FF18-E7F4-4867-883B-C1C9A5581E0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6219-B00C-4D0C-99FC-172ABE8C2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1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FF18-E7F4-4867-883B-C1C9A5581E0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6219-B00C-4D0C-99FC-172ABE8C207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20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B2CFF18-E7F4-4867-883B-C1C9A5581E0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606219-B00C-4D0C-99FC-172ABE8C207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52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PERFORMANCE ENHANCEMENT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 bottom-up optimization approach</a:t>
            </a:r>
          </a:p>
        </p:txBody>
      </p:sp>
    </p:spTree>
    <p:extLst>
      <p:ext uri="{BB962C8B-B14F-4D97-AF65-F5344CB8AC3E}">
        <p14:creationId xmlns:p14="http://schemas.microsoft.com/office/powerpoint/2010/main" val="4109759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Mutable vs Immutable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5570" y="2084832"/>
            <a:ext cx="6912580" cy="44597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Employee {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0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0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</a:t>
            </a:r>
            <a:r>
              <a:rPr lang="en-US" sz="100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0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Date </a:t>
            </a:r>
            <a:r>
              <a:rPr lang="en-US" sz="100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birthday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0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Employee(</a:t>
            </a:r>
            <a:r>
              <a:rPr lang="en-US" sz="10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String </a:t>
            </a:r>
            <a:r>
              <a:rPr lang="en-US" sz="10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Date </a:t>
            </a:r>
            <a:r>
              <a:rPr lang="en-US" sz="10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birthday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0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0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0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0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0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0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birthday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birthday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0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getName() {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0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0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setName(String </a:t>
            </a:r>
            <a:r>
              <a:rPr lang="en-US" sz="10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0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0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0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Date getBirthday() {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0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birthday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0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setBirthday(Date </a:t>
            </a:r>
            <a:r>
              <a:rPr lang="en-US" sz="10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birthday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0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0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birthday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birthday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000"/>
          </a:p>
        </p:txBody>
      </p:sp>
      <p:sp>
        <p:nvSpPr>
          <p:cNvPr id="5" name="TextBox 4"/>
          <p:cNvSpPr txBox="1"/>
          <p:nvPr/>
        </p:nvSpPr>
        <p:spPr>
          <a:xfrm>
            <a:off x="628650" y="6127233"/>
            <a:ext cx="77261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/>
              <a:t>Make Employee to be Immutable</a:t>
            </a:r>
          </a:p>
        </p:txBody>
      </p:sp>
    </p:spTree>
    <p:extLst>
      <p:ext uri="{BB962C8B-B14F-4D97-AF65-F5344CB8AC3E}">
        <p14:creationId xmlns:p14="http://schemas.microsoft.com/office/powerpoint/2010/main" val="54191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HashMap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>
          <a:xfrm>
            <a:off x="206374" y="1934347"/>
            <a:ext cx="5411788" cy="46657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HashMap&lt;String, String&gt; </a:t>
            </a:r>
            <a:r>
              <a:rPr lang="en-US" sz="1400">
                <a:solidFill>
                  <a:srgbClr val="6A3E3E"/>
                </a:solidFill>
                <a:latin typeface="Courier New" panose="02070309020205020404" pitchFamily="49" charset="0"/>
              </a:rPr>
              <a:t>grades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HashMap&lt;&gt;();</a:t>
            </a:r>
          </a:p>
          <a:p>
            <a:pPr marL="0" indent="0">
              <a:buNone/>
            </a:pPr>
            <a:r>
              <a:rPr lang="en-US" sz="1400">
                <a:solidFill>
                  <a:srgbClr val="6A3E3E"/>
                </a:solidFill>
                <a:latin typeface="Courier New" panose="02070309020205020404" pitchFamily="49" charset="0"/>
              </a:rPr>
              <a:t>grades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.put(</a:t>
            </a:r>
            <a:r>
              <a:rPr lang="en-US" sz="1400">
                <a:solidFill>
                  <a:srgbClr val="2A00FF"/>
                </a:solidFill>
                <a:latin typeface="Courier New" panose="02070309020205020404" pitchFamily="49" charset="0"/>
              </a:rPr>
              <a:t>"Martin"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>
                <a:solidFill>
                  <a:srgbClr val="2A00FF"/>
                </a:solidFill>
                <a:latin typeface="Courier New" panose="02070309020205020404" pitchFamily="49" charset="0"/>
              </a:rPr>
              <a:t>"A"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>
                <a:solidFill>
                  <a:srgbClr val="6A3E3E"/>
                </a:solidFill>
                <a:latin typeface="Courier New" panose="02070309020205020404" pitchFamily="49" charset="0"/>
              </a:rPr>
              <a:t>grades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.put(</a:t>
            </a:r>
            <a:r>
              <a:rPr lang="en-US" sz="1400">
                <a:solidFill>
                  <a:srgbClr val="2A00FF"/>
                </a:solidFill>
                <a:latin typeface="Courier New" panose="02070309020205020404" pitchFamily="49" charset="0"/>
              </a:rPr>
              <a:t>"Nelson"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>
                <a:solidFill>
                  <a:srgbClr val="2A00FF"/>
                </a:solidFill>
                <a:latin typeface="Courier New" panose="02070309020205020404" pitchFamily="49" charset="0"/>
              </a:rPr>
              <a:t>"F"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>
                <a:solidFill>
                  <a:srgbClr val="6A3E3E"/>
                </a:solidFill>
                <a:latin typeface="Courier New" panose="02070309020205020404" pitchFamily="49" charset="0"/>
              </a:rPr>
              <a:t>grades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.put(</a:t>
            </a:r>
            <a:r>
              <a:rPr lang="en-US" sz="1400">
                <a:solidFill>
                  <a:srgbClr val="2A00FF"/>
                </a:solidFill>
                <a:latin typeface="Courier New" panose="02070309020205020404" pitchFamily="49" charset="0"/>
              </a:rPr>
              <a:t>"Milhouse"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>
                <a:solidFill>
                  <a:srgbClr val="2A00FF"/>
                </a:solidFill>
                <a:latin typeface="Courier New" panose="02070309020205020404" pitchFamily="49" charset="0"/>
              </a:rPr>
              <a:t>"B"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solidFill>
                  <a:srgbClr val="3F7F5F"/>
                </a:solidFill>
                <a:latin typeface="Courier New" panose="02070309020205020404" pitchFamily="49" charset="0"/>
              </a:rPr>
              <a:t>// What grade did they get?</a:t>
            </a:r>
          </a:p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400" b="1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400" b="1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sz="1400" b="1" i="1">
                <a:solidFill>
                  <a:srgbClr val="6A3E3E"/>
                </a:solidFill>
                <a:latin typeface="Courier New" panose="02070309020205020404" pitchFamily="49" charset="0"/>
              </a:rPr>
              <a:t>grades</a:t>
            </a:r>
            <a:r>
              <a:rPr lang="en-US" sz="1400" b="1" i="1">
                <a:solidFill>
                  <a:srgbClr val="000000"/>
                </a:solidFill>
                <a:latin typeface="Courier New" panose="02070309020205020404" pitchFamily="49" charset="0"/>
              </a:rPr>
              <a:t>.get(</a:t>
            </a:r>
            <a:r>
              <a:rPr lang="en-US" sz="1400" b="1" i="1">
                <a:solidFill>
                  <a:srgbClr val="2A00FF"/>
                </a:solidFill>
                <a:latin typeface="Courier New" panose="02070309020205020404" pitchFamily="49" charset="0"/>
              </a:rPr>
              <a:t>"Nelson"</a:t>
            </a:r>
            <a:r>
              <a:rPr lang="en-US" sz="1400" b="1" i="1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400" b="1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400" b="1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sz="1400" b="1" i="1">
                <a:solidFill>
                  <a:srgbClr val="6A3E3E"/>
                </a:solidFill>
                <a:latin typeface="Courier New" panose="02070309020205020404" pitchFamily="49" charset="0"/>
              </a:rPr>
              <a:t>grades</a:t>
            </a:r>
            <a:r>
              <a:rPr lang="en-US" sz="1400" b="1" i="1">
                <a:solidFill>
                  <a:srgbClr val="000000"/>
                </a:solidFill>
                <a:latin typeface="Courier New" panose="02070309020205020404" pitchFamily="49" charset="0"/>
              </a:rPr>
              <a:t>.get(</a:t>
            </a:r>
            <a:r>
              <a:rPr lang="en-US" sz="1400" b="1" i="1">
                <a:solidFill>
                  <a:srgbClr val="2A00FF"/>
                </a:solidFill>
                <a:latin typeface="Courier New" panose="02070309020205020404" pitchFamily="49" charset="0"/>
              </a:rPr>
              <a:t>"Martin"</a:t>
            </a:r>
            <a:r>
              <a:rPr lang="en-US" sz="1400" b="1" i="1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solidFill>
                  <a:srgbClr val="6A3E3E"/>
                </a:solidFill>
                <a:latin typeface="Courier New" panose="02070309020205020404" pitchFamily="49" charset="0"/>
              </a:rPr>
              <a:t>grades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.put(</a:t>
            </a:r>
            <a:r>
              <a:rPr lang="en-US" sz="1400">
                <a:solidFill>
                  <a:srgbClr val="2A00FF"/>
                </a:solidFill>
                <a:latin typeface="Courier New" panose="02070309020205020404" pitchFamily="49" charset="0"/>
              </a:rPr>
              <a:t>"Nelson"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>
                <a:solidFill>
                  <a:srgbClr val="2A00FF"/>
                </a:solidFill>
                <a:latin typeface="Courier New" panose="02070309020205020404" pitchFamily="49" charset="0"/>
              </a:rPr>
              <a:t>"W"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>
                <a:solidFill>
                  <a:srgbClr val="6A3E3E"/>
                </a:solidFill>
                <a:latin typeface="Courier New" panose="02070309020205020404" pitchFamily="49" charset="0"/>
              </a:rPr>
              <a:t>grades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.remove(</a:t>
            </a:r>
            <a:r>
              <a:rPr lang="en-US" sz="1400">
                <a:solidFill>
                  <a:srgbClr val="2A00FF"/>
                </a:solidFill>
                <a:latin typeface="Courier New" panose="02070309020205020404" pitchFamily="49" charset="0"/>
              </a:rPr>
              <a:t>"Martin"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400" b="1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400" b="1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sz="1400" b="1" i="1">
                <a:solidFill>
                  <a:srgbClr val="6A3E3E"/>
                </a:solidFill>
                <a:latin typeface="Courier New" panose="02070309020205020404" pitchFamily="49" charset="0"/>
              </a:rPr>
              <a:t>grades</a:t>
            </a:r>
            <a:r>
              <a:rPr lang="en-US" sz="1400" b="1" i="1">
                <a:solidFill>
                  <a:srgbClr val="000000"/>
                </a:solidFill>
                <a:latin typeface="Courier New" panose="02070309020205020404" pitchFamily="49" charset="0"/>
              </a:rPr>
              <a:t>.get(</a:t>
            </a:r>
            <a:r>
              <a:rPr lang="en-US" sz="1400" b="1" i="1">
                <a:solidFill>
                  <a:srgbClr val="2A00FF"/>
                </a:solidFill>
                <a:latin typeface="Courier New" panose="02070309020205020404" pitchFamily="49" charset="0"/>
              </a:rPr>
              <a:t>"Nelson"</a:t>
            </a:r>
            <a:r>
              <a:rPr lang="en-US" sz="1400" b="1" i="1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400" b="1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400" b="1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sz="1400" b="1" i="1">
                <a:solidFill>
                  <a:srgbClr val="6A3E3E"/>
                </a:solidFill>
                <a:latin typeface="Courier New" panose="02070309020205020404" pitchFamily="49" charset="0"/>
              </a:rPr>
              <a:t>grades</a:t>
            </a:r>
            <a:r>
              <a:rPr lang="en-US" sz="1400" b="1" i="1">
                <a:solidFill>
                  <a:srgbClr val="000000"/>
                </a:solidFill>
                <a:latin typeface="Courier New" panose="02070309020205020404" pitchFamily="49" charset="0"/>
              </a:rPr>
              <a:t>.get(</a:t>
            </a:r>
            <a:r>
              <a:rPr lang="en-US" sz="1400" b="1" i="1">
                <a:solidFill>
                  <a:srgbClr val="2A00FF"/>
                </a:solidFill>
                <a:latin typeface="Courier New" panose="02070309020205020404" pitchFamily="49" charset="0"/>
              </a:rPr>
              <a:t>"Martin"</a:t>
            </a:r>
            <a:r>
              <a:rPr lang="en-US" sz="1400" b="1" i="1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 sz="1400" b="1">
              <a:latin typeface="Courier New" panose="02070309020205020404" pitchFamily="49" charset="0"/>
            </a:endParaRP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72400" y="6400800"/>
            <a:ext cx="1371600" cy="457200"/>
          </a:xfrm>
          <a:prstGeom prst="rect">
            <a:avLst/>
          </a:prstGeom>
        </p:spPr>
        <p:txBody>
          <a:bodyPr/>
          <a:lstStyle/>
          <a:p>
            <a:fld id="{2D7B518C-ED52-40B3-9492-2B18A17B3A98}" type="slidenum">
              <a:rPr lang="en-US"/>
              <a:pPr/>
              <a:t>11</a:t>
            </a:fld>
            <a:endParaRPr lang="en-US"/>
          </a:p>
        </p:txBody>
      </p:sp>
      <p:sp>
        <p:nvSpPr>
          <p:cNvPr id="384004" name="AutoShape 4"/>
          <p:cNvSpPr>
            <a:spLocks noChangeArrowheads="1"/>
          </p:cNvSpPr>
          <p:nvPr/>
        </p:nvSpPr>
        <p:spPr bwMode="auto">
          <a:xfrm>
            <a:off x="5562600" y="2819400"/>
            <a:ext cx="1524000" cy="3581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sz="2000" b="1">
                <a:latin typeface="Trebuchet MS" panose="020B0603020202020204" pitchFamily="34" charset="0"/>
              </a:rPr>
              <a:t>HashMap</a:t>
            </a:r>
          </a:p>
        </p:txBody>
      </p:sp>
      <p:sp>
        <p:nvSpPr>
          <p:cNvPr id="384005" name="Rectangle 5"/>
          <p:cNvSpPr>
            <a:spLocks noChangeArrowheads="1"/>
          </p:cNvSpPr>
          <p:nvPr/>
        </p:nvSpPr>
        <p:spPr bwMode="auto">
          <a:xfrm>
            <a:off x="6327775" y="3352800"/>
            <a:ext cx="685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  <p:sp>
        <p:nvSpPr>
          <p:cNvPr id="384006" name="Rectangle 6"/>
          <p:cNvSpPr>
            <a:spLocks noChangeArrowheads="1"/>
          </p:cNvSpPr>
          <p:nvPr/>
        </p:nvSpPr>
        <p:spPr bwMode="auto">
          <a:xfrm>
            <a:off x="6327775" y="3810000"/>
            <a:ext cx="685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  <p:sp>
        <p:nvSpPr>
          <p:cNvPr id="384007" name="Rectangle 7"/>
          <p:cNvSpPr>
            <a:spLocks noChangeArrowheads="1"/>
          </p:cNvSpPr>
          <p:nvPr/>
        </p:nvSpPr>
        <p:spPr bwMode="auto">
          <a:xfrm>
            <a:off x="6327775" y="4267200"/>
            <a:ext cx="685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  <p:sp>
        <p:nvSpPr>
          <p:cNvPr id="384008" name="Text Box 8"/>
          <p:cNvSpPr txBox="1">
            <a:spLocks noChangeArrowheads="1"/>
          </p:cNvSpPr>
          <p:nvPr/>
        </p:nvSpPr>
        <p:spPr bwMode="auto">
          <a:xfrm>
            <a:off x="6019800" y="341788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Comic Sans MS" panose="030F0702030302020204" pitchFamily="66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384009" name="Text Box 9"/>
          <p:cNvSpPr txBox="1">
            <a:spLocks noChangeArrowheads="1"/>
          </p:cNvSpPr>
          <p:nvPr/>
        </p:nvSpPr>
        <p:spPr bwMode="auto">
          <a:xfrm>
            <a:off x="6051550" y="43116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Comic Sans MS" panose="030F0702030302020204" pitchFamily="66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384010" name="Text Box 10"/>
          <p:cNvSpPr txBox="1">
            <a:spLocks noChangeArrowheads="1"/>
          </p:cNvSpPr>
          <p:nvPr/>
        </p:nvSpPr>
        <p:spPr bwMode="auto">
          <a:xfrm>
            <a:off x="6019800" y="56832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Comic Sans MS" panose="030F0702030302020204" pitchFamily="66" charset="0"/>
                <a:ea typeface="ＭＳ Ｐゴシック" panose="020B0600070205080204" pitchFamily="34" charset="-128"/>
              </a:rPr>
              <a:t>5</a:t>
            </a:r>
          </a:p>
        </p:txBody>
      </p:sp>
      <p:sp>
        <p:nvSpPr>
          <p:cNvPr id="384011" name="Text Box 11"/>
          <p:cNvSpPr txBox="1">
            <a:spLocks noChangeArrowheads="1"/>
          </p:cNvSpPr>
          <p:nvPr/>
        </p:nvSpPr>
        <p:spPr bwMode="auto">
          <a:xfrm>
            <a:off x="6232525" y="3036888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60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  <p:sp>
        <p:nvSpPr>
          <p:cNvPr id="384012" name="Rectangle 12"/>
          <p:cNvSpPr>
            <a:spLocks noChangeArrowheads="1"/>
          </p:cNvSpPr>
          <p:nvPr/>
        </p:nvSpPr>
        <p:spPr bwMode="auto">
          <a:xfrm>
            <a:off x="5867400" y="1600200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4013" name="Text Box 13"/>
          <p:cNvSpPr txBox="1">
            <a:spLocks noChangeArrowheads="1"/>
          </p:cNvSpPr>
          <p:nvPr/>
        </p:nvSpPr>
        <p:spPr bwMode="auto">
          <a:xfrm>
            <a:off x="5410200" y="10668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Comic Sans MS" panose="030F0702030302020204" pitchFamily="66" charset="0"/>
              </a:rPr>
              <a:t>HashMap grades</a:t>
            </a:r>
          </a:p>
        </p:txBody>
      </p:sp>
      <p:sp>
        <p:nvSpPr>
          <p:cNvPr id="384014" name="Line 14"/>
          <p:cNvSpPr>
            <a:spLocks noChangeShapeType="1"/>
          </p:cNvSpPr>
          <p:nvPr/>
        </p:nvSpPr>
        <p:spPr bwMode="auto">
          <a:xfrm>
            <a:off x="6172200" y="1828800"/>
            <a:ext cx="152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4015" name="Group 15"/>
          <p:cNvGrpSpPr>
            <a:grpSpLocks/>
          </p:cNvGrpSpPr>
          <p:nvPr/>
        </p:nvGrpSpPr>
        <p:grpSpPr bwMode="auto">
          <a:xfrm>
            <a:off x="6726238" y="1828800"/>
            <a:ext cx="2047875" cy="1784350"/>
            <a:chOff x="4237" y="1152"/>
            <a:chExt cx="1290" cy="1124"/>
          </a:xfrm>
        </p:grpSpPr>
        <p:sp>
          <p:nvSpPr>
            <p:cNvPr id="384016" name="Line 16"/>
            <p:cNvSpPr>
              <a:spLocks noChangeShapeType="1"/>
            </p:cNvSpPr>
            <p:nvPr/>
          </p:nvSpPr>
          <p:spPr bwMode="auto">
            <a:xfrm flipV="1">
              <a:off x="4237" y="1344"/>
              <a:ext cx="419" cy="9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4017" name="Group 17"/>
            <p:cNvGrpSpPr>
              <a:grpSpLocks/>
            </p:cNvGrpSpPr>
            <p:nvPr/>
          </p:nvGrpSpPr>
          <p:grpSpPr bwMode="auto">
            <a:xfrm>
              <a:off x="4560" y="1152"/>
              <a:ext cx="967" cy="807"/>
              <a:chOff x="4560" y="2064"/>
              <a:chExt cx="967" cy="807"/>
            </a:xfrm>
          </p:grpSpPr>
          <p:sp>
            <p:nvSpPr>
              <p:cNvPr id="384018" name="AutoShape 18"/>
              <p:cNvSpPr>
                <a:spLocks noChangeArrowheads="1"/>
              </p:cNvSpPr>
              <p:nvPr/>
            </p:nvSpPr>
            <p:spPr bwMode="auto">
              <a:xfrm>
                <a:off x="4656" y="2064"/>
                <a:ext cx="816" cy="52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hangingPunct="0"/>
                <a:r>
                  <a:rPr lang="en-US" sz="1400" b="1">
                    <a:latin typeface="Trebuchet MS" panose="020B0603020202020204" pitchFamily="34" charset="0"/>
                  </a:rPr>
                  <a:t>HashMapEntry</a:t>
                </a:r>
              </a:p>
            </p:txBody>
          </p:sp>
          <p:sp>
            <p:nvSpPr>
              <p:cNvPr id="384019" name="AutoShape 19"/>
              <p:cNvSpPr>
                <a:spLocks noChangeArrowheads="1"/>
              </p:cNvSpPr>
              <p:nvPr/>
            </p:nvSpPr>
            <p:spPr bwMode="auto">
              <a:xfrm>
                <a:off x="4752" y="2352"/>
                <a:ext cx="288" cy="14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4020" name="AutoShape 20"/>
              <p:cNvSpPr>
                <a:spLocks noChangeArrowheads="1"/>
              </p:cNvSpPr>
              <p:nvPr/>
            </p:nvSpPr>
            <p:spPr bwMode="auto">
              <a:xfrm>
                <a:off x="5088" y="2352"/>
                <a:ext cx="288" cy="14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4021" name="Text Box 21"/>
              <p:cNvSpPr txBox="1">
                <a:spLocks noChangeArrowheads="1"/>
              </p:cNvSpPr>
              <p:nvPr/>
            </p:nvSpPr>
            <p:spPr bwMode="auto">
              <a:xfrm>
                <a:off x="4560" y="2640"/>
                <a:ext cx="6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hlink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>
                    <a:latin typeface="Trebuchet MS" panose="020B0603020202020204" pitchFamily="34" charset="0"/>
                  </a:rPr>
                  <a:t>"Martin"</a:t>
                </a:r>
              </a:p>
            </p:txBody>
          </p:sp>
          <p:sp>
            <p:nvSpPr>
              <p:cNvPr id="384022" name="Text Box 22"/>
              <p:cNvSpPr txBox="1">
                <a:spLocks noChangeArrowheads="1"/>
              </p:cNvSpPr>
              <p:nvPr/>
            </p:nvSpPr>
            <p:spPr bwMode="auto">
              <a:xfrm>
                <a:off x="5232" y="2640"/>
                <a:ext cx="2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hlink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>
                    <a:latin typeface="Trebuchet MS" panose="020B0603020202020204" pitchFamily="34" charset="0"/>
                  </a:rPr>
                  <a:t>"A"</a:t>
                </a:r>
              </a:p>
            </p:txBody>
          </p:sp>
          <p:sp>
            <p:nvSpPr>
              <p:cNvPr id="384023" name="Line 23"/>
              <p:cNvSpPr>
                <a:spLocks noChangeShapeType="1"/>
              </p:cNvSpPr>
              <p:nvPr/>
            </p:nvSpPr>
            <p:spPr bwMode="auto">
              <a:xfrm>
                <a:off x="4896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024" name="Line 24"/>
              <p:cNvSpPr>
                <a:spLocks noChangeShapeType="1"/>
              </p:cNvSpPr>
              <p:nvPr/>
            </p:nvSpPr>
            <p:spPr bwMode="auto">
              <a:xfrm>
                <a:off x="5232" y="2400"/>
                <a:ext cx="14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4025" name="Group 25"/>
          <p:cNvGrpSpPr>
            <a:grpSpLocks/>
          </p:cNvGrpSpPr>
          <p:nvPr/>
        </p:nvGrpSpPr>
        <p:grpSpPr bwMode="auto">
          <a:xfrm>
            <a:off x="6705600" y="3429000"/>
            <a:ext cx="2054225" cy="1281113"/>
            <a:chOff x="4224" y="2160"/>
            <a:chExt cx="1294" cy="807"/>
          </a:xfrm>
        </p:grpSpPr>
        <p:grpSp>
          <p:nvGrpSpPr>
            <p:cNvPr id="384026" name="Group 26"/>
            <p:cNvGrpSpPr>
              <a:grpSpLocks/>
            </p:cNvGrpSpPr>
            <p:nvPr/>
          </p:nvGrpSpPr>
          <p:grpSpPr bwMode="auto">
            <a:xfrm>
              <a:off x="4560" y="2160"/>
              <a:ext cx="958" cy="807"/>
              <a:chOff x="4560" y="2064"/>
              <a:chExt cx="958" cy="807"/>
            </a:xfrm>
          </p:grpSpPr>
          <p:sp>
            <p:nvSpPr>
              <p:cNvPr id="384027" name="AutoShape 27"/>
              <p:cNvSpPr>
                <a:spLocks noChangeArrowheads="1"/>
              </p:cNvSpPr>
              <p:nvPr/>
            </p:nvSpPr>
            <p:spPr bwMode="auto">
              <a:xfrm>
                <a:off x="4656" y="2064"/>
                <a:ext cx="816" cy="52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hangingPunct="0"/>
                <a:r>
                  <a:rPr lang="en-US" sz="1400" b="1">
                    <a:latin typeface="Trebuchet MS" panose="020B0603020202020204" pitchFamily="34" charset="0"/>
                  </a:rPr>
                  <a:t>HashMapEntry</a:t>
                </a:r>
              </a:p>
            </p:txBody>
          </p:sp>
          <p:sp>
            <p:nvSpPr>
              <p:cNvPr id="384028" name="AutoShape 28"/>
              <p:cNvSpPr>
                <a:spLocks noChangeArrowheads="1"/>
              </p:cNvSpPr>
              <p:nvPr/>
            </p:nvSpPr>
            <p:spPr bwMode="auto">
              <a:xfrm>
                <a:off x="4752" y="2352"/>
                <a:ext cx="288" cy="14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4029" name="AutoShape 29"/>
              <p:cNvSpPr>
                <a:spLocks noChangeArrowheads="1"/>
              </p:cNvSpPr>
              <p:nvPr/>
            </p:nvSpPr>
            <p:spPr bwMode="auto">
              <a:xfrm>
                <a:off x="5088" y="2352"/>
                <a:ext cx="288" cy="14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4030" name="Text Box 30"/>
              <p:cNvSpPr txBox="1">
                <a:spLocks noChangeArrowheads="1"/>
              </p:cNvSpPr>
              <p:nvPr/>
            </p:nvSpPr>
            <p:spPr bwMode="auto">
              <a:xfrm>
                <a:off x="4560" y="2640"/>
                <a:ext cx="63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hlink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>
                    <a:latin typeface="Trebuchet MS" panose="020B0603020202020204" pitchFamily="34" charset="0"/>
                  </a:rPr>
                  <a:t>"Nelson"</a:t>
                </a:r>
              </a:p>
            </p:txBody>
          </p:sp>
          <p:sp>
            <p:nvSpPr>
              <p:cNvPr id="384031" name="Text Box 31"/>
              <p:cNvSpPr txBox="1">
                <a:spLocks noChangeArrowheads="1"/>
              </p:cNvSpPr>
              <p:nvPr/>
            </p:nvSpPr>
            <p:spPr bwMode="auto">
              <a:xfrm>
                <a:off x="5232" y="2640"/>
                <a:ext cx="2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hlink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>
                    <a:latin typeface="Trebuchet MS" panose="020B0603020202020204" pitchFamily="34" charset="0"/>
                  </a:rPr>
                  <a:t>"F"</a:t>
                </a:r>
              </a:p>
            </p:txBody>
          </p:sp>
          <p:sp>
            <p:nvSpPr>
              <p:cNvPr id="384032" name="Line 32"/>
              <p:cNvSpPr>
                <a:spLocks noChangeShapeType="1"/>
              </p:cNvSpPr>
              <p:nvPr/>
            </p:nvSpPr>
            <p:spPr bwMode="auto">
              <a:xfrm>
                <a:off x="4896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033" name="Line 33"/>
              <p:cNvSpPr>
                <a:spLocks noChangeShapeType="1"/>
              </p:cNvSpPr>
              <p:nvPr/>
            </p:nvSpPr>
            <p:spPr bwMode="auto">
              <a:xfrm>
                <a:off x="5232" y="2400"/>
                <a:ext cx="14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4034" name="Line 34"/>
            <p:cNvSpPr>
              <a:spLocks noChangeShapeType="1"/>
            </p:cNvSpPr>
            <p:nvPr/>
          </p:nvSpPr>
          <p:spPr bwMode="auto">
            <a:xfrm flipV="1">
              <a:off x="4224" y="2544"/>
              <a:ext cx="432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4035" name="Rectangle 35"/>
          <p:cNvSpPr>
            <a:spLocks noChangeArrowheads="1"/>
          </p:cNvSpPr>
          <p:nvPr/>
        </p:nvSpPr>
        <p:spPr bwMode="auto">
          <a:xfrm>
            <a:off x="6324600" y="4724400"/>
            <a:ext cx="685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  <p:sp>
        <p:nvSpPr>
          <p:cNvPr id="384036" name="Rectangle 36"/>
          <p:cNvSpPr>
            <a:spLocks noChangeArrowheads="1"/>
          </p:cNvSpPr>
          <p:nvPr/>
        </p:nvSpPr>
        <p:spPr bwMode="auto">
          <a:xfrm>
            <a:off x="6321425" y="5181600"/>
            <a:ext cx="685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  <p:sp>
        <p:nvSpPr>
          <p:cNvPr id="384037" name="Rectangle 37"/>
          <p:cNvSpPr>
            <a:spLocks noChangeArrowheads="1"/>
          </p:cNvSpPr>
          <p:nvPr/>
        </p:nvSpPr>
        <p:spPr bwMode="auto">
          <a:xfrm>
            <a:off x="6318250" y="5638800"/>
            <a:ext cx="685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  <p:grpSp>
        <p:nvGrpSpPr>
          <p:cNvPr id="384038" name="Group 38"/>
          <p:cNvGrpSpPr>
            <a:grpSpLocks/>
          </p:cNvGrpSpPr>
          <p:nvPr/>
        </p:nvGrpSpPr>
        <p:grpSpPr bwMode="auto">
          <a:xfrm>
            <a:off x="6629400" y="4814888"/>
            <a:ext cx="2111375" cy="1281112"/>
            <a:chOff x="4176" y="3033"/>
            <a:chExt cx="1330" cy="807"/>
          </a:xfrm>
        </p:grpSpPr>
        <p:grpSp>
          <p:nvGrpSpPr>
            <p:cNvPr id="384039" name="Group 39"/>
            <p:cNvGrpSpPr>
              <a:grpSpLocks/>
            </p:cNvGrpSpPr>
            <p:nvPr/>
          </p:nvGrpSpPr>
          <p:grpSpPr bwMode="auto">
            <a:xfrm>
              <a:off x="4368" y="3033"/>
              <a:ext cx="1138" cy="807"/>
              <a:chOff x="4368" y="3033"/>
              <a:chExt cx="1138" cy="807"/>
            </a:xfrm>
          </p:grpSpPr>
          <p:sp>
            <p:nvSpPr>
              <p:cNvPr id="384040" name="AutoShape 40"/>
              <p:cNvSpPr>
                <a:spLocks noChangeArrowheads="1"/>
              </p:cNvSpPr>
              <p:nvPr/>
            </p:nvSpPr>
            <p:spPr bwMode="auto">
              <a:xfrm>
                <a:off x="4639" y="3033"/>
                <a:ext cx="816" cy="52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hangingPunct="0"/>
                <a:r>
                  <a:rPr lang="en-US" sz="1400" b="1">
                    <a:latin typeface="Trebuchet MS" panose="020B0603020202020204" pitchFamily="34" charset="0"/>
                  </a:rPr>
                  <a:t>HashMapEntry</a:t>
                </a:r>
              </a:p>
            </p:txBody>
          </p:sp>
          <p:sp>
            <p:nvSpPr>
              <p:cNvPr id="384041" name="AutoShape 41"/>
              <p:cNvSpPr>
                <a:spLocks noChangeArrowheads="1"/>
              </p:cNvSpPr>
              <p:nvPr/>
            </p:nvSpPr>
            <p:spPr bwMode="auto">
              <a:xfrm>
                <a:off x="4735" y="3321"/>
                <a:ext cx="288" cy="14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4042" name="AutoShape 42"/>
              <p:cNvSpPr>
                <a:spLocks noChangeArrowheads="1"/>
              </p:cNvSpPr>
              <p:nvPr/>
            </p:nvSpPr>
            <p:spPr bwMode="auto">
              <a:xfrm>
                <a:off x="5071" y="3321"/>
                <a:ext cx="288" cy="14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4043" name="Text Box 43"/>
              <p:cNvSpPr txBox="1">
                <a:spLocks noChangeArrowheads="1"/>
              </p:cNvSpPr>
              <p:nvPr/>
            </p:nvSpPr>
            <p:spPr bwMode="auto">
              <a:xfrm>
                <a:off x="4368" y="3609"/>
                <a:ext cx="76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hlink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>
                    <a:latin typeface="Trebuchet MS" panose="020B0603020202020204" pitchFamily="34" charset="0"/>
                  </a:rPr>
                  <a:t>"Milhouse"</a:t>
                </a:r>
              </a:p>
            </p:txBody>
          </p:sp>
          <p:sp>
            <p:nvSpPr>
              <p:cNvPr id="384044" name="Text Box 44"/>
              <p:cNvSpPr txBox="1">
                <a:spLocks noChangeArrowheads="1"/>
              </p:cNvSpPr>
              <p:nvPr/>
            </p:nvSpPr>
            <p:spPr bwMode="auto">
              <a:xfrm>
                <a:off x="5215" y="3609"/>
                <a:ext cx="29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hlink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>
                    <a:latin typeface="Trebuchet MS" panose="020B0603020202020204" pitchFamily="34" charset="0"/>
                  </a:rPr>
                  <a:t>"B"</a:t>
                </a:r>
              </a:p>
            </p:txBody>
          </p:sp>
          <p:sp>
            <p:nvSpPr>
              <p:cNvPr id="384045" name="Line 45"/>
              <p:cNvSpPr>
                <a:spLocks noChangeShapeType="1"/>
              </p:cNvSpPr>
              <p:nvPr/>
            </p:nvSpPr>
            <p:spPr bwMode="auto">
              <a:xfrm>
                <a:off x="4879" y="3369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046" name="Line 46"/>
              <p:cNvSpPr>
                <a:spLocks noChangeShapeType="1"/>
              </p:cNvSpPr>
              <p:nvPr/>
            </p:nvSpPr>
            <p:spPr bwMode="auto">
              <a:xfrm>
                <a:off x="5215" y="3369"/>
                <a:ext cx="14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4047" name="Line 47"/>
            <p:cNvSpPr>
              <a:spLocks noChangeShapeType="1"/>
            </p:cNvSpPr>
            <p:nvPr/>
          </p:nvSpPr>
          <p:spPr bwMode="auto">
            <a:xfrm flipV="1">
              <a:off x="4176" y="3312"/>
              <a:ext cx="43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129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HashMap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0065" y="2214671"/>
            <a:ext cx="436193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Student {</a:t>
            </a:r>
          </a:p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sz="1400" b="1">
                <a:solidFill>
                  <a:srgbClr val="0000C0"/>
                </a:solidFill>
                <a:latin typeface="Courier New" panose="02070309020205020404" pitchFamily="49" charset="0"/>
              </a:rPr>
              <a:t>sid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sz="1400" b="1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>
              <a:latin typeface="Courier New" panose="020703090202050204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String getSid() {</a:t>
            </a:r>
          </a:p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0000C0"/>
                </a:solidFill>
                <a:latin typeface="Courier New" panose="02070309020205020404" pitchFamily="49" charset="0"/>
              </a:rPr>
              <a:t>sid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en-US" sz="1400">
              <a:latin typeface="Courier New" panose="020703090202050204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setSid(String 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sid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400" b="1">
                <a:solidFill>
                  <a:srgbClr val="0000C0"/>
                </a:solidFill>
                <a:latin typeface="Courier New" panose="02070309020205020404" pitchFamily="49" charset="0"/>
              </a:rPr>
              <a:t>sid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sid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en-US" sz="1400">
              <a:latin typeface="Courier New" panose="020703090202050204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String getName() {</a:t>
            </a:r>
          </a:p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en-US" sz="1400">
              <a:latin typeface="Courier New" panose="020703090202050204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setName(String 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400" b="1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en-US" sz="1400">
              <a:latin typeface="Courier New" panose="020703090202050204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4572000" y="2214671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Teacher {</a:t>
            </a:r>
          </a:p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sz="1400" b="1">
                <a:solidFill>
                  <a:srgbClr val="0000C0"/>
                </a:solidFill>
                <a:latin typeface="Courier New" panose="02070309020205020404" pitchFamily="49" charset="0"/>
              </a:rPr>
              <a:t>tid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sz="1400" b="1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>
              <a:latin typeface="Courier New" panose="020703090202050204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String getTid() {</a:t>
            </a:r>
          </a:p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0000C0"/>
                </a:solidFill>
                <a:latin typeface="Courier New" panose="02070309020205020404" pitchFamily="49" charset="0"/>
              </a:rPr>
              <a:t>tid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en-US" sz="1400">
              <a:latin typeface="Courier New" panose="020703090202050204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setTid(String 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tid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400" b="1">
                <a:solidFill>
                  <a:srgbClr val="0000C0"/>
                </a:solidFill>
                <a:latin typeface="Courier New" panose="02070309020205020404" pitchFamily="49" charset="0"/>
              </a:rPr>
              <a:t>tid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tid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en-US" sz="1400">
              <a:latin typeface="Courier New" panose="020703090202050204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String getName() {</a:t>
            </a:r>
          </a:p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en-US" sz="1400">
              <a:latin typeface="Courier New" panose="020703090202050204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setName(String 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400" b="1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en-US" sz="1400">
              <a:latin typeface="Courier New" panose="020703090202050204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4390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HashMap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6457" y="1914426"/>
            <a:ext cx="64996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Map&lt;Teacher, Student&gt; </a:t>
            </a:r>
            <a:r>
              <a:rPr lang="en-US">
                <a:solidFill>
                  <a:srgbClr val="6A3E3E"/>
                </a:solidFill>
                <a:latin typeface="Courier New" panose="02070309020205020404" pitchFamily="49" charset="0"/>
              </a:rPr>
              <a:t>map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HashMap&lt;&gt;();</a:t>
            </a:r>
          </a:p>
          <a:p>
            <a:endParaRPr lang="en-US"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Teacher </a:t>
            </a:r>
            <a:r>
              <a:rPr lang="en-US">
                <a:solidFill>
                  <a:srgbClr val="6A3E3E"/>
                </a:solidFill>
                <a:latin typeface="Courier New" panose="02070309020205020404" pitchFamily="49" charset="0"/>
              </a:rPr>
              <a:t>t1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Teacher(</a:t>
            </a:r>
            <a:r>
              <a:rPr lang="en-US" b="1">
                <a:solidFill>
                  <a:srgbClr val="2A00FF"/>
                </a:solidFill>
                <a:latin typeface="Courier New" panose="02070309020205020404" pitchFamily="49" charset="0"/>
              </a:rPr>
              <a:t>"V"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>
                <a:solidFill>
                  <a:srgbClr val="2A00FF"/>
                </a:solidFill>
                <a:latin typeface="Courier New" panose="02070309020205020404" pitchFamily="49" charset="0"/>
              </a:rPr>
              <a:t>"Vinh"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de-DE">
                <a:solidFill>
                  <a:srgbClr val="000000"/>
                </a:solidFill>
                <a:latin typeface="Courier New" panose="02070309020205020404" pitchFamily="49" charset="0"/>
              </a:rPr>
              <a:t>Teacher </a:t>
            </a:r>
            <a:r>
              <a:rPr lang="de-DE">
                <a:solidFill>
                  <a:srgbClr val="6A3E3E"/>
                </a:solidFill>
                <a:latin typeface="Courier New" panose="02070309020205020404" pitchFamily="49" charset="0"/>
              </a:rPr>
              <a:t>t2</a:t>
            </a:r>
            <a:r>
              <a:rPr lang="de-DE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de-DE" b="1">
                <a:solidFill>
                  <a:srgbClr val="000000"/>
                </a:solidFill>
                <a:latin typeface="Courier New" panose="02070309020205020404" pitchFamily="49" charset="0"/>
              </a:rPr>
              <a:t> Teacher(</a:t>
            </a:r>
            <a:r>
              <a:rPr lang="de-DE" b="1">
                <a:solidFill>
                  <a:srgbClr val="2A00FF"/>
                </a:solidFill>
                <a:latin typeface="Courier New" panose="02070309020205020404" pitchFamily="49" charset="0"/>
              </a:rPr>
              <a:t>"T"</a:t>
            </a:r>
            <a:r>
              <a:rPr lang="de-DE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b="1">
                <a:solidFill>
                  <a:srgbClr val="2A00FF"/>
                </a:solidFill>
                <a:latin typeface="Courier New" panose="02070309020205020404" pitchFamily="49" charset="0"/>
              </a:rPr>
              <a:t>"Trung"</a:t>
            </a:r>
            <a:r>
              <a:rPr lang="de-DE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Teacher </a:t>
            </a:r>
            <a:r>
              <a:rPr lang="en-US">
                <a:solidFill>
                  <a:srgbClr val="6A3E3E"/>
                </a:solidFill>
                <a:latin typeface="Courier New" panose="02070309020205020404" pitchFamily="49" charset="0"/>
              </a:rPr>
              <a:t>t3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Teacher(</a:t>
            </a:r>
            <a:r>
              <a:rPr lang="en-US" b="1">
                <a:solidFill>
                  <a:srgbClr val="2A00FF"/>
                </a:solidFill>
                <a:latin typeface="Courier New" panose="02070309020205020404" pitchFamily="49" charset="0"/>
              </a:rPr>
              <a:t>"V"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>
                <a:solidFill>
                  <a:srgbClr val="2A00FF"/>
                </a:solidFill>
                <a:latin typeface="Courier New" panose="02070309020205020404" pitchFamily="49" charset="0"/>
              </a:rPr>
              <a:t>"Vinh"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Teacher </a:t>
            </a:r>
            <a:r>
              <a:rPr lang="en-US">
                <a:solidFill>
                  <a:srgbClr val="6A3E3E"/>
                </a:solidFill>
                <a:latin typeface="Courier New" panose="02070309020205020404" pitchFamily="49" charset="0"/>
              </a:rPr>
              <a:t>t4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>
                <a:solidFill>
                  <a:srgbClr val="6A3E3E"/>
                </a:solidFill>
                <a:latin typeface="Courier New" panose="02070309020205020404" pitchFamily="49" charset="0"/>
              </a:rPr>
              <a:t>t1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Student </a:t>
            </a:r>
            <a:r>
              <a:rPr lang="en-US">
                <a:solidFill>
                  <a:srgbClr val="6A3E3E"/>
                </a:solidFill>
                <a:latin typeface="Courier New" panose="02070309020205020404" pitchFamily="49" charset="0"/>
              </a:rPr>
              <a:t>s1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Student(</a:t>
            </a:r>
            <a:r>
              <a:rPr lang="en-US" b="1">
                <a:solidFill>
                  <a:srgbClr val="2A00FF"/>
                </a:solidFill>
                <a:latin typeface="Courier New" panose="02070309020205020404" pitchFamily="49" charset="0"/>
              </a:rPr>
              <a:t>"P"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>
                <a:solidFill>
                  <a:srgbClr val="2A00FF"/>
                </a:solidFill>
                <a:latin typeface="Courier New" panose="02070309020205020404" pitchFamily="49" charset="0"/>
              </a:rPr>
              <a:t>"Phuong"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Student </a:t>
            </a:r>
            <a:r>
              <a:rPr lang="en-US">
                <a:solidFill>
                  <a:srgbClr val="6A3E3E"/>
                </a:solidFill>
                <a:latin typeface="Courier New" panose="02070309020205020404" pitchFamily="49" charset="0"/>
              </a:rPr>
              <a:t>s2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>
                <a:solidFill>
                  <a:srgbClr val="6A3E3E"/>
                </a:solidFill>
                <a:latin typeface="Courier New" panose="02070309020205020404" pitchFamily="49" charset="0"/>
              </a:rPr>
              <a:t>s1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6A3E3E"/>
                </a:solidFill>
                <a:latin typeface="Courier New" panose="02070309020205020404" pitchFamily="49" charset="0"/>
              </a:rPr>
              <a:t>map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.put(</a:t>
            </a:r>
            <a:r>
              <a:rPr lang="en-US">
                <a:solidFill>
                  <a:srgbClr val="6A3E3E"/>
                </a:solidFill>
                <a:latin typeface="Courier New" panose="02070309020205020404" pitchFamily="49" charset="0"/>
              </a:rPr>
              <a:t>t1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>
                <a:solidFill>
                  <a:srgbClr val="6A3E3E"/>
                </a:solidFill>
                <a:latin typeface="Courier New" panose="02070309020205020404" pitchFamily="49" charset="0"/>
              </a:rPr>
              <a:t>s1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>
                <a:solidFill>
                  <a:srgbClr val="6A3E3E"/>
                </a:solidFill>
                <a:latin typeface="Courier New" panose="02070309020205020404" pitchFamily="49" charset="0"/>
              </a:rPr>
              <a:t>map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.put(</a:t>
            </a:r>
            <a:r>
              <a:rPr lang="en-US">
                <a:solidFill>
                  <a:srgbClr val="6A3E3E"/>
                </a:solidFill>
                <a:latin typeface="Courier New" panose="02070309020205020404" pitchFamily="49" charset="0"/>
              </a:rPr>
              <a:t>t2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>
                <a:solidFill>
                  <a:srgbClr val="6A3E3E"/>
                </a:solidFill>
                <a:latin typeface="Courier New" panose="02070309020205020404" pitchFamily="49" charset="0"/>
              </a:rPr>
              <a:t>s1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>
                <a:solidFill>
                  <a:srgbClr val="6A3E3E"/>
                </a:solidFill>
                <a:latin typeface="Courier New" panose="02070309020205020404" pitchFamily="49" charset="0"/>
              </a:rPr>
              <a:t>map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.put(</a:t>
            </a:r>
            <a:r>
              <a:rPr lang="en-US">
                <a:solidFill>
                  <a:srgbClr val="6A3E3E"/>
                </a:solidFill>
                <a:latin typeface="Courier New" panose="02070309020205020404" pitchFamily="49" charset="0"/>
              </a:rPr>
              <a:t>t1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>
                <a:solidFill>
                  <a:srgbClr val="6A3E3E"/>
                </a:solidFill>
                <a:latin typeface="Courier New" panose="02070309020205020404" pitchFamily="49" charset="0"/>
              </a:rPr>
              <a:t>s1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>
                <a:solidFill>
                  <a:srgbClr val="6A3E3E"/>
                </a:solidFill>
                <a:latin typeface="Courier New" panose="02070309020205020404" pitchFamily="49" charset="0"/>
              </a:rPr>
              <a:t>map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.put(</a:t>
            </a:r>
            <a:r>
              <a:rPr lang="en-US">
                <a:solidFill>
                  <a:srgbClr val="6A3E3E"/>
                </a:solidFill>
                <a:latin typeface="Courier New" panose="02070309020205020404" pitchFamily="49" charset="0"/>
              </a:rPr>
              <a:t>t1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>
                <a:solidFill>
                  <a:srgbClr val="6A3E3E"/>
                </a:solidFill>
                <a:latin typeface="Courier New" panose="02070309020205020404" pitchFamily="49" charset="0"/>
              </a:rPr>
              <a:t>s2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>
                <a:solidFill>
                  <a:srgbClr val="6A3E3E"/>
                </a:solidFill>
                <a:latin typeface="Courier New" panose="02070309020205020404" pitchFamily="49" charset="0"/>
              </a:rPr>
              <a:t>map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.put(</a:t>
            </a:r>
            <a:r>
              <a:rPr lang="en-US">
                <a:solidFill>
                  <a:srgbClr val="6A3E3E"/>
                </a:solidFill>
                <a:latin typeface="Courier New" panose="02070309020205020404" pitchFamily="49" charset="0"/>
              </a:rPr>
              <a:t>t3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>
                <a:solidFill>
                  <a:srgbClr val="6A3E3E"/>
                </a:solidFill>
                <a:latin typeface="Courier New" panose="02070309020205020404" pitchFamily="49" charset="0"/>
              </a:rPr>
              <a:t>s1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>
                <a:solidFill>
                  <a:srgbClr val="6A3E3E"/>
                </a:solidFill>
                <a:latin typeface="Courier New" panose="02070309020205020404" pitchFamily="49" charset="0"/>
              </a:rPr>
              <a:t>map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.put(</a:t>
            </a:r>
            <a:r>
              <a:rPr lang="en-US">
                <a:solidFill>
                  <a:srgbClr val="6A3E3E"/>
                </a:solidFill>
                <a:latin typeface="Courier New" panose="02070309020205020404" pitchFamily="49" charset="0"/>
              </a:rPr>
              <a:t>t4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>
                <a:solidFill>
                  <a:srgbClr val="6A3E3E"/>
                </a:solidFill>
                <a:latin typeface="Courier New" panose="02070309020205020404" pitchFamily="49" charset="0"/>
              </a:rPr>
              <a:t>s2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14455" y="4608098"/>
            <a:ext cx="2866490" cy="983873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With hashcode &amp; equals?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64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Keyword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3088" y="2680062"/>
            <a:ext cx="8840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String concat(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b="1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b="1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b="1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41843" y="4176584"/>
            <a:ext cx="3472666" cy="84332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/>
              <a:t>Helpful?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1108568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Multithreading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 comparisons between single-thread and multi-thread environment</a:t>
            </a:r>
          </a:p>
        </p:txBody>
      </p:sp>
    </p:spTree>
    <p:extLst>
      <p:ext uri="{BB962C8B-B14F-4D97-AF65-F5344CB8AC3E}">
        <p14:creationId xmlns:p14="http://schemas.microsoft.com/office/powerpoint/2010/main" val="743240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/>
              <a:t>Thread Safe: synchronization, volatile</a:t>
            </a:r>
          </a:p>
          <a:p>
            <a:pPr marL="514350" indent="-514350">
              <a:buAutoNum type="arabicPeriod"/>
            </a:pPr>
            <a:r>
              <a:rPr lang="en-US"/>
              <a:t>Fail-safe vs Fail-Fast</a:t>
            </a:r>
          </a:p>
          <a:p>
            <a:pPr marL="514350" indent="-514350">
              <a:buAutoNum type="arabicPeriod"/>
            </a:pPr>
            <a:r>
              <a:rPr lang="en-US"/>
              <a:t>Concurrency Collection</a:t>
            </a:r>
          </a:p>
          <a:p>
            <a:pPr marL="514350" indent="-514350">
              <a:buAutoNum type="arabicPeriod"/>
            </a:pPr>
            <a:r>
              <a:rPr lang="en-US"/>
              <a:t>Multi-task processing</a:t>
            </a:r>
          </a:p>
          <a:p>
            <a:pPr marL="514350" indent="-514350">
              <a:buAutoNum type="arabicPeriod"/>
            </a:pPr>
            <a:r>
              <a:rPr lang="en-US"/>
              <a:t>Synchronization - Deadlock</a:t>
            </a:r>
          </a:p>
          <a:p>
            <a:pPr marL="514350" indent="-514350">
              <a:buAutoNum type="arabicPeriod"/>
            </a:pPr>
            <a:r>
              <a:rPr lang="en-US"/>
              <a:t>Asynchronous Processing Model: MQ</a:t>
            </a:r>
          </a:p>
          <a:p>
            <a:pPr marL="514350" indent="-514350">
              <a:buAutoNum type="arabicPeriod"/>
            </a:pPr>
            <a:r>
              <a:rPr lang="en-US"/>
              <a:t>Non-blocking</a:t>
            </a:r>
          </a:p>
        </p:txBody>
      </p:sp>
    </p:spTree>
    <p:extLst>
      <p:ext uri="{BB962C8B-B14F-4D97-AF65-F5344CB8AC3E}">
        <p14:creationId xmlns:p14="http://schemas.microsoft.com/office/powerpoint/2010/main" val="1131239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Thread-Safe?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MyCounter {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counter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increase() {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counter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++;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30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Thread-Safe Object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657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synchronized.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Atomic Wrapper classes (java.util.concurrent.atomic). Exp: AtomicInteger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Lock (java.util.concurrent.locks).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Thread </a:t>
            </a:r>
            <a:r>
              <a:rPr lang="en-US"/>
              <a:t>safe collection classes.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volatile keyword (how about volatile + final).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7977" y="5344757"/>
            <a:ext cx="5301465" cy="4931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Immutable is completely Thread-Safe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772652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Fail-Safe vs Fail-Fast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3598" y="1690689"/>
            <a:ext cx="6368052" cy="4400514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List&lt;Integer&gt; </a:t>
            </a:r>
            <a:r>
              <a:rPr lang="en-US" sz="20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ArrayList&lt;Integer&gt;();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20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10; </a:t>
            </a:r>
            <a:r>
              <a:rPr lang="en-US" sz="20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 {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.add(</a:t>
            </a:r>
            <a:r>
              <a:rPr lang="en-US" sz="20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(Integer </a:t>
            </a:r>
            <a:r>
              <a:rPr lang="en-US" sz="20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20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3)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.remove(</a:t>
            </a:r>
            <a:r>
              <a:rPr lang="en-US" sz="200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8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5W Principal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/>
              <a:t>What is it?</a:t>
            </a:r>
          </a:p>
          <a:p>
            <a:pPr marL="514350" indent="-514350">
              <a:buAutoNum type="arabicPeriod"/>
            </a:pPr>
            <a:r>
              <a:rPr lang="en-US"/>
              <a:t>Why to use?</a:t>
            </a:r>
          </a:p>
          <a:p>
            <a:pPr marL="514350" indent="-514350">
              <a:buAutoNum type="arabicPeriod"/>
            </a:pPr>
            <a:r>
              <a:rPr lang="en-US"/>
              <a:t>How to use?</a:t>
            </a:r>
          </a:p>
          <a:p>
            <a:pPr marL="514350" indent="-514350">
              <a:buAutoNum type="arabicPeriod"/>
            </a:pPr>
            <a:r>
              <a:rPr lang="en-US"/>
              <a:t>When should use?</a:t>
            </a:r>
          </a:p>
          <a:p>
            <a:pPr marL="514350" indent="-514350">
              <a:buAutoNum type="arabicPeriod"/>
            </a:pPr>
            <a:r>
              <a:rPr lang="en-US"/>
              <a:t>When shouldn’t use?</a:t>
            </a:r>
          </a:p>
          <a:p>
            <a:pPr marL="514350" indent="-51435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20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Fail-Safe vs Fail-Fast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716893"/>
              </p:ext>
            </p:extLst>
          </p:nvPr>
        </p:nvGraphicFramePr>
        <p:xfrm>
          <a:off x="628651" y="2492074"/>
          <a:ext cx="7886700" cy="3366936"/>
        </p:xfrm>
        <a:graphic>
          <a:graphicData uri="http://schemas.openxmlformats.org/drawingml/2006/table">
            <a:tbl>
              <a:tblPr/>
              <a:tblGrid>
                <a:gridCol w="2946756">
                  <a:extLst>
                    <a:ext uri="{9D8B030D-6E8A-4147-A177-3AD203B41FA5}">
                      <a16:colId xmlns:a16="http://schemas.microsoft.com/office/drawing/2014/main" val="2742754968"/>
                    </a:ext>
                  </a:extLst>
                </a:gridCol>
                <a:gridCol w="2239766">
                  <a:extLst>
                    <a:ext uri="{9D8B030D-6E8A-4147-A177-3AD203B41FA5}">
                      <a16:colId xmlns:a16="http://schemas.microsoft.com/office/drawing/2014/main" val="430828246"/>
                    </a:ext>
                  </a:extLst>
                </a:gridCol>
                <a:gridCol w="2700178">
                  <a:extLst>
                    <a:ext uri="{9D8B030D-6E8A-4147-A177-3AD203B41FA5}">
                      <a16:colId xmlns:a16="http://schemas.microsoft.com/office/drawing/2014/main" val="1826227300"/>
                    </a:ext>
                  </a:extLst>
                </a:gridCol>
              </a:tblGrid>
              <a:tr h="867576">
                <a:tc>
                  <a:txBody>
                    <a:bodyPr/>
                    <a:lstStyle/>
                    <a:p>
                      <a:pPr algn="l" fontAlgn="ctr"/>
                      <a:br>
                        <a:rPr lang="en-US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</a:br>
                      <a:endParaRPr lang="en-US" b="1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en-US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</a:br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Fail Fast Iterator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Fail Safe Iterator</a:t>
                      </a:r>
                    </a:p>
                  </a:txBody>
                  <a:tcPr anchor="ctr">
                    <a:lnL>
                      <a:noFill/>
                    </a:lnL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495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  <a:latin typeface="inherit"/>
                        </a:rPr>
                        <a:t>Throw ConcurrentModification Exception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  <a:latin typeface="inherit"/>
                        </a:rPr>
                        <a:t>Yes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  <a:latin typeface="inherit"/>
                        </a:rPr>
                        <a:t>No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256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  <a:latin typeface="inherit"/>
                        </a:rPr>
                        <a:t>Clone object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  <a:latin typeface="inherit"/>
                        </a:rPr>
                        <a:t>No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  <a:latin typeface="inherit"/>
                        </a:rPr>
                        <a:t>Yes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747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  <a:latin typeface="inherit"/>
                        </a:rPr>
                        <a:t>Memory Overhead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  <a:latin typeface="inherit"/>
                        </a:rPr>
                        <a:t>No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  <a:latin typeface="inherit"/>
                        </a:rPr>
                        <a:t>Yes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  <a:latin typeface="inherit"/>
                        </a:rPr>
                        <a:t>Examples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  <a:latin typeface="inherit"/>
                        </a:rPr>
                        <a:t>HashMap,Vector,ArrayList,HashSet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en-US" b="0">
                          <a:effectLst/>
                          <a:latin typeface="inherit"/>
                        </a:rPr>
                      </a:br>
                      <a:r>
                        <a:rPr lang="en-US" b="0">
                          <a:effectLst/>
                          <a:latin typeface="inherit"/>
                        </a:rPr>
                        <a:t>CopyOnWriteArrayList,</a:t>
                      </a:r>
                      <a:br>
                        <a:rPr lang="en-US" b="0">
                          <a:effectLst/>
                          <a:latin typeface="inherit"/>
                        </a:rPr>
                      </a:br>
                      <a:r>
                        <a:rPr lang="en-US" b="0">
                          <a:effectLst/>
                          <a:latin typeface="inherit"/>
                        </a:rPr>
                        <a:t>ConcurrentHashMap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229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971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Concurrency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1676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ConcurrentHashMap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CopyOnWriteArrayList </a:t>
            </a:r>
            <a:r>
              <a:rPr lang="en-US"/>
              <a:t>and CopyOnWriteArraySet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BlockingQueue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Deque </a:t>
            </a:r>
            <a:r>
              <a:rPr lang="en-US"/>
              <a:t>and BlockingDeque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ConcurrentSkipListMap and ConcurrentSkipListSet</a:t>
            </a:r>
            <a:endParaRPr lang="en-US"/>
          </a:p>
        </p:txBody>
      </p:sp>
      <p:sp>
        <p:nvSpPr>
          <p:cNvPr id="4" name="Explosion: 14 Points 3"/>
          <p:cNvSpPr/>
          <p:nvPr/>
        </p:nvSpPr>
        <p:spPr>
          <a:xfrm>
            <a:off x="3411021" y="4356242"/>
            <a:ext cx="5104330" cy="2424702"/>
          </a:xfrm>
          <a:prstGeom prst="irregularSeal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/>
              <a:t>WHEN SHOULD </a:t>
            </a:r>
            <a:r>
              <a:rPr lang="en-US" sz="2600" b="1"/>
              <a:t>NOT</a:t>
            </a:r>
            <a:r>
              <a:rPr lang="en-US" sz="2600"/>
              <a:t> USE?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4134470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Multi-task Processing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50" y="2833278"/>
            <a:ext cx="864056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Courier New" panose="02070309020205020404" pitchFamily="49" charset="0"/>
              </a:rPr>
              <a:t>Runtime.</a:t>
            </a:r>
            <a:r>
              <a:rPr lang="en-US" sz="2600" i="1">
                <a:solidFill>
                  <a:srgbClr val="000000"/>
                </a:solidFill>
                <a:latin typeface="Courier New" panose="02070309020205020404" pitchFamily="49" charset="0"/>
              </a:rPr>
              <a:t>getRuntime().availableProcessors()</a:t>
            </a:r>
            <a:endParaRPr lang="en-US" sz="2600"/>
          </a:p>
        </p:txBody>
      </p:sp>
      <p:sp>
        <p:nvSpPr>
          <p:cNvPr id="5" name="TextBox 4"/>
          <p:cNvSpPr txBox="1"/>
          <p:nvPr/>
        </p:nvSpPr>
        <p:spPr>
          <a:xfrm>
            <a:off x="441789" y="3595955"/>
            <a:ext cx="78083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/>
              <a:t>Processors – Thread – Core – CPU?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3670088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Synchronization - Deadlock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340" y="1859622"/>
            <a:ext cx="800356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 Deadlock {</a:t>
            </a:r>
          </a:p>
          <a:p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 Friend {</a:t>
            </a:r>
          </a:p>
          <a:p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8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sz="800" b="1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800">
              <a:latin typeface="Courier New" panose="02070309020205020404" pitchFamily="49" charset="0"/>
            </a:endParaRPr>
          </a:p>
          <a:p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 Friend(String </a:t>
            </a:r>
            <a:r>
              <a:rPr lang="en-US" sz="800" b="1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8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800" b="1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800" b="1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endParaRPr lang="en-US" sz="800">
              <a:latin typeface="Courier New" panose="02070309020205020404" pitchFamily="49" charset="0"/>
            </a:endParaRPr>
          </a:p>
          <a:p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 String getName() {</a:t>
            </a:r>
          </a:p>
          <a:p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8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800" b="1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endParaRPr lang="en-US" sz="800">
              <a:latin typeface="Courier New" panose="02070309020205020404" pitchFamily="49" charset="0"/>
            </a:endParaRPr>
          </a:p>
          <a:p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1">
                <a:solidFill>
                  <a:srgbClr val="7F0055"/>
                </a:solidFill>
                <a:latin typeface="Courier New" panose="02070309020205020404" pitchFamily="49" charset="0"/>
              </a:rPr>
              <a:t>synchronized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 bow(Friend </a:t>
            </a:r>
            <a:r>
              <a:rPr lang="en-US" sz="800" b="1">
                <a:solidFill>
                  <a:srgbClr val="6A3E3E"/>
                </a:solidFill>
                <a:latin typeface="Courier New" panose="02070309020205020404" pitchFamily="49" charset="0"/>
              </a:rPr>
              <a:t>bower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            System.</a:t>
            </a:r>
            <a:r>
              <a:rPr lang="en-US" sz="800" b="1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800" b="1" i="1">
                <a:solidFill>
                  <a:srgbClr val="000000"/>
                </a:solidFill>
                <a:latin typeface="Courier New" panose="02070309020205020404" pitchFamily="49" charset="0"/>
              </a:rPr>
              <a:t>.format(</a:t>
            </a:r>
            <a:r>
              <a:rPr lang="en-US" sz="800" b="1" i="1">
                <a:solidFill>
                  <a:srgbClr val="2A00FF"/>
                </a:solidFill>
                <a:latin typeface="Courier New" panose="02070309020205020404" pitchFamily="49" charset="0"/>
              </a:rPr>
              <a:t>"%s: %s"</a:t>
            </a:r>
            <a:r>
              <a:rPr lang="en-US" sz="800" b="1" i="1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800" b="1" i="1">
                <a:solidFill>
                  <a:srgbClr val="2A00FF"/>
                </a:solidFill>
                <a:latin typeface="Courier New" panose="02070309020205020404" pitchFamily="49" charset="0"/>
              </a:rPr>
              <a:t>"  has bowed to me!%n"</a:t>
            </a:r>
            <a:r>
              <a:rPr lang="en-US" sz="800" b="1" i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800" b="1" i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800" b="1" i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800" b="1" i="1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800" b="1" i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800" b="1" i="1">
                <a:solidFill>
                  <a:srgbClr val="6A3E3E"/>
                </a:solidFill>
                <a:latin typeface="Courier New" panose="02070309020205020404" pitchFamily="49" charset="0"/>
              </a:rPr>
              <a:t>bower</a:t>
            </a:r>
            <a:r>
              <a:rPr lang="en-US" sz="800" b="1" i="1">
                <a:solidFill>
                  <a:srgbClr val="000000"/>
                </a:solidFill>
                <a:latin typeface="Courier New" panose="02070309020205020404" pitchFamily="49" charset="0"/>
              </a:rPr>
              <a:t>.getName());</a:t>
            </a:r>
          </a:p>
          <a:p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800">
                <a:solidFill>
                  <a:srgbClr val="6A3E3E"/>
                </a:solidFill>
                <a:latin typeface="Courier New" panose="02070309020205020404" pitchFamily="49" charset="0"/>
              </a:rPr>
              <a:t>bower</a:t>
            </a:r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.bowBack(</a:t>
            </a:r>
            <a:r>
              <a:rPr lang="en-US" sz="8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endParaRPr lang="en-US" sz="800">
              <a:latin typeface="Courier New" panose="02070309020205020404" pitchFamily="49" charset="0"/>
            </a:endParaRPr>
          </a:p>
          <a:p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1">
                <a:solidFill>
                  <a:srgbClr val="7F0055"/>
                </a:solidFill>
                <a:latin typeface="Courier New" panose="02070309020205020404" pitchFamily="49" charset="0"/>
              </a:rPr>
              <a:t>synchronized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 bowBack(Friend </a:t>
            </a:r>
            <a:r>
              <a:rPr lang="en-US" sz="800" b="1">
                <a:solidFill>
                  <a:srgbClr val="6A3E3E"/>
                </a:solidFill>
                <a:latin typeface="Courier New" panose="02070309020205020404" pitchFamily="49" charset="0"/>
              </a:rPr>
              <a:t>bower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            System.</a:t>
            </a:r>
            <a:r>
              <a:rPr lang="en-US" sz="800" b="1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800" b="1" i="1">
                <a:solidFill>
                  <a:srgbClr val="000000"/>
                </a:solidFill>
                <a:latin typeface="Courier New" panose="02070309020205020404" pitchFamily="49" charset="0"/>
              </a:rPr>
              <a:t>.format(</a:t>
            </a:r>
            <a:r>
              <a:rPr lang="en-US" sz="800" b="1" i="1">
                <a:solidFill>
                  <a:srgbClr val="2A00FF"/>
                </a:solidFill>
                <a:latin typeface="Courier New" panose="02070309020205020404" pitchFamily="49" charset="0"/>
              </a:rPr>
              <a:t>"%s: %s"</a:t>
            </a:r>
            <a:r>
              <a:rPr lang="en-US" sz="800" b="1" i="1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800" b="1" i="1">
                <a:solidFill>
                  <a:srgbClr val="2A00FF"/>
                </a:solidFill>
                <a:latin typeface="Courier New" panose="02070309020205020404" pitchFamily="49" charset="0"/>
              </a:rPr>
              <a:t>" has bowed back to me!%n"</a:t>
            </a:r>
            <a:r>
              <a:rPr lang="en-US" sz="800" b="1" i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800" b="1" i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800" b="1" i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800" b="1" i="1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800" b="1" i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800" b="1" i="1">
                <a:solidFill>
                  <a:srgbClr val="6A3E3E"/>
                </a:solidFill>
                <a:latin typeface="Courier New" panose="02070309020205020404" pitchFamily="49" charset="0"/>
              </a:rPr>
              <a:t>bower</a:t>
            </a:r>
            <a:r>
              <a:rPr lang="en-US" sz="800" b="1" i="1">
                <a:solidFill>
                  <a:srgbClr val="000000"/>
                </a:solidFill>
                <a:latin typeface="Courier New" panose="02070309020205020404" pitchFamily="49" charset="0"/>
              </a:rPr>
              <a:t>.getName());</a:t>
            </a:r>
          </a:p>
          <a:p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endParaRPr lang="en-US" sz="800">
              <a:latin typeface="Courier New" panose="02070309020205020404" pitchFamily="49" charset="0"/>
            </a:endParaRPr>
          </a:p>
          <a:p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800" b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8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 Friend </a:t>
            </a:r>
            <a:r>
              <a:rPr lang="en-US" sz="800" b="1">
                <a:solidFill>
                  <a:srgbClr val="6A3E3E"/>
                </a:solidFill>
                <a:latin typeface="Courier New" panose="02070309020205020404" pitchFamily="49" charset="0"/>
              </a:rPr>
              <a:t>alphonse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 Friend(</a:t>
            </a:r>
            <a:r>
              <a:rPr lang="en-US" sz="800" b="1">
                <a:solidFill>
                  <a:srgbClr val="2A00FF"/>
                </a:solidFill>
                <a:latin typeface="Courier New" panose="02070309020205020404" pitchFamily="49" charset="0"/>
              </a:rPr>
              <a:t>"Alphonse"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8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 Friend </a:t>
            </a:r>
            <a:r>
              <a:rPr lang="en-US" sz="800" b="1">
                <a:solidFill>
                  <a:srgbClr val="6A3E3E"/>
                </a:solidFill>
                <a:latin typeface="Courier New" panose="02070309020205020404" pitchFamily="49" charset="0"/>
              </a:rPr>
              <a:t>gaston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1" u="sng">
                <a:solidFill>
                  <a:srgbClr val="000000"/>
                </a:solidFill>
                <a:latin typeface="Courier New" panose="02070309020205020404" pitchFamily="49" charset="0"/>
              </a:rPr>
              <a:t>Friend(</a:t>
            </a:r>
            <a:r>
              <a:rPr lang="en-US" sz="800" b="1" u="sng">
                <a:solidFill>
                  <a:srgbClr val="2A00FF"/>
                </a:solidFill>
                <a:latin typeface="Courier New" panose="02070309020205020404" pitchFamily="49" charset="0"/>
              </a:rPr>
              <a:t>"Gaston"</a:t>
            </a:r>
            <a:r>
              <a:rPr lang="en-US" sz="800" b="1" u="sng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 Thread(</a:t>
            </a:r>
            <a:r>
              <a:rPr lang="en-US" sz="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 Runnable() {</a:t>
            </a:r>
          </a:p>
          <a:p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 run() {</a:t>
            </a:r>
          </a:p>
          <a:p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800">
                <a:solidFill>
                  <a:srgbClr val="6A3E3E"/>
                </a:solidFill>
                <a:latin typeface="Courier New" panose="02070309020205020404" pitchFamily="49" charset="0"/>
              </a:rPr>
              <a:t>alphonse</a:t>
            </a:r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.bow(</a:t>
            </a:r>
            <a:r>
              <a:rPr lang="en-US" sz="800">
                <a:solidFill>
                  <a:srgbClr val="6A3E3E"/>
                </a:solidFill>
                <a:latin typeface="Courier New" panose="02070309020205020404" pitchFamily="49" charset="0"/>
              </a:rPr>
              <a:t>gaston</a:t>
            </a:r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            }</a:t>
            </a:r>
          </a:p>
          <a:p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        }).start();</a:t>
            </a:r>
          </a:p>
          <a:p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 Thread(</a:t>
            </a:r>
            <a:r>
              <a:rPr lang="en-US" sz="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 Runnable() {</a:t>
            </a:r>
          </a:p>
          <a:p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 run() {</a:t>
            </a:r>
          </a:p>
          <a:p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800">
                <a:solidFill>
                  <a:srgbClr val="6A3E3E"/>
                </a:solidFill>
                <a:latin typeface="Courier New" panose="02070309020205020404" pitchFamily="49" charset="0"/>
              </a:rPr>
              <a:t>gaston</a:t>
            </a:r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.bow(</a:t>
            </a:r>
            <a:r>
              <a:rPr lang="en-US" sz="800">
                <a:solidFill>
                  <a:srgbClr val="6A3E3E"/>
                </a:solidFill>
                <a:latin typeface="Courier New" panose="02070309020205020404" pitchFamily="49" charset="0"/>
              </a:rPr>
              <a:t>alphonse</a:t>
            </a:r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            }</a:t>
            </a:r>
          </a:p>
          <a:p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        }).start();</a:t>
            </a:r>
          </a:p>
          <a:p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637945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Processing Model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2229487" y="2044555"/>
            <a:ext cx="1407559" cy="647272"/>
          </a:xfrm>
          <a:prstGeom prst="roundRect">
            <a:avLst>
              <a:gd name="adj" fmla="val 4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Service A</a:t>
            </a:r>
          </a:p>
          <a:p>
            <a:pPr algn="ctr"/>
            <a:r>
              <a:rPr lang="en-US" sz="1400"/>
              <a:t>1000 TPS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5337419" y="2044554"/>
            <a:ext cx="1407559" cy="647272"/>
          </a:xfrm>
          <a:prstGeom prst="roundRect">
            <a:avLst>
              <a:gd name="adj" fmla="val 4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Service B</a:t>
            </a:r>
          </a:p>
          <a:p>
            <a:pPr algn="ctr"/>
            <a:r>
              <a:rPr lang="en-US" sz="1400"/>
              <a:t>500 TPS</a:t>
            </a:r>
          </a:p>
        </p:txBody>
      </p:sp>
      <p:sp>
        <p:nvSpPr>
          <p:cNvPr id="7" name="Cylinder 6"/>
          <p:cNvSpPr/>
          <p:nvPr/>
        </p:nvSpPr>
        <p:spPr>
          <a:xfrm rot="16200000">
            <a:off x="4335689" y="1928970"/>
            <a:ext cx="303087" cy="878439"/>
          </a:xfrm>
          <a:prstGeom prst="can">
            <a:avLst>
              <a:gd name="adj" fmla="val 18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3"/>
            <a:endCxn id="7" idx="0"/>
          </p:cNvCxnSpPr>
          <p:nvPr/>
        </p:nvCxnSpPr>
        <p:spPr>
          <a:xfrm flipV="1">
            <a:off x="3637046" y="2368189"/>
            <a:ext cx="46779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5" idx="1"/>
          </p:cNvCxnSpPr>
          <p:nvPr/>
        </p:nvCxnSpPr>
        <p:spPr>
          <a:xfrm>
            <a:off x="4926452" y="2368189"/>
            <a:ext cx="4109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/>
          <p:cNvSpPr/>
          <p:nvPr/>
        </p:nvSpPr>
        <p:spPr>
          <a:xfrm>
            <a:off x="2229487" y="3881917"/>
            <a:ext cx="1407559" cy="647272"/>
          </a:xfrm>
          <a:prstGeom prst="roundRect">
            <a:avLst>
              <a:gd name="adj" fmla="val 4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Service A1</a:t>
            </a:r>
          </a:p>
          <a:p>
            <a:pPr algn="ctr"/>
            <a:r>
              <a:rPr lang="en-US" sz="1400"/>
              <a:t>1000 TPS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5337419" y="4517203"/>
            <a:ext cx="1407559" cy="647272"/>
          </a:xfrm>
          <a:prstGeom prst="roundRect">
            <a:avLst>
              <a:gd name="adj" fmla="val 4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Service B</a:t>
            </a:r>
          </a:p>
          <a:p>
            <a:pPr algn="ctr"/>
            <a:r>
              <a:rPr lang="en-US" sz="1400"/>
              <a:t>2000 TPS</a:t>
            </a:r>
          </a:p>
        </p:txBody>
      </p:sp>
      <p:sp>
        <p:nvSpPr>
          <p:cNvPr id="18" name="Cylinder 17"/>
          <p:cNvSpPr/>
          <p:nvPr/>
        </p:nvSpPr>
        <p:spPr>
          <a:xfrm rot="16200000">
            <a:off x="4392518" y="4401619"/>
            <a:ext cx="303087" cy="878439"/>
          </a:xfrm>
          <a:prstGeom prst="can">
            <a:avLst>
              <a:gd name="adj" fmla="val 18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6" idx="3"/>
            <a:endCxn id="18" idx="0"/>
          </p:cNvCxnSpPr>
          <p:nvPr/>
        </p:nvCxnSpPr>
        <p:spPr>
          <a:xfrm>
            <a:off x="3637046" y="4205553"/>
            <a:ext cx="524625" cy="635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  <a:endCxn id="17" idx="1"/>
          </p:cNvCxnSpPr>
          <p:nvPr/>
        </p:nvCxnSpPr>
        <p:spPr>
          <a:xfrm>
            <a:off x="4983281" y="4840838"/>
            <a:ext cx="35413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: Rounded Corners 21"/>
          <p:cNvSpPr/>
          <p:nvPr/>
        </p:nvSpPr>
        <p:spPr>
          <a:xfrm>
            <a:off x="2229487" y="5072005"/>
            <a:ext cx="1407559" cy="647272"/>
          </a:xfrm>
          <a:prstGeom prst="roundRect">
            <a:avLst>
              <a:gd name="adj" fmla="val 4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Service A2</a:t>
            </a:r>
          </a:p>
          <a:p>
            <a:pPr algn="ctr"/>
            <a:r>
              <a:rPr lang="en-US" sz="1400"/>
              <a:t>1000 TPS</a:t>
            </a:r>
          </a:p>
        </p:txBody>
      </p:sp>
      <p:cxnSp>
        <p:nvCxnSpPr>
          <p:cNvPr id="26" name="Straight Arrow Connector 25"/>
          <p:cNvCxnSpPr>
            <a:stCxn id="22" idx="3"/>
            <a:endCxn id="18" idx="0"/>
          </p:cNvCxnSpPr>
          <p:nvPr/>
        </p:nvCxnSpPr>
        <p:spPr>
          <a:xfrm flipV="1">
            <a:off x="3637046" y="4840838"/>
            <a:ext cx="524625" cy="554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92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Non-blocking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3351297" y="1982907"/>
            <a:ext cx="1407559" cy="647272"/>
          </a:xfrm>
          <a:prstGeom prst="roundRect">
            <a:avLst>
              <a:gd name="adj" fmla="val 4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Ingest Service</a:t>
            </a:r>
            <a:endParaRPr lang="en-US" sz="1400"/>
          </a:p>
        </p:txBody>
      </p:sp>
      <p:sp>
        <p:nvSpPr>
          <p:cNvPr id="5" name="Rectangle: Rounded Corners 4"/>
          <p:cNvSpPr/>
          <p:nvPr/>
        </p:nvSpPr>
        <p:spPr>
          <a:xfrm>
            <a:off x="6459229" y="1982906"/>
            <a:ext cx="1407559" cy="647272"/>
          </a:xfrm>
          <a:prstGeom prst="roundRect">
            <a:avLst>
              <a:gd name="adj" fmla="val 4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Worker Manager</a:t>
            </a:r>
            <a:endParaRPr lang="en-US" sz="1400"/>
          </a:p>
        </p:txBody>
      </p:sp>
      <p:sp>
        <p:nvSpPr>
          <p:cNvPr id="6" name="Cylinder 5"/>
          <p:cNvSpPr/>
          <p:nvPr/>
        </p:nvSpPr>
        <p:spPr>
          <a:xfrm rot="16200000">
            <a:off x="5457499" y="1867322"/>
            <a:ext cx="303087" cy="878439"/>
          </a:xfrm>
          <a:prstGeom prst="can">
            <a:avLst>
              <a:gd name="adj" fmla="val 18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3"/>
            <a:endCxn id="6" idx="0"/>
          </p:cNvCxnSpPr>
          <p:nvPr/>
        </p:nvCxnSpPr>
        <p:spPr>
          <a:xfrm flipV="1">
            <a:off x="4758856" y="2306541"/>
            <a:ext cx="46779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>
            <a:off x="6048262" y="2306541"/>
            <a:ext cx="4109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: Rounded Corners 9"/>
          <p:cNvSpPr/>
          <p:nvPr/>
        </p:nvSpPr>
        <p:spPr>
          <a:xfrm>
            <a:off x="628650" y="1982906"/>
            <a:ext cx="999646" cy="3363794"/>
          </a:xfrm>
          <a:prstGeom prst="roundRect">
            <a:avLst>
              <a:gd name="adj" fmla="val 18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Client</a:t>
            </a:r>
            <a:endParaRPr lang="en-US" sz="140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28296" y="2154997"/>
            <a:ext cx="172300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628297" y="2458085"/>
            <a:ext cx="17003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/>
          <p:cNvSpPr/>
          <p:nvPr/>
        </p:nvSpPr>
        <p:spPr>
          <a:xfrm rot="16200000">
            <a:off x="5891586" y="3490037"/>
            <a:ext cx="1407559" cy="272272"/>
          </a:xfrm>
          <a:prstGeom prst="roundRect">
            <a:avLst>
              <a:gd name="adj" fmla="val 4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WORKER 1</a:t>
            </a:r>
            <a:endParaRPr lang="en-US" sz="1600"/>
          </a:p>
        </p:txBody>
      </p:sp>
      <p:sp>
        <p:nvSpPr>
          <p:cNvPr id="19" name="Rectangle: Rounded Corners 18"/>
          <p:cNvSpPr/>
          <p:nvPr/>
        </p:nvSpPr>
        <p:spPr>
          <a:xfrm rot="16200000">
            <a:off x="6459229" y="3490035"/>
            <a:ext cx="1407559" cy="272272"/>
          </a:xfrm>
          <a:prstGeom prst="roundRect">
            <a:avLst>
              <a:gd name="adj" fmla="val 4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WORKER 2</a:t>
            </a:r>
            <a:endParaRPr lang="en-US" sz="1600"/>
          </a:p>
        </p:txBody>
      </p:sp>
      <p:sp>
        <p:nvSpPr>
          <p:cNvPr id="20" name="Rectangle: Rounded Corners 19"/>
          <p:cNvSpPr/>
          <p:nvPr/>
        </p:nvSpPr>
        <p:spPr>
          <a:xfrm rot="16200000">
            <a:off x="7026872" y="3490035"/>
            <a:ext cx="1407559" cy="272272"/>
          </a:xfrm>
          <a:prstGeom prst="roundRect">
            <a:avLst>
              <a:gd name="adj" fmla="val 4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WORKER 3</a:t>
            </a:r>
            <a:endParaRPr lang="en-US" sz="16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604890" y="2630178"/>
            <a:ext cx="1" cy="29221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163008" y="2630178"/>
            <a:ext cx="1" cy="29221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734632" y="2630175"/>
            <a:ext cx="1" cy="29221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Cylinder 27"/>
          <p:cNvSpPr/>
          <p:nvPr/>
        </p:nvSpPr>
        <p:spPr>
          <a:xfrm>
            <a:off x="6459228" y="4622164"/>
            <a:ext cx="1407559" cy="564536"/>
          </a:xfrm>
          <a:prstGeom prst="can">
            <a:avLst>
              <a:gd name="adj" fmla="val 18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DATABASE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595364" y="4329950"/>
            <a:ext cx="1" cy="29221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172533" y="4325628"/>
            <a:ext cx="1" cy="29221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34632" y="4335150"/>
            <a:ext cx="1" cy="29221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tangle: Rounded Corners 31"/>
          <p:cNvSpPr/>
          <p:nvPr/>
        </p:nvSpPr>
        <p:spPr>
          <a:xfrm>
            <a:off x="3351297" y="4587430"/>
            <a:ext cx="1407559" cy="647272"/>
          </a:xfrm>
          <a:prstGeom prst="roundRect">
            <a:avLst>
              <a:gd name="adj" fmla="val 4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Engest Service</a:t>
            </a:r>
            <a:endParaRPr lang="en-US" sz="1400"/>
          </a:p>
        </p:txBody>
      </p:sp>
      <p:cxnSp>
        <p:nvCxnSpPr>
          <p:cNvPr id="33" name="Straight Arrow Connector 32"/>
          <p:cNvCxnSpPr>
            <a:stCxn id="28" idx="2"/>
            <a:endCxn id="32" idx="3"/>
          </p:cNvCxnSpPr>
          <p:nvPr/>
        </p:nvCxnSpPr>
        <p:spPr>
          <a:xfrm flipH="1">
            <a:off x="4758856" y="4904432"/>
            <a:ext cx="1700372" cy="663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1"/>
          </p:cNvCxnSpPr>
          <p:nvPr/>
        </p:nvCxnSpPr>
        <p:spPr>
          <a:xfrm flipH="1">
            <a:off x="1628296" y="4911066"/>
            <a:ext cx="17230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903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JVM Optimization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Optimize JVM configuration for different purpose</a:t>
            </a:r>
          </a:p>
        </p:txBody>
      </p:sp>
    </p:spTree>
    <p:extLst>
      <p:ext uri="{BB962C8B-B14F-4D97-AF65-F5344CB8AC3E}">
        <p14:creationId xmlns:p14="http://schemas.microsoft.com/office/powerpoint/2010/main" val="3552081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/>
              <a:t>JVM Memory</a:t>
            </a:r>
          </a:p>
          <a:p>
            <a:pPr marL="514350" indent="-514350">
              <a:buAutoNum type="arabicPeriod"/>
            </a:pPr>
            <a:r>
              <a:rPr lang="en-US"/>
              <a:t>JVM Monitoring</a:t>
            </a:r>
          </a:p>
          <a:p>
            <a:pPr marL="514350" indent="-514350">
              <a:buAutoNum type="arabicPeriod"/>
            </a:pPr>
            <a:r>
              <a:rPr lang="en-US"/>
              <a:t>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700486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JVM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The JVM divided the memory into following sections.</a:t>
            </a:r>
          </a:p>
          <a:p>
            <a:pPr marL="914400" indent="-457200">
              <a:buFont typeface="+mj-lt"/>
              <a:buAutoNum type="arabicPeriod"/>
            </a:pPr>
            <a:r>
              <a:rPr lang="en-US"/>
              <a:t>Heap: contains </a:t>
            </a:r>
            <a:r>
              <a:rPr lang="en-US" b="1"/>
              <a:t>Objects </a:t>
            </a:r>
            <a:r>
              <a:rPr lang="en-US"/>
              <a:t>(may also contain reference variables).</a:t>
            </a:r>
          </a:p>
          <a:p>
            <a:pPr marL="914400" indent="-457200">
              <a:buFont typeface="+mj-lt"/>
              <a:buAutoNum type="arabicPeriod"/>
            </a:pPr>
            <a:r>
              <a:rPr lang="en-US"/>
              <a:t>Stack: contains </a:t>
            </a:r>
            <a:r>
              <a:rPr lang="en-US" b="1"/>
              <a:t>methods, local variables and reference variables.</a:t>
            </a:r>
            <a:endParaRPr lang="en-US"/>
          </a:p>
          <a:p>
            <a:pPr marL="914400" indent="-457200">
              <a:buFont typeface="+mj-lt"/>
              <a:buAutoNum type="arabicPeriod"/>
            </a:pPr>
            <a:r>
              <a:rPr lang="en-US"/>
              <a:t>Code: contains your </a:t>
            </a:r>
            <a:r>
              <a:rPr lang="en-US" b="1"/>
              <a:t>bytecode</a:t>
            </a:r>
            <a:endParaRPr lang="en-US"/>
          </a:p>
          <a:p>
            <a:pPr marL="914400" indent="-457200">
              <a:buFont typeface="+mj-lt"/>
              <a:buAutoNum type="arabicPeriod"/>
            </a:pPr>
            <a:r>
              <a:rPr lang="en-US"/>
              <a:t>Static: contains </a:t>
            </a:r>
            <a:r>
              <a:rPr lang="en-US" b="1"/>
              <a:t>Static data/methods</a:t>
            </a:r>
            <a:r>
              <a:rPr lang="en-US"/>
              <a:t>.</a:t>
            </a:r>
          </a:p>
          <a:p>
            <a:pPr marL="0" indent="0">
              <a:buNone/>
            </a:pPr>
            <a:r>
              <a:rPr lang="en-US"/>
              <a:t>This division of memory is required for its effective management.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3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JVM Memory </a:t>
            </a:r>
          </a:p>
        </p:txBody>
      </p:sp>
      <p:pic>
        <p:nvPicPr>
          <p:cNvPr id="12290" name="Picture 2" descr="http://jcsites.juniata.edu/faculty/kruse/cs240/images/stacka1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1759" y="2286000"/>
            <a:ext cx="4562982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77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Part 1: Java Optimization</a:t>
            </a:r>
          </a:p>
          <a:p>
            <a:pPr marL="0" indent="0">
              <a:buNone/>
            </a:pPr>
            <a:r>
              <a:rPr lang="en-US"/>
              <a:t>Part 2: Multithreading</a:t>
            </a:r>
          </a:p>
          <a:p>
            <a:pPr marL="0" indent="0">
              <a:buNone/>
            </a:pPr>
            <a:r>
              <a:rPr lang="en-US"/>
              <a:t>Part 3: JVM Optimization</a:t>
            </a:r>
          </a:p>
          <a:p>
            <a:pPr marL="0" indent="0">
              <a:buNone/>
            </a:pPr>
            <a:r>
              <a:rPr lang="en-US"/>
              <a:t>Part 4: Machine Optimization</a:t>
            </a:r>
          </a:p>
          <a:p>
            <a:pPr marL="0" indent="0">
              <a:buNone/>
            </a:pPr>
            <a:r>
              <a:rPr lang="en-US"/>
              <a:t>Part 5: Duplicate Performance</a:t>
            </a:r>
          </a:p>
        </p:txBody>
      </p:sp>
    </p:spTree>
    <p:extLst>
      <p:ext uri="{BB962C8B-B14F-4D97-AF65-F5344CB8AC3E}">
        <p14:creationId xmlns:p14="http://schemas.microsoft.com/office/powerpoint/2010/main" val="251576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JVM Monitoring: JConsole</a:t>
            </a:r>
          </a:p>
        </p:txBody>
      </p:sp>
      <p:pic>
        <p:nvPicPr>
          <p:cNvPr id="2050" name="Picture 2" descr="Image result for jconsole ic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2939" y="2286000"/>
            <a:ext cx="5500622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027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JVM Monitoring: VisualVM</a:t>
            </a:r>
            <a:endParaRPr lang="en-US"/>
          </a:p>
        </p:txBody>
      </p:sp>
      <p:pic>
        <p:nvPicPr>
          <p:cNvPr id="3074" name="Picture 2" descr="Image result for visualvm orac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8030" y="2286000"/>
            <a:ext cx="605044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489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JVM Monitoring: JRockit</a:t>
            </a:r>
            <a:endParaRPr lang="en-US"/>
          </a:p>
        </p:txBody>
      </p:sp>
      <p:pic>
        <p:nvPicPr>
          <p:cNvPr id="4098" name="Picture 2" descr="Image result for jrockit java orac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1534" y="2286000"/>
            <a:ext cx="5723432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415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Garbage Collection</a:t>
            </a:r>
          </a:p>
        </p:txBody>
      </p:sp>
      <p:pic>
        <p:nvPicPr>
          <p:cNvPr id="5126" name="Picture 6" descr="space usage by gener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6610"/>
            <a:ext cx="9144000" cy="49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789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Optimize Hardware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099214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/>
              <a:t>Processor: CPU</a:t>
            </a:r>
          </a:p>
          <a:p>
            <a:pPr marL="514350" indent="-514350">
              <a:buAutoNum type="arabicPeriod"/>
            </a:pPr>
            <a:r>
              <a:rPr lang="en-US"/>
              <a:t>Storage: HDD, SDD</a:t>
            </a:r>
          </a:p>
          <a:p>
            <a:pPr marL="514350" indent="-514350">
              <a:buAutoNum type="arabicPeriod"/>
            </a:pPr>
            <a:r>
              <a:rPr lang="en-US"/>
              <a:t>Network Bandwidth</a:t>
            </a:r>
          </a:p>
          <a:p>
            <a:pPr marL="514350" indent="-514350">
              <a:buAutoNum type="arabicPeriod"/>
            </a:pPr>
            <a:r>
              <a:rPr lang="en-US"/>
              <a:t>TCP Connection</a:t>
            </a:r>
          </a:p>
          <a:p>
            <a:pPr marL="514350" indent="-51435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65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Processor: CPU</a:t>
            </a:r>
          </a:p>
        </p:txBody>
      </p:sp>
      <p:pic>
        <p:nvPicPr>
          <p:cNvPr id="6146" name="Picture 2" descr="Image resul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9875" y="2286000"/>
            <a:ext cx="574675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963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HDD: 7200RPM, 10000PRM.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SSD.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RAID.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SAN.</a:t>
            </a:r>
          </a:p>
        </p:txBody>
      </p:sp>
    </p:spTree>
    <p:extLst>
      <p:ext uri="{BB962C8B-B14F-4D97-AF65-F5344CB8AC3E}">
        <p14:creationId xmlns:p14="http://schemas.microsoft.com/office/powerpoint/2010/main" val="1827735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Bandwidth</a:t>
            </a:r>
          </a:p>
        </p:txBody>
      </p:sp>
      <p:pic>
        <p:nvPicPr>
          <p:cNvPr id="7170" name="Picture 2" descr="Image result for network bridge network car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0087" y="2997200"/>
            <a:ext cx="48863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002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Connection</a:t>
            </a:r>
          </a:p>
        </p:txBody>
      </p:sp>
      <p:pic>
        <p:nvPicPr>
          <p:cNvPr id="8196" name="Picture 4" descr="Image resul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4181" y="2286000"/>
            <a:ext cx="535813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87010" y="5992297"/>
            <a:ext cx="636997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Change this default config only for a very special requirement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6709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Optimization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 the best practices to improve Java performance and code quality</a:t>
            </a:r>
          </a:p>
        </p:txBody>
      </p:sp>
    </p:spTree>
    <p:extLst>
      <p:ext uri="{BB962C8B-B14F-4D97-AF65-F5344CB8AC3E}">
        <p14:creationId xmlns:p14="http://schemas.microsoft.com/office/powerpoint/2010/main" val="475321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Duplicate Performance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upgrading hardware doesn’t help or not feasible</a:t>
            </a:r>
          </a:p>
        </p:txBody>
      </p:sp>
    </p:spTree>
    <p:extLst>
      <p:ext uri="{BB962C8B-B14F-4D97-AF65-F5344CB8AC3E}">
        <p14:creationId xmlns:p14="http://schemas.microsoft.com/office/powerpoint/2010/main" val="8369863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/>
              <a:t>Clustering</a:t>
            </a:r>
          </a:p>
          <a:p>
            <a:pPr marL="514350" indent="-514350">
              <a:buAutoNum type="arabicPeriod"/>
            </a:pPr>
            <a:r>
              <a:rPr lang="en-US"/>
              <a:t>Application Load Balancing</a:t>
            </a:r>
          </a:p>
          <a:p>
            <a:pPr marL="514350" indent="-514350">
              <a:buAutoNum type="arabicPeriod"/>
            </a:pPr>
            <a:r>
              <a:rPr lang="en-US"/>
              <a:t>DNS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22081265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</a:t>
            </a:r>
          </a:p>
        </p:txBody>
      </p:sp>
      <p:pic>
        <p:nvPicPr>
          <p:cNvPr id="9218" name="Picture 2" descr="Image resul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55658" y="2286000"/>
            <a:ext cx="3515184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214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Load Balancing</a:t>
            </a:r>
          </a:p>
        </p:txBody>
      </p:sp>
      <p:pic>
        <p:nvPicPr>
          <p:cNvPr id="10242" name="Picture 2" descr="Image resul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3337" y="2916237"/>
            <a:ext cx="6219825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4139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Load Balancing</a:t>
            </a:r>
          </a:p>
        </p:txBody>
      </p:sp>
      <p:pic>
        <p:nvPicPr>
          <p:cNvPr id="11266" name="Picture 2" descr="Image resul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2730" y="2286000"/>
            <a:ext cx="562103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078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/>
          </a:p>
        </p:txBody>
      </p:sp>
      <p:sp>
        <p:nvSpPr>
          <p:cNvPr id="52" name="Rectangle: Rounded Corners 51"/>
          <p:cNvSpPr/>
          <p:nvPr/>
        </p:nvSpPr>
        <p:spPr>
          <a:xfrm>
            <a:off x="2994660" y="2267819"/>
            <a:ext cx="641350" cy="502285"/>
          </a:xfrm>
          <a:prstGeom prst="roundRect">
            <a:avLst>
              <a:gd name="adj" fmla="val 65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FRONTEND APPLICATION SERVER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ectangle: Rounded Corners 52"/>
          <p:cNvSpPr/>
          <p:nvPr/>
        </p:nvSpPr>
        <p:spPr>
          <a:xfrm>
            <a:off x="1798955" y="2267819"/>
            <a:ext cx="647700" cy="1000125"/>
          </a:xfrm>
          <a:prstGeom prst="roundRect">
            <a:avLst>
              <a:gd name="adj" fmla="val 65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 Browser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Flowchart: Magnetic Disk 53"/>
          <p:cNvSpPr/>
          <p:nvPr/>
        </p:nvSpPr>
        <p:spPr>
          <a:xfrm>
            <a:off x="1803400" y="3641324"/>
            <a:ext cx="641350" cy="51943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DNS ROUND ROBIN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446020" y="2397994"/>
            <a:ext cx="5480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933575" y="3267944"/>
            <a:ext cx="0" cy="394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299335" y="3268579"/>
            <a:ext cx="0" cy="394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Hexagon 57"/>
          <p:cNvSpPr/>
          <p:nvPr/>
        </p:nvSpPr>
        <p:spPr>
          <a:xfrm>
            <a:off x="3943350" y="2587859"/>
            <a:ext cx="784225" cy="619125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LOAD BALANCER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: Rounded Corners 58"/>
          <p:cNvSpPr/>
          <p:nvPr/>
        </p:nvSpPr>
        <p:spPr>
          <a:xfrm>
            <a:off x="5269230" y="2301474"/>
            <a:ext cx="805815" cy="3162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 INSTANCE 1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Rectangle: Rounded Corners 59"/>
          <p:cNvSpPr/>
          <p:nvPr/>
        </p:nvSpPr>
        <p:spPr>
          <a:xfrm>
            <a:off x="5269230" y="2742164"/>
            <a:ext cx="805815" cy="3162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 INSTANCE 2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" name="Rectangle: Rounded Corners 60"/>
          <p:cNvSpPr/>
          <p:nvPr/>
        </p:nvSpPr>
        <p:spPr>
          <a:xfrm>
            <a:off x="5269230" y="3187299"/>
            <a:ext cx="805815" cy="3162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 INSTANCE 3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443480" y="2895199"/>
            <a:ext cx="14947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4573905" y="2457684"/>
            <a:ext cx="697230" cy="130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723765" y="2896469"/>
            <a:ext cx="5454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573905" y="3206349"/>
            <a:ext cx="692785" cy="140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Cylinder 65"/>
          <p:cNvSpPr/>
          <p:nvPr/>
        </p:nvSpPr>
        <p:spPr>
          <a:xfrm>
            <a:off x="6764020" y="2306554"/>
            <a:ext cx="641350" cy="1195070"/>
          </a:xfrm>
          <a:prstGeom prst="can">
            <a:avLst>
              <a:gd name="adj" fmla="val 1418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CENTRAL DATABASE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075680" y="2896469"/>
            <a:ext cx="6889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076315" y="2455144"/>
            <a:ext cx="6889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075680" y="3350494"/>
            <a:ext cx="6889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 Box 20"/>
          <p:cNvSpPr txBox="1"/>
          <p:nvPr/>
        </p:nvSpPr>
        <p:spPr>
          <a:xfrm>
            <a:off x="2613025" y="2224639"/>
            <a:ext cx="164465" cy="1473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Text Box 21"/>
          <p:cNvSpPr txBox="1"/>
          <p:nvPr/>
        </p:nvSpPr>
        <p:spPr>
          <a:xfrm>
            <a:off x="1738630" y="3380339"/>
            <a:ext cx="164465" cy="1473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Text Box 22"/>
          <p:cNvSpPr txBox="1"/>
          <p:nvPr/>
        </p:nvSpPr>
        <p:spPr>
          <a:xfrm>
            <a:off x="2325370" y="3380339"/>
            <a:ext cx="164465" cy="1473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Text Box 23"/>
          <p:cNvSpPr txBox="1"/>
          <p:nvPr/>
        </p:nvSpPr>
        <p:spPr>
          <a:xfrm>
            <a:off x="3185160" y="2951714"/>
            <a:ext cx="164465" cy="1473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Text Box 24"/>
          <p:cNvSpPr txBox="1"/>
          <p:nvPr/>
        </p:nvSpPr>
        <p:spPr>
          <a:xfrm>
            <a:off x="4812665" y="2310999"/>
            <a:ext cx="164465" cy="1473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Text Box 25"/>
          <p:cNvSpPr txBox="1"/>
          <p:nvPr/>
        </p:nvSpPr>
        <p:spPr>
          <a:xfrm>
            <a:off x="6318885" y="2258294"/>
            <a:ext cx="164465" cy="1473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Text Box 26"/>
          <p:cNvSpPr txBox="1"/>
          <p:nvPr/>
        </p:nvSpPr>
        <p:spPr>
          <a:xfrm>
            <a:off x="4848860" y="2700254"/>
            <a:ext cx="164465" cy="1473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Text Box 27"/>
          <p:cNvSpPr txBox="1"/>
          <p:nvPr/>
        </p:nvSpPr>
        <p:spPr>
          <a:xfrm>
            <a:off x="6335395" y="2704064"/>
            <a:ext cx="164465" cy="1473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8" name="Text Box 28"/>
          <p:cNvSpPr txBox="1"/>
          <p:nvPr/>
        </p:nvSpPr>
        <p:spPr>
          <a:xfrm>
            <a:off x="4862195" y="3120624"/>
            <a:ext cx="164465" cy="1473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9" name="Text Box 29"/>
          <p:cNvSpPr txBox="1"/>
          <p:nvPr/>
        </p:nvSpPr>
        <p:spPr>
          <a:xfrm>
            <a:off x="6344285" y="3163804"/>
            <a:ext cx="164465" cy="1473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0" name="Text Box 30"/>
          <p:cNvSpPr txBox="1"/>
          <p:nvPr/>
        </p:nvSpPr>
        <p:spPr>
          <a:xfrm>
            <a:off x="2488565" y="3698474"/>
            <a:ext cx="862330" cy="461645"/>
          </a:xfrm>
          <a:prstGeom prst="rect">
            <a:avLst/>
          </a:prstGeom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abc.com: x.x.x.x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abc.com: y.y.y.y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aac.com: z.z.z.z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3068" y="4262354"/>
            <a:ext cx="8381674" cy="255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Flow Description: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1: Browser connect to frontend application located in a separated server.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2: Browser need to connect to API at: abc.com/api. PC send DNS query to ask for IP address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3: DNS Round Robin return different IP address for each query.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4: Browser connect to given IP address which connect to a Load Balancer.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5: Load Balancer distributes request to a running App Instance.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6: App Instance 1 hit database to read or write. </a:t>
            </a:r>
          </a:p>
        </p:txBody>
      </p:sp>
    </p:spTree>
    <p:extLst>
      <p:ext uri="{BB962C8B-B14F-4D97-AF65-F5344CB8AC3E}">
        <p14:creationId xmlns:p14="http://schemas.microsoft.com/office/powerpoint/2010/main" val="36828490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0017" y="1838739"/>
            <a:ext cx="562554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4140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/>
              <a:t>Object Instantiation</a:t>
            </a:r>
          </a:p>
          <a:p>
            <a:pPr marL="514350" indent="-514350">
              <a:buAutoNum type="arabicPeriod"/>
            </a:pPr>
            <a:r>
              <a:rPr lang="en-US"/>
              <a:t>Mutable vs Immutable</a:t>
            </a:r>
          </a:p>
          <a:p>
            <a:pPr marL="514350" indent="-514350">
              <a:buAutoNum type="arabicPeriod"/>
            </a:pPr>
            <a:r>
              <a:rPr lang="en-US"/>
              <a:t>HashMap</a:t>
            </a:r>
          </a:p>
          <a:p>
            <a:pPr marL="514350" indent="-514350">
              <a:buAutoNum type="arabicPeriod"/>
            </a:pPr>
            <a:r>
              <a:rPr lang="en-US"/>
              <a:t>Final keyword</a:t>
            </a:r>
          </a:p>
          <a:p>
            <a:pPr marL="514350" indent="-514350">
              <a:buAutoNum type="arabicPeriod"/>
            </a:pPr>
            <a:r>
              <a:rPr lang="en-US"/>
              <a:t>Enum</a:t>
            </a:r>
          </a:p>
          <a:p>
            <a:pPr marL="514350" indent="-514350">
              <a:buAutoNum type="arabicPeriod"/>
            </a:pPr>
            <a:r>
              <a:rPr lang="en-US"/>
              <a:t>Exception Handling (TBD)</a:t>
            </a:r>
          </a:p>
        </p:txBody>
      </p:sp>
    </p:spTree>
    <p:extLst>
      <p:ext uri="{BB962C8B-B14F-4D97-AF65-F5344CB8AC3E}">
        <p14:creationId xmlns:p14="http://schemas.microsoft.com/office/powerpoint/2010/main" val="274739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225" y="1825624"/>
            <a:ext cx="4767209" cy="366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x1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x2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Integer </a:t>
            </a:r>
            <a:r>
              <a:rPr lang="en-US" sz="1600">
                <a:solidFill>
                  <a:srgbClr val="6A3E3E"/>
                </a:solidFill>
                <a:latin typeface="Courier New" panose="02070309020205020404" pitchFamily="49" charset="0"/>
              </a:rPr>
              <a:t>x3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Integer </a:t>
            </a:r>
            <a:r>
              <a:rPr lang="en-US" sz="1600">
                <a:solidFill>
                  <a:srgbClr val="6A3E3E"/>
                </a:solidFill>
                <a:latin typeface="Courier New" panose="02070309020205020404" pitchFamily="49" charset="0"/>
              </a:rPr>
              <a:t>x4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Integer(1);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Integer </a:t>
            </a:r>
            <a:r>
              <a:rPr lang="en-US" sz="1600">
                <a:solidFill>
                  <a:srgbClr val="6A3E3E"/>
                </a:solidFill>
                <a:latin typeface="Courier New" panose="02070309020205020404" pitchFamily="49" charset="0"/>
              </a:rPr>
              <a:t>y1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Integer(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x2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600" err="1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s-E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600">
                <a:solidFill>
                  <a:srgbClr val="6A3E3E"/>
                </a:solidFill>
                <a:latin typeface="Courier New" panose="02070309020205020404" pitchFamily="49" charset="0"/>
              </a:rPr>
              <a:t>y2</a:t>
            </a:r>
            <a:r>
              <a:rPr lang="es-ES" sz="160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ES" sz="1600">
                <a:solidFill>
                  <a:srgbClr val="6A3E3E"/>
                </a:solidFill>
                <a:latin typeface="Courier New" panose="02070309020205020404" pitchFamily="49" charset="0"/>
              </a:rPr>
              <a:t>x2</a:t>
            </a:r>
            <a:r>
              <a:rPr lang="es-ES" sz="160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s-ES" sz="1600">
                <a:solidFill>
                  <a:srgbClr val="6A3E3E"/>
                </a:solidFill>
                <a:latin typeface="Courier New" panose="02070309020205020404" pitchFamily="49" charset="0"/>
              </a:rPr>
              <a:t>x2</a:t>
            </a:r>
            <a:r>
              <a:rPr lang="es-ES" sz="1600">
                <a:solidFill>
                  <a:srgbClr val="000000"/>
                </a:solidFill>
                <a:latin typeface="Courier New" panose="02070309020205020404" pitchFamily="49" charset="0"/>
              </a:rPr>
              <a:t> - 1;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Integer </a:t>
            </a:r>
            <a:r>
              <a:rPr lang="en-US" sz="1600">
                <a:solidFill>
                  <a:srgbClr val="6A3E3E"/>
                </a:solidFill>
                <a:latin typeface="Courier New" panose="02070309020205020404" pitchFamily="49" charset="0"/>
              </a:rPr>
              <a:t>y3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Integer(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x3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+ 1) - 1;</a:t>
            </a:r>
          </a:p>
          <a:p>
            <a:pPr marL="0" indent="0">
              <a:buNone/>
            </a:pPr>
            <a:endParaRPr lang="en-US" sz="16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1600" err="1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s-E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600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s-ES" sz="1600">
                <a:solidFill>
                  <a:srgbClr val="000000"/>
                </a:solidFill>
                <a:latin typeface="Courier New" panose="02070309020205020404" pitchFamily="49" charset="0"/>
              </a:rPr>
              <a:t> = 128, </a:t>
            </a:r>
            <a:r>
              <a:rPr lang="es-ES" sz="1600">
                <a:solidFill>
                  <a:srgbClr val="6A3E3E"/>
                </a:solidFill>
                <a:latin typeface="Courier New" panose="02070309020205020404" pitchFamily="49" charset="0"/>
              </a:rPr>
              <a:t>y</a:t>
            </a:r>
            <a:r>
              <a:rPr lang="es-ES" sz="1600">
                <a:solidFill>
                  <a:srgbClr val="000000"/>
                </a:solidFill>
                <a:latin typeface="Courier New" panose="02070309020205020404" pitchFamily="49" charset="0"/>
              </a:rPr>
              <a:t> = 128;</a:t>
            </a:r>
            <a:endParaRPr lang="en-US" sz="16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3514" y="1825624"/>
            <a:ext cx="4140486" cy="45924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x1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x2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); (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x1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.equals(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x2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x2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x3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); (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x2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.equals(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x3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x3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x4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); (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x3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.equals(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x4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y1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x4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); (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y1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.equals(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x4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y1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x2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); (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y1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.equals(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x2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y2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x2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); (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y2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.equals(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x2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y2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x3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); (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y2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.equals(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x3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y3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x3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); (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y3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.equals(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x3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y3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x2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); (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y3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.equals(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x2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y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); (</a:t>
            </a:r>
            <a:r>
              <a:rPr lang="en-US" b="1" i="1" err="1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n-US" b="1" i="1" err="1">
                <a:solidFill>
                  <a:srgbClr val="000000"/>
                </a:solidFill>
                <a:latin typeface="Courier New" panose="02070309020205020404" pitchFamily="49" charset="0"/>
              </a:rPr>
              <a:t>.equals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>
                <a:solidFill>
                  <a:srgbClr val="6A3E3E"/>
                </a:solidFill>
                <a:latin typeface="Courier New" panose="02070309020205020404" pitchFamily="49" charset="0"/>
              </a:rPr>
              <a:t>y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6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Immutable?</a:t>
            </a:r>
          </a:p>
        </p:txBody>
      </p:sp>
      <p:pic>
        <p:nvPicPr>
          <p:cNvPr id="1026" name="Picture 2" descr="http://javabeast.files.wordpress.com/2013/05/theunbearableimmutabilityofstring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6630" y="2286000"/>
            <a:ext cx="493323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974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/>
              <a:t>String: Literal vs.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s1 = "Hello"; // String literal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s2 = "Hello"; // String literal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s3 = s1; // same reference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s4 = new String("Hello"); //String Object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s5 = new String("Hello"); // String object</a:t>
            </a:r>
          </a:p>
        </p:txBody>
      </p:sp>
      <p:pic>
        <p:nvPicPr>
          <p:cNvPr id="3075" name="Picture 3" descr="OOP_StringLliteralVsObje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81400"/>
            <a:ext cx="58674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24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Pool</a:t>
            </a:r>
          </a:p>
        </p:txBody>
      </p:sp>
      <p:pic>
        <p:nvPicPr>
          <p:cNvPr id="2050" name="Picture 2" descr="java-string-poo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4502" y="2286000"/>
            <a:ext cx="663749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1894" y="22049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string1 = "abcd";</a:t>
            </a:r>
          </a:p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string2 = "abcd";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5265676"/>
            <a:ext cx="838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>
                <a:solidFill>
                  <a:srgbClr val="3C3C3C"/>
                </a:solidFill>
                <a:latin typeface="Arial" panose="020B0604020202020204" pitchFamily="34" charset="0"/>
              </a:rPr>
              <a:t>String pool (String intern pool) is a special storage area in Java heap. When a string is created and if the string already exists in the pool, the reference of the existing string will be returned, instead of creating a new object and returning its reference.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867983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642</TotalTime>
  <Words>1504</Words>
  <Application>Microsoft Office PowerPoint</Application>
  <PresentationFormat>On-screen Show (4:3)</PresentationFormat>
  <Paragraphs>420</Paragraphs>
  <Slides>46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MS PGothic</vt:lpstr>
      <vt:lpstr>Arial</vt:lpstr>
      <vt:lpstr>Calibri</vt:lpstr>
      <vt:lpstr>Comic Sans MS</vt:lpstr>
      <vt:lpstr>Courier New</vt:lpstr>
      <vt:lpstr>inherit</vt:lpstr>
      <vt:lpstr>Times New Roman</vt:lpstr>
      <vt:lpstr>Trebuchet MS</vt:lpstr>
      <vt:lpstr>Tw Cen MT</vt:lpstr>
      <vt:lpstr>Tw Cen MT Condensed</vt:lpstr>
      <vt:lpstr>Wingdings</vt:lpstr>
      <vt:lpstr>Wingdings 3</vt:lpstr>
      <vt:lpstr>Integral</vt:lpstr>
      <vt:lpstr>PERFORMANCE ENHANCEMENT</vt:lpstr>
      <vt:lpstr>5W Principal</vt:lpstr>
      <vt:lpstr>OUTLINE</vt:lpstr>
      <vt:lpstr>Java Optimization</vt:lpstr>
      <vt:lpstr>Outline</vt:lpstr>
      <vt:lpstr>Object Instantiation</vt:lpstr>
      <vt:lpstr>String Immutable?</vt:lpstr>
      <vt:lpstr>String: Literal vs. Object</vt:lpstr>
      <vt:lpstr>String Pool</vt:lpstr>
      <vt:lpstr>Mutable vs Immutable</vt:lpstr>
      <vt:lpstr>HashMap</vt:lpstr>
      <vt:lpstr>HashMap</vt:lpstr>
      <vt:lpstr>HashMap</vt:lpstr>
      <vt:lpstr>Final Keyword</vt:lpstr>
      <vt:lpstr>Multithreading</vt:lpstr>
      <vt:lpstr>Outline</vt:lpstr>
      <vt:lpstr>Thread-Safe?</vt:lpstr>
      <vt:lpstr>Thread-Safe Object</vt:lpstr>
      <vt:lpstr>Fail-Safe vs Fail-Fast</vt:lpstr>
      <vt:lpstr>Fail-Safe vs Fail-Fast</vt:lpstr>
      <vt:lpstr>Concurrency Collection</vt:lpstr>
      <vt:lpstr>Multi-task Processing</vt:lpstr>
      <vt:lpstr>Synchronization - Deadlock</vt:lpstr>
      <vt:lpstr>Asynchronous Processing Model</vt:lpstr>
      <vt:lpstr>Non-blocking</vt:lpstr>
      <vt:lpstr>JVM Optimization</vt:lpstr>
      <vt:lpstr>Outline</vt:lpstr>
      <vt:lpstr>JVM Memory</vt:lpstr>
      <vt:lpstr>JVM Memory </vt:lpstr>
      <vt:lpstr>JVM Monitoring: JConsole</vt:lpstr>
      <vt:lpstr>JVM Monitoring: VisualVM</vt:lpstr>
      <vt:lpstr>JVM Monitoring: JRockit</vt:lpstr>
      <vt:lpstr>Garbage Collection</vt:lpstr>
      <vt:lpstr>Machine Optimization</vt:lpstr>
      <vt:lpstr>Outline</vt:lpstr>
      <vt:lpstr>Processor: CPU</vt:lpstr>
      <vt:lpstr>Storage</vt:lpstr>
      <vt:lpstr>Network Bandwidth</vt:lpstr>
      <vt:lpstr>TCP Connection</vt:lpstr>
      <vt:lpstr>Duplicate Performance</vt:lpstr>
      <vt:lpstr>Outline</vt:lpstr>
      <vt:lpstr>Clustering</vt:lpstr>
      <vt:lpstr>Application Load Balancing</vt:lpstr>
      <vt:lpstr>DNS Load Balancing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Vinh Nguyen Xuan</dc:creator>
  <cp:lastModifiedBy>Vinh Nguyen Xuan</cp:lastModifiedBy>
  <cp:revision>164</cp:revision>
  <dcterms:created xsi:type="dcterms:W3CDTF">2016-11-05T07:55:07Z</dcterms:created>
  <dcterms:modified xsi:type="dcterms:W3CDTF">2016-11-07T16:52:31Z</dcterms:modified>
</cp:coreProperties>
</file>