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57"/>
  </p:notesMasterIdLst>
  <p:sldIdLst>
    <p:sldId id="256" r:id="rId2"/>
    <p:sldId id="446" r:id="rId3"/>
    <p:sldId id="508" r:id="rId4"/>
    <p:sldId id="447" r:id="rId5"/>
    <p:sldId id="504" r:id="rId6"/>
    <p:sldId id="505" r:id="rId7"/>
    <p:sldId id="451" r:id="rId8"/>
    <p:sldId id="509" r:id="rId9"/>
    <p:sldId id="452" r:id="rId10"/>
    <p:sldId id="510" r:id="rId11"/>
    <p:sldId id="511" r:id="rId12"/>
    <p:sldId id="512" r:id="rId13"/>
    <p:sldId id="453" r:id="rId14"/>
    <p:sldId id="454" r:id="rId15"/>
    <p:sldId id="498" r:id="rId16"/>
    <p:sldId id="455" r:id="rId17"/>
    <p:sldId id="563" r:id="rId18"/>
    <p:sldId id="554" r:id="rId19"/>
    <p:sldId id="456" r:id="rId20"/>
    <p:sldId id="500" r:id="rId21"/>
    <p:sldId id="557" r:id="rId22"/>
    <p:sldId id="515" r:id="rId23"/>
    <p:sldId id="513" r:id="rId24"/>
    <p:sldId id="514" r:id="rId25"/>
    <p:sldId id="552" r:id="rId26"/>
    <p:sldId id="558" r:id="rId27"/>
    <p:sldId id="559" r:id="rId28"/>
    <p:sldId id="560" r:id="rId29"/>
    <p:sldId id="561" r:id="rId30"/>
    <p:sldId id="516" r:id="rId31"/>
    <p:sldId id="520" r:id="rId32"/>
    <p:sldId id="537" r:id="rId33"/>
    <p:sldId id="518" r:id="rId34"/>
    <p:sldId id="521" r:id="rId35"/>
    <p:sldId id="501" r:id="rId36"/>
    <p:sldId id="502" r:id="rId37"/>
    <p:sldId id="503" r:id="rId38"/>
    <p:sldId id="522" r:id="rId39"/>
    <p:sldId id="517" r:id="rId40"/>
    <p:sldId id="542" r:id="rId41"/>
    <p:sldId id="524" r:id="rId42"/>
    <p:sldId id="525" r:id="rId43"/>
    <p:sldId id="538" r:id="rId44"/>
    <p:sldId id="539" r:id="rId45"/>
    <p:sldId id="540" r:id="rId46"/>
    <p:sldId id="541" r:id="rId47"/>
    <p:sldId id="523" r:id="rId48"/>
    <p:sldId id="544" r:id="rId49"/>
    <p:sldId id="545" r:id="rId50"/>
    <p:sldId id="547" r:id="rId51"/>
    <p:sldId id="549" r:id="rId52"/>
    <p:sldId id="550" r:id="rId53"/>
    <p:sldId id="565" r:id="rId54"/>
    <p:sldId id="460" r:id="rId55"/>
    <p:sldId id="423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97" autoAdjust="0"/>
  </p:normalViewPr>
  <p:slideViewPr>
    <p:cSldViewPr>
      <p:cViewPr>
        <p:scale>
          <a:sx n="100" d="100"/>
          <a:sy n="100" d="100"/>
        </p:scale>
        <p:origin x="300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567D6D-6528-44E4-BC71-0AAE549170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02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AF5F3-1A96-4FB0-9ED1-44AAC555448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34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AF5F3-1A96-4FB0-9ED1-44AAC555448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AF5F3-1A96-4FB0-9ED1-44AAC555448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6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414121-AF92-44CD-B733-E13C9E51DAF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46A35-CF3F-4952-9B03-98948BD2B2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C14E8-FFF3-4E2C-AA8F-0EA513A36F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24643" y="276225"/>
            <a:ext cx="8747266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100" b="0"/>
            </a:lvl1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24642" y="1074189"/>
            <a:ext cx="8747266" cy="466724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BFBA8D-C49F-4A19-BC04-A79C765734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199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B1A193-6ECF-4DEF-8A2D-E222FB62E70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0E6BF-4D41-483E-BBEF-9D2326686F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D2809-3E8B-4B13-B28D-FE0E105660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B48AA-3E51-42CA-AEFF-09F0C681A25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8C444D-5C04-486E-9AD1-C6335DDC36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02F1F-5B70-4E0A-B6F9-C966491F218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9A0609-53B8-4A5D-A759-4A2EF60032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516DA-FDBE-459F-A66F-567B6FE3EA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fld id="{87BFBA8D-C49F-4A19-BC04-A79C765734A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eescale/fsl-community-bsp-platfor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osabook.org/images/yocto/aosa3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ctoproject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eescale/fsl-community-bsp-platfor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pPr algn="ctr"/>
            <a:r>
              <a:rPr lang="en-US" dirty="0" err="1" smtClean="0"/>
              <a:t>Yocto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Yocto</a:t>
            </a:r>
            <a:r>
              <a:rPr lang="en-US" dirty="0"/>
              <a:t>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https://github.com/Freescale/fsl-community-bsp-platform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Install the repo utility</a:t>
            </a:r>
          </a:p>
          <a:p>
            <a:pPr lvl="1"/>
            <a:r>
              <a:rPr lang="en-US" sz="2000" dirty="0"/>
              <a:t>$: </a:t>
            </a:r>
            <a:r>
              <a:rPr lang="en-US" sz="2000" dirty="0" err="1"/>
              <a:t>mkdir</a:t>
            </a:r>
            <a:r>
              <a:rPr lang="en-US" sz="2000" dirty="0"/>
              <a:t> ~/bin</a:t>
            </a:r>
          </a:p>
          <a:p>
            <a:pPr lvl="1"/>
            <a:r>
              <a:rPr lang="en-US" sz="2000" dirty="0"/>
              <a:t>$: curl http://commondatastorage.googleapis.com/git-repo-downloads/repo &gt; ~/bin/repo</a:t>
            </a:r>
          </a:p>
          <a:p>
            <a:pPr lvl="1"/>
            <a:r>
              <a:rPr lang="en-US" sz="2000" dirty="0"/>
              <a:t>$: </a:t>
            </a:r>
            <a:r>
              <a:rPr lang="en-US" sz="2000" dirty="0" err="1"/>
              <a:t>chmod</a:t>
            </a:r>
            <a:r>
              <a:rPr lang="en-US" sz="2000" dirty="0"/>
              <a:t> </a:t>
            </a:r>
            <a:r>
              <a:rPr lang="en-US" sz="2000" dirty="0" err="1"/>
              <a:t>a+x</a:t>
            </a:r>
            <a:r>
              <a:rPr lang="en-US" sz="2000" dirty="0"/>
              <a:t> ~/</a:t>
            </a:r>
            <a:r>
              <a:rPr lang="en-US" sz="2000" dirty="0" smtClean="0"/>
              <a:t>bin/repo</a:t>
            </a:r>
          </a:p>
          <a:p>
            <a:r>
              <a:rPr lang="en-US" sz="2400" dirty="0" smtClean="0"/>
              <a:t>Download the BSP source</a:t>
            </a:r>
          </a:p>
          <a:p>
            <a:pPr lvl="1"/>
            <a:r>
              <a:rPr lang="en-US" sz="2000" dirty="0"/>
              <a:t>$: PATH=${PATH}:~/bin</a:t>
            </a:r>
          </a:p>
          <a:p>
            <a:pPr lvl="1"/>
            <a:r>
              <a:rPr lang="en-US" sz="2000" dirty="0"/>
              <a:t>$: </a:t>
            </a:r>
            <a:r>
              <a:rPr lang="en-US" sz="2000" dirty="0" err="1"/>
              <a:t>mkdir</a:t>
            </a:r>
            <a:r>
              <a:rPr lang="en-US" sz="2000" dirty="0"/>
              <a:t> </a:t>
            </a:r>
            <a:r>
              <a:rPr lang="en-US" sz="2000" dirty="0" err="1"/>
              <a:t>fsl</a:t>
            </a:r>
            <a:r>
              <a:rPr lang="en-US" sz="2000" dirty="0"/>
              <a:t>-community-</a:t>
            </a:r>
            <a:r>
              <a:rPr lang="en-US" sz="2000" dirty="0" err="1"/>
              <a:t>bsp</a:t>
            </a:r>
            <a:endParaRPr lang="en-US" sz="2000" dirty="0"/>
          </a:p>
          <a:p>
            <a:pPr lvl="1"/>
            <a:r>
              <a:rPr lang="en-US" sz="2000" dirty="0"/>
              <a:t>$: cd </a:t>
            </a:r>
            <a:r>
              <a:rPr lang="en-US" sz="2000" dirty="0" err="1"/>
              <a:t>fsl</a:t>
            </a:r>
            <a:r>
              <a:rPr lang="en-US" sz="2000" dirty="0"/>
              <a:t>-community-</a:t>
            </a:r>
            <a:r>
              <a:rPr lang="en-US" sz="2000" dirty="0" err="1"/>
              <a:t>bsp</a:t>
            </a:r>
            <a:endParaRPr lang="en-US" sz="2000" dirty="0"/>
          </a:p>
          <a:p>
            <a:pPr lvl="1"/>
            <a:r>
              <a:rPr lang="en-US" sz="2000" dirty="0"/>
              <a:t>$: repo </a:t>
            </a:r>
            <a:r>
              <a:rPr lang="en-US" sz="2000" dirty="0" err="1"/>
              <a:t>init</a:t>
            </a:r>
            <a:r>
              <a:rPr lang="en-US" sz="2000" dirty="0"/>
              <a:t> -u https://</a:t>
            </a:r>
            <a:r>
              <a:rPr lang="en-US" sz="2000" dirty="0" smtClean="0"/>
              <a:t>github.com/Freescale/fsl-community-bsp-platform</a:t>
            </a:r>
            <a:endParaRPr lang="en-US" sz="2000" b="1" dirty="0"/>
          </a:p>
          <a:p>
            <a:pPr lvl="1"/>
            <a:r>
              <a:rPr lang="en-US" sz="2000" dirty="0"/>
              <a:t>$: repo </a:t>
            </a:r>
            <a:r>
              <a:rPr lang="en-US" sz="2000" dirty="0" smtClean="0"/>
              <a:t>sync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84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Yocto</a:t>
            </a:r>
            <a:r>
              <a:rPr lang="en-US" dirty="0"/>
              <a:t>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 </a:t>
            </a:r>
            <a:r>
              <a:rPr lang="en-US" sz="2000" b="1" dirty="0" err="1" smtClean="0"/>
              <a:t>fsl</a:t>
            </a:r>
            <a:r>
              <a:rPr lang="en-US" sz="2000" b="1" dirty="0" smtClean="0"/>
              <a:t>-community-</a:t>
            </a:r>
            <a:r>
              <a:rPr lang="en-US" sz="2000" b="1" dirty="0" err="1" smtClean="0"/>
              <a:t>bsp</a:t>
            </a:r>
            <a:r>
              <a:rPr lang="en-US" sz="2000" b="1" dirty="0"/>
              <a:t>/.repo/manifests/default.xml</a:t>
            </a: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200" dirty="0" smtClean="0"/>
              <a:t>  &lt;</a:t>
            </a:r>
            <a:r>
              <a:rPr lang="en-US" sz="1200" dirty="0"/>
              <a:t>remote fetch="https://git.yoctoproject.org/</a:t>
            </a:r>
            <a:r>
              <a:rPr lang="en-US" sz="1200" dirty="0" err="1"/>
              <a:t>git</a:t>
            </a:r>
            <a:r>
              <a:rPr lang="en-US" sz="1200" dirty="0"/>
              <a:t>" name="</a:t>
            </a:r>
            <a:r>
              <a:rPr lang="en-US" sz="1200" dirty="0" err="1"/>
              <a:t>yocto</a:t>
            </a:r>
            <a:r>
              <a:rPr lang="en-US" sz="1200" dirty="0"/>
              <a:t>"/&gt;</a:t>
            </a:r>
          </a:p>
          <a:p>
            <a:pPr marL="0" indent="0">
              <a:buNone/>
            </a:pPr>
            <a:r>
              <a:rPr lang="en-US" sz="1200" dirty="0"/>
              <a:t>  &lt;remote fetch="https://github.com/Freescale" name="</a:t>
            </a:r>
            <a:r>
              <a:rPr lang="en-US" sz="1200" dirty="0" err="1"/>
              <a:t>freescale</a:t>
            </a:r>
            <a:r>
              <a:rPr lang="en-US" sz="1200" dirty="0"/>
              <a:t>"/&gt;</a:t>
            </a:r>
          </a:p>
          <a:p>
            <a:pPr marL="0" indent="0">
              <a:buNone/>
            </a:pPr>
            <a:r>
              <a:rPr lang="en-US" sz="1200" dirty="0"/>
              <a:t>  &lt;remote fetch="https://github.com/</a:t>
            </a:r>
            <a:r>
              <a:rPr lang="en-US" sz="1200" dirty="0" err="1"/>
              <a:t>openembedded</a:t>
            </a:r>
            <a:r>
              <a:rPr lang="en-US" sz="1200" dirty="0"/>
              <a:t>" name="</a:t>
            </a:r>
            <a:r>
              <a:rPr lang="en-US" sz="1200" dirty="0" err="1"/>
              <a:t>oe</a:t>
            </a:r>
            <a:r>
              <a:rPr lang="en-US" sz="1200" dirty="0"/>
              <a:t>"/&gt;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&lt;project remote="</a:t>
            </a:r>
            <a:r>
              <a:rPr lang="en-US" sz="1200" dirty="0" err="1"/>
              <a:t>yocto</a:t>
            </a:r>
            <a:r>
              <a:rPr lang="en-US" sz="1200" dirty="0"/>
              <a:t>" revision="thud" name="poky" path="sources/poky"/&gt;</a:t>
            </a:r>
          </a:p>
          <a:p>
            <a:pPr marL="0" indent="0">
              <a:buNone/>
            </a:pPr>
            <a:r>
              <a:rPr lang="en-US" sz="1200" dirty="0"/>
              <a:t>  &lt;project remote="</a:t>
            </a:r>
            <a:r>
              <a:rPr lang="en-US" sz="1200" dirty="0" err="1"/>
              <a:t>yocto</a:t>
            </a:r>
            <a:r>
              <a:rPr lang="en-US" sz="1200" dirty="0"/>
              <a:t>" revision="thud" name="meta-</a:t>
            </a:r>
            <a:r>
              <a:rPr lang="en-US" sz="1200" dirty="0" err="1"/>
              <a:t>freescale</a:t>
            </a:r>
            <a:r>
              <a:rPr lang="en-US" sz="1200" dirty="0"/>
              <a:t>" path="sources/meta-</a:t>
            </a:r>
            <a:r>
              <a:rPr lang="en-US" sz="1200" dirty="0" err="1"/>
              <a:t>freescale</a:t>
            </a:r>
            <a:r>
              <a:rPr lang="en-US" sz="1200" dirty="0"/>
              <a:t>"/&gt;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&lt;project remote="</a:t>
            </a:r>
            <a:r>
              <a:rPr lang="en-US" sz="1200" dirty="0" err="1"/>
              <a:t>oe</a:t>
            </a:r>
            <a:r>
              <a:rPr lang="en-US" sz="1200" dirty="0"/>
              <a:t>" revision="thud" name="meta-</a:t>
            </a:r>
            <a:r>
              <a:rPr lang="en-US" sz="1200" dirty="0" err="1"/>
              <a:t>openembedded</a:t>
            </a:r>
            <a:r>
              <a:rPr lang="en-US" sz="1200" dirty="0"/>
              <a:t>" path="sources/meta-</a:t>
            </a:r>
            <a:r>
              <a:rPr lang="en-US" sz="1200" dirty="0" err="1"/>
              <a:t>openembedded</a:t>
            </a:r>
            <a:r>
              <a:rPr lang="en-US" sz="1200" dirty="0"/>
              <a:t>"/&gt;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&lt;project remote="</a:t>
            </a:r>
            <a:r>
              <a:rPr lang="en-US" sz="1200" dirty="0" err="1"/>
              <a:t>freescale</a:t>
            </a:r>
            <a:r>
              <a:rPr lang="en-US" sz="1200" dirty="0"/>
              <a:t>" revision="thud" name="</a:t>
            </a:r>
            <a:r>
              <a:rPr lang="en-US" sz="1200" dirty="0" err="1"/>
              <a:t>fsl</a:t>
            </a:r>
            <a:r>
              <a:rPr lang="en-US" sz="1200" dirty="0"/>
              <a:t>-community-</a:t>
            </a:r>
            <a:r>
              <a:rPr lang="en-US" sz="1200" dirty="0" err="1"/>
              <a:t>bsp</a:t>
            </a:r>
            <a:r>
              <a:rPr lang="en-US" sz="1200" dirty="0"/>
              <a:t>-base" path="sources/base"&gt;</a:t>
            </a:r>
          </a:p>
          <a:p>
            <a:pPr marL="0" indent="0">
              <a:buNone/>
            </a:pPr>
            <a:r>
              <a:rPr lang="en-US" sz="1200" dirty="0"/>
              <a:t>	&lt;</a:t>
            </a:r>
            <a:r>
              <a:rPr lang="en-US" sz="1200" dirty="0" err="1"/>
              <a:t>linkfile</a:t>
            </a:r>
            <a:r>
              <a:rPr lang="en-US" sz="1200" dirty="0"/>
              <a:t> </a:t>
            </a:r>
            <a:r>
              <a:rPr lang="en-US" sz="1200" dirty="0" err="1"/>
              <a:t>dest</a:t>
            </a:r>
            <a:r>
              <a:rPr lang="en-US" sz="1200" dirty="0"/>
              <a:t>="README" </a:t>
            </a:r>
            <a:r>
              <a:rPr lang="en-US" sz="1200" dirty="0" err="1"/>
              <a:t>src</a:t>
            </a:r>
            <a:r>
              <a:rPr lang="en-US" sz="1200" dirty="0"/>
              <a:t>="README"/&gt;</a:t>
            </a:r>
          </a:p>
          <a:p>
            <a:pPr marL="0" indent="0">
              <a:buNone/>
            </a:pPr>
            <a:r>
              <a:rPr lang="en-US" sz="1200" dirty="0"/>
              <a:t>	&lt;</a:t>
            </a:r>
            <a:r>
              <a:rPr lang="en-US" sz="1200" dirty="0" err="1"/>
              <a:t>linkfile</a:t>
            </a:r>
            <a:r>
              <a:rPr lang="en-US" sz="1200" dirty="0"/>
              <a:t> </a:t>
            </a:r>
            <a:r>
              <a:rPr lang="en-US" sz="1200" dirty="0" err="1"/>
              <a:t>dest</a:t>
            </a:r>
            <a:r>
              <a:rPr lang="en-US" sz="1200" dirty="0"/>
              <a:t>="setup-environment" </a:t>
            </a:r>
            <a:r>
              <a:rPr lang="en-US" sz="1200" dirty="0" err="1"/>
              <a:t>src</a:t>
            </a:r>
            <a:r>
              <a:rPr lang="en-US" sz="1200" dirty="0"/>
              <a:t>="setup-environment"/&gt;</a:t>
            </a:r>
          </a:p>
          <a:p>
            <a:pPr marL="0" indent="0">
              <a:buNone/>
            </a:pPr>
            <a:r>
              <a:rPr lang="en-US" sz="1200" dirty="0"/>
              <a:t>  &lt;/project&gt;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&lt;project remote="</a:t>
            </a:r>
            <a:r>
              <a:rPr lang="en-US" sz="1200" dirty="0" err="1"/>
              <a:t>freescale</a:t>
            </a:r>
            <a:r>
              <a:rPr lang="en-US" sz="1200" dirty="0"/>
              <a:t>" revision="thud" name="meta-freescale-3rdparty" path="sources/meta-freescale-3rdparty"/&gt;</a:t>
            </a:r>
          </a:p>
          <a:p>
            <a:pPr marL="0" indent="0">
              <a:buNone/>
            </a:pPr>
            <a:r>
              <a:rPr lang="en-US" sz="1200" dirty="0"/>
              <a:t>  &lt;project remote="</a:t>
            </a:r>
            <a:r>
              <a:rPr lang="en-US" sz="1200" dirty="0" err="1"/>
              <a:t>freescale</a:t>
            </a:r>
            <a:r>
              <a:rPr lang="en-US" sz="1200" dirty="0"/>
              <a:t>" revision="thud" name="meta-</a:t>
            </a:r>
            <a:r>
              <a:rPr lang="en-US" sz="1200" dirty="0" err="1"/>
              <a:t>freescale</a:t>
            </a:r>
            <a:r>
              <a:rPr lang="en-US" sz="1200" dirty="0"/>
              <a:t>-distro" path="sources/meta-</a:t>
            </a:r>
            <a:r>
              <a:rPr lang="en-US" sz="1200" dirty="0" err="1"/>
              <a:t>freescale</a:t>
            </a:r>
            <a:r>
              <a:rPr lang="en-US" sz="1200" dirty="0"/>
              <a:t>-distro"/&gt;</a:t>
            </a:r>
          </a:p>
          <a:p>
            <a:pPr marL="0" indent="0">
              <a:buNone/>
            </a:pPr>
            <a:r>
              <a:rPr lang="en-US" sz="1200" dirty="0"/>
              <a:t>  &lt;project remote="</a:t>
            </a:r>
            <a:r>
              <a:rPr lang="en-US" sz="1200" dirty="0" err="1"/>
              <a:t>freescale</a:t>
            </a:r>
            <a:r>
              <a:rPr lang="en-US" sz="1200" dirty="0"/>
              <a:t>" revision="thud" name="Documentation" path="sources/Documentation"/&gt;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7200" y="1905000"/>
            <a:ext cx="4724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38800" y="19050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URLs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2819400"/>
            <a:ext cx="7924800" cy="3124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19800" y="41910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Yocto</a:t>
            </a:r>
            <a:r>
              <a:rPr lang="en-US" dirty="0"/>
              <a:t>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 </a:t>
            </a:r>
            <a:r>
              <a:rPr lang="en-US" sz="2000" b="1" dirty="0" err="1" smtClean="0"/>
              <a:t>fsl</a:t>
            </a:r>
            <a:r>
              <a:rPr lang="en-US" sz="2000" b="1" dirty="0" smtClean="0"/>
              <a:t>-community-</a:t>
            </a:r>
            <a:r>
              <a:rPr lang="en-US" sz="2000" b="1" dirty="0" err="1" smtClean="0"/>
              <a:t>bsp</a:t>
            </a:r>
            <a:r>
              <a:rPr lang="en-US" sz="2000" b="1" dirty="0" smtClean="0"/>
              <a:t>/ </a:t>
            </a:r>
          </a:p>
          <a:p>
            <a:pPr marL="0" indent="0">
              <a:buNone/>
            </a:pPr>
            <a:r>
              <a:rPr lang="en-US" sz="2000" dirty="0" smtClean="0"/>
              <a:t>├── </a:t>
            </a:r>
            <a:r>
              <a:rPr lang="en-US" sz="2000" dirty="0"/>
              <a:t>README -&gt; sources/base/README</a:t>
            </a:r>
          </a:p>
          <a:p>
            <a:pPr marL="0" indent="0">
              <a:buNone/>
            </a:pPr>
            <a:r>
              <a:rPr lang="en-US" sz="2000" dirty="0"/>
              <a:t>├── setup-environment -&gt; sources/base/setup-environment</a:t>
            </a:r>
          </a:p>
          <a:p>
            <a:pPr marL="0" indent="0">
              <a:buNone/>
            </a:pPr>
            <a:r>
              <a:rPr lang="en-US" sz="2000" dirty="0"/>
              <a:t>└── sources</a:t>
            </a:r>
          </a:p>
          <a:p>
            <a:pPr marL="0" indent="0">
              <a:buNone/>
            </a:pPr>
            <a:r>
              <a:rPr lang="en-US" sz="2000" dirty="0"/>
              <a:t>    ├── base</a:t>
            </a:r>
          </a:p>
          <a:p>
            <a:pPr marL="0" indent="0">
              <a:buNone/>
            </a:pPr>
            <a:r>
              <a:rPr lang="en-US" sz="2000" dirty="0"/>
              <a:t>    ├── Documentation</a:t>
            </a:r>
          </a:p>
          <a:p>
            <a:pPr marL="0" indent="0">
              <a:buNone/>
            </a:pPr>
            <a:r>
              <a:rPr lang="en-US" sz="2000" dirty="0"/>
              <a:t>    ├── meta-</a:t>
            </a:r>
            <a:r>
              <a:rPr lang="en-US" sz="2000" dirty="0" err="1"/>
              <a:t>freescale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├── meta-freescale-3rdparty</a:t>
            </a:r>
          </a:p>
          <a:p>
            <a:pPr marL="0" indent="0">
              <a:buNone/>
            </a:pPr>
            <a:r>
              <a:rPr lang="en-US" sz="2000" dirty="0"/>
              <a:t>    ├── meta-</a:t>
            </a:r>
            <a:r>
              <a:rPr lang="en-US" sz="2000" dirty="0" err="1"/>
              <a:t>freescale</a:t>
            </a:r>
            <a:r>
              <a:rPr lang="en-US" sz="2000" dirty="0"/>
              <a:t>-</a:t>
            </a:r>
            <a:r>
              <a:rPr lang="en-US" sz="2000" dirty="0" err="1"/>
              <a:t>distro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├── meta-</a:t>
            </a:r>
            <a:r>
              <a:rPr lang="en-US" sz="2000" dirty="0" err="1"/>
              <a:t>openembedded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└── poky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790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build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Configure your </a:t>
            </a:r>
            <a:r>
              <a:rPr lang="en-US" sz="2400" dirty="0" smtClean="0"/>
              <a:t>build</a:t>
            </a:r>
          </a:p>
          <a:p>
            <a:pPr lvl="1"/>
            <a:r>
              <a:rPr lang="en-US" sz="2000" dirty="0"/>
              <a:t>$: source ./setup-environment </a:t>
            </a:r>
            <a:r>
              <a:rPr lang="en-US" sz="2000" dirty="0" smtClean="0"/>
              <a:t>build</a:t>
            </a:r>
          </a:p>
          <a:p>
            <a:pPr lvl="1"/>
            <a:r>
              <a:rPr lang="en-US" sz="2000" dirty="0"/>
              <a:t>Edit </a:t>
            </a:r>
            <a:r>
              <a:rPr lang="en-US" sz="2000" dirty="0" err="1"/>
              <a:t>conf</a:t>
            </a:r>
            <a:r>
              <a:rPr lang="en-US" sz="2000" dirty="0"/>
              <a:t>/</a:t>
            </a:r>
            <a:r>
              <a:rPr lang="en-US" sz="2000" dirty="0" err="1"/>
              <a:t>local.conf</a:t>
            </a:r>
            <a:r>
              <a:rPr lang="en-US" sz="2000" dirty="0"/>
              <a:t> user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</a:t>
            </a:r>
          </a:p>
          <a:p>
            <a:pPr marL="857250" lvl="2" indent="0">
              <a:buNone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MACHINE ?=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"twr-vf65gs10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en-US" sz="20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BB_NUMBER_THREADS = "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4“</a:t>
            </a:r>
          </a:p>
          <a:p>
            <a:pPr marL="857250" lvl="2" indent="0">
              <a:buNone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PARALLEL_MAKE = "-j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4“</a:t>
            </a:r>
          </a:p>
          <a:p>
            <a:pPr marL="857250" lvl="2" indent="0">
              <a:buNone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DL_DIR ?=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“&lt;path&gt;/downloads/”</a:t>
            </a:r>
          </a:p>
          <a:p>
            <a:pPr marL="857250" lvl="2" indent="0">
              <a:buNone/>
            </a:pP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SSTATE_DIR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?= “&lt;path&gt;/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sstate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Start </a:t>
            </a:r>
            <a:r>
              <a:rPr lang="en-US" sz="2400" dirty="0" smtClean="0"/>
              <a:t>build</a:t>
            </a:r>
          </a:p>
          <a:p>
            <a:pPr lvl="1"/>
            <a:r>
              <a:rPr lang="en-US" sz="2000" dirty="0" smtClean="0"/>
              <a:t>$: </a:t>
            </a:r>
            <a:r>
              <a:rPr lang="en-US" sz="2000" dirty="0" err="1" smtClean="0"/>
              <a:t>bitbake</a:t>
            </a:r>
            <a:r>
              <a:rPr lang="en-US" sz="2000" dirty="0" smtClean="0"/>
              <a:t> core-image-minimal</a:t>
            </a:r>
          </a:p>
          <a:p>
            <a:pPr marL="457200" lvl="1" indent="0">
              <a:buNone/>
            </a:pPr>
            <a:r>
              <a:rPr lang="en-US" sz="1400" dirty="0" smtClean="0"/>
              <a:t>Source: ./</a:t>
            </a:r>
            <a:r>
              <a:rPr lang="en-US" sz="1400" dirty="0"/>
              <a:t>sources/poky/meta/recipes-core/images/core-image-minimal.bb</a:t>
            </a:r>
            <a:endParaRPr lang="en-US" sz="1400" dirty="0" smtClean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880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Yocto</a:t>
            </a:r>
            <a:r>
              <a:rPr lang="en-US" dirty="0" smtClean="0"/>
              <a:t> build configuration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066800"/>
            <a:ext cx="7212539" cy="4906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1200" y="13716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conf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local.conf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build configuration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143000"/>
            <a:ext cx="6124575" cy="3409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4400" y="13716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conf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bblayers.conf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1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ommon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r>
              <a:rPr lang="en-US" sz="2400" b="1" dirty="0"/>
              <a:t>core-image-minimal</a:t>
            </a:r>
            <a:r>
              <a:rPr lang="en-US" sz="2400" dirty="0"/>
              <a:t>: A small image to boot a device and </a:t>
            </a:r>
            <a:r>
              <a:rPr lang="en-US" sz="2400" dirty="0" smtClean="0"/>
              <a:t>have access </a:t>
            </a:r>
            <a:r>
              <a:rPr lang="en-US" sz="2400" dirty="0"/>
              <a:t>to core command line commands </a:t>
            </a:r>
            <a:r>
              <a:rPr lang="en-US" sz="2400" dirty="0" smtClean="0"/>
              <a:t>and services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b="1" dirty="0" smtClean="0"/>
              <a:t>core-image-</a:t>
            </a:r>
            <a:r>
              <a:rPr lang="en-US" sz="2400" b="1" dirty="0" err="1" smtClean="0"/>
              <a:t>sato</a:t>
            </a:r>
            <a:r>
              <a:rPr lang="en-US" sz="2400" dirty="0"/>
              <a:t>: Image with Sato support. Sato is a </a:t>
            </a:r>
            <a:r>
              <a:rPr lang="en-US" sz="2400" dirty="0" smtClean="0"/>
              <a:t>GNOME mobile-based </a:t>
            </a:r>
            <a:r>
              <a:rPr lang="en-US" sz="2400" dirty="0"/>
              <a:t>user interface.</a:t>
            </a:r>
            <a:endParaRPr lang="en-US" sz="2400" dirty="0" smtClean="0"/>
          </a:p>
          <a:p>
            <a:r>
              <a:rPr lang="en-US" sz="2400" b="1" dirty="0" smtClean="0"/>
              <a:t>meta-</a:t>
            </a:r>
            <a:r>
              <a:rPr lang="en-US" sz="2400" b="1" dirty="0" err="1" smtClean="0"/>
              <a:t>toolchain</a:t>
            </a:r>
            <a:r>
              <a:rPr lang="en-US" sz="2400" dirty="0"/>
              <a:t>: Includes development headers and libraries </a:t>
            </a:r>
            <a:r>
              <a:rPr lang="en-US" sz="2400" dirty="0" smtClean="0"/>
              <a:t>to develop </a:t>
            </a:r>
            <a:r>
              <a:rPr lang="en-US" sz="2400" dirty="0"/>
              <a:t>directly on the target.</a:t>
            </a:r>
            <a:endParaRPr lang="en-US" sz="2400" dirty="0" smtClean="0"/>
          </a:p>
          <a:p>
            <a:r>
              <a:rPr lang="en-US" sz="2400" b="1" dirty="0" smtClean="0"/>
              <a:t>meta-ide-support</a:t>
            </a:r>
            <a:r>
              <a:rPr lang="en-US" sz="2400" dirty="0"/>
              <a:t>: Generates the cross-</a:t>
            </a:r>
            <a:r>
              <a:rPr lang="en-US" sz="2400" dirty="0" err="1"/>
              <a:t>toolchain</a:t>
            </a:r>
            <a:r>
              <a:rPr lang="en-US" sz="2400" dirty="0"/>
              <a:t>. Useful </a:t>
            </a:r>
            <a:r>
              <a:rPr lang="en-US" sz="2400" dirty="0" smtClean="0"/>
              <a:t>when working </a:t>
            </a:r>
            <a:r>
              <a:rPr lang="en-US" sz="2400" dirty="0"/>
              <a:t>with the SDK.</a:t>
            </a:r>
            <a:endParaRPr lang="en-US" sz="2400" dirty="0" smtClean="0"/>
          </a:p>
          <a:p>
            <a:r>
              <a:rPr lang="en-US" sz="2400" b="1" dirty="0" err="1" smtClean="0"/>
              <a:t>adt</a:t>
            </a:r>
            <a:r>
              <a:rPr lang="en-US" sz="2400" b="1" dirty="0" smtClean="0"/>
              <a:t>-installer</a:t>
            </a:r>
            <a:r>
              <a:rPr lang="en-US" sz="2400" dirty="0" smtClean="0"/>
              <a:t>: </a:t>
            </a:r>
            <a:r>
              <a:rPr lang="en-US" sz="2400" dirty="0"/>
              <a:t>Build the application development toolkit installer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Usually defined in </a:t>
            </a:r>
            <a:r>
              <a:rPr lang="en-US" sz="2400" dirty="0" smtClean="0"/>
              <a:t>*/</a:t>
            </a:r>
            <a:r>
              <a:rPr lang="en-US" sz="2400" dirty="0" err="1" smtClean="0"/>
              <a:t>receipes</a:t>
            </a:r>
            <a:r>
              <a:rPr lang="en-US" sz="2400" dirty="0" smtClean="0"/>
              <a:t>-*/images/</a:t>
            </a:r>
          </a:p>
          <a:p>
            <a:pPr marL="0" indent="0">
              <a:buNone/>
            </a:pPr>
            <a:r>
              <a:rPr lang="en-US" sz="2400" dirty="0"/>
              <a:t>./poky/meta/recipes-</a:t>
            </a:r>
            <a:r>
              <a:rPr lang="en-US" sz="2400" dirty="0" err="1"/>
              <a:t>sato</a:t>
            </a:r>
            <a:r>
              <a:rPr lang="en-US" sz="2400" dirty="0"/>
              <a:t>/images</a:t>
            </a:r>
            <a:r>
              <a:rPr lang="en-US" sz="2400" dirty="0" smtClean="0"/>
              <a:t>/</a:t>
            </a:r>
          </a:p>
          <a:p>
            <a:pPr marL="0" indent="0">
              <a:buNone/>
            </a:pPr>
            <a:r>
              <a:rPr lang="en-US" sz="2400" dirty="0"/>
              <a:t>./meta-</a:t>
            </a:r>
            <a:r>
              <a:rPr lang="en-US" sz="2400" dirty="0" err="1"/>
              <a:t>fsl</a:t>
            </a:r>
            <a:r>
              <a:rPr lang="en-US" sz="2400" dirty="0"/>
              <a:t>-arm/recipes-graphics/images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826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B</a:t>
            </a:r>
            <a:r>
              <a:rPr lang="en-US" sz="3200" b="1" dirty="0" err="1" smtClean="0"/>
              <a:t>itbake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6317" y="2133600"/>
            <a:ext cx="8643917" cy="29314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  <a:tabLst>
                <a:tab pos="2311004" algn="l"/>
              </a:tabLst>
            </a:pP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--version	show program's version number and exit</a:t>
            </a:r>
            <a:b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-h, --help	show this help message and exit</a:t>
            </a:r>
            <a:b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-k, --continue	continue as much as possible after an error.</a:t>
            </a:r>
            <a:b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-f, --force	force run of specified </a:t>
            </a: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cmd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regardless of stamp status</a:t>
            </a:r>
            <a:b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-c CMD, --</a:t>
            </a: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cmd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=CMD	specify task to execute. </a:t>
            </a:r>
            <a:b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-v, --verbose	output more chit-chat to the terminal</a:t>
            </a:r>
            <a:b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-D, --debug	increase the debug level. </a:t>
            </a:r>
            <a:b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-n, --dry-run	don't execute, just go through the motions</a:t>
            </a:r>
            <a:b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-s, --show-versions	show current and preferred versions of all packages</a:t>
            </a:r>
            <a:b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-e, --environment	show the global or per-package environment</a:t>
            </a:r>
            <a:b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-g, --</a:t>
            </a: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graphviz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emit the dependency trees of the specified packages</a:t>
            </a:r>
            <a:b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-u UI, --</a:t>
            </a: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=UI	user interface to use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992" y="1447800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bitbake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[options] [recipe/target ...]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ea typeface="Verdana" panose="020B0604030504040204" pitchFamily="34" charset="0"/>
                <a:cs typeface="Verdana" panose="020B0604030504040204" pitchFamily="34" charset="0"/>
              </a:rPr>
              <a:t>Selected Useful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575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/>
              <a:t>BitBake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>
                <a:ea typeface="Verdana" pitchFamily="34" charset="0"/>
                <a:cs typeface="Verdana" pitchFamily="34" charset="0"/>
              </a:rPr>
              <a:t>BitBake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 must always be executed from within </a:t>
            </a:r>
            <a:br>
              <a:rPr lang="en-US" dirty="0" smtClean="0"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ea typeface="Verdana" pitchFamily="34" charset="0"/>
                <a:cs typeface="Verdana" pitchFamily="34" charset="0"/>
              </a:rPr>
              <a:t>the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Verdana" pitchFamily="34" charset="0"/>
                <a:cs typeface="Consolas" pitchFamily="49" charset="0"/>
              </a:rPr>
              <a:t>&lt;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Verdana" pitchFamily="34" charset="0"/>
                <a:cs typeface="Consolas" pitchFamily="49" charset="0"/>
              </a:rPr>
              <a:t>build_env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Verdana" pitchFamily="34" charset="0"/>
                <a:cs typeface="Consolas" pitchFamily="49" charset="0"/>
              </a:rPr>
              <a:t>&gt;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directory</a:t>
            </a:r>
          </a:p>
          <a:p>
            <a:r>
              <a:rPr lang="en-US" dirty="0" smtClean="0">
                <a:ea typeface="Verdana" pitchFamily="34" charset="0"/>
                <a:cs typeface="Verdana" pitchFamily="34" charset="0"/>
              </a:rPr>
              <a:t>When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bitbake</a:t>
            </a:r>
            <a:r>
              <a:rPr lang="en-US" dirty="0" smtClean="0"/>
              <a:t> (a Python script) runs :</a:t>
            </a:r>
          </a:p>
          <a:p>
            <a:pPr lvl="1">
              <a:spcAft>
                <a:spcPts val="225"/>
              </a:spcAft>
            </a:pPr>
            <a:r>
              <a:rPr lang="en-US" dirty="0" smtClean="0"/>
              <a:t>it parses recipes and tasks</a:t>
            </a:r>
          </a:p>
          <a:p>
            <a:pPr lvl="1">
              <a:spcAft>
                <a:spcPts val="225"/>
              </a:spcAft>
              <a:tabLst>
                <a:tab pos="4716066" algn="l"/>
              </a:tabLst>
            </a:pPr>
            <a:r>
              <a:rPr lang="en-US" dirty="0" smtClean="0"/>
              <a:t>determines task queue dependencies</a:t>
            </a:r>
          </a:p>
          <a:p>
            <a:pPr lvl="1">
              <a:spcAft>
                <a:spcPts val="225"/>
              </a:spcAft>
            </a:pPr>
            <a:r>
              <a:rPr lang="en-US" dirty="0" smtClean="0"/>
              <a:t>prepares and executes a run queue of tasks, </a:t>
            </a:r>
            <a:br>
              <a:rPr lang="en-US" dirty="0" smtClean="0"/>
            </a:br>
            <a:r>
              <a:rPr lang="en-US" dirty="0" smtClean="0"/>
              <a:t>which perform the steps needed to obtain the desired result, </a:t>
            </a:r>
            <a:br>
              <a:rPr lang="en-US" dirty="0" smtClean="0"/>
            </a:br>
            <a:r>
              <a:rPr lang="en-US" dirty="0" smtClean="0"/>
              <a:t>e.g. image generation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0" y="1447800"/>
            <a:ext cx="2875908" cy="2943242"/>
            <a:chOff x="8910778" y="930275"/>
            <a:chExt cx="3281222" cy="3171914"/>
          </a:xfrm>
        </p:grpSpPr>
        <p:pic>
          <p:nvPicPr>
            <p:cNvPr id="2050" name="Picture 2" descr="http://www.aosabook.org/images/yocto/aosa3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0778" y="930275"/>
              <a:ext cx="3051766" cy="317191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981209" y="3840578"/>
              <a:ext cx="3210791" cy="236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25" dirty="0">
                  <a:hlinkClick r:id="rId3"/>
                </a:rPr>
                <a:t>www.aosabook.org/images/yocto/aosa3.jpg</a:t>
              </a:r>
              <a:endParaRPr lang="en-US" sz="825" dirty="0"/>
            </a:p>
          </p:txBody>
        </p:sp>
      </p:grpSp>
    </p:spTree>
    <p:extLst>
      <p:ext uri="{BB962C8B-B14F-4D97-AF65-F5344CB8AC3E}">
        <p14:creationId xmlns:p14="http://schemas.microsoft.com/office/powerpoint/2010/main" val="2813360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Bitbake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bitbake</a:t>
            </a:r>
            <a:r>
              <a:rPr lang="en-US" i="1" dirty="0" smtClean="0"/>
              <a:t> [options] [</a:t>
            </a:r>
            <a:r>
              <a:rPr lang="en-US" i="1" dirty="0" err="1" smtClean="0"/>
              <a:t>recipename</a:t>
            </a:r>
            <a:r>
              <a:rPr lang="en-US" i="1" dirty="0" smtClean="0"/>
              <a:t>/target …]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bitbake</a:t>
            </a:r>
            <a:r>
              <a:rPr lang="en-US" i="1" dirty="0" smtClean="0"/>
              <a:t> foo</a:t>
            </a:r>
            <a:r>
              <a:rPr lang="en-US" dirty="0" smtClean="0"/>
              <a:t>: build target foo</a:t>
            </a:r>
          </a:p>
          <a:p>
            <a:r>
              <a:rPr lang="en-US" i="1" dirty="0" err="1" smtClean="0"/>
              <a:t>bitbake</a:t>
            </a:r>
            <a:r>
              <a:rPr lang="en-US" i="1" dirty="0" smtClean="0"/>
              <a:t> –b foo-0.1.bb</a:t>
            </a:r>
            <a:r>
              <a:rPr lang="en-US" dirty="0" smtClean="0"/>
              <a:t>: build recipe foo-0.1.bb</a:t>
            </a:r>
          </a:p>
          <a:p>
            <a:r>
              <a:rPr lang="en-US" i="1" dirty="0" err="1" smtClean="0"/>
              <a:t>bitbake</a:t>
            </a:r>
            <a:r>
              <a:rPr lang="en-US" i="1" dirty="0" smtClean="0"/>
              <a:t> –c clean foo</a:t>
            </a:r>
            <a:r>
              <a:rPr lang="en-US" dirty="0" smtClean="0"/>
              <a:t>: clean target foo</a:t>
            </a:r>
          </a:p>
          <a:p>
            <a:r>
              <a:rPr lang="en-US" i="1" dirty="0" err="1" smtClean="0"/>
              <a:t>bitbake</a:t>
            </a:r>
            <a:r>
              <a:rPr lang="en-US" i="1" dirty="0" smtClean="0"/>
              <a:t> –c </a:t>
            </a:r>
            <a:r>
              <a:rPr lang="en-US" i="1" dirty="0" err="1" smtClean="0"/>
              <a:t>fetchall</a:t>
            </a:r>
            <a:r>
              <a:rPr lang="en-US" i="1" dirty="0" smtClean="0"/>
              <a:t> foo</a:t>
            </a:r>
            <a:r>
              <a:rPr lang="en-US" dirty="0" smtClean="0"/>
              <a:t>: download all requirements for target foo</a:t>
            </a:r>
          </a:p>
          <a:p>
            <a:r>
              <a:rPr lang="en-US" i="1" dirty="0" err="1" smtClean="0"/>
              <a:t>bitbake</a:t>
            </a:r>
            <a:r>
              <a:rPr lang="en-US" i="1" dirty="0" smtClean="0"/>
              <a:t> –b foo-0.1.bb –c fetch</a:t>
            </a:r>
            <a:r>
              <a:rPr lang="en-US" dirty="0" smtClean="0"/>
              <a:t>: Download requirement for recipe foo-0.1.bb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Yocto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Recipes</a:t>
            </a:r>
          </a:p>
          <a:p>
            <a:r>
              <a:rPr lang="en-US" dirty="0" smtClean="0"/>
              <a:t>Layers</a:t>
            </a:r>
          </a:p>
          <a:p>
            <a:r>
              <a:rPr lang="en-US" dirty="0" smtClean="0"/>
              <a:t>QA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Bitbake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 err="1" smtClean="0"/>
              <a:t>bitbake</a:t>
            </a:r>
            <a:r>
              <a:rPr lang="en-US" sz="2800" i="1" dirty="0" smtClean="0"/>
              <a:t> &lt;image&gt; </a:t>
            </a:r>
            <a:r>
              <a:rPr lang="en-US" sz="2800" i="1" dirty="0"/>
              <a:t>-g -u </a:t>
            </a:r>
            <a:r>
              <a:rPr lang="en-US" sz="2800" i="1" dirty="0" err="1" smtClean="0"/>
              <a:t>depexp</a:t>
            </a:r>
            <a:r>
              <a:rPr lang="en-US" sz="2800" dirty="0" smtClean="0"/>
              <a:t>: show package dependency for image</a:t>
            </a:r>
          </a:p>
          <a:p>
            <a:r>
              <a:rPr lang="en-US" sz="2800" i="1" dirty="0" err="1"/>
              <a:t>bitbake</a:t>
            </a:r>
            <a:r>
              <a:rPr lang="en-US" sz="2800" i="1" dirty="0"/>
              <a:t> &lt;package&gt; -c  </a:t>
            </a:r>
            <a:r>
              <a:rPr lang="en-US" sz="2800" i="1" dirty="0" err="1" smtClean="0"/>
              <a:t>devshell</a:t>
            </a:r>
            <a:r>
              <a:rPr lang="en-US" sz="2800" dirty="0"/>
              <a:t>: Open a new shell where with </a:t>
            </a:r>
            <a:r>
              <a:rPr lang="en-US" sz="2800" dirty="0" err="1"/>
              <a:t>neccesary</a:t>
            </a:r>
            <a:r>
              <a:rPr lang="en-US" sz="2800" dirty="0"/>
              <a:t> system values already defined for </a:t>
            </a:r>
            <a:r>
              <a:rPr lang="en-US" sz="2800" dirty="0" smtClean="0"/>
              <a:t>package</a:t>
            </a:r>
          </a:p>
          <a:p>
            <a:r>
              <a:rPr lang="en-US" sz="2800" i="1" dirty="0" err="1"/>
              <a:t>bitbake</a:t>
            </a:r>
            <a:r>
              <a:rPr lang="en-US" sz="2800" i="1" dirty="0"/>
              <a:t> &lt;package&gt; -c </a:t>
            </a:r>
            <a:r>
              <a:rPr lang="en-US" sz="2800" i="1" dirty="0" err="1" smtClean="0"/>
              <a:t>listtasks</a:t>
            </a:r>
            <a:r>
              <a:rPr lang="en-US" sz="2800" dirty="0" smtClean="0"/>
              <a:t>: list all tasks for the package</a:t>
            </a:r>
          </a:p>
          <a:p>
            <a:r>
              <a:rPr lang="en-US" sz="2800" i="1" dirty="0" err="1"/>
              <a:t>bitbake</a:t>
            </a:r>
            <a:r>
              <a:rPr lang="en-US" sz="2800" i="1" dirty="0"/>
              <a:t> virtual/kernel -c </a:t>
            </a:r>
            <a:r>
              <a:rPr lang="en-US" sz="2800" i="1" dirty="0" err="1" smtClean="0"/>
              <a:t>menuconfig</a:t>
            </a:r>
            <a:r>
              <a:rPr lang="en-US" sz="2800" dirty="0" smtClean="0"/>
              <a:t>: </a:t>
            </a:r>
            <a:r>
              <a:rPr lang="en-US" sz="2800" dirty="0"/>
              <a:t>Interactive kernel configuration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895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eful </a:t>
            </a:r>
            <a:r>
              <a:rPr lang="en-US" dirty="0" err="1" smtClean="0">
                <a:ea typeface="Verdana" pitchFamily="34" charset="0"/>
                <a:cs typeface="Verdana" pitchFamily="34" charset="0"/>
              </a:rPr>
              <a:t>BitBake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 Tasks to Run Manually</a:t>
            </a:r>
            <a:br>
              <a:rPr lang="en-US" dirty="0" smtClean="0">
                <a:ea typeface="Verdana" pitchFamily="34" charset="0"/>
                <a:cs typeface="Verdana" pitchFamily="34" charset="0"/>
              </a:rPr>
            </a:br>
            <a:endParaRPr lang="en-US" sz="1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1759744" algn="l"/>
              </a:tabLst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/>
              <a:t> 		remove the work folder of the package</a:t>
            </a:r>
          </a:p>
          <a:p>
            <a:pPr>
              <a:tabLst>
                <a:tab pos="1759744" algn="l"/>
              </a:tabLst>
            </a:pP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cleansstate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</a:t>
            </a:r>
            <a:r>
              <a:rPr lang="en-US" dirty="0" smtClean="0"/>
              <a:t>	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clean</a:t>
            </a:r>
            <a:r>
              <a:rPr lang="en-US" dirty="0" smtClean="0"/>
              <a:t> + delete the cached binary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1500" dirty="0"/>
              <a:t>When a known good package fails to build unexpectedly or </a:t>
            </a:r>
            <a:br>
              <a:rPr lang="en-US" sz="1500" dirty="0"/>
            </a:br>
            <a:r>
              <a:rPr lang="en-US" sz="1500" dirty="0"/>
              <a:t>		an image build fails with 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"error: Failed dependencies"</a:t>
            </a:r>
            <a:r>
              <a:rPr lang="en-US" sz="1500" dirty="0"/>
              <a:t>, </a:t>
            </a:r>
            <a:br>
              <a:rPr lang="en-US" sz="1500" dirty="0"/>
            </a:br>
            <a:r>
              <a:rPr lang="en-US" sz="1500" dirty="0"/>
              <a:t>		do 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-c </a:t>
            </a: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cleansstate</a:t>
            </a:r>
            <a:r>
              <a:rPr lang="en-US" sz="1500" dirty="0"/>
              <a:t> first on the failing package, then rebuild</a:t>
            </a:r>
          </a:p>
          <a:p>
            <a:pPr>
              <a:tabLst>
                <a:tab pos="1759744" algn="l"/>
              </a:tabLst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</a:t>
            </a:r>
            <a:r>
              <a:rPr lang="en-US" dirty="0" smtClean="0"/>
              <a:t>		install source including all patches</a:t>
            </a:r>
          </a:p>
          <a:p>
            <a:pPr>
              <a:tabLst>
                <a:tab pos="1759744" algn="l"/>
              </a:tabLst>
            </a:pP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menuconfig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</a:t>
            </a:r>
            <a:r>
              <a:rPr lang="en-US" dirty="0" smtClean="0"/>
              <a:t>run kernel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menuconfig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1759744" algn="l"/>
              </a:tabLst>
            </a:pPr>
            <a:endParaRPr lang="en-US" dirty="0" smtClean="0"/>
          </a:p>
          <a:p>
            <a:pPr>
              <a:buNone/>
              <a:tabLst>
                <a:tab pos="1759744" algn="l"/>
              </a:tabLst>
            </a:pPr>
            <a:r>
              <a:rPr lang="en-US" dirty="0" smtClean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Not for regular use, so extreme caution is advised :</a:t>
            </a:r>
          </a:p>
          <a:p>
            <a:pPr>
              <a:tabLst>
                <a:tab pos="1759744" algn="l"/>
              </a:tabLst>
            </a:pP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cleanall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</a:t>
            </a:r>
            <a:r>
              <a:rPr lang="en-US" dirty="0" smtClean="0"/>
              <a:t>		delete the source archive from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../sources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1759744" algn="l"/>
              </a:tabLst>
            </a:pPr>
            <a:endParaRPr lang="en-US" dirty="0" smtClean="0"/>
          </a:p>
          <a:p>
            <a:pPr>
              <a:buNone/>
              <a:tabLst>
                <a:tab pos="1759744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0133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i="1" dirty="0" err="1"/>
              <a:t>do_fetch</a:t>
            </a:r>
            <a:r>
              <a:rPr lang="en-US" sz="2800" i="1" dirty="0"/>
              <a:t>: </a:t>
            </a:r>
            <a:r>
              <a:rPr lang="en-US" sz="2800" dirty="0"/>
              <a:t>Fetches the source code by </a:t>
            </a:r>
            <a:r>
              <a:rPr lang="en-US" sz="2800" dirty="0" smtClean="0"/>
              <a:t>${SRC_URI}</a:t>
            </a:r>
            <a:endParaRPr lang="en-US" sz="2800" dirty="0"/>
          </a:p>
          <a:p>
            <a:pPr lvl="0"/>
            <a:r>
              <a:rPr lang="en-US" sz="2800" i="1" dirty="0" err="1" smtClean="0"/>
              <a:t>do_unpack</a:t>
            </a:r>
            <a:r>
              <a:rPr lang="en-US" sz="2800" i="1" dirty="0"/>
              <a:t>: </a:t>
            </a:r>
            <a:r>
              <a:rPr lang="en-US" sz="2800" dirty="0"/>
              <a:t>Unpacks the source code into a working directory pointed to by ${WORKDIR}</a:t>
            </a:r>
          </a:p>
          <a:p>
            <a:pPr lvl="0"/>
            <a:r>
              <a:rPr lang="en-US" sz="2800" i="1" dirty="0" err="1" smtClean="0"/>
              <a:t>do_prepare_recipe_sysroot</a:t>
            </a:r>
            <a:r>
              <a:rPr lang="en-US" sz="2800" i="1" dirty="0" smtClean="0"/>
              <a:t>: </a:t>
            </a:r>
            <a:r>
              <a:rPr lang="en-US" sz="2800" dirty="0"/>
              <a:t>Installs the files into the individual recipe specific </a:t>
            </a:r>
            <a:r>
              <a:rPr lang="en-US" sz="2800" dirty="0" err="1"/>
              <a:t>sysroots</a:t>
            </a:r>
            <a:endParaRPr lang="en-US" sz="2800" i="1" dirty="0"/>
          </a:p>
          <a:p>
            <a:pPr lvl="0"/>
            <a:r>
              <a:rPr lang="en-US" sz="2800" i="1" dirty="0" err="1" smtClean="0"/>
              <a:t>do_patch</a:t>
            </a:r>
            <a:r>
              <a:rPr lang="en-US" sz="2800" i="1" dirty="0" smtClean="0"/>
              <a:t>: </a:t>
            </a:r>
            <a:r>
              <a:rPr lang="en-US" sz="2800" dirty="0"/>
              <a:t>Locates patch files and applies them to the source </a:t>
            </a:r>
            <a:r>
              <a:rPr lang="en-US" sz="2800" dirty="0" smtClean="0"/>
              <a:t>code</a:t>
            </a:r>
            <a:endParaRPr lang="en-US" sz="2800" i="1" dirty="0"/>
          </a:p>
          <a:p>
            <a:pPr lvl="0"/>
            <a:r>
              <a:rPr lang="en-US" sz="2800" i="1" dirty="0" err="1" smtClean="0"/>
              <a:t>do_configure</a:t>
            </a:r>
            <a:r>
              <a:rPr lang="en-US" sz="2800" i="1" dirty="0" smtClean="0"/>
              <a:t>: </a:t>
            </a:r>
            <a:r>
              <a:rPr lang="en-US" sz="2800" dirty="0" smtClean="0"/>
              <a:t>Configures </a:t>
            </a:r>
            <a:r>
              <a:rPr lang="en-US" sz="2800" dirty="0"/>
              <a:t>the source by enabling and disabling any build-time and configuration options for the software being </a:t>
            </a:r>
            <a:r>
              <a:rPr lang="en-US" sz="2800" dirty="0" smtClean="0"/>
              <a:t>built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6234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i="1" dirty="0" err="1" smtClean="0"/>
              <a:t>do_compile</a:t>
            </a:r>
            <a:r>
              <a:rPr lang="en-US" sz="2800" i="1" dirty="0"/>
              <a:t>: </a:t>
            </a:r>
            <a:r>
              <a:rPr lang="en-US" sz="2800" dirty="0"/>
              <a:t>Compiles the source code. This task runs with the current working directory set to ${B}.</a:t>
            </a:r>
          </a:p>
          <a:p>
            <a:pPr lvl="0"/>
            <a:r>
              <a:rPr lang="en-US" sz="2800" i="1" dirty="0" err="1" smtClean="0"/>
              <a:t>do_install</a:t>
            </a:r>
            <a:r>
              <a:rPr lang="en-US" sz="2800" i="1" dirty="0"/>
              <a:t>: </a:t>
            </a:r>
            <a:r>
              <a:rPr lang="en-US" sz="2800" dirty="0"/>
              <a:t>Copies files that are to be packaged into the holding area ${D}</a:t>
            </a:r>
          </a:p>
          <a:p>
            <a:pPr lvl="0"/>
            <a:r>
              <a:rPr lang="en-US" sz="2800" i="1" dirty="0" err="1" smtClean="0"/>
              <a:t>do_package</a:t>
            </a:r>
            <a:r>
              <a:rPr lang="en-US" sz="2800" i="1" dirty="0"/>
              <a:t>: </a:t>
            </a:r>
            <a:r>
              <a:rPr lang="en-US" sz="2800" dirty="0"/>
              <a:t>Analyzes the content of the holding area ${D} and splits the content into subsets based on available packages and files</a:t>
            </a:r>
          </a:p>
          <a:p>
            <a:pPr lvl="0"/>
            <a:r>
              <a:rPr lang="en-US" sz="2800" i="1" dirty="0" err="1" smtClean="0"/>
              <a:t>do_deploy</a:t>
            </a:r>
            <a:r>
              <a:rPr lang="en-US" sz="2800" i="1" dirty="0"/>
              <a:t>: </a:t>
            </a:r>
            <a:r>
              <a:rPr lang="en-US" sz="2800" dirty="0"/>
              <a:t>Writes output files that are to be deployed to ${DEPLOY_DIR_IMAGE}. The task runs with the current working directory set to ${B</a:t>
            </a:r>
            <a:r>
              <a:rPr lang="en-US" sz="2800" dirty="0" smtClean="0"/>
              <a:t>}.</a:t>
            </a:r>
          </a:p>
          <a:p>
            <a:pPr lvl="0"/>
            <a:r>
              <a:rPr lang="en-US" sz="2800" i="1" dirty="0" err="1" smtClean="0"/>
              <a:t>do_image</a:t>
            </a:r>
            <a:r>
              <a:rPr lang="en-US" sz="2800" i="1" dirty="0" smtClean="0"/>
              <a:t>: </a:t>
            </a:r>
            <a:r>
              <a:rPr lang="en-US" sz="2800" dirty="0"/>
              <a:t>Starts the image generation process</a:t>
            </a:r>
            <a:endParaRPr lang="en-US" sz="2800" i="1" dirty="0"/>
          </a:p>
          <a:p>
            <a:endParaRPr lang="en-US" sz="2800" i="1" dirty="0" smtClean="0"/>
          </a:p>
          <a:p>
            <a:pPr marL="0" indent="0">
              <a:buNone/>
            </a:pP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8616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Yocto</a:t>
            </a:r>
            <a:r>
              <a:rPr lang="en-US" dirty="0" smtClean="0"/>
              <a:t>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/>
              <a:t>tmp</a:t>
            </a:r>
            <a:r>
              <a:rPr lang="en-US" sz="2800" b="1" dirty="0"/>
              <a:t>/</a:t>
            </a:r>
            <a:r>
              <a:rPr lang="en-US" sz="2800" b="1" dirty="0" err="1"/>
              <a:t>buildstats</a:t>
            </a:r>
            <a:r>
              <a:rPr lang="en-US" sz="2800" b="1" dirty="0"/>
              <a:t>/ </a:t>
            </a:r>
            <a:r>
              <a:rPr lang="en-US" sz="2800" dirty="0"/>
              <a:t>Build statistics for all packages built (CPU </a:t>
            </a:r>
            <a:r>
              <a:rPr lang="en-US" sz="2800" dirty="0" smtClean="0"/>
              <a:t>usage, elapsed </a:t>
            </a:r>
            <a:r>
              <a:rPr lang="en-US" sz="2800" dirty="0"/>
              <a:t>time, host, timestamps</a:t>
            </a:r>
            <a:r>
              <a:rPr lang="en-US" sz="2800" dirty="0" smtClean="0"/>
              <a:t>...).</a:t>
            </a:r>
          </a:p>
          <a:p>
            <a:r>
              <a:rPr lang="en-US" sz="2800" b="1" dirty="0" err="1"/>
              <a:t>tmp</a:t>
            </a:r>
            <a:r>
              <a:rPr lang="en-US" sz="2800" b="1" dirty="0"/>
              <a:t>/deploy/</a:t>
            </a:r>
            <a:r>
              <a:rPr lang="en-US" sz="2800" dirty="0"/>
              <a:t> Final output of the build</a:t>
            </a:r>
            <a:r>
              <a:rPr lang="en-US" sz="2800" dirty="0" smtClean="0"/>
              <a:t>.</a:t>
            </a:r>
          </a:p>
          <a:p>
            <a:r>
              <a:rPr lang="en-US" sz="2800" b="1" dirty="0" err="1"/>
              <a:t>tmp</a:t>
            </a:r>
            <a:r>
              <a:rPr lang="en-US" sz="2800" b="1" dirty="0"/>
              <a:t>/deploy/images/</a:t>
            </a:r>
            <a:r>
              <a:rPr lang="en-US" sz="2800" dirty="0"/>
              <a:t> Contains the complete built </a:t>
            </a:r>
            <a:r>
              <a:rPr lang="en-US" sz="2800" dirty="0" smtClean="0"/>
              <a:t>images. </a:t>
            </a:r>
            <a:r>
              <a:rPr lang="en-US" sz="2800" dirty="0"/>
              <a:t>These </a:t>
            </a:r>
            <a:r>
              <a:rPr lang="en-US" sz="2800" dirty="0" smtClean="0"/>
              <a:t>images </a:t>
            </a:r>
            <a:r>
              <a:rPr lang="en-US" sz="2800" dirty="0"/>
              <a:t>are </a:t>
            </a:r>
            <a:r>
              <a:rPr lang="en-US" sz="2800" dirty="0" smtClean="0"/>
              <a:t>used to </a:t>
            </a:r>
            <a:r>
              <a:rPr lang="en-US" sz="2800" dirty="0"/>
              <a:t>flash the target</a:t>
            </a:r>
            <a:r>
              <a:rPr lang="en-US" sz="2800" dirty="0" smtClean="0"/>
              <a:t>.</a:t>
            </a:r>
          </a:p>
          <a:p>
            <a:r>
              <a:rPr lang="en-US" sz="2800" b="1" dirty="0" err="1"/>
              <a:t>tmp</a:t>
            </a:r>
            <a:r>
              <a:rPr lang="en-US" sz="2800" b="1" dirty="0"/>
              <a:t>/</a:t>
            </a:r>
            <a:r>
              <a:rPr lang="en-US" sz="2800" b="1" dirty="0" err="1"/>
              <a:t>sysroots</a:t>
            </a:r>
            <a:r>
              <a:rPr lang="en-US" sz="2800" b="1" dirty="0"/>
              <a:t>/</a:t>
            </a:r>
            <a:r>
              <a:rPr lang="en-US" sz="2800" dirty="0"/>
              <a:t> Shared libraries and headers used to </a:t>
            </a:r>
            <a:r>
              <a:rPr lang="en-US" sz="2800" dirty="0" smtClean="0"/>
              <a:t>compile packages </a:t>
            </a:r>
            <a:r>
              <a:rPr lang="en-US" sz="2800" dirty="0"/>
              <a:t>for the target but also for the </a:t>
            </a:r>
            <a:r>
              <a:rPr lang="en-US" sz="2800" dirty="0" smtClean="0"/>
              <a:t>host.</a:t>
            </a:r>
          </a:p>
          <a:p>
            <a:r>
              <a:rPr lang="en-US" sz="2800" b="1" dirty="0" err="1"/>
              <a:t>tmp</a:t>
            </a:r>
            <a:r>
              <a:rPr lang="en-US" sz="2800" b="1" dirty="0"/>
              <a:t>/work/</a:t>
            </a:r>
            <a:r>
              <a:rPr lang="en-US" sz="2800" dirty="0"/>
              <a:t> Set of specific work directories, split by </a:t>
            </a:r>
            <a:r>
              <a:rPr lang="en-US" sz="2800" dirty="0" smtClean="0"/>
              <a:t>architecture. They </a:t>
            </a:r>
            <a:r>
              <a:rPr lang="en-US" sz="2800" dirty="0"/>
              <a:t>are used to unpack, configure and build </a:t>
            </a:r>
            <a:r>
              <a:rPr lang="en-US" sz="2800" dirty="0" smtClean="0"/>
              <a:t>the packages</a:t>
            </a:r>
            <a:r>
              <a:rPr lang="en-US" sz="2800" dirty="0"/>
              <a:t>. Contains the patched sources, </a:t>
            </a:r>
            <a:r>
              <a:rPr lang="en-US" sz="2800" dirty="0" smtClean="0"/>
              <a:t>generated objects </a:t>
            </a:r>
            <a:r>
              <a:rPr lang="en-US" sz="2800" dirty="0"/>
              <a:t>and logs.</a:t>
            </a:r>
          </a:p>
        </p:txBody>
      </p:sp>
    </p:spTree>
    <p:extLst>
      <p:ext uri="{BB962C8B-B14F-4D97-AF65-F5344CB8AC3E}">
        <p14:creationId xmlns:p14="http://schemas.microsoft.com/office/powerpoint/2010/main" val="341815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Yocto</a:t>
            </a:r>
            <a:r>
              <a:rPr lang="en-US" sz="3200" b="1" dirty="0"/>
              <a:t> result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build environment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${TMPDIR}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 folder</a:t>
            </a:r>
            <a:r>
              <a:rPr lang="en-US" dirty="0"/>
              <a:t> receives all build output :</a:t>
            </a:r>
          </a:p>
        </p:txBody>
      </p:sp>
      <p:sp>
        <p:nvSpPr>
          <p:cNvPr id="4" name="Rectangle 3"/>
          <p:cNvSpPr/>
          <p:nvPr/>
        </p:nvSpPr>
        <p:spPr>
          <a:xfrm>
            <a:off x="1937566" y="2006721"/>
            <a:ext cx="4004105" cy="2689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25" i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125" i="1" dirty="0" err="1">
                <a:latin typeface="Consolas" pitchFamily="49" charset="0"/>
                <a:cs typeface="Consolas" pitchFamily="49" charset="0"/>
              </a:rPr>
              <a:t>build_env</a:t>
            </a:r>
            <a:r>
              <a:rPr lang="en-US" sz="1125" i="1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1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11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tmp</a:t>
            </a:r>
            <a:endParaRPr lang="en-US" sz="112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1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├── </a:t>
            </a:r>
            <a:r>
              <a:rPr lang="en-US" sz="1125" dirty="0" err="1">
                <a:latin typeface="Consolas" pitchFamily="49" charset="0"/>
                <a:cs typeface="Consolas" pitchFamily="49" charset="0"/>
              </a:rPr>
              <a:t>buildstats</a:t>
            </a:r>
            <a:r>
              <a:rPr lang="en-US" sz="11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11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1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├── </a:t>
            </a:r>
            <a:r>
              <a:rPr lang="en-US" sz="1125" dirty="0">
                <a:latin typeface="Consolas" pitchFamily="49" charset="0"/>
                <a:cs typeface="Consolas" pitchFamily="49" charset="0"/>
              </a:rPr>
              <a:t>cache</a:t>
            </a:r>
          </a:p>
          <a:p>
            <a:pPr lvl="1"/>
            <a:r>
              <a:rPr lang="en-US" sz="11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├──</a:t>
            </a:r>
            <a:r>
              <a:rPr lang="en-US" sz="1125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12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deploy</a:t>
            </a:r>
          </a:p>
          <a:p>
            <a:pPr lvl="1"/>
            <a:r>
              <a:rPr lang="en-US" sz="11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│   ├── </a:t>
            </a:r>
            <a:r>
              <a:rPr lang="en-US" sz="112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images</a:t>
            </a:r>
          </a:p>
          <a:p>
            <a:pPr lvl="1"/>
            <a:r>
              <a:rPr lang="en-US" sz="11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│   ├── </a:t>
            </a:r>
            <a:r>
              <a:rPr lang="en-US" sz="1125" dirty="0">
                <a:latin typeface="Consolas" pitchFamily="49" charset="0"/>
                <a:cs typeface="Consolas" pitchFamily="49" charset="0"/>
              </a:rPr>
              <a:t>licenses</a:t>
            </a:r>
          </a:p>
          <a:p>
            <a:pPr lvl="1"/>
            <a:r>
              <a:rPr lang="en-US" sz="11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│   ├── </a:t>
            </a:r>
            <a:r>
              <a:rPr lang="en-US" sz="112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rpm</a:t>
            </a:r>
            <a:r>
              <a:rPr lang="en-US" sz="11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11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1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│   └── </a:t>
            </a:r>
            <a:r>
              <a:rPr lang="en-US" sz="1125" dirty="0" err="1">
                <a:latin typeface="Consolas" pitchFamily="49" charset="0"/>
                <a:cs typeface="Consolas" pitchFamily="49" charset="0"/>
              </a:rPr>
              <a:t>sdk</a:t>
            </a:r>
            <a:endParaRPr lang="en-US" sz="1125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1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├── </a:t>
            </a:r>
            <a:r>
              <a:rPr lang="en-US" sz="1125" dirty="0">
                <a:latin typeface="Consolas" pitchFamily="49" charset="0"/>
                <a:cs typeface="Consolas" pitchFamily="49" charset="0"/>
              </a:rPr>
              <a:t>log</a:t>
            </a:r>
          </a:p>
          <a:p>
            <a:pPr lvl="1"/>
            <a:r>
              <a:rPr lang="en-US" sz="11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├── </a:t>
            </a:r>
            <a:r>
              <a:rPr lang="en-US" sz="1125" dirty="0" err="1">
                <a:latin typeface="Consolas" pitchFamily="49" charset="0"/>
                <a:cs typeface="Consolas" pitchFamily="49" charset="0"/>
              </a:rPr>
              <a:t>sstate</a:t>
            </a:r>
            <a:r>
              <a:rPr lang="en-US" sz="1125" dirty="0">
                <a:latin typeface="Consolas" pitchFamily="49" charset="0"/>
                <a:cs typeface="Consolas" pitchFamily="49" charset="0"/>
              </a:rPr>
              <a:t>-control</a:t>
            </a:r>
          </a:p>
          <a:p>
            <a:pPr lvl="1"/>
            <a:r>
              <a:rPr lang="en-US" sz="11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├── </a:t>
            </a:r>
            <a:r>
              <a:rPr lang="en-US" sz="1125" dirty="0">
                <a:latin typeface="Consolas" pitchFamily="49" charset="0"/>
                <a:cs typeface="Consolas" pitchFamily="49" charset="0"/>
              </a:rPr>
              <a:t>stamps</a:t>
            </a:r>
            <a:r>
              <a:rPr lang="en-US" sz="11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11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1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├── </a:t>
            </a:r>
            <a:r>
              <a:rPr lang="en-US" sz="1125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sysroots</a:t>
            </a:r>
            <a:endParaRPr lang="en-US" sz="112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12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│   </a:t>
            </a:r>
            <a:r>
              <a:rPr lang="en-US" sz="11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├── </a:t>
            </a:r>
            <a:r>
              <a:rPr lang="en-US" sz="1125" dirty="0">
                <a:latin typeface="Consolas" pitchFamily="49" charset="0"/>
                <a:cs typeface="Consolas" pitchFamily="49" charset="0"/>
              </a:rPr>
              <a:t>x86_64-linux</a:t>
            </a:r>
          </a:p>
          <a:p>
            <a:pPr lvl="1"/>
            <a:r>
              <a:rPr lang="en-US" sz="11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├── </a:t>
            </a:r>
            <a:r>
              <a:rPr lang="en-US" sz="112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work</a:t>
            </a:r>
          </a:p>
          <a:p>
            <a:pPr lvl="1"/>
            <a:r>
              <a:rPr lang="en-US" sz="11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└── </a:t>
            </a:r>
            <a:r>
              <a:rPr lang="en-US" sz="1125" dirty="0">
                <a:latin typeface="Consolas" pitchFamily="49" charset="0"/>
                <a:cs typeface="Consolas" pitchFamily="49" charset="0"/>
              </a:rPr>
              <a:t>work-shared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4788168" y="2603936"/>
            <a:ext cx="3656971" cy="253916"/>
          </a:xfrm>
          <a:prstGeom prst="wedgeRectCallout">
            <a:avLst>
              <a:gd name="adj1" fmla="val -83648"/>
              <a:gd name="adj2" fmla="val 3480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Generated image files (kernel, u-boot, </a:t>
            </a:r>
            <a:r>
              <a:rPr lang="en-US" sz="105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rcw</a:t>
            </a:r>
            <a:r>
              <a: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05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rfs</a:t>
            </a:r>
            <a:r>
              <a: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...)</a:t>
            </a:r>
            <a:endParaRPr lang="en-US" sz="105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4789429" y="2886248"/>
            <a:ext cx="2702595" cy="415498"/>
          </a:xfrm>
          <a:prstGeom prst="wedgeRectCallout">
            <a:avLst>
              <a:gd name="adj1" fmla="val -103274"/>
              <a:gd name="adj2" fmla="val 2497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Installable .rpm files of built packages</a:t>
            </a:r>
            <a:endParaRPr lang="en-US" sz="105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4788168" y="3725837"/>
            <a:ext cx="2333168" cy="415498"/>
          </a:xfrm>
          <a:prstGeom prst="wedgeRectCallout">
            <a:avLst>
              <a:gd name="adj1" fmla="val -113020"/>
              <a:gd name="adj2" fmla="val 3689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 header files and libraries</a:t>
            </a:r>
            <a:endParaRPr lang="en-US" sz="105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044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3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 Modifications In The Working Directory</a:t>
            </a:r>
            <a:br>
              <a:rPr lang="en-US" smtClean="0"/>
            </a:br>
            <a:r>
              <a:rPr lang="en-US" sz="1800"/>
              <a:t>Implications</a:t>
            </a:r>
            <a:endParaRPr lang="en-US" b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Assume a package’s source files have been installed in its working directory and the </a:t>
            </a:r>
            <a:r>
              <a:rPr lang="en-US" u="sng" dirty="0" smtClean="0"/>
              <a:t>user has manuall</a:t>
            </a:r>
            <a:r>
              <a:rPr lang="en-US" dirty="0" smtClean="0"/>
              <a:t>y</a:t>
            </a:r>
            <a:r>
              <a:rPr lang="en-US" u="sng" dirty="0" smtClean="0"/>
              <a:t> modified</a:t>
            </a:r>
            <a:r>
              <a:rPr lang="en-US" dirty="0" smtClean="0"/>
              <a:t> source files</a:t>
            </a:r>
          </a:p>
          <a:p>
            <a:r>
              <a:rPr lang="en-US" dirty="0" smtClean="0"/>
              <a:t>If a </a:t>
            </a:r>
            <a:r>
              <a:rPr lang="en-US" dirty="0" err="1" smtClean="0"/>
              <a:t>BitBake</a:t>
            </a:r>
            <a:r>
              <a:rPr lang="en-US" dirty="0" smtClean="0"/>
              <a:t> image depends on this package, it will not be able to determine these manual changes :</a:t>
            </a:r>
          </a:p>
          <a:p>
            <a:pPr lvl="1"/>
            <a:r>
              <a:rPr lang="en-US" dirty="0" smtClean="0"/>
              <a:t>A package rebuild will not be rebuild triggered by an image.</a:t>
            </a:r>
          </a:p>
          <a:p>
            <a:pPr lvl="1"/>
            <a:r>
              <a:rPr lang="en-US" dirty="0" smtClean="0"/>
              <a:t>Manually forced a clean of the package, before an </a:t>
            </a:r>
            <a:r>
              <a:rPr lang="en-US" dirty="0" err="1" smtClean="0"/>
              <a:t>BitBake</a:t>
            </a:r>
            <a:r>
              <a:rPr lang="en-US" dirty="0" smtClean="0"/>
              <a:t> image build command :</a:t>
            </a:r>
            <a:r>
              <a:rPr lang="en-US" sz="750" dirty="0"/>
              <a:t>  </a:t>
            </a:r>
            <a:br>
              <a:rPr lang="en-US" sz="750" dirty="0"/>
            </a:br>
            <a:r>
              <a:rPr lang="en-US" sz="750" dirty="0"/>
              <a:t/>
            </a:r>
            <a:br>
              <a:rPr lang="en-US" sz="750" dirty="0"/>
            </a:br>
            <a:r>
              <a:rPr lang="en-US" sz="750" dirty="0"/>
              <a:t>                                                                                                                         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You changed it ? You clean it ! "</a:t>
            </a:r>
          </a:p>
          <a:p>
            <a:endParaRPr lang="en-US" dirty="0" smtClean="0"/>
          </a:p>
          <a:p>
            <a:r>
              <a:rPr lang="en-US" dirty="0" smtClean="0"/>
              <a:t>Recommendation :</a:t>
            </a:r>
          </a:p>
          <a:p>
            <a:pPr lvl="1"/>
            <a:r>
              <a:rPr lang="en-US" dirty="0" smtClean="0"/>
              <a:t>It is preferred to work on a private copy of the source tree and build it in a </a:t>
            </a:r>
            <a:r>
              <a:rPr lang="en-US" dirty="0" err="1" smtClean="0"/>
              <a:t>devshell</a:t>
            </a:r>
            <a:r>
              <a:rPr lang="en-US" dirty="0" smtClean="0"/>
              <a:t>, so as to keep manual work and </a:t>
            </a:r>
            <a:r>
              <a:rPr lang="en-US" dirty="0" err="1" smtClean="0"/>
              <a:t>BitBake</a:t>
            </a:r>
            <a:r>
              <a:rPr lang="en-US" dirty="0" smtClean="0"/>
              <a:t> build state separate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3854" y="3689996"/>
            <a:ext cx="360387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bitbake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–c clean –f 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err="1">
                <a:latin typeface="Consolas" pitchFamily="49" charset="0"/>
                <a:cs typeface="Consolas" pitchFamily="49" charset="0"/>
              </a:rPr>
              <a:t>pkg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0259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Verdana" pitchFamily="34" charset="0"/>
                <a:cs typeface="Verdana" pitchFamily="34" charset="0"/>
              </a:rPr>
              <a:t>Useful </a:t>
            </a:r>
            <a:r>
              <a:rPr lang="en-US" dirty="0" err="1" smtClean="0">
                <a:ea typeface="Verdana" pitchFamily="34" charset="0"/>
                <a:cs typeface="Verdana" pitchFamily="34" charset="0"/>
              </a:rPr>
              <a:t>BitBake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 Options</a:t>
            </a:r>
            <a:br>
              <a:rPr lang="en-US" dirty="0" smtClean="0">
                <a:ea typeface="Verdana" pitchFamily="34" charset="0"/>
                <a:cs typeface="Verdana" pitchFamily="34" charset="0"/>
              </a:rPr>
            </a:br>
            <a:endParaRPr lang="en-US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tabLst>
                <a:tab pos="471488" algn="l"/>
                <a:tab pos="3775472" algn="l"/>
                <a:tab pos="4462463" algn="l"/>
              </a:tabLst>
            </a:pPr>
            <a:r>
              <a:rPr lang="en-US" dirty="0" smtClean="0"/>
              <a:t>Enable build output :	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-v</a:t>
            </a:r>
          </a:p>
          <a:p>
            <a:pPr>
              <a:tabLst>
                <a:tab pos="471488" algn="l"/>
                <a:tab pos="3775472" algn="l"/>
                <a:tab pos="4462463" algn="l"/>
              </a:tabLst>
            </a:pPr>
            <a:r>
              <a:rPr lang="en-US" dirty="0" smtClean="0"/>
              <a:t>Generate </a:t>
            </a:r>
            <a:r>
              <a:rPr lang="en-US" dirty="0" err="1" smtClean="0"/>
              <a:t>bitbake</a:t>
            </a:r>
            <a:r>
              <a:rPr lang="en-US" dirty="0" smtClean="0"/>
              <a:t> debug output  :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-D, -DD, -DDD</a:t>
            </a:r>
            <a:endParaRPr lang="en-US" dirty="0" smtClean="0"/>
          </a:p>
          <a:p>
            <a:pPr>
              <a:tabLst>
                <a:tab pos="471488" algn="l"/>
                <a:tab pos="3775472" algn="l"/>
                <a:tab pos="4462463" algn="l"/>
              </a:tabLst>
            </a:pPr>
            <a:r>
              <a:rPr lang="en-US" dirty="0" smtClean="0"/>
              <a:t>Force rerun of specified task :	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-f, --force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en-US" dirty="0" smtClean="0"/>
          </a:p>
          <a:p>
            <a:pPr>
              <a:tabLst>
                <a:tab pos="471488" algn="l"/>
                <a:tab pos="3775472" algn="l"/>
                <a:tab pos="4462463" algn="l"/>
              </a:tabLst>
            </a:pPr>
            <a:r>
              <a:rPr lang="en-US" dirty="0" smtClean="0"/>
              <a:t>Dump the environment :	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-e, --environment</a:t>
            </a:r>
            <a:endParaRPr lang="en-US" dirty="0" smtClean="0"/>
          </a:p>
          <a:p>
            <a:pPr>
              <a:tabLst>
                <a:tab pos="471488" algn="l"/>
                <a:tab pos="3775472" algn="l"/>
                <a:tab pos="4462463" algn="l"/>
              </a:tabLst>
            </a:pPr>
            <a:r>
              <a:rPr lang="en-US" dirty="0" smtClean="0"/>
              <a:t>Dump package dependency list :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-g, --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graphviz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en-US" dirty="0" smtClean="0"/>
          </a:p>
          <a:p>
            <a:pPr>
              <a:tabLst>
                <a:tab pos="471488" algn="l"/>
                <a:tab pos="3775472" algn="l"/>
                <a:tab pos="4462463" algn="l"/>
              </a:tabLst>
            </a:pPr>
            <a:r>
              <a:rPr lang="en-US" dirty="0" smtClean="0"/>
              <a:t>Continue even in case of error :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-k, --continue</a:t>
            </a:r>
            <a:endParaRPr lang="en-US" dirty="0" smtClean="0"/>
          </a:p>
          <a:p>
            <a:pPr>
              <a:tabLst>
                <a:tab pos="471488" algn="l"/>
              </a:tabLst>
            </a:pPr>
            <a:endParaRPr lang="en-US" dirty="0" smtClean="0"/>
          </a:p>
          <a:p>
            <a:pPr>
              <a:tabLst>
                <a:tab pos="471488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6931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a typeface="Verdana" pitchFamily="34" charset="0"/>
                <a:cs typeface="Verdana" pitchFamily="34" charset="0"/>
              </a:rPr>
              <a:t>BitBake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 Execution Logs</a:t>
            </a:r>
            <a:br>
              <a:rPr lang="en-US" dirty="0" smtClean="0">
                <a:ea typeface="Verdana" pitchFamily="34" charset="0"/>
                <a:cs typeface="Verdana" pitchFamily="34" charset="0"/>
              </a:rPr>
            </a:br>
            <a:endParaRPr lang="en-US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For each executed </a:t>
            </a:r>
            <a:r>
              <a:rPr lang="en-US" dirty="0" err="1" smtClean="0"/>
              <a:t>BitBake</a:t>
            </a:r>
            <a:r>
              <a:rPr lang="en-US" dirty="0" smtClean="0"/>
              <a:t> task, the generated script and the log file are written to the package's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</a:t>
            </a:r>
            <a:r>
              <a:rPr lang="en-US" dirty="0" smtClean="0"/>
              <a:t> folder, e.g. :</a:t>
            </a:r>
            <a:r>
              <a:rPr lang="en-US" sz="1350" dirty="0"/>
              <a:t/>
            </a:r>
            <a:br>
              <a:rPr lang="en-US" sz="1350" dirty="0"/>
            </a:br>
            <a:r>
              <a:rPr lang="en-US" sz="1350" dirty="0"/>
              <a:t/>
            </a:r>
            <a:br>
              <a:rPr lang="en-US" sz="1350" dirty="0"/>
            </a:br>
            <a:endParaRPr lang="en-US" sz="1350" dirty="0">
              <a:latin typeface="Consolas" pitchFamily="49" charset="0"/>
              <a:cs typeface="Consolas" pitchFamily="49" charset="0"/>
            </a:endParaRPr>
          </a:p>
          <a:p>
            <a:endParaRPr lang="en-US" sz="1350" dirty="0"/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  <a:p>
            <a:r>
              <a:rPr lang="en-US" dirty="0" smtClean="0"/>
              <a:t>Whenever a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ea typeface="Verdana" pitchFamily="34" charset="0"/>
                <a:cs typeface="Verdana" pitchFamily="34" charset="0"/>
              </a:rPr>
              <a:t>BitBake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US" dirty="0" smtClean="0"/>
              <a:t>task for a package completes, the path to the log file capturing successful completion or failure is displayed : </a:t>
            </a:r>
            <a:r>
              <a:rPr lang="en-US" dirty="0"/>
              <a:t>c</a:t>
            </a:r>
            <a:r>
              <a:rPr lang="en-US" dirty="0" smtClean="0"/>
              <a:t>heck the content to debug any build issues.</a:t>
            </a:r>
            <a:endParaRPr lang="en-US" sz="1350" dirty="0">
              <a:cs typeface="Consolas" pitchFamily="49" charset="0"/>
            </a:endParaRPr>
          </a:p>
          <a:p>
            <a:r>
              <a:rPr lang="en-US" dirty="0" smtClean="0"/>
              <a:t>To log output to console (e.g. from make) during the build, </a:t>
            </a:r>
            <a:br>
              <a:rPr lang="en-US" dirty="0" smtClean="0"/>
            </a:br>
            <a:r>
              <a:rPr lang="en-US" dirty="0" smtClean="0"/>
              <a:t>add 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-v, --verbose</a:t>
            </a:r>
            <a:r>
              <a:rPr lang="en-US" dirty="0" smtClean="0"/>
              <a:t> option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3508" y="2289247"/>
            <a:ext cx="8747807" cy="163891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1425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142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cd </a:t>
            </a:r>
            <a:r>
              <a:rPr lang="en-US" sz="1425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25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build_env</a:t>
            </a:r>
            <a:r>
              <a:rPr lang="en-US" sz="1425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42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1425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2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/work/s32v234evb-fsl-linux/u-boot-s32v2xx/2016.01-r0/temp/</a:t>
            </a:r>
            <a:br>
              <a:rPr lang="en-US" sz="142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425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142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ls -la | grep deploy</a:t>
            </a:r>
          </a:p>
          <a:p>
            <a:r>
              <a:rPr lang="en-US" sz="1200" dirty="0" err="1">
                <a:latin typeface="Consolas" pitchFamily="49" charset="0"/>
                <a:cs typeface="Consolas" pitchFamily="49" charset="0"/>
              </a:rPr>
              <a:t>lrwxrwxrwx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 1 public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   28 Th09 29 16:49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log.do_deploy_setscene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-&gt; log.do_deploy_setscene.18218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rw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rw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-r--  1 public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  746 Th09 29 16:49 log.do_deploy_setscene.18218</a:t>
            </a:r>
          </a:p>
          <a:p>
            <a:r>
              <a:rPr lang="en-US" sz="1200" dirty="0" err="1">
                <a:latin typeface="Consolas" pitchFamily="49" charset="0"/>
                <a:cs typeface="Consolas" pitchFamily="49" charset="0"/>
              </a:rPr>
              <a:t>lrwxrwxrwx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 1 public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   28 Th09 29 16:49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run.do_deploy_setscene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-&gt; run.do_deploy_setscene.18218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rw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rw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-r--  1 public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13604 Th09 29 16:49 run.do_deploy_setscene.18218</a:t>
            </a:r>
          </a:p>
        </p:txBody>
      </p:sp>
    </p:spTree>
    <p:extLst>
      <p:ext uri="{BB962C8B-B14F-4D97-AF65-F5344CB8AC3E}">
        <p14:creationId xmlns:p14="http://schemas.microsoft.com/office/powerpoint/2010/main" val="5241152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Bitbake</a:t>
            </a:r>
            <a:r>
              <a:rPr lang="en-US" dirty="0" smtClean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Build Output</a:t>
            </a:r>
            <a:br>
              <a:rPr lang="en-US" dirty="0" smtClean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</a:br>
            <a:endParaRPr lang="en-US" dirty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9092" y="1412669"/>
            <a:ext cx="7998367" cy="3831818"/>
          </a:xfr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67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bitbake</a:t>
            </a: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fsl-image-s32v2xx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Loading cache: 100% |##################################| ETA:  00:00:00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Loaded 2458 entries from dependency cache.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NOTE: Resolving any missing task queue dependencies</a:t>
            </a:r>
          </a:p>
          <a:p>
            <a:pPr marL="0" indent="0">
              <a:spcBef>
                <a:spcPct val="0"/>
              </a:spcBef>
              <a:buNone/>
            </a:pPr>
            <a:endParaRPr lang="en-US" sz="67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 Configuration: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BB_VERSION        = "1.26.0"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BUILD_SYS         = "x86_64-linux"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NATIVELSBSTRING   = "Ubuntu-14.04"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TARGET_SYS        = "aarch64-fsl-linux"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MACHINE           = "s32v234evb"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DISTRO            = "</a:t>
            </a:r>
            <a:r>
              <a:rPr lang="en-US" sz="67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fsl</a:t>
            </a: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-networking"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DISTRO_VERSION    = "1.8"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TUNE_FEATURES     = "aarch64"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TARGET_FPU        = ""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meta-</a:t>
            </a:r>
            <a:r>
              <a:rPr lang="en-US" sz="67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yocto</a:t>
            </a:r>
            <a:endParaRPr lang="en-US" sz="67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meta-</a:t>
            </a:r>
            <a:r>
              <a:rPr lang="en-US" sz="67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67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bsp</a:t>
            </a:r>
            <a:endParaRPr lang="en-US" sz="67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meta-</a:t>
            </a:r>
            <a:r>
              <a:rPr lang="en-US" sz="67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fsl</a:t>
            </a: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-arm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meta-</a:t>
            </a:r>
            <a:r>
              <a:rPr lang="en-US" sz="67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fsl</a:t>
            </a: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-networking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meta-</a:t>
            </a:r>
            <a:r>
              <a:rPr lang="en-US" sz="67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fsl</a:t>
            </a: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-toolchain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meta-virtualization = "&lt;unknown&gt;:&lt;unknown&gt;"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meta-fsl-s32v     = "develop:d0eb78973515afa7aa583c906d64d38d6a55f111"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meta-</a:t>
            </a:r>
            <a:r>
              <a:rPr lang="en-US" sz="67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oe</a:t>
            </a:r>
            <a:endParaRPr lang="en-US" sz="67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meta-networking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meta-python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meta-webserver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meta-filesystems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meta-</a:t>
            </a:r>
            <a:r>
              <a:rPr lang="en-US" sz="67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linaro</a:t>
            </a:r>
            <a:endParaRPr lang="en-US" sz="67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meta-aarch64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meta-</a:t>
            </a:r>
            <a:r>
              <a:rPr lang="en-US" sz="67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linaro</a:t>
            </a: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-toolchain = "&lt;unknown&gt;:&lt;unknown&gt;"</a:t>
            </a:r>
          </a:p>
          <a:p>
            <a:pPr marL="0" indent="0">
              <a:spcBef>
                <a:spcPct val="0"/>
              </a:spcBef>
              <a:buNone/>
            </a:pPr>
            <a:endParaRPr lang="en-US" sz="67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NOTE: Preparing </a:t>
            </a:r>
            <a:r>
              <a:rPr lang="en-US" sz="67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RunQueue</a:t>
            </a:r>
            <a:endParaRPr lang="en-US" sz="67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NOTE: Executing </a:t>
            </a:r>
            <a:r>
              <a:rPr lang="en-US" sz="67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SetScene</a:t>
            </a: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Tasks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NOTE: Executing </a:t>
            </a:r>
            <a:r>
              <a:rPr lang="en-US" sz="67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RunQueue</a:t>
            </a:r>
            <a:r>
              <a:rPr lang="en-US" sz="6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Tasks</a:t>
            </a:r>
          </a:p>
          <a:p>
            <a:pPr marL="0" indent="0">
              <a:spcBef>
                <a:spcPct val="0"/>
              </a:spcBef>
              <a:buNone/>
            </a:pPr>
            <a:endParaRPr lang="en-US" sz="675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742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3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4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7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8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9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1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2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3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4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6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7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9955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meta-freescale/recipes-kernel/linux/linux-imx_4.14.98.bb</a:t>
            </a:r>
          </a:p>
          <a:p>
            <a:pPr marL="0" indent="0">
              <a:buNone/>
            </a:pPr>
            <a:r>
              <a:rPr lang="en-US" sz="1000" dirty="0"/>
              <a:t># Copyright 2013-2016 (C) </a:t>
            </a:r>
            <a:r>
              <a:rPr lang="en-US" sz="1000" dirty="0" err="1"/>
              <a:t>Freescale</a:t>
            </a:r>
            <a:r>
              <a:rPr lang="en-US" sz="1000" dirty="0"/>
              <a:t> Semiconductor</a:t>
            </a:r>
          </a:p>
          <a:p>
            <a:pPr marL="0" indent="0">
              <a:buNone/>
            </a:pPr>
            <a:r>
              <a:rPr lang="en-US" sz="1000" dirty="0"/>
              <a:t># Copyright 2017-2019 (C) NXP</a:t>
            </a:r>
          </a:p>
          <a:p>
            <a:pPr marL="0" indent="0">
              <a:buNone/>
            </a:pPr>
            <a:r>
              <a:rPr lang="en-US" sz="1000" dirty="0"/>
              <a:t># Copyright 2018 (C) O.S. Systems Software LTDA.</a:t>
            </a:r>
          </a:p>
          <a:p>
            <a:pPr marL="0" indent="0">
              <a:buNone/>
            </a:pPr>
            <a:r>
              <a:rPr lang="en-US" sz="1000" dirty="0"/>
              <a:t># Released under the MIT license (see COPYING.MIT for the terms)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SUMMARY = "Linux Kernel provided and supported by NXP"</a:t>
            </a:r>
          </a:p>
          <a:p>
            <a:pPr marL="0" indent="0">
              <a:buNone/>
            </a:pPr>
            <a:r>
              <a:rPr lang="en-US" sz="1000" dirty="0"/>
              <a:t>DESCRIPTION = "Linux Kernel provided and supported by NXP with focus on \</a:t>
            </a:r>
          </a:p>
          <a:p>
            <a:pPr marL="0" indent="0">
              <a:buNone/>
            </a:pPr>
            <a:r>
              <a:rPr lang="en-US" sz="1000" dirty="0"/>
              <a:t>i.MX Family Reference Boards. It includes support for many IPs such as GPU, VPU and IPU."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require recipes-kernel/</a:t>
            </a:r>
            <a:r>
              <a:rPr lang="en-US" sz="1000" dirty="0" err="1"/>
              <a:t>linux</a:t>
            </a:r>
            <a:r>
              <a:rPr lang="en-US" sz="1000" dirty="0"/>
              <a:t>/linux-imx.inc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DEPENDS += "</a:t>
            </a:r>
            <a:r>
              <a:rPr lang="en-US" sz="1000" dirty="0" err="1"/>
              <a:t>lzop</a:t>
            </a:r>
            <a:r>
              <a:rPr lang="en-US" sz="1000" dirty="0"/>
              <a:t>-native </a:t>
            </a:r>
            <a:r>
              <a:rPr lang="en-US" sz="1000" dirty="0" err="1"/>
              <a:t>bc</a:t>
            </a:r>
            <a:r>
              <a:rPr lang="en-US" sz="1000" dirty="0"/>
              <a:t>-native"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SRCBRANCH = "imx_4.14.98_2.0.0_ga"</a:t>
            </a:r>
          </a:p>
          <a:p>
            <a:pPr marL="0" indent="0">
              <a:buNone/>
            </a:pPr>
            <a:r>
              <a:rPr lang="en-US" sz="1000" dirty="0"/>
              <a:t>LOCALVERSION = "-</a:t>
            </a:r>
            <a:r>
              <a:rPr lang="en-US" sz="1000" dirty="0" err="1"/>
              <a:t>imx</a:t>
            </a:r>
            <a:r>
              <a:rPr lang="en-US" sz="1000" dirty="0"/>
              <a:t>"</a:t>
            </a:r>
          </a:p>
          <a:p>
            <a:pPr marL="0" indent="0">
              <a:buNone/>
            </a:pPr>
            <a:r>
              <a:rPr lang="en-US" sz="1000" dirty="0"/>
              <a:t>SRCREV = "1175b59611537b0b451e0d1071b1666873a8ec32"</a:t>
            </a:r>
          </a:p>
          <a:p>
            <a:pPr marL="0" indent="0">
              <a:buNone/>
            </a:pPr>
            <a:r>
              <a:rPr lang="en-US" sz="1000" dirty="0"/>
              <a:t>SRC_URI += "file://0001-compiler-attributes-add-support-for-copy-gcc-9.patch \</a:t>
            </a:r>
          </a:p>
          <a:p>
            <a:pPr marL="0" indent="0">
              <a:buNone/>
            </a:pPr>
            <a:r>
              <a:rPr lang="en-US" sz="1000" dirty="0"/>
              <a:t>            file://0002-include-linux-module.h-copy-init-exit-attrs-to-.patch \</a:t>
            </a:r>
          </a:p>
          <a:p>
            <a:pPr marL="0" indent="0">
              <a:buNone/>
            </a:pPr>
            <a:r>
              <a:rPr lang="en-US" sz="1000" dirty="0"/>
              <a:t>           "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DEFAULT_PREFERENCE = "1"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COMPATIBLE_MACHINE = "(mx6|mx7|mx8)"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668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Recipe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A recipe should define :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DESCRIPTION</a:t>
            </a:r>
            <a:r>
              <a:rPr lang="en-US" sz="1400" dirty="0" smtClean="0">
                <a:solidFill>
                  <a:schemeClr val="tx1"/>
                </a:solidFill>
              </a:rPr>
              <a:t> : package description</a:t>
            </a:r>
            <a:r>
              <a:rPr lang="en-US" sz="1400" baseline="30000" dirty="0" smtClean="0">
                <a:solidFill>
                  <a:schemeClr val="tx1"/>
                </a:solidFill>
              </a:rPr>
              <a:t> (*)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LICENSE</a:t>
            </a:r>
            <a:r>
              <a:rPr lang="en-US" sz="1400" dirty="0" smtClean="0">
                <a:solidFill>
                  <a:schemeClr val="tx1"/>
                </a:solidFill>
              </a:rPr>
              <a:t> : list of package source licenses.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For closed source packages, use 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LICENSE="CLOSED"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LIC_FILES_CHKSUM</a:t>
            </a:r>
            <a:r>
              <a:rPr lang="en-US" sz="1400" dirty="0" smtClean="0">
                <a:solidFill>
                  <a:schemeClr val="tx1"/>
                </a:solidFill>
              </a:rPr>
              <a:t> : checksums of the license text in the recipe source code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SECTION</a:t>
            </a:r>
            <a:r>
              <a:rPr lang="en-US" sz="1400" dirty="0" smtClean="0">
                <a:solidFill>
                  <a:schemeClr val="tx1"/>
                </a:solidFill>
              </a:rPr>
              <a:t> : </a:t>
            </a:r>
            <a:r>
              <a:rPr lang="en-US" sz="1400" dirty="0" smtClean="0"/>
              <a:t>section where package should be put </a:t>
            </a:r>
            <a:r>
              <a:rPr lang="en-US" sz="1400" baseline="30000" dirty="0" smtClean="0">
                <a:solidFill>
                  <a:schemeClr val="tx1"/>
                </a:solidFill>
              </a:rPr>
              <a:t>(*)</a:t>
            </a:r>
            <a:endParaRPr lang="en-US" sz="1400" dirty="0" smtClean="0"/>
          </a:p>
          <a:p>
            <a:pPr lvl="1"/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HOMEPAGE</a:t>
            </a:r>
            <a:r>
              <a:rPr lang="en-US" sz="1400" dirty="0" smtClean="0">
                <a:solidFill>
                  <a:schemeClr val="tx1"/>
                </a:solidFill>
              </a:rPr>
              <a:t> : </a:t>
            </a:r>
            <a:r>
              <a:rPr lang="en-US" sz="1400" dirty="0" smtClean="0"/>
              <a:t>website with info about package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/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AUTHOR</a:t>
            </a:r>
            <a:r>
              <a:rPr lang="en-US" sz="1400" dirty="0" smtClean="0">
                <a:solidFill>
                  <a:schemeClr val="tx1"/>
                </a:solidFill>
              </a:rPr>
              <a:t> : </a:t>
            </a:r>
            <a:r>
              <a:rPr lang="en-US" sz="1400" dirty="0" smtClean="0"/>
              <a:t>email address used to contact the original author or authors in order to send patches, forward bugs, etc.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/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SRC_URI</a:t>
            </a:r>
            <a:r>
              <a:rPr lang="en-US" sz="1400" dirty="0" smtClean="0">
                <a:solidFill>
                  <a:schemeClr val="tx1"/>
                </a:solidFill>
              </a:rPr>
              <a:t> : </a:t>
            </a:r>
            <a:r>
              <a:rPr lang="en-US" sz="1400" dirty="0" smtClean="0"/>
              <a:t>list of source files - local or remote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293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ommon variables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101549"/>
              </p:ext>
            </p:extLst>
          </p:nvPr>
        </p:nvGraphicFramePr>
        <p:xfrm>
          <a:off x="304800" y="1143000"/>
          <a:ext cx="8610600" cy="499493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83373"/>
                <a:gridCol w="7027227"/>
              </a:tblGrid>
              <a:tr h="35467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Variable</a:t>
                      </a:r>
                      <a:r>
                        <a:rPr lang="en-US" sz="1400" b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Name</a:t>
                      </a:r>
                      <a:endParaRPr lang="en-US" sz="1400" b="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Meaning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2511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BUILDDIR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Location of the Build Directory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2511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B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2511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D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Location of destination directory =</a:t>
                      </a:r>
                      <a:r>
                        <a:rPr lang="en-US" sz="14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${WORKDIR}/image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2511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DL_DIR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Location of directory used by the build process to store downloads =</a:t>
                      </a:r>
                      <a:r>
                        <a:rPr lang="en-US" sz="14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${TOPDIR}/sources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2511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IMAGE_ROOTFS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Location of the root file system while it is under construction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2511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S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Location in the Build Directory where unpacked recipe source code resides	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2511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STAGING_DIR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Location</a:t>
                      </a:r>
                      <a:r>
                        <a:rPr lang="en-US" sz="14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the t</a:t>
                      </a:r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op-level </a:t>
                      </a:r>
                      <a:r>
                        <a:rPr lang="en-US" sz="1400" dirty="0" err="1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sysroots</a:t>
                      </a:r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directory =</a:t>
                      </a:r>
                      <a:r>
                        <a:rPr lang="en-US" sz="14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${TMPDIR}/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sysroots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5320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TMPDIR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Base directory or all build output and intermediate files (other than the shared state cache) </a:t>
                      </a:r>
                      <a:b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=</a:t>
                      </a:r>
                      <a:r>
                        <a:rPr lang="en-US" sz="14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${BUILDDIR}/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2511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TOPDIR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Top-level Build Directory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5320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WORKDIR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Recipe specific work directory in which the build system builds a recipe </a:t>
                      </a:r>
                      <a:b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=</a:t>
                      </a:r>
                      <a:r>
                        <a:rPr lang="en-US" sz="14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${TMPDIR}/work/${MULTIMACH_TARGET_SYS}/${PN}/${EXTENDPE}${PV}-${PR}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2511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PN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 recipe name or a resulting package name.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2511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PR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 revision of a recipe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2511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PV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 version of the recipe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10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ommon </a:t>
            </a:r>
            <a:r>
              <a:rPr lang="en-US" dirty="0"/>
              <a:t>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29398"/>
              </p:ext>
            </p:extLst>
          </p:nvPr>
        </p:nvGraphicFramePr>
        <p:xfrm>
          <a:off x="609600" y="1219200"/>
          <a:ext cx="7924800" cy="4162999"/>
        </p:xfrm>
        <a:graphic>
          <a:graphicData uri="http://schemas.openxmlformats.org/drawingml/2006/table">
            <a:tbl>
              <a:tblPr firstRow="1" bandRow="1"/>
              <a:tblGrid>
                <a:gridCol w="958243"/>
                <a:gridCol w="2227058"/>
                <a:gridCol w="2188203"/>
                <a:gridCol w="2551296"/>
              </a:tblGrid>
              <a:tr h="4444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+mn-lt"/>
                        </a:rPr>
                        <a:t>Operator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2B285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8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smtClean="0">
                          <a:latin typeface="+mn-lt"/>
                        </a:rPr>
                        <a:t>Operation</a:t>
                      </a:r>
                      <a:endParaRPr lang="en-US" sz="140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8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+mn-lt"/>
                        </a:rPr>
                        <a:t>Example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8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smtClean="0">
                          <a:latin typeface="+mn-lt"/>
                        </a:rPr>
                        <a:t>Resulting Value</a:t>
                      </a:r>
                      <a:endParaRPr lang="en-US" sz="140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rgbClr val="2B285E"/>
                      </a:solidFill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85E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=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2B285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8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smtClean="0">
                          <a:latin typeface="+mn-lt"/>
                        </a:rPr>
                        <a:t>Set to a value</a:t>
                      </a:r>
                      <a:endParaRPr lang="en-US" sz="140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8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VAR1 = "value"</a:t>
                      </a:r>
                      <a:endParaRPr lang="en-US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8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"value"</a:t>
                      </a:r>
                      <a:endParaRPr lang="en-US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rgbClr val="2B285E"/>
                      </a:solidFill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85E">
                        <a:tint val="2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${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VAR</a:t>
                      </a: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}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2B285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+mn-lt"/>
                        </a:rPr>
                        <a:t>Expand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VAR2 = "X${VAR1}Y"</a:t>
                      </a:r>
                      <a:endParaRPr lang="en-US" sz="140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baseline="0" dirty="0" smtClean="0">
                          <a:latin typeface="+mn-lt"/>
                          <a:cs typeface="Consolas" panose="020B0609020204030204" pitchFamily="49" charset="0"/>
                        </a:rPr>
                        <a:t> "</a:t>
                      </a:r>
                      <a:r>
                        <a:rPr lang="en-US" sz="14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XvalueY</a:t>
                      </a: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"</a:t>
                      </a:r>
                      <a:endParaRPr lang="en-US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rgbClr val="2B285E"/>
                      </a:solidFill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805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?=</a:t>
                      </a: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/>
                      </a:r>
                      <a:b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</a:b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??=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2B285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8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+mn-lt"/>
                        </a:rPr>
                        <a:t>Set to a</a:t>
                      </a:r>
                      <a:br>
                        <a:rPr lang="en-US" sz="1400" dirty="0" smtClean="0">
                          <a:latin typeface="+mn-lt"/>
                        </a:rPr>
                      </a:br>
                      <a:r>
                        <a:rPr lang="en-US" sz="1400" dirty="0" smtClean="0">
                          <a:latin typeface="+mn-lt"/>
                        </a:rPr>
                        <a:t>default value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8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VAR1 ?=  "</a:t>
                      </a:r>
                      <a:r>
                        <a:rPr lang="en-US" sz="140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defval</a:t>
                      </a:r>
                      <a:r>
                        <a:rPr lang="en-US" sz="1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VAR1 ??= "</a:t>
                      </a:r>
                      <a:r>
                        <a:rPr lang="en-US" sz="140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defval</a:t>
                      </a:r>
                      <a:r>
                        <a:rPr lang="en-US" sz="1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"</a:t>
                      </a:r>
                      <a:endParaRPr lang="en-US" sz="140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8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if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VAR1</a:t>
                      </a:r>
                      <a:r>
                        <a:rPr lang="en-US" sz="1400" baseline="0" dirty="0" smtClean="0"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</a:rPr>
                        <a:t>unassigned : </a:t>
                      </a: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defval</a:t>
                      </a: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</a:t>
                      </a:r>
                      <a:endParaRPr lang="en-US" sz="1400" dirty="0" smtClean="0">
                        <a:latin typeface="+mn-lt"/>
                      </a:endParaRPr>
                    </a:p>
                    <a:p>
                      <a:r>
                        <a:rPr lang="en-US" sz="1400" dirty="0" smtClean="0">
                          <a:latin typeface="+mn-lt"/>
                        </a:rPr>
                        <a:t>else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VAR1</a:t>
                      </a:r>
                      <a:r>
                        <a:rPr lang="en-US" sz="1400" dirty="0" smtClean="0">
                          <a:latin typeface="+mn-lt"/>
                        </a:rPr>
                        <a:t> unchanged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rgbClr val="2B285E"/>
                      </a:solidFill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85E">
                        <a:tint val="20000"/>
                      </a:srgbClr>
                    </a:solidFill>
                  </a:tcPr>
                </a:tc>
              </a:tr>
              <a:tr h="3433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:=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2B285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+mn-lt"/>
                        </a:rPr>
                        <a:t>Immediate</a:t>
                      </a:r>
                      <a:br>
                        <a:rPr lang="en-US" sz="1400" dirty="0" smtClean="0">
                          <a:latin typeface="+mn-lt"/>
                        </a:rPr>
                      </a:br>
                      <a:r>
                        <a:rPr lang="en-US" sz="1400" dirty="0" smtClean="0">
                          <a:latin typeface="+mn-lt"/>
                        </a:rPr>
                        <a:t>expansion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VAR1 =  "value"</a:t>
                      </a:r>
                      <a:br>
                        <a:rPr lang="en-US" sz="1400" kern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</a:br>
                      <a:r>
                        <a:rPr lang="en-US" sz="1400" kern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VAR1 := "${VAR1}append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"value"</a:t>
                      </a:r>
                      <a:endParaRPr lang="en-US" sz="1400" dirty="0" smtClean="0">
                        <a:latin typeface="+mn-lt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4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valueappend</a:t>
                      </a: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"</a:t>
                      </a:r>
                      <a:endParaRPr lang="en-US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rgbClr val="2B285E"/>
                      </a:solidFill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675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+=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2B285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8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+mn-lt"/>
                        </a:rPr>
                        <a:t>Append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8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VAR1 =  "value"</a:t>
                      </a:r>
                      <a:b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</a:b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VAR1 += "Y"</a:t>
                      </a:r>
                      <a:endParaRPr lang="en-US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8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"value"</a:t>
                      </a:r>
                      <a:endParaRPr lang="en-US" sz="1400" dirty="0" smtClean="0">
                        <a:latin typeface="+mn-lt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"value Y"</a:t>
                      </a:r>
                      <a:endParaRPr lang="en-US" sz="1400" dirty="0" smtClean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rgbClr val="2B285E"/>
                      </a:solidFill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85E">
                        <a:tint val="20000"/>
                      </a:srgbClr>
                    </a:solidFill>
                  </a:tcPr>
                </a:tc>
              </a:tr>
              <a:tr h="232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=+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2B285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err="1" smtClean="0">
                          <a:latin typeface="+mn-lt"/>
                        </a:rPr>
                        <a:t>Prepend</a:t>
                      </a:r>
                      <a:r>
                        <a:rPr lang="en-US" sz="1400" smtClean="0">
                          <a:latin typeface="+mn-lt"/>
                        </a:rPr>
                        <a:t/>
                      </a:r>
                      <a:br>
                        <a:rPr lang="en-US" sz="1400" smtClean="0">
                          <a:latin typeface="+mn-lt"/>
                        </a:rPr>
                      </a:br>
                      <a:endParaRPr lang="en-US" sz="140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VAR1 =  "value"</a:t>
                      </a:r>
                      <a:b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</a:b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VAR1 =+ "X"</a:t>
                      </a:r>
                      <a:endParaRPr lang="en-US" sz="1400" dirty="0" smtClean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"value"</a:t>
                      </a:r>
                      <a:endParaRPr lang="en-US" sz="1400" smtClean="0">
                        <a:latin typeface="+mn-lt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"X value"</a:t>
                      </a:r>
                      <a:endParaRPr lang="en-US" sz="1400" smtClean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rgbClr val="2B285E"/>
                      </a:solidFill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.=</a:t>
                      </a:r>
                    </a:p>
                    <a:p>
                      <a:pPr algn="ctr"/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2B285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8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latin typeface="+mn-lt"/>
                        </a:rPr>
                        <a:t>Append</a:t>
                      </a:r>
                    </a:p>
                    <a:p>
                      <a:r>
                        <a:rPr lang="en-US" sz="1400" smtClean="0">
                          <a:latin typeface="+mn-lt"/>
                        </a:rPr>
                        <a:t>(no space)</a:t>
                      </a:r>
                      <a:endParaRPr lang="en-US" sz="140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8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VAR1 =  "value"</a:t>
                      </a:r>
                      <a:b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</a:b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VAR1 .= "Y"</a:t>
                      </a:r>
                      <a:endParaRPr lang="en-US" sz="1400" dirty="0" smtClean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8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"value"</a:t>
                      </a:r>
                      <a:endParaRPr lang="en-US" sz="1400" dirty="0" smtClean="0">
                        <a:latin typeface="+mn-lt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4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valueY</a:t>
                      </a: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"</a:t>
                      </a:r>
                      <a:endParaRPr lang="en-US" sz="1400" dirty="0" smtClean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rgbClr val="2B285E"/>
                      </a:solidFill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85E">
                        <a:tint val="20000"/>
                      </a:srgbClr>
                    </a:solidFill>
                  </a:tcPr>
                </a:tc>
              </a:tr>
              <a:tr h="3319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=.</a:t>
                      </a:r>
                    </a:p>
                    <a:p>
                      <a:pPr algn="ctr"/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2B285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 smtClean="0">
                          <a:latin typeface="+mn-lt"/>
                        </a:rPr>
                        <a:t>Prepend</a:t>
                      </a:r>
                      <a:endParaRPr lang="en-US" sz="1400" smtClean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VAR1 =  "value"</a:t>
                      </a:r>
                      <a:b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</a:b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VAR1 =. "X"</a:t>
                      </a:r>
                      <a:endParaRPr lang="en-US" sz="1400" dirty="0" smtClean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"value"</a:t>
                      </a:r>
                      <a:endParaRPr lang="en-US" sz="1400" dirty="0" smtClean="0">
                        <a:latin typeface="+mn-lt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4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Xvalue</a:t>
                      </a: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anose="020B0609020204030204" pitchFamily="49" charset="0"/>
                        </a:rPr>
                        <a:t>"</a:t>
                      </a:r>
                      <a:endParaRPr lang="en-US" sz="1400" dirty="0" smtClean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rgbClr val="2B285E"/>
                      </a:solidFill>
                    </a:lnR>
                    <a:lnT w="12700" cmpd="sng">
                      <a:solidFill>
                        <a:srgbClr val="2B285E"/>
                      </a:solidFill>
                    </a:lnT>
                    <a:lnB w="12700" cmpd="sng">
                      <a:solidFill>
                        <a:srgbClr val="2B285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81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recipe for new package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3200"/>
            <a:ext cx="8229600" cy="3470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1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new .bb file with content as following incase your package contains only one .c file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209800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Bitbake</a:t>
            </a:r>
            <a:r>
              <a:rPr lang="en-US" dirty="0" smtClean="0"/>
              <a:t> hello –e | grep ^D=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44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recipe for new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124"/>
            <a:ext cx="8229600" cy="1066800"/>
          </a:xfrm>
        </p:spPr>
        <p:txBody>
          <a:bodyPr/>
          <a:lstStyle/>
          <a:p>
            <a:r>
              <a:rPr lang="en-US" dirty="0"/>
              <a:t>Create new .bb file with content as following incase your package </a:t>
            </a:r>
            <a:r>
              <a:rPr lang="en-US" dirty="0" smtClean="0"/>
              <a:t>is </a:t>
            </a:r>
            <a:r>
              <a:rPr lang="en-US" dirty="0" err="1" smtClean="0"/>
              <a:t>autotools</a:t>
            </a:r>
            <a:r>
              <a:rPr lang="en-US" dirty="0" smtClean="0"/>
              <a:t> style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43200"/>
            <a:ext cx="75152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70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recipe for new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124"/>
            <a:ext cx="8229600" cy="571276"/>
          </a:xfrm>
        </p:spPr>
        <p:txBody>
          <a:bodyPr/>
          <a:lstStyle/>
          <a:p>
            <a:r>
              <a:rPr lang="en-US" dirty="0" err="1" smtClean="0"/>
              <a:t>Makefile</a:t>
            </a:r>
            <a:r>
              <a:rPr lang="en-US" dirty="0" smtClean="0"/>
              <a:t>-based package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" y="1676400"/>
            <a:ext cx="8529638" cy="477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8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</a:t>
            </a:r>
            <a:r>
              <a:rPr lang="en-US" dirty="0" smtClean="0"/>
              <a:t>to </a:t>
            </a:r>
            <a:r>
              <a:rPr lang="en-US" dirty="0"/>
              <a:t>an Existing </a:t>
            </a:r>
            <a:r>
              <a:rPr lang="en-US" dirty="0" smtClean="0"/>
              <a:t>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133600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 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err="1">
                <a:latin typeface="Consolas" pitchFamily="49" charset="0"/>
                <a:cs typeface="Consolas" pitchFamily="49" charset="0"/>
              </a:rPr>
              <a:t>pkg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bbappend</a:t>
            </a:r>
            <a:r>
              <a:rPr lang="en-US" dirty="0"/>
              <a:t> file with an </a:t>
            </a:r>
            <a:r>
              <a:rPr lang="en-US" u="sng" dirty="0"/>
              <a:t>identical</a:t>
            </a:r>
            <a:r>
              <a:rPr lang="en-US" dirty="0"/>
              <a:t> package </a:t>
            </a:r>
            <a:r>
              <a:rPr lang="en-US" dirty="0" err="1" smtClean="0"/>
              <a:t>basename</a:t>
            </a:r>
            <a:endParaRPr lang="en-US" dirty="0"/>
          </a:p>
          <a:p>
            <a:pPr marL="0" indent="0">
              <a:buNone/>
            </a:pPr>
            <a:r>
              <a:rPr lang="en-US" sz="2400" b="1" dirty="0" err="1"/>
              <a:t>bitbake</a:t>
            </a:r>
            <a:r>
              <a:rPr lang="en-US" sz="2400" b="1" dirty="0"/>
              <a:t>-layers show-appends | </a:t>
            </a:r>
            <a:r>
              <a:rPr lang="en-US" sz="2400" b="1" dirty="0" err="1"/>
              <a:t>grep</a:t>
            </a:r>
            <a:r>
              <a:rPr lang="en-US" sz="2400" b="1" dirty="0"/>
              <a:t> </a:t>
            </a:r>
            <a:r>
              <a:rPr lang="en-US" sz="2400" b="1" dirty="0" err="1"/>
              <a:t>alsa</a:t>
            </a:r>
            <a:r>
              <a:rPr lang="en-US" sz="2400" b="1" dirty="0"/>
              <a:t>-lib</a:t>
            </a:r>
          </a:p>
          <a:p>
            <a:pPr marL="0" indent="0">
              <a:buNone/>
            </a:pPr>
            <a:r>
              <a:rPr lang="en-US" sz="2000" dirty="0"/>
              <a:t>sources/meta-</a:t>
            </a:r>
            <a:r>
              <a:rPr lang="en-US" sz="2000" dirty="0" err="1"/>
              <a:t>freescale</a:t>
            </a:r>
            <a:r>
              <a:rPr lang="en-US" sz="2000" dirty="0"/>
              <a:t>/recipes-multimedia/</a:t>
            </a:r>
            <a:r>
              <a:rPr lang="en-US" sz="2000" dirty="0" err="1"/>
              <a:t>alsa</a:t>
            </a:r>
            <a:r>
              <a:rPr lang="en-US" sz="2000" dirty="0"/>
              <a:t>/</a:t>
            </a:r>
            <a:r>
              <a:rPr lang="en-US" sz="2000" dirty="0" err="1"/>
              <a:t>alsa</a:t>
            </a:r>
            <a:r>
              <a:rPr lang="en-US" sz="2000" dirty="0"/>
              <a:t>-lib_%.</a:t>
            </a:r>
            <a:r>
              <a:rPr lang="en-US" sz="2000" dirty="0" err="1" smtClean="0"/>
              <a:t>bbappend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6097054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n-lt"/>
              </a:rPr>
              <a:t>FILESEXTRAPATHS_prepend</a:t>
            </a:r>
            <a:r>
              <a:rPr lang="en-US" sz="1400" dirty="0">
                <a:latin typeface="+mn-lt"/>
              </a:rPr>
              <a:t> := "${THISDIR}/${PN}:"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IMX_PATCH = " \</a:t>
            </a:r>
          </a:p>
          <a:p>
            <a:r>
              <a:rPr lang="en-US" sz="1400" dirty="0">
                <a:latin typeface="+mn-lt"/>
              </a:rPr>
              <a:t>    file://0001-add-conf-for-multichannel-support-in-imx.patch \</a:t>
            </a:r>
          </a:p>
          <a:p>
            <a:r>
              <a:rPr lang="en-US" sz="1400" dirty="0">
                <a:latin typeface="+mn-lt"/>
              </a:rPr>
              <a:t>    file://0004-pcm-Don-t-store-the-state-for-SND_PCM_STATE_SUSPENDE.patch \</a:t>
            </a:r>
          </a:p>
          <a:p>
            <a:r>
              <a:rPr lang="en-US" sz="1400" dirty="0">
                <a:latin typeface="+mn-lt"/>
              </a:rPr>
              <a:t>    file://0005-add-ak4458-conf-for-multichannel-support.patch \</a:t>
            </a:r>
          </a:p>
          <a:p>
            <a:r>
              <a:rPr lang="en-US" sz="1400" dirty="0">
                <a:latin typeface="+mn-lt"/>
              </a:rPr>
              <a:t>"</a:t>
            </a:r>
          </a:p>
          <a:p>
            <a:r>
              <a:rPr lang="en-US" sz="1400" dirty="0" err="1">
                <a:latin typeface="+mn-lt"/>
              </a:rPr>
              <a:t>SRC_URI_append_imx</a:t>
            </a:r>
            <a:r>
              <a:rPr lang="en-US" sz="1400" dirty="0">
                <a:latin typeface="+mn-lt"/>
              </a:rPr>
              <a:t> = "${IMX_PATCH}"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 err="1">
                <a:latin typeface="+mn-lt"/>
              </a:rPr>
              <a:t>PACKAGE_ARCH_imx</a:t>
            </a:r>
            <a:r>
              <a:rPr lang="en-US" sz="1400" dirty="0">
                <a:latin typeface="+mn-lt"/>
              </a:rPr>
              <a:t> = "${MACHINE_SOCARCH}"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package to </a:t>
            </a:r>
            <a:r>
              <a:rPr lang="en-US" dirty="0" err="1" smtClean="0"/>
              <a:t>yocto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custom .bb file: copy the image </a:t>
            </a:r>
            <a:r>
              <a:rPr lang="en-US" b="1" dirty="0" smtClean="0"/>
              <a:t>screen_git.bb</a:t>
            </a:r>
            <a:r>
              <a:rPr lang="en-US" dirty="0" smtClean="0"/>
              <a:t> </a:t>
            </a:r>
            <a:r>
              <a:rPr lang="en-US" dirty="0" smtClean="0"/>
              <a:t>file to new file then update IMAGE_INSTALL variable (IMAGE_INSTALL += screen)</a:t>
            </a:r>
          </a:p>
          <a:p>
            <a:r>
              <a:rPr lang="en-US" dirty="0" smtClean="0"/>
              <a:t>Edit in </a:t>
            </a:r>
            <a:r>
              <a:rPr lang="en-US" dirty="0" err="1" smtClean="0"/>
              <a:t>local.conf</a:t>
            </a:r>
            <a:r>
              <a:rPr lang="en-US" dirty="0" smtClean="0"/>
              <a:t>: Using IMAGE_INSTALL with _append operator</a:t>
            </a:r>
          </a:p>
          <a:p>
            <a:pPr marL="0" indent="0">
              <a:buNone/>
            </a:pPr>
            <a:r>
              <a:rPr lang="en-US" dirty="0" err="1" smtClean="0"/>
              <a:t>IMAGE_INSTALL_append</a:t>
            </a:r>
            <a:r>
              <a:rPr lang="en-US" dirty="0" smtClean="0"/>
              <a:t> = “ screen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Core-minial.bb</a:t>
            </a:r>
          </a:p>
          <a:p>
            <a:pPr marL="0" indent="0">
              <a:buNone/>
            </a:pPr>
            <a:r>
              <a:rPr lang="en-US" smtClean="0"/>
              <a:t>Full-image.bb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6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the </a:t>
            </a:r>
            <a:r>
              <a:rPr lang="en-US" dirty="0" err="1"/>
              <a:t>Yocto</a:t>
            </a:r>
            <a:r>
              <a:rPr lang="en-US" dirty="0"/>
              <a:t>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Homepage </a:t>
            </a:r>
            <a:r>
              <a:rPr lang="en-US" sz="2400" dirty="0">
                <a:hlinkClick r:id="rId2"/>
              </a:rPr>
              <a:t>https://www.yoctoproject.org/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i="1" dirty="0" smtClean="0"/>
              <a:t>“The </a:t>
            </a:r>
            <a:r>
              <a:rPr lang="en-US" sz="2400" i="1" dirty="0" err="1"/>
              <a:t>Yocto</a:t>
            </a:r>
            <a:r>
              <a:rPr lang="en-US" sz="2400" i="1" dirty="0"/>
              <a:t> Project is an </a:t>
            </a:r>
            <a:r>
              <a:rPr lang="en-US" sz="2400" b="1" i="1" dirty="0"/>
              <a:t>open source </a:t>
            </a:r>
            <a:r>
              <a:rPr lang="en-US" sz="2400" i="1" dirty="0"/>
              <a:t>collaboration project that provides templates, tools and methods to help you create custom </a:t>
            </a:r>
            <a:r>
              <a:rPr lang="en-US" sz="2400" b="1" i="1" dirty="0"/>
              <a:t>Linux-based</a:t>
            </a:r>
            <a:r>
              <a:rPr lang="en-US" sz="2400" i="1" dirty="0"/>
              <a:t> systems for </a:t>
            </a:r>
            <a:r>
              <a:rPr lang="en-US" sz="2400" b="1" i="1" dirty="0"/>
              <a:t>embedded and IOT products</a:t>
            </a:r>
            <a:r>
              <a:rPr lang="en-US" sz="2400" i="1" dirty="0"/>
              <a:t>, regardless of the hardware architecture</a:t>
            </a:r>
            <a:r>
              <a:rPr lang="en-US" sz="2400" i="1" dirty="0" smtClean="0"/>
              <a:t>.”</a:t>
            </a:r>
          </a:p>
          <a:p>
            <a:r>
              <a:rPr lang="en-US" sz="2400" dirty="0" smtClean="0"/>
              <a:t>Supports </a:t>
            </a:r>
            <a:r>
              <a:rPr lang="en-US" sz="2400" dirty="0"/>
              <a:t>ARM, PPC, MIPS, x86 (32 &amp; 64 bit)</a:t>
            </a:r>
          </a:p>
          <a:p>
            <a:r>
              <a:rPr lang="en-US" sz="2400" dirty="0" smtClean="0"/>
              <a:t>Open </a:t>
            </a:r>
            <a:r>
              <a:rPr lang="en-US" sz="2400" dirty="0"/>
              <a:t>source project with a strong </a:t>
            </a:r>
            <a:r>
              <a:rPr lang="en-US" sz="2400" dirty="0" smtClean="0"/>
              <a:t>community</a:t>
            </a:r>
          </a:p>
          <a:p>
            <a:r>
              <a:rPr lang="en-US" sz="2400" dirty="0" smtClean="0"/>
              <a:t>Consists </a:t>
            </a:r>
            <a:r>
              <a:rPr lang="en-US" sz="2400" dirty="0"/>
              <a:t>of set of tools which includes task execution engine - </a:t>
            </a:r>
            <a:r>
              <a:rPr lang="en-US" sz="2400" dirty="0" err="1"/>
              <a:t>BitBake</a:t>
            </a:r>
            <a:r>
              <a:rPr lang="en-US" sz="2400" dirty="0"/>
              <a:t> and </a:t>
            </a:r>
            <a:r>
              <a:rPr lang="en-US" sz="2400" dirty="0" err="1"/>
              <a:t>OpenEmbedded</a:t>
            </a:r>
            <a:r>
              <a:rPr lang="en-US" sz="2400" dirty="0"/>
              <a:t>-Core (OE-Core) - a common layer of metadata (i.e. recipes, classes, and associated files).</a:t>
            </a:r>
          </a:p>
        </p:txBody>
      </p:sp>
    </p:spTree>
    <p:extLst>
      <p:ext uri="{BB962C8B-B14F-4D97-AF65-F5344CB8AC3E}">
        <p14:creationId xmlns:p14="http://schemas.microsoft.com/office/powerpoint/2010/main" val="26704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222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Layers Intro</a:t>
            </a:r>
            <a:endParaRPr lang="en-US" sz="3200" b="1" dirty="0"/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Yocto</a:t>
            </a:r>
            <a:r>
              <a:rPr lang="en-US" dirty="0" smtClean="0"/>
              <a:t> meta-data is organized into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layers</a:t>
            </a:r>
            <a:r>
              <a:rPr lang="en-US" dirty="0" smtClean="0"/>
              <a:t>, so that configurations can be kept isolated from each other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bblayers.conf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file defines the layers </a:t>
            </a:r>
            <a:r>
              <a:rPr lang="en-US" dirty="0" err="1" smtClean="0"/>
              <a:t>BitBake</a:t>
            </a:r>
            <a:r>
              <a:rPr lang="en-US" dirty="0" smtClean="0"/>
              <a:t> will parse, when determining which tasks to run</a:t>
            </a:r>
          </a:p>
          <a:p>
            <a:r>
              <a:rPr lang="en-US" dirty="0" smtClean="0"/>
              <a:t>Package recipes are organized in layer sub-folders</a:t>
            </a:r>
          </a:p>
          <a:p>
            <a:r>
              <a:rPr lang="en-US" dirty="0" smtClean="0"/>
              <a:t>In a </a:t>
            </a:r>
            <a:r>
              <a:rPr lang="en-US" dirty="0" err="1" smtClean="0"/>
              <a:t>BitBake</a:t>
            </a:r>
            <a:r>
              <a:rPr lang="en-US" dirty="0" smtClean="0"/>
              <a:t> command a packages may be fully qualified or specified by </a:t>
            </a:r>
            <a:r>
              <a:rPr lang="en-US" dirty="0" err="1" smtClean="0">
                <a:ea typeface="Verdana" pitchFamily="34" charset="0"/>
                <a:cs typeface="Verdana" pitchFamily="34" charset="0"/>
              </a:rPr>
              <a:t>basename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 only :</a:t>
            </a:r>
          </a:p>
          <a:p>
            <a:pPr lvl="1">
              <a:buNone/>
            </a:pP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&lt;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pkg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basename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&gt;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[_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&lt;version&gt;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][.bb]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Layers can have dependencies on other layers</a:t>
            </a:r>
          </a:p>
          <a:p>
            <a:pPr lvl="1"/>
            <a:r>
              <a:rPr lang="en-US" sz="1800" dirty="0">
                <a:ea typeface="Verdana" pitchFamily="34" charset="0"/>
                <a:cs typeface="Verdana" pitchFamily="34" charset="0"/>
              </a:rPr>
              <a:t>See also :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layers.openembedded.org/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layerindex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/branch/master/layers/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3005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3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Layers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772486" y="1584461"/>
            <a:ext cx="5776032" cy="4016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build_env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&gt;</a:t>
            </a:r>
            <a:br>
              <a:rPr lang="en-US" sz="1500" dirty="0"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latin typeface="Consolas" pitchFamily="49" charset="0"/>
                <a:cs typeface="Consolas" pitchFamily="49" charset="0"/>
              </a:rPr>
              <a:t>  └─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conf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 └──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bblayers.conf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500" dirty="0"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500" dirty="0">
                <a:latin typeface="Consolas" pitchFamily="49" charset="0"/>
                <a:cs typeface="Consolas" pitchFamily="49" charset="0"/>
              </a:rPr>
            </a:b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meta-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├──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conf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│   └──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layer.conf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├── images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│   ├── </a:t>
            </a:r>
            <a:r>
              <a:rPr lang="en-US" sz="1500" b="1" i="1" dirty="0">
                <a:latin typeface="Consolas" pitchFamily="49" charset="0"/>
                <a:cs typeface="Consolas" pitchFamily="49" charset="0"/>
              </a:rPr>
              <a:t>&lt;image name&gt;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.bb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500" dirty="0"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latin typeface="Consolas" pitchFamily="49" charset="0"/>
                <a:cs typeface="Consolas" pitchFamily="49" charset="0"/>
              </a:rPr>
              <a:t>  │  ... </a:t>
            </a:r>
            <a:br>
              <a:rPr lang="en-US" sz="1500" dirty="0"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latin typeface="Consolas" pitchFamily="49" charset="0"/>
                <a:cs typeface="Consolas" pitchFamily="49" charset="0"/>
              </a:rPr>
              <a:t>  │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├── recipes-</a:t>
            </a:r>
            <a:r>
              <a:rPr lang="en-US" sz="1500" i="1" dirty="0">
                <a:latin typeface="Consolas" pitchFamily="49" charset="0"/>
                <a:cs typeface="Consolas" pitchFamily="49" charset="0"/>
              </a:rPr>
              <a:t>&lt;category&gt;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...  ├── </a:t>
            </a:r>
            <a:r>
              <a:rPr lang="en-US" sz="1500" i="1" dirty="0">
                <a:latin typeface="Consolas" pitchFamily="49" charset="0"/>
                <a:cs typeface="Consolas" pitchFamily="49" charset="0"/>
              </a:rPr>
              <a:t>&lt;recipe folder&gt;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 ...  ├── files</a:t>
            </a:r>
            <a:br>
              <a:rPr lang="en-US" sz="1500" dirty="0"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latin typeface="Consolas" pitchFamily="49" charset="0"/>
                <a:cs typeface="Consolas" pitchFamily="49" charset="0"/>
              </a:rPr>
              <a:t>          │       └── </a:t>
            </a:r>
            <a:r>
              <a:rPr lang="en-US" sz="1500" i="1" dirty="0">
                <a:latin typeface="Consolas" pitchFamily="49" charset="0"/>
                <a:cs typeface="Consolas" pitchFamily="49" charset="0"/>
              </a:rPr>
              <a:t>&lt;explicit files&gt;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      └── </a:t>
            </a:r>
            <a:r>
              <a:rPr lang="en-US" sz="1500" b="1" i="1" dirty="0">
                <a:latin typeface="Consolas" pitchFamily="49" charset="0"/>
                <a:cs typeface="Consolas" pitchFamily="49" charset="0"/>
              </a:rPr>
              <a:t>&lt;recipe&gt;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.bb</a:t>
            </a:r>
          </a:p>
          <a:p>
            <a:endParaRPr lang="en-US" sz="15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312407" y="3369028"/>
            <a:ext cx="2030063" cy="276999"/>
          </a:xfrm>
          <a:prstGeom prst="wedgeRectCallout">
            <a:avLst>
              <a:gd name="adj1" fmla="val -88946"/>
              <a:gd name="adj2" fmla="val 2797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image recipe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312407" y="4262899"/>
            <a:ext cx="2030063" cy="276999"/>
          </a:xfrm>
          <a:prstGeom prst="wedgeRectCallout">
            <a:avLst>
              <a:gd name="adj1" fmla="val -90305"/>
              <a:gd name="adj2" fmla="val 2996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recipe folder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5312407" y="4003406"/>
            <a:ext cx="2030063" cy="276999"/>
          </a:xfrm>
          <a:prstGeom prst="wedgeRectCallout">
            <a:avLst>
              <a:gd name="adj1" fmla="val -95966"/>
              <a:gd name="adj2" fmla="val 4470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recipe category folder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311334" y="4522392"/>
            <a:ext cx="2030063" cy="276999"/>
          </a:xfrm>
          <a:prstGeom prst="wedgeRectCallout">
            <a:avLst>
              <a:gd name="adj1" fmla="val -120609"/>
              <a:gd name="adj2" fmla="val 3519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locally stored files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5310263" y="5072451"/>
            <a:ext cx="2030063" cy="276999"/>
          </a:xfrm>
          <a:prstGeom prst="wedgeRectCallout">
            <a:avLst>
              <a:gd name="adj1" fmla="val -90800"/>
              <a:gd name="adj2" fmla="val -969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package recipe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5312407" y="2470728"/>
            <a:ext cx="2030063" cy="276999"/>
          </a:xfrm>
          <a:prstGeom prst="wedgeRectCallout">
            <a:avLst>
              <a:gd name="adj1" fmla="val -188282"/>
              <a:gd name="adj2" fmla="val 2026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layer folder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5312407" y="2911868"/>
            <a:ext cx="2030063" cy="276999"/>
          </a:xfrm>
          <a:prstGeom prst="wedgeRectCallout">
            <a:avLst>
              <a:gd name="adj1" fmla="val -115228"/>
              <a:gd name="adj2" fmla="val 3229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layer's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config</a:t>
            </a:r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file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5316724" y="2011852"/>
            <a:ext cx="2024456" cy="276999"/>
          </a:xfrm>
          <a:prstGeom prst="wedgeRectCallout">
            <a:avLst>
              <a:gd name="adj1" fmla="val -103752"/>
              <a:gd name="adj2" fmla="val 2511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 </a:t>
            </a:r>
            <a:r>
              <a:rPr 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env's</a:t>
            </a:r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active layers</a:t>
            </a:r>
          </a:p>
        </p:txBody>
      </p:sp>
    </p:spTree>
    <p:extLst>
      <p:ext uri="{BB962C8B-B14F-4D97-AF65-F5344CB8AC3E}">
        <p14:creationId xmlns:p14="http://schemas.microsoft.com/office/powerpoint/2010/main" val="24854247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3" grpId="0" animBg="1"/>
      <p:bldP spid="5" grpId="0" animBg="1"/>
      <p:bldP spid="16" grpId="0" animBg="1"/>
      <p:bldP spid="19" grpId="0" animBg="1"/>
      <p:bldP spid="22" grpId="0" animBg="1"/>
      <p:bldP spid="2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Creating a New Layer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When modifying existing packages and images or developing new ones</a:t>
            </a:r>
            <a:r>
              <a:rPr lang="en-US" sz="750" dirty="0"/>
              <a:t> </a:t>
            </a:r>
            <a:br>
              <a:rPr lang="en-US" sz="750" dirty="0"/>
            </a:br>
            <a:r>
              <a:rPr lang="en-US" sz="750" dirty="0"/>
              <a:t/>
            </a:r>
            <a:br>
              <a:rPr lang="en-US" sz="750" dirty="0"/>
            </a:b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 Create and work in your own custom layer !!!</a:t>
            </a:r>
          </a:p>
          <a:p>
            <a:pPr lvl="1"/>
            <a:r>
              <a:rPr lang="en-US" dirty="0" smtClean="0"/>
              <a:t>avoids having to modify any of the SDK provided layers</a:t>
            </a:r>
          </a:p>
          <a:p>
            <a:pPr lvl="1"/>
            <a:r>
              <a:rPr lang="en-US" dirty="0" smtClean="0"/>
              <a:t>isolates your changes for released layers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following customization examples are fully contained within a new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meta-custom</a:t>
            </a:r>
            <a:r>
              <a:rPr lang="en-US" dirty="0" smtClean="0"/>
              <a:t> layer</a:t>
            </a:r>
          </a:p>
          <a:p>
            <a:r>
              <a:rPr lang="en-US" dirty="0" smtClean="0">
                <a:ea typeface="Verdana" pitchFamily="34" charset="0"/>
                <a:cs typeface="Verdana" pitchFamily="34" charset="0"/>
              </a:rPr>
              <a:t>This custom layer, its recipes and source files are available with this slide deck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496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Creating a New Layer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dirty="0" smtClean="0"/>
              <a:t>a new layer directory :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&lt;layer location&gt;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/meta-custom</a:t>
            </a:r>
          </a:p>
          <a:p>
            <a:r>
              <a:rPr lang="en-US" dirty="0" smtClean="0"/>
              <a:t>Create a new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meta-custom/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conf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layer.conf</a:t>
            </a:r>
            <a:r>
              <a:rPr lang="en-US" dirty="0" smtClean="0"/>
              <a:t> file from a copy of </a:t>
            </a:r>
            <a:br>
              <a:rPr lang="en-US" dirty="0" smtClean="0"/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meta-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freescale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conf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layer.conf</a:t>
            </a:r>
            <a:r>
              <a:rPr lang="en-US" dirty="0" smtClean="0"/>
              <a:t> 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and change as shown :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9893" y="2847522"/>
            <a:ext cx="8535281" cy="2446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[meta-custom/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layer.conf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# We have a packages directory, add to BBFILES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BBPATH := "${BBPATH}:${LAYERDIR}"</a:t>
            </a:r>
          </a:p>
          <a:p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BBFILES += "${LAYERDIR}/recipes-*/*/*.bb*"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BBFILES += "${LAYERDIR}/images/*.bb*"</a:t>
            </a:r>
          </a:p>
          <a:p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BBFILE_COLLECTIONS += "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sz="1500" dirty="0" err="1">
                <a:latin typeface="Consolas" pitchFamily="49" charset="0"/>
                <a:cs typeface="Consolas" pitchFamily="49" charset="0"/>
              </a:rPr>
              <a:t>BBFILE_PATTERN_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:= "^${LAYERDIR}/"</a:t>
            </a:r>
          </a:p>
          <a:p>
            <a:r>
              <a:rPr lang="en-US" sz="1500" dirty="0" err="1">
                <a:latin typeface="Consolas" pitchFamily="49" charset="0"/>
                <a:cs typeface="Consolas" pitchFamily="49" charset="0"/>
              </a:rPr>
              <a:t>BBFILE_PRIORITY_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"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247266" y="4492343"/>
            <a:ext cx="3388489" cy="670985"/>
          </a:xfrm>
          <a:prstGeom prst="wedgeRectCallout">
            <a:avLst>
              <a:gd name="adj1" fmla="val -98726"/>
              <a:gd name="adj2" fmla="val 4175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Metadata from higher priority layers overrides same from lower priority layers.</a:t>
            </a:r>
            <a:br>
              <a: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Execute 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bitbake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-layers show-layers</a:t>
            </a:r>
            <a:r>
              <a: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to see layer priorities</a:t>
            </a:r>
          </a:p>
        </p:txBody>
      </p:sp>
    </p:spTree>
    <p:extLst>
      <p:ext uri="{BB962C8B-B14F-4D97-AF65-F5344CB8AC3E}">
        <p14:creationId xmlns:p14="http://schemas.microsoft.com/office/powerpoint/2010/main" val="17082969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25800" y="1447800"/>
            <a:ext cx="8747266" cy="466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Enable custom layer in directory :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&lt;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builddir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location&gt;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conf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bblayer.conf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Creating a New Layer </a:t>
            </a:r>
            <a:endParaRPr lang="en-US" sz="1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2057400"/>
            <a:ext cx="7722467" cy="369331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666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# LAYER_CONF_VERSION is increased each time build/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conf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bblayers.conf</a:t>
            </a:r>
            <a:endParaRPr lang="en-US" sz="900" dirty="0">
              <a:latin typeface="Consolas" pitchFamily="49" charset="0"/>
              <a:cs typeface="Consolas" pitchFamily="49" charset="0"/>
            </a:endParaRPr>
          </a:p>
          <a:p>
            <a:pPr marL="666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# changes incompatibly</a:t>
            </a:r>
          </a:p>
          <a:p>
            <a:pPr marL="666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LCONF_VERSION = "6"</a:t>
            </a:r>
          </a:p>
          <a:p>
            <a:pPr marL="66675" indent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Consolas" pitchFamily="49" charset="0"/>
              <a:cs typeface="Consolas" pitchFamily="49" charset="0"/>
            </a:endParaRPr>
          </a:p>
          <a:p>
            <a:pPr marL="666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BBPATH = "${TOPDIR}"</a:t>
            </a:r>
          </a:p>
          <a:p>
            <a:pPr marL="666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BBFILES ?= ""</a:t>
            </a:r>
          </a:p>
          <a:p>
            <a:pPr marL="66675" indent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Consolas" pitchFamily="49" charset="0"/>
              <a:cs typeface="Consolas" pitchFamily="49" charset="0"/>
            </a:endParaRPr>
          </a:p>
          <a:p>
            <a:pPr marL="666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BBLAYERS ?= " \</a:t>
            </a:r>
          </a:p>
          <a:p>
            <a:pPr marL="666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/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opt/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yt_sdks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/poky/meta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\</a:t>
            </a:r>
          </a:p>
          <a:p>
            <a:pPr marL="666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/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opt/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yt_sdks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/poky/meta-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\</a:t>
            </a:r>
          </a:p>
          <a:p>
            <a:pPr marL="666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/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opt/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yt_sdks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/poky/meta-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bsp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\</a:t>
            </a:r>
          </a:p>
          <a:p>
            <a:pPr marL="666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/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opt/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yt_sdks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/meta-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fsl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ppc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\</a:t>
            </a:r>
          </a:p>
          <a:p>
            <a:pPr marL="666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/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opt/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yt_sdks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/meta-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fsl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toolchain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\</a:t>
            </a:r>
          </a:p>
          <a:p>
            <a:pPr marL="666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/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opt/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yt_sdks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/meta-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fsl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-networking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\</a:t>
            </a:r>
          </a:p>
          <a:p>
            <a:pPr marL="666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/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opt/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yt_sdks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/meta-virtualization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\</a:t>
            </a:r>
            <a:br>
              <a:rPr lang="en-US" sz="900" dirty="0">
                <a:latin typeface="Consolas" pitchFamily="49" charset="0"/>
                <a:cs typeface="Consolas" pitchFamily="49" charset="0"/>
              </a:rPr>
            </a:br>
            <a:r>
              <a:rPr lang="en-US" sz="900" dirty="0">
                <a:latin typeface="Consolas" pitchFamily="49" charset="0"/>
                <a:cs typeface="Consolas" pitchFamily="49" charset="0"/>
              </a:rPr>
              <a:t>  ... </a:t>
            </a:r>
          </a:p>
          <a:p>
            <a:pPr marL="666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/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opt/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yt_sdks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/meta-cloud-services/meta-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openstack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\</a:t>
            </a:r>
          </a:p>
          <a:p>
            <a:pPr marL="666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/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opt/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yt_sdks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/meta-cloud-services/meta-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openstack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-compute-deploy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\</a:t>
            </a:r>
          </a:p>
          <a:p>
            <a:pPr marL="666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/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opt/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yt_sdks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/meta-cloud-services/meta-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openstack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-controller-deploy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\</a:t>
            </a:r>
            <a:br>
              <a:rPr lang="en-US" sz="900" dirty="0">
                <a:latin typeface="Consolas" pitchFamily="49" charset="0"/>
                <a:cs typeface="Consolas" pitchFamily="49" charset="0"/>
              </a:rPr>
            </a:br>
            <a:r>
              <a:rPr lang="en-US" sz="900" dirty="0">
                <a:latin typeface="Consolas" pitchFamily="49" charset="0"/>
                <a:cs typeface="Consolas" pitchFamily="49" charset="0"/>
              </a:rPr>
              <a:t>  ...</a:t>
            </a:r>
          </a:p>
          <a:p>
            <a:pPr marL="666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opt/</a:t>
            </a:r>
            <a:r>
              <a:rPr lang="en-US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yt_sdks</a:t>
            </a:r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/meta-custom </a:t>
            </a: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</a:t>
            </a:r>
          </a:p>
          <a:p>
            <a:pPr marL="666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"</a:t>
            </a:r>
          </a:p>
          <a:p>
            <a:pPr marL="666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BBLAYERS_NON_REMOVABLE ?= " \</a:t>
            </a:r>
          </a:p>
          <a:p>
            <a:pPr marL="666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/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opt/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yt_sdks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/poky/meta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\</a:t>
            </a:r>
          </a:p>
          <a:p>
            <a:pPr marL="666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/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opt/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yt_sdks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/meta-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\</a:t>
            </a:r>
          </a:p>
          <a:p>
            <a:pPr marL="666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"</a:t>
            </a:r>
            <a:endParaRPr lang="en-US" sz="900" dirty="0"/>
          </a:p>
        </p:txBody>
      </p:sp>
      <p:sp>
        <p:nvSpPr>
          <p:cNvPr id="10" name="Rectangular Callout 9"/>
          <p:cNvSpPr/>
          <p:nvPr/>
        </p:nvSpPr>
        <p:spPr>
          <a:xfrm>
            <a:off x="5486400" y="4800600"/>
            <a:ext cx="2421541" cy="415498"/>
          </a:xfrm>
          <a:prstGeom prst="wedgeRectCallout">
            <a:avLst>
              <a:gd name="adj1" fmla="val -85581"/>
              <a:gd name="adj2" fmla="val -2009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 the custom layer to </a:t>
            </a:r>
            <a:r>
              <a:rPr lang="en-US" sz="1050" dirty="0">
                <a:solidFill>
                  <a:schemeClr val="tx1"/>
                </a:solidFill>
                <a:latin typeface="Verdana" panose="020B0604030504040204" pitchFamily="34" charset="0"/>
              </a:rPr>
              <a:t/>
            </a:r>
            <a:br>
              <a:rPr lang="en-US" sz="1050" dirty="0">
                <a:solidFill>
                  <a:schemeClr val="tx1"/>
                </a:solidFill>
                <a:latin typeface="Verdana" panose="020B0604030504040204" pitchFamily="34" charset="0"/>
              </a:rPr>
            </a:b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build_env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&gt;/</a:t>
            </a:r>
            <a:r>
              <a:rPr lang="en-US" sz="105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</a:t>
            </a:r>
            <a:r>
              <a:rPr lang="en-US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105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bblayers.conf</a:t>
            </a:r>
            <a:endParaRPr lang="en-US" sz="105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836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show-layers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Shows the active layers for the build environment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954" y="2007327"/>
            <a:ext cx="860595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327547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bitbake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-layers show-layers</a:t>
            </a: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900" b="1" dirty="0">
                <a:latin typeface="Consolas" pitchFamily="49" charset="0"/>
                <a:cs typeface="Consolas" pitchFamily="49" charset="0"/>
              </a:rPr>
              <a:t>layer                 path                                      priority</a:t>
            </a:r>
          </a:p>
          <a:p>
            <a:pPr>
              <a:tabLst>
                <a:tab pos="1327547" algn="l"/>
              </a:tabLst>
            </a:pPr>
            <a:r>
              <a:rPr lang="en-US" sz="900" b="1" dirty="0">
                <a:latin typeface="Consolas" pitchFamily="49" charset="0"/>
                <a:cs typeface="Consolas" pitchFamily="49" charset="0"/>
              </a:rPr>
              <a:t>==========================================================================</a:t>
            </a:r>
          </a:p>
          <a:p>
            <a:pPr>
              <a:tabLst>
                <a:tab pos="1327547" algn="l"/>
              </a:tabLst>
            </a:pPr>
            <a:r>
              <a:rPr lang="en-US" sz="900" b="1" dirty="0">
                <a:latin typeface="Consolas" pitchFamily="49" charset="0"/>
                <a:cs typeface="Consolas" pitchFamily="49" charset="0"/>
              </a:rPr>
              <a:t>meta                  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yocto_build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git_repos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yocto_benchmark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/poky/meta  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tabLst>
                <a:tab pos="1327547" algn="l"/>
              </a:tabLst>
            </a:pPr>
            <a:r>
              <a:rPr lang="en-US" sz="900" b="1" dirty="0">
                <a:latin typeface="Consolas" pitchFamily="49" charset="0"/>
                <a:cs typeface="Consolas" pitchFamily="49" charset="0"/>
              </a:rPr>
              <a:t>meta-</a:t>
            </a:r>
            <a:r>
              <a:rPr lang="en-US" sz="900" b="1" dirty="0" err="1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            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yocto_build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git_repos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yocto_benchmark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/poky/meta-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tabLst>
                <a:tab pos="1327547" algn="l"/>
              </a:tabLst>
            </a:pPr>
            <a:r>
              <a:rPr lang="en-US" sz="900" b="1" dirty="0">
                <a:latin typeface="Consolas" pitchFamily="49" charset="0"/>
                <a:cs typeface="Consolas" pitchFamily="49" charset="0"/>
              </a:rPr>
              <a:t>meta-</a:t>
            </a:r>
            <a:r>
              <a:rPr lang="en-US" sz="900" b="1" dirty="0" err="1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900" b="1" dirty="0" err="1">
                <a:latin typeface="Consolas" pitchFamily="49" charset="0"/>
                <a:cs typeface="Consolas" pitchFamily="49" charset="0"/>
              </a:rPr>
              <a:t>bsp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        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yocto_build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git_repos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yocto_benchmark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/poky/meta-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bsp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tabLst>
                <a:tab pos="1327547" algn="l"/>
              </a:tabLst>
            </a:pPr>
            <a:r>
              <a:rPr lang="en-US" sz="900" b="1" dirty="0">
                <a:latin typeface="Consolas" pitchFamily="49" charset="0"/>
                <a:cs typeface="Consolas" pitchFamily="49" charset="0"/>
              </a:rPr>
              <a:t>meta-</a:t>
            </a:r>
            <a:r>
              <a:rPr lang="en-US" sz="900" b="1" dirty="0" err="1">
                <a:latin typeface="Consolas" pitchFamily="49" charset="0"/>
                <a:cs typeface="Consolas" pitchFamily="49" charset="0"/>
              </a:rPr>
              <a:t>fsl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-arm          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yocto_build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git_repos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yocto_benchmark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/meta-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fsl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-arm  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tabLst>
                <a:tab pos="1327547" algn="l"/>
              </a:tabLst>
            </a:pPr>
            <a:r>
              <a:rPr lang="en-US" sz="900" b="1" dirty="0">
                <a:latin typeface="Consolas" pitchFamily="49" charset="0"/>
                <a:cs typeface="Consolas" pitchFamily="49" charset="0"/>
              </a:rPr>
              <a:t>meta-</a:t>
            </a:r>
            <a:r>
              <a:rPr lang="en-US" sz="900" b="1" dirty="0" err="1">
                <a:latin typeface="Consolas" pitchFamily="49" charset="0"/>
                <a:cs typeface="Consolas" pitchFamily="49" charset="0"/>
              </a:rPr>
              <a:t>fsl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-networking   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yocto_build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git_repos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yocto_benchmark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/meta-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fsl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-networking  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tabLst>
                <a:tab pos="1327547" algn="l"/>
              </a:tabLst>
            </a:pPr>
            <a:r>
              <a:rPr lang="en-US" sz="900" b="1" dirty="0">
                <a:latin typeface="Consolas" pitchFamily="49" charset="0"/>
                <a:cs typeface="Consolas" pitchFamily="49" charset="0"/>
              </a:rPr>
              <a:t>meta-</a:t>
            </a:r>
            <a:r>
              <a:rPr lang="en-US" sz="900" b="1" dirty="0" err="1">
                <a:latin typeface="Consolas" pitchFamily="49" charset="0"/>
                <a:cs typeface="Consolas" pitchFamily="49" charset="0"/>
              </a:rPr>
              <a:t>fsl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-toolchain    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yocto_build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git_repos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yocto_benchmark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/meta-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fsl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toolchain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tabLst>
                <a:tab pos="1327547" algn="l"/>
              </a:tabLst>
            </a:pPr>
            <a:r>
              <a:rPr lang="en-US" sz="900" b="1" dirty="0">
                <a:latin typeface="Consolas" pitchFamily="49" charset="0"/>
                <a:cs typeface="Consolas" pitchFamily="49" charset="0"/>
              </a:rPr>
              <a:t>meta-virtualization   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yocto_build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git_repos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yocto_benchmark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/meta-virtualization  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>
              <a:tabLst>
                <a:tab pos="1327547" algn="l"/>
              </a:tabLst>
            </a:pPr>
            <a:r>
              <a:rPr lang="en-US" sz="900" b="1" dirty="0">
                <a:latin typeface="Consolas" pitchFamily="49" charset="0"/>
                <a:cs typeface="Consolas" pitchFamily="49" charset="0"/>
              </a:rPr>
              <a:t>meta-fsl-s32v         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yocto_build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git_repos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yocto_benchmark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/meta-fsl-s32v  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7</a:t>
            </a:r>
          </a:p>
          <a:p>
            <a:pPr>
              <a:tabLst>
                <a:tab pos="1327547" algn="l"/>
              </a:tabLst>
            </a:pPr>
            <a:r>
              <a:rPr lang="en-US" sz="900" b="1" dirty="0">
                <a:latin typeface="Consolas" pitchFamily="49" charset="0"/>
                <a:cs typeface="Consolas" pitchFamily="49" charset="0"/>
              </a:rPr>
              <a:t>meta-</a:t>
            </a:r>
            <a:r>
              <a:rPr lang="en-US" sz="900" b="1" dirty="0" err="1">
                <a:latin typeface="Consolas" pitchFamily="49" charset="0"/>
                <a:cs typeface="Consolas" pitchFamily="49" charset="0"/>
              </a:rPr>
              <a:t>oe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               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yocto_build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git_repos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yocto_benchmark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/meta-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oe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/meta-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oe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tabLst>
                <a:tab pos="1327547" algn="l"/>
              </a:tabLst>
            </a:pPr>
            <a:r>
              <a:rPr lang="en-US" sz="900" b="1" dirty="0">
                <a:latin typeface="Consolas" pitchFamily="49" charset="0"/>
                <a:cs typeface="Consolas" pitchFamily="49" charset="0"/>
              </a:rPr>
              <a:t>meta-networking       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yocto_build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git_repos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yocto_benchmark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/meta-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oe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/meta-networking  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tabLst>
                <a:tab pos="1327547" algn="l"/>
              </a:tabLst>
            </a:pPr>
            <a:r>
              <a:rPr lang="en-US" sz="900" b="1" dirty="0">
                <a:latin typeface="Consolas" pitchFamily="49" charset="0"/>
                <a:cs typeface="Consolas" pitchFamily="49" charset="0"/>
              </a:rPr>
              <a:t>meta-python           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yocto_build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git_repos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yocto_benchmark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/meta-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oe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/meta-python  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7</a:t>
            </a:r>
          </a:p>
          <a:p>
            <a:pPr>
              <a:tabLst>
                <a:tab pos="1327547" algn="l"/>
              </a:tabLst>
            </a:pPr>
            <a:r>
              <a:rPr lang="en-US" sz="900" b="1" dirty="0">
                <a:latin typeface="Consolas" pitchFamily="49" charset="0"/>
                <a:cs typeface="Consolas" pitchFamily="49" charset="0"/>
              </a:rPr>
              <a:t>meta-webserver        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yocto_build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git_repos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yocto_benchmark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/meta-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oe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/meta-webserver  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tabLst>
                <a:tab pos="1327547" algn="l"/>
              </a:tabLst>
            </a:pPr>
            <a:r>
              <a:rPr lang="en-US" sz="900" b="1" dirty="0">
                <a:latin typeface="Consolas" pitchFamily="49" charset="0"/>
                <a:cs typeface="Consolas" pitchFamily="49" charset="0"/>
              </a:rPr>
              <a:t>meta-filesystems      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yocto_build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git_repos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yocto_benchmark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/meta-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oe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/meta-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filesystems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tabLst>
                <a:tab pos="1327547" algn="l"/>
              </a:tabLst>
            </a:pPr>
            <a:r>
              <a:rPr lang="en-US" sz="900" b="1" dirty="0">
                <a:latin typeface="Consolas" pitchFamily="49" charset="0"/>
                <a:cs typeface="Consolas" pitchFamily="49" charset="0"/>
              </a:rPr>
              <a:t>meta-</a:t>
            </a:r>
            <a:r>
              <a:rPr lang="en-US" sz="900" b="1" dirty="0" err="1">
                <a:latin typeface="Consolas" pitchFamily="49" charset="0"/>
                <a:cs typeface="Consolas" pitchFamily="49" charset="0"/>
              </a:rPr>
              <a:t>linaro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           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yocto_build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git_repos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yocto_benchmark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/meta-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linaro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/meta-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linaro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25</a:t>
            </a:r>
          </a:p>
          <a:p>
            <a:pPr>
              <a:tabLst>
                <a:tab pos="1327547" algn="l"/>
              </a:tabLst>
            </a:pPr>
            <a:r>
              <a:rPr lang="en-US" sz="900" b="1" dirty="0">
                <a:latin typeface="Consolas" pitchFamily="49" charset="0"/>
                <a:cs typeface="Consolas" pitchFamily="49" charset="0"/>
              </a:rPr>
              <a:t>meta-aarch64          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yocto_build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git_repos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yocto_benchmark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/meta-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linaro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/meta-aarch64  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20</a:t>
            </a:r>
          </a:p>
          <a:p>
            <a:pPr>
              <a:tabLst>
                <a:tab pos="1327547" algn="l"/>
              </a:tabLst>
            </a:pPr>
            <a:r>
              <a:rPr lang="en-US" sz="900" b="1" dirty="0">
                <a:latin typeface="Consolas" pitchFamily="49" charset="0"/>
                <a:cs typeface="Consolas" pitchFamily="49" charset="0"/>
              </a:rPr>
              <a:t>meta-</a:t>
            </a:r>
            <a:r>
              <a:rPr lang="en-US" sz="900" b="1" dirty="0" err="1">
                <a:latin typeface="Consolas" pitchFamily="49" charset="0"/>
                <a:cs typeface="Consolas" pitchFamily="49" charset="0"/>
              </a:rPr>
              <a:t>linaro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-toolchain  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yocto_build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git_repos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yocto_benchmark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Yocto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/meta-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linaro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/meta-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linaro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900" b="1" dirty="0" err="1" smtClean="0">
                <a:latin typeface="Consolas" pitchFamily="49" charset="0"/>
                <a:cs typeface="Consolas" pitchFamily="49" charset="0"/>
              </a:rPr>
              <a:t>toolchain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30</a:t>
            </a:r>
            <a:endParaRPr lang="en-US" sz="825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914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Tip &amp; </a:t>
            </a:r>
            <a:r>
              <a:rPr lang="en-US" dirty="0" err="1" smtClean="0"/>
              <a:t>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693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BitBake</a:t>
            </a:r>
            <a:r>
              <a:rPr lang="en-US" smtClean="0"/>
              <a:t> </a:t>
            </a:r>
            <a:r>
              <a:rPr lang="en-US" err="1" smtClean="0">
                <a:latin typeface="Consolas" pitchFamily="49" charset="0"/>
                <a:cs typeface="Consolas" pitchFamily="49" charset="0"/>
              </a:rPr>
              <a:t>devshell</a:t>
            </a:r>
            <a:r>
              <a:rPr lang="en-US" smtClean="0"/>
              <a:t/>
            </a:r>
            <a:br>
              <a:rPr lang="en-US" smtClean="0"/>
            </a:br>
            <a:r>
              <a:rPr lang="en-US" sz="1800">
                <a:ea typeface="Verdana" panose="020B0604030504040204" pitchFamily="34" charset="0"/>
                <a:cs typeface="Verdana" panose="020B0604030504040204" pitchFamily="34" charset="0"/>
              </a:rPr>
              <a:t>Command :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bitbake -c </a:t>
            </a:r>
            <a:r>
              <a:rPr lang="en-US" sz="1800" err="1">
                <a:latin typeface="Consolas" pitchFamily="49" charset="0"/>
                <a:cs typeface="Consolas" pitchFamily="49" charset="0"/>
              </a:rPr>
              <a:t>devshell</a:t>
            </a:r>
            <a:endParaRPr lang="en-US" sz="150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work interactively with a package :</a:t>
            </a:r>
            <a:br>
              <a:rPr lang="en-US" dirty="0" smtClean="0"/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new console window will open :</a:t>
            </a:r>
          </a:p>
          <a:p>
            <a:pPr lvl="1"/>
            <a:r>
              <a:rPr lang="en-US" dirty="0" smtClean="0"/>
              <a:t>with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dirty="0" smtClean="0"/>
              <a:t> variable set to include the cross </a:t>
            </a:r>
            <a:r>
              <a:rPr lang="en-US" dirty="0" err="1" smtClean="0"/>
              <a:t>toolchain</a:t>
            </a:r>
            <a:endParaRPr lang="en-US" dirty="0" smtClean="0"/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pkgconfig</a:t>
            </a:r>
            <a:r>
              <a:rPr lang="en-US" dirty="0" smtClean="0"/>
              <a:t> variables find the correct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.pc</a:t>
            </a:r>
            <a:r>
              <a:rPr lang="en-US" dirty="0" smtClean="0"/>
              <a:t> files.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configure</a:t>
            </a:r>
            <a:r>
              <a:rPr lang="en-US" dirty="0" smtClean="0"/>
              <a:t> finds all the necessary files</a:t>
            </a:r>
          </a:p>
          <a:p>
            <a:pPr lvl="1"/>
            <a:r>
              <a:rPr lang="en-US" dirty="0" smtClean="0"/>
              <a:t>working directory is changed to 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${S}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Within this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devshell</a:t>
            </a:r>
            <a:r>
              <a:rPr lang="en-US" dirty="0" smtClean="0"/>
              <a:t> you can manually execute commands, like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./configure</a:t>
            </a:r>
            <a:r>
              <a:rPr lang="en-US" dirty="0" smtClean="0"/>
              <a:t> 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make</a:t>
            </a:r>
            <a:r>
              <a:rPr lang="en-US" dirty="0" smtClean="0"/>
              <a:t> and invoke the cross compiler directly</a:t>
            </a:r>
          </a:p>
          <a:p>
            <a:r>
              <a:rPr lang="en-US" dirty="0" smtClean="0"/>
              <a:t>Use when adapting an external package to the </a:t>
            </a:r>
            <a:r>
              <a:rPr lang="en-US" dirty="0" err="1" smtClean="0"/>
              <a:t>Yocto</a:t>
            </a:r>
            <a:r>
              <a:rPr lang="en-US" dirty="0" smtClean="0"/>
              <a:t> build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3851" y="1524000"/>
            <a:ext cx="84980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bitbake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-c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devshell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pkg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24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BitBake</a:t>
            </a:r>
            <a:r>
              <a:rPr lang="en-US" dirty="0" smtClean="0"/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devshell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/>
              <a:t>Manual Compilation for Quick Turnaround</a:t>
            </a:r>
            <a:endParaRPr lang="en-US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smtClean="0"/>
              <a:t>the kernel, u-boot or any other package in </a:t>
            </a:r>
            <a:r>
              <a:rPr lang="en-US" dirty="0"/>
              <a:t>a </a:t>
            </a:r>
            <a:r>
              <a:rPr lang="en-US" dirty="0" err="1" smtClean="0"/>
              <a:t>BitBake</a:t>
            </a:r>
            <a:r>
              <a:rPr lang="en-US" dirty="0" smtClean="0"/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devshell</a:t>
            </a:r>
            <a:r>
              <a:rPr lang="en-US" dirty="0"/>
              <a:t> </a:t>
            </a:r>
            <a:r>
              <a:rPr lang="en-US" dirty="0" smtClean="0"/>
              <a:t>avoids </a:t>
            </a:r>
            <a:r>
              <a:rPr lang="en-US" dirty="0"/>
              <a:t>the overhead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err="1" smtClean="0"/>
              <a:t>BitBake</a:t>
            </a:r>
            <a:r>
              <a:rPr lang="en-US" dirty="0" smtClean="0"/>
              <a:t> </a:t>
            </a:r>
            <a:r>
              <a:rPr lang="en-US" dirty="0"/>
              <a:t>build </a:t>
            </a:r>
            <a:r>
              <a:rPr lang="en-US" dirty="0" smtClean="0"/>
              <a:t>framework and allows faster edit/build/test cycles.</a:t>
            </a:r>
            <a:r>
              <a:rPr lang="en-US" sz="750" dirty="0"/>
              <a:t/>
            </a:r>
            <a:br>
              <a:rPr lang="en-US" sz="750" dirty="0"/>
            </a:br>
            <a:r>
              <a:rPr lang="en-US" sz="750" dirty="0"/>
              <a:t> </a:t>
            </a:r>
            <a:endParaRPr lang="en-US" dirty="0" smtClean="0"/>
          </a:p>
          <a:p>
            <a:r>
              <a:rPr lang="en-US" dirty="0" smtClean="0"/>
              <a:t>Procedure :</a:t>
            </a:r>
          </a:p>
          <a:p>
            <a:pPr lvl="1"/>
            <a:r>
              <a:rPr lang="en-US" dirty="0" smtClean="0"/>
              <a:t>Install the source tree for the package</a:t>
            </a:r>
            <a:endParaRPr lang="en-US" dirty="0"/>
          </a:p>
          <a:p>
            <a:pPr lvl="1"/>
            <a:r>
              <a:rPr lang="en-US" dirty="0" smtClean="0"/>
              <a:t>Optionally configure the source tree using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bitbake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-c configure</a:t>
            </a:r>
            <a:endParaRPr lang="en-US" dirty="0" smtClean="0"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dirty="0" smtClean="0">
                <a:ea typeface="Verdana" pitchFamily="34" charset="0"/>
                <a:cs typeface="Verdana" pitchFamily="34" charset="0"/>
              </a:rPr>
              <a:t>Launch a </a:t>
            </a:r>
            <a:r>
              <a:rPr lang="en-US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devshell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 for the package</a:t>
            </a:r>
            <a:r>
              <a:rPr lang="en-US" sz="750" dirty="0">
                <a:ea typeface="Verdana" pitchFamily="34" charset="0"/>
                <a:cs typeface="Verdana" pitchFamily="34" charset="0"/>
              </a:rPr>
              <a:t/>
            </a:r>
            <a:br>
              <a:rPr lang="en-US" sz="750" dirty="0">
                <a:ea typeface="Verdana" pitchFamily="34" charset="0"/>
                <a:cs typeface="Verdana" pitchFamily="34" charset="0"/>
              </a:rPr>
            </a:br>
            <a:endParaRPr lang="en-US" sz="750" dirty="0"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ea typeface="Verdana" pitchFamily="34" charset="0"/>
                <a:cs typeface="Verdana" pitchFamily="34" charset="0"/>
              </a:rPr>
              <a:t>In a </a:t>
            </a:r>
            <a:r>
              <a:rPr lang="en-US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devshell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 it is easy to build a source tree copy that exists outside of the </a:t>
            </a:r>
            <a:r>
              <a:rPr lang="en-US" dirty="0" err="1" smtClean="0">
                <a:ea typeface="Verdana" pitchFamily="34" charset="0"/>
                <a:cs typeface="Verdana" pitchFamily="34" charset="0"/>
              </a:rPr>
              <a:t>Yocto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 build environment</a:t>
            </a:r>
          </a:p>
        </p:txBody>
      </p:sp>
    </p:spTree>
    <p:extLst>
      <p:ext uri="{BB962C8B-B14F-4D97-AF65-F5344CB8AC3E}">
        <p14:creationId xmlns:p14="http://schemas.microsoft.com/office/powerpoint/2010/main" val="39649634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the </a:t>
            </a:r>
            <a:r>
              <a:rPr lang="en-US" dirty="0" err="1"/>
              <a:t>Yocto</a:t>
            </a:r>
            <a:r>
              <a:rPr lang="en-US" dirty="0"/>
              <a:t>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Content</a:t>
            </a:r>
            <a:endParaRPr lang="en-US" sz="2400" dirty="0"/>
          </a:p>
          <a:p>
            <a:pPr lvl="1"/>
            <a:r>
              <a:rPr lang="en-US" sz="2000" dirty="0" smtClean="0"/>
              <a:t>Complete </a:t>
            </a:r>
            <a:r>
              <a:rPr lang="en-US" sz="2000" dirty="0"/>
              <a:t>Linux OS with package metadata</a:t>
            </a:r>
          </a:p>
          <a:p>
            <a:pPr lvl="1"/>
            <a:r>
              <a:rPr lang="en-US" sz="2000" dirty="0" smtClean="0"/>
              <a:t>Releases </a:t>
            </a:r>
            <a:r>
              <a:rPr lang="en-US" sz="2000" dirty="0"/>
              <a:t>every 6 months with latest (but stable) kernel, </a:t>
            </a:r>
            <a:r>
              <a:rPr lang="en-US" sz="2000" dirty="0" err="1"/>
              <a:t>toolchain</a:t>
            </a:r>
            <a:r>
              <a:rPr lang="en-US" sz="2000" dirty="0"/>
              <a:t>, </a:t>
            </a:r>
            <a:r>
              <a:rPr lang="en-US" sz="2000" dirty="0" smtClean="0"/>
              <a:t>and package </a:t>
            </a:r>
            <a:r>
              <a:rPr lang="en-US" sz="2000" dirty="0"/>
              <a:t>versions, Cutting-edge metadata tracking a variety of open </a:t>
            </a:r>
            <a:r>
              <a:rPr lang="en-US" sz="2000" dirty="0" smtClean="0"/>
              <a:t>source </a:t>
            </a:r>
            <a:r>
              <a:rPr lang="en-US" sz="2000" dirty="0" err="1" smtClean="0"/>
              <a:t>upstreams</a:t>
            </a:r>
            <a:endParaRPr lang="en-US" sz="2000" dirty="0"/>
          </a:p>
          <a:p>
            <a:pPr lvl="1"/>
            <a:r>
              <a:rPr lang="en-US" sz="2000" dirty="0" smtClean="0"/>
              <a:t>Common </a:t>
            </a:r>
            <a:r>
              <a:rPr lang="en-US" sz="2000" dirty="0"/>
              <a:t>Linux BSP format and reference images, place for Industry </a:t>
            </a:r>
            <a:r>
              <a:rPr lang="en-US" sz="2000" dirty="0" smtClean="0"/>
              <a:t>to publish </a:t>
            </a:r>
            <a:r>
              <a:rPr lang="en-US" sz="2000" dirty="0"/>
              <a:t>BSPs</a:t>
            </a:r>
          </a:p>
          <a:p>
            <a:pPr lvl="1"/>
            <a:r>
              <a:rPr lang="en-US" sz="2000" dirty="0" smtClean="0"/>
              <a:t>App </a:t>
            </a:r>
            <a:r>
              <a:rPr lang="en-US" sz="2000" dirty="0" err="1"/>
              <a:t>Dev</a:t>
            </a:r>
            <a:r>
              <a:rPr lang="en-US" sz="2000" dirty="0"/>
              <a:t> Tools which allow development against the stack, </a:t>
            </a:r>
            <a:r>
              <a:rPr lang="en-US" sz="2000" dirty="0" smtClean="0"/>
              <a:t>including Eclipse plug-ins </a:t>
            </a:r>
            <a:r>
              <a:rPr lang="en-US" sz="2000" dirty="0"/>
              <a:t>and emulators</a:t>
            </a:r>
          </a:p>
          <a:p>
            <a:pPr lvl="1"/>
            <a:r>
              <a:rPr lang="en-US" sz="2000" dirty="0" smtClean="0"/>
              <a:t>Full </a:t>
            </a:r>
            <a:r>
              <a:rPr lang="en-US" sz="2000" dirty="0"/>
              <a:t>documentation representative of a consistent </a:t>
            </a:r>
            <a:r>
              <a:rPr lang="en-US" sz="2000" dirty="0" smtClean="0"/>
              <a:t>system It’s </a:t>
            </a:r>
            <a:r>
              <a:rPr lang="en-US" sz="2000" dirty="0"/>
              <a:t>not an embedded Linux distribution – It creates a custom one for you.</a:t>
            </a:r>
          </a:p>
        </p:txBody>
      </p:sp>
    </p:spTree>
    <p:extLst>
      <p:ext uri="{BB962C8B-B14F-4D97-AF65-F5344CB8AC3E}">
        <p14:creationId xmlns:p14="http://schemas.microsoft.com/office/powerpoint/2010/main" val="32290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BitBake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devshell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1800" dirty="0">
                <a:ea typeface="Verdana" pitchFamily="34" charset="0"/>
                <a:cs typeface="Verdana" pitchFamily="34" charset="0"/>
              </a:rPr>
              <a:t>Example : Manually Compiling the Linux Kernel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19462" y="1762125"/>
            <a:ext cx="8652447" cy="3347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bitbake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-c configure virtual/kernel</a:t>
            </a:r>
          </a:p>
          <a:p>
            <a:pPr>
              <a:tabLst>
                <a:tab pos="171450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bitbake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-c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devshell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virtual/kernel</a:t>
            </a:r>
            <a:r>
              <a:rPr lang="en-US" sz="7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7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en-US" sz="7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tabLst>
                <a:tab pos="171450" algn="l"/>
              </a:tabLst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pwd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		</a:t>
            </a:r>
            <a:r>
              <a:rPr lang="en-US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devshell</a:t>
            </a:r>
            <a:r>
              <a:rPr lang="en-US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 has a  '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US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' prompt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.../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/work/imx6qsabresd-poky-linux-gnueabi/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linux-imx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/3.10.17-r0/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git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171450" algn="l"/>
              </a:tabLst>
            </a:pP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unset LDFLAGS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	</a:t>
            </a:r>
            <a:r>
              <a:rPr lang="en-US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required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Verdana" pitchFamily="34" charset="0"/>
              <a:cs typeface="Consolas" pitchFamily="49" charset="0"/>
              <a:sym typeface="Wingdings" pitchFamily="2" charset="2"/>
            </a:endParaRPr>
          </a:p>
          <a:p>
            <a:pPr>
              <a:tabLst>
                <a:tab pos="171450" algn="l"/>
              </a:tabLst>
            </a:pP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 -j 32 all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latin typeface="Consolas" pitchFamily="49" charset="0"/>
                <a:cs typeface="Consolas" pitchFamily="49" charset="0"/>
              </a:rPr>
              <a:t>	...</a:t>
            </a:r>
            <a:br>
              <a:rPr lang="en-US" sz="1500" dirty="0"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latin typeface="Consolas" pitchFamily="49" charset="0"/>
                <a:cs typeface="Consolas" pitchFamily="49" charset="0"/>
              </a:rPr>
              <a:t>  LD [M]  sound/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usb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snd-usb-audio.ko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171450" algn="l"/>
              </a:tabLst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  LD [M]  sound/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usb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snd-usbmidi-lib.ko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171450" algn="l"/>
              </a:tabLst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  AS      arch/arm/boot/compressed/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piggy.lzo.o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171450" algn="l"/>
              </a:tabLst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  LD      arch/arm/boot/compressed/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vmlinux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171450" algn="l"/>
              </a:tabLst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  OBJCOPY arch/arm/boot/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zImage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171450" algn="l"/>
              </a:tabLst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  Kernel: arch/arm/boot/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zImage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is ready</a:t>
            </a:r>
          </a:p>
        </p:txBody>
      </p:sp>
    </p:spTree>
    <p:extLst>
      <p:ext uri="{BB962C8B-B14F-4D97-AF65-F5344CB8AC3E}">
        <p14:creationId xmlns:p14="http://schemas.microsoft.com/office/powerpoint/2010/main" val="11574074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BitBake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devshell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1800" dirty="0">
                <a:ea typeface="Verdana" pitchFamily="34" charset="0"/>
                <a:cs typeface="Verdana" pitchFamily="34" charset="0"/>
              </a:rPr>
              <a:t>Example : Manually Compiling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u-boot</a:t>
            </a:r>
            <a:endParaRPr lang="en-US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795240"/>
            <a:ext cx="8514709" cy="272382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  <a:buNone/>
              <a:tabLst>
                <a:tab pos="171450" algn="l"/>
              </a:tabLst>
            </a:pPr>
            <a:r>
              <a:rPr lang="en-US" kern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b="1" kern="1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bitbake</a:t>
            </a:r>
            <a:r>
              <a:rPr lang="en-US" b="1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-c configure u-boot</a:t>
            </a:r>
          </a:p>
          <a:p>
            <a:pPr>
              <a:spcBef>
                <a:spcPct val="0"/>
              </a:spcBef>
              <a:buNone/>
              <a:tabLst>
                <a:tab pos="171450" algn="l"/>
              </a:tabLst>
            </a:pPr>
            <a:r>
              <a:rPr lang="en-US" kern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kern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bitbake</a:t>
            </a:r>
            <a:r>
              <a:rPr lang="en-US" b="1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-c </a:t>
            </a:r>
            <a:r>
              <a:rPr lang="en-US" b="1" kern="1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devshell</a:t>
            </a:r>
            <a:r>
              <a:rPr lang="en-US" b="1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u-boot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500" dirty="0">
                <a:latin typeface="Consolas" pitchFamily="49" charset="0"/>
                <a:cs typeface="Consolas" pitchFamily="49" charset="0"/>
              </a:rPr>
            </a:b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ct val="0"/>
              </a:spcBef>
              <a:buNone/>
              <a:tabLst>
                <a:tab pos="171450" algn="l"/>
              </a:tabLst>
            </a:pPr>
            <a:r>
              <a:rPr lang="en-US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#</a:t>
            </a:r>
            <a:r>
              <a:rPr lang="en-US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unset</a:t>
            </a:r>
            <a:r>
              <a:rPr lang="en-US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LDFLAGS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dirty="0" err="1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devshell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console </a:t>
            </a:r>
            <a:r>
              <a:rPr lang="en-US" dirty="0" smtClean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has a '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Verdana" pitchFamily="34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' prompt</a:t>
            </a:r>
            <a:endParaRPr lang="en-US" kern="1200" dirty="0" smtClean="0">
              <a:solidFill>
                <a:schemeClr val="tx1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lvl="1">
              <a:spcBef>
                <a:spcPct val="0"/>
              </a:spcBef>
              <a:buNone/>
              <a:tabLst>
                <a:tab pos="171450" algn="l"/>
              </a:tabLst>
            </a:pPr>
            <a:r>
              <a:rPr lang="en-US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#</a:t>
            </a:r>
            <a:r>
              <a:rPr lang="en-US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b="1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export CROSS_COMPILE=arm-poky-</a:t>
            </a:r>
            <a:r>
              <a:rPr lang="en-US" b="1" kern="1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linux</a:t>
            </a:r>
            <a:r>
              <a:rPr lang="en-US" b="1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b="1" kern="1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gnueabi</a:t>
            </a:r>
            <a:endParaRPr lang="en-US" kern="1200" dirty="0" smtClean="0">
              <a:solidFill>
                <a:schemeClr val="tx1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lvl="1">
              <a:spcBef>
                <a:spcPct val="0"/>
              </a:spcBef>
              <a:buNone/>
              <a:tabLst>
                <a:tab pos="171450" algn="l"/>
                <a:tab pos="2575322" algn="l"/>
              </a:tabLst>
            </a:pPr>
            <a:r>
              <a:rPr lang="en-US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#</a:t>
            </a:r>
            <a:r>
              <a:rPr lang="en-US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make</a:t>
            </a:r>
            <a:r>
              <a:rPr lang="en-US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mx6qsabresd_config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optional manual configuration</a:t>
            </a:r>
            <a:r>
              <a:rPr lang="en-US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/>
            </a:r>
            <a:br>
              <a:rPr lang="en-US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</a:br>
            <a:r>
              <a:rPr lang="en-US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Configuring for mx6qsabresd - Board: mx6qsabresd, Options: IMX_CONFIG=board/</a:t>
            </a:r>
            <a:r>
              <a:rPr lang="en-US" kern="120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freescale</a:t>
            </a:r>
            <a:r>
              <a:rPr lang="en-US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lang="en-US" kern="120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imx</a:t>
            </a:r>
            <a:r>
              <a:rPr lang="en-US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lang="en-US" kern="120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ddr</a:t>
            </a:r>
            <a:r>
              <a:rPr lang="en-US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/mx6q_4x_mt41j128.cfg,MX6Q</a:t>
            </a:r>
            <a:r>
              <a:rPr lang="en-US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,</a:t>
            </a:r>
            <a:br>
              <a:rPr lang="en-US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</a:br>
            <a:r>
              <a:rPr lang="en-US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DEFAULT_FDT_FILE</a:t>
            </a:r>
            <a:r>
              <a:rPr lang="en-US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="imx6q-sabresd.dtb",</a:t>
            </a:r>
            <a:r>
              <a:rPr lang="en-US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DDR_MB=1024,SYS_USE_SPINOR</a:t>
            </a:r>
            <a:br>
              <a:rPr lang="en-US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</a:br>
            <a:endParaRPr lang="en-US" kern="1200" dirty="0" smtClean="0">
              <a:solidFill>
                <a:schemeClr val="tx1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lvl="1">
              <a:spcBef>
                <a:spcPct val="0"/>
              </a:spcBef>
              <a:buNone/>
              <a:tabLst>
                <a:tab pos="171450" algn="l"/>
              </a:tabLst>
            </a:pPr>
            <a:r>
              <a:rPr lang="en-US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#</a:t>
            </a:r>
            <a:r>
              <a:rPr lang="en-US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2668738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BitBake</a:t>
            </a:r>
            <a:r>
              <a:rPr lang="en-US" dirty="0" smtClean="0"/>
              <a:t> Dependency Explorer</a:t>
            </a:r>
            <a:br>
              <a:rPr lang="en-US" dirty="0" smtClean="0"/>
            </a:br>
            <a:r>
              <a:rPr lang="de-DE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bitbake -g </a:t>
            </a:r>
            <a:r>
              <a:rPr lang="de-DE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&lt;image</a:t>
            </a:r>
            <a:r>
              <a:rPr lang="de-DE" b="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de-DE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de-DE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-u </a:t>
            </a:r>
            <a:r>
              <a:rPr lang="de-DE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depexp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66" y="1675748"/>
            <a:ext cx="5685419" cy="3724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16632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Verdana" pitchFamily="34" charset="0"/>
                <a:cs typeface="Verdana" pitchFamily="34" charset="0"/>
              </a:rPr>
              <a:t>Useful </a:t>
            </a:r>
            <a:r>
              <a:rPr lang="en-US" dirty="0" err="1" smtClean="0">
                <a:ea typeface="Verdana" pitchFamily="34" charset="0"/>
                <a:cs typeface="Verdana" pitchFamily="34" charset="0"/>
              </a:rPr>
              <a:t>BitBake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 Options</a:t>
            </a:r>
            <a:br>
              <a:rPr lang="en-US" dirty="0" smtClean="0">
                <a:ea typeface="Verdana" pitchFamily="34" charset="0"/>
                <a:cs typeface="Verdana" pitchFamily="34" charset="0"/>
              </a:rPr>
            </a:br>
            <a:endParaRPr lang="en-US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tabLst>
                <a:tab pos="471488" algn="l"/>
                <a:tab pos="3775472" algn="l"/>
                <a:tab pos="4462463" algn="l"/>
              </a:tabLst>
            </a:pPr>
            <a:r>
              <a:rPr lang="en-US" dirty="0" smtClean="0"/>
              <a:t>Enable build output :	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-v</a:t>
            </a:r>
          </a:p>
          <a:p>
            <a:pPr>
              <a:tabLst>
                <a:tab pos="471488" algn="l"/>
                <a:tab pos="3775472" algn="l"/>
                <a:tab pos="4462463" algn="l"/>
              </a:tabLst>
            </a:pPr>
            <a:r>
              <a:rPr lang="en-US" dirty="0" smtClean="0"/>
              <a:t>Generate </a:t>
            </a:r>
            <a:r>
              <a:rPr lang="en-US" dirty="0" err="1" smtClean="0"/>
              <a:t>bitbake</a:t>
            </a:r>
            <a:r>
              <a:rPr lang="en-US" dirty="0" smtClean="0"/>
              <a:t> debug output  :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-D, -DD, -DDD</a:t>
            </a:r>
            <a:endParaRPr lang="en-US" dirty="0" smtClean="0"/>
          </a:p>
          <a:p>
            <a:pPr>
              <a:tabLst>
                <a:tab pos="471488" algn="l"/>
                <a:tab pos="3775472" algn="l"/>
                <a:tab pos="4462463" algn="l"/>
              </a:tabLst>
            </a:pPr>
            <a:r>
              <a:rPr lang="en-US" dirty="0" smtClean="0"/>
              <a:t>Force rerun of specified task :	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-f, --force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en-US" dirty="0" smtClean="0"/>
          </a:p>
          <a:p>
            <a:pPr>
              <a:tabLst>
                <a:tab pos="471488" algn="l"/>
                <a:tab pos="3775472" algn="l"/>
                <a:tab pos="4462463" algn="l"/>
              </a:tabLst>
            </a:pPr>
            <a:r>
              <a:rPr lang="en-US" dirty="0" smtClean="0"/>
              <a:t>Dump the environment :	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-e, --environment</a:t>
            </a:r>
            <a:endParaRPr lang="en-US" dirty="0" smtClean="0"/>
          </a:p>
          <a:p>
            <a:pPr>
              <a:tabLst>
                <a:tab pos="471488" algn="l"/>
                <a:tab pos="3775472" algn="l"/>
                <a:tab pos="4462463" algn="l"/>
              </a:tabLst>
            </a:pPr>
            <a:r>
              <a:rPr lang="en-US" dirty="0" smtClean="0"/>
              <a:t>Dump package dependency list :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-g, --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graphviz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en-US" dirty="0" smtClean="0"/>
          </a:p>
          <a:p>
            <a:pPr>
              <a:tabLst>
                <a:tab pos="471488" algn="l"/>
                <a:tab pos="3775472" algn="l"/>
                <a:tab pos="4462463" algn="l"/>
              </a:tabLst>
            </a:pPr>
            <a:r>
              <a:rPr lang="en-US" dirty="0" smtClean="0"/>
              <a:t>Continue even in case of error :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-k, --continue</a:t>
            </a:r>
            <a:endParaRPr lang="en-US" dirty="0" smtClean="0"/>
          </a:p>
          <a:p>
            <a:pPr>
              <a:tabLst>
                <a:tab pos="471488" algn="l"/>
              </a:tabLst>
            </a:pPr>
            <a:endParaRPr lang="en-US" dirty="0" smtClean="0"/>
          </a:p>
          <a:p>
            <a:pPr>
              <a:tabLst>
                <a:tab pos="471488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6233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vi-VN" smtClean="0"/>
          </a:p>
          <a:p>
            <a:pPr algn="ctr" eaLnBrk="1" hangingPunct="1">
              <a:buFont typeface="Wingdings" pitchFamily="2" charset="2"/>
              <a:buNone/>
            </a:pPr>
            <a:r>
              <a:rPr lang="vi-VN" sz="4400" b="1" smtClean="0"/>
              <a:t>Q &amp; A</a:t>
            </a:r>
            <a:endParaRPr lang="vi-VN" b="1" smtClean="0"/>
          </a:p>
        </p:txBody>
      </p:sp>
    </p:spTree>
    <p:extLst>
      <p:ext uri="{BB962C8B-B14F-4D97-AF65-F5344CB8AC3E}">
        <p14:creationId xmlns:p14="http://schemas.microsoft.com/office/powerpoint/2010/main" val="41176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sz="6600" b="1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6600" b="1" dirty="0" smtClean="0"/>
              <a:t>Thank You!</a:t>
            </a:r>
            <a:endParaRPr lang="vi-VN" sz="6600" b="1" dirty="0" smtClean="0"/>
          </a:p>
        </p:txBody>
      </p:sp>
    </p:spTree>
    <p:extLst>
      <p:ext uri="{BB962C8B-B14F-4D97-AF65-F5344CB8AC3E}">
        <p14:creationId xmlns:p14="http://schemas.microsoft.com/office/powerpoint/2010/main" val="8641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Project Build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Metadata: </a:t>
            </a:r>
            <a:r>
              <a:rPr lang="en-US" sz="2600" dirty="0" smtClean="0"/>
              <a:t>Recipe </a:t>
            </a:r>
            <a:r>
              <a:rPr lang="en-US" sz="2600" dirty="0"/>
              <a:t>files, configuration &amp; append files and </a:t>
            </a:r>
            <a:r>
              <a:rPr lang="en-US" sz="2600" dirty="0" smtClean="0"/>
              <a:t>patches</a:t>
            </a:r>
            <a:endParaRPr lang="en-US" sz="2600" dirty="0"/>
          </a:p>
          <a:p>
            <a:r>
              <a:rPr lang="en-US" sz="2600" dirty="0"/>
              <a:t>Machine/ BSP </a:t>
            </a:r>
            <a:r>
              <a:rPr lang="en-US" sz="2600" dirty="0" smtClean="0"/>
              <a:t>Configuration:</a:t>
            </a:r>
            <a:r>
              <a:rPr lang="en-US" sz="2600" dirty="0"/>
              <a:t> </a:t>
            </a:r>
            <a:r>
              <a:rPr lang="en-US" sz="2600" dirty="0" smtClean="0"/>
              <a:t>Specific </a:t>
            </a:r>
            <a:r>
              <a:rPr lang="en-US" sz="2600" dirty="0"/>
              <a:t>to the target hardware for which the image/ SDK is being built. </a:t>
            </a:r>
            <a:endParaRPr lang="en-US" sz="2600" dirty="0" smtClean="0"/>
          </a:p>
          <a:p>
            <a:r>
              <a:rPr lang="en-US" sz="2600" dirty="0" err="1" smtClean="0"/>
              <a:t>Distro</a:t>
            </a:r>
            <a:r>
              <a:rPr lang="en-US" sz="2600" dirty="0" smtClean="0"/>
              <a:t> Layer/Policy Configuration: Policies specific to a particular distribution. Consist of class files, configuration files, and various recipes for custom image.</a:t>
            </a:r>
          </a:p>
          <a:p>
            <a:r>
              <a:rPr lang="en-US" sz="2600" dirty="0" err="1" smtClean="0"/>
              <a:t>OpenEmbedded</a:t>
            </a:r>
            <a:r>
              <a:rPr lang="en-US" sz="2600" dirty="0" smtClean="0"/>
              <a:t> </a:t>
            </a:r>
            <a:r>
              <a:rPr lang="en-US" sz="2600" dirty="0"/>
              <a:t>Build </a:t>
            </a:r>
            <a:r>
              <a:rPr lang="en-US" sz="2600" dirty="0" smtClean="0"/>
              <a:t>System.</a:t>
            </a:r>
          </a:p>
          <a:p>
            <a:r>
              <a:rPr lang="en-US" sz="2600" dirty="0" err="1" smtClean="0"/>
              <a:t>BitBake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Poky </a:t>
            </a:r>
            <a:r>
              <a:rPr lang="en-US" sz="2600" dirty="0"/>
              <a:t>Build </a:t>
            </a:r>
            <a:r>
              <a:rPr lang="en-US" sz="2600" dirty="0" smtClean="0"/>
              <a:t>System.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925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Project Workflow</a:t>
            </a:r>
          </a:p>
        </p:txBody>
      </p:sp>
      <p:pic>
        <p:nvPicPr>
          <p:cNvPr id="1026" name="Picture 2" descr="http://www.yoctoproject.org/docs/current/yocto-project-qs/figures/yocto-environmen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7099"/>
            <a:ext cx="8229600" cy="403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7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8245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Yocto</a:t>
            </a:r>
            <a:r>
              <a:rPr lang="en-US" dirty="0" smtClean="0"/>
              <a:t>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https://github.com/Freescale/fsl-community-bsp-platform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Install the repo utility</a:t>
            </a:r>
          </a:p>
          <a:p>
            <a:pPr lvl="1"/>
            <a:r>
              <a:rPr lang="en-US" sz="2000" dirty="0"/>
              <a:t>$: </a:t>
            </a:r>
            <a:r>
              <a:rPr lang="en-US" sz="2000" dirty="0" err="1"/>
              <a:t>mkdir</a:t>
            </a:r>
            <a:r>
              <a:rPr lang="en-US" sz="2000" dirty="0"/>
              <a:t> ~/bin</a:t>
            </a:r>
          </a:p>
          <a:p>
            <a:pPr lvl="1"/>
            <a:r>
              <a:rPr lang="en-US" sz="2000" dirty="0"/>
              <a:t>$: curl http://commondatastorage.googleapis.com/git-repo-downloads/repo &gt; ~/bin/repo</a:t>
            </a:r>
          </a:p>
          <a:p>
            <a:pPr lvl="1"/>
            <a:r>
              <a:rPr lang="en-US" sz="2000" dirty="0"/>
              <a:t>$: </a:t>
            </a:r>
            <a:r>
              <a:rPr lang="en-US" sz="2000" dirty="0" err="1"/>
              <a:t>chmod</a:t>
            </a:r>
            <a:r>
              <a:rPr lang="en-US" sz="2000" dirty="0"/>
              <a:t> </a:t>
            </a:r>
            <a:r>
              <a:rPr lang="en-US" sz="2000" dirty="0" err="1"/>
              <a:t>a+x</a:t>
            </a:r>
            <a:r>
              <a:rPr lang="en-US" sz="2000" dirty="0"/>
              <a:t> ~/</a:t>
            </a:r>
            <a:r>
              <a:rPr lang="en-US" sz="2000" dirty="0" smtClean="0"/>
              <a:t>bin/repo</a:t>
            </a:r>
          </a:p>
          <a:p>
            <a:r>
              <a:rPr lang="en-US" sz="2400" dirty="0" smtClean="0"/>
              <a:t>Download the BSP source</a:t>
            </a:r>
          </a:p>
          <a:p>
            <a:pPr lvl="1"/>
            <a:r>
              <a:rPr lang="en-US" sz="2000" dirty="0"/>
              <a:t>$: PATH=${PATH}:~/bin</a:t>
            </a:r>
          </a:p>
          <a:p>
            <a:pPr lvl="1"/>
            <a:r>
              <a:rPr lang="en-US" sz="2000" dirty="0"/>
              <a:t>$: </a:t>
            </a:r>
            <a:r>
              <a:rPr lang="en-US" sz="2000" dirty="0" err="1"/>
              <a:t>mkdir</a:t>
            </a:r>
            <a:r>
              <a:rPr lang="en-US" sz="2000" dirty="0"/>
              <a:t> </a:t>
            </a:r>
            <a:r>
              <a:rPr lang="en-US" sz="2000" dirty="0" err="1"/>
              <a:t>fsl</a:t>
            </a:r>
            <a:r>
              <a:rPr lang="en-US" sz="2000" dirty="0"/>
              <a:t>-community-</a:t>
            </a:r>
            <a:r>
              <a:rPr lang="en-US" sz="2000" dirty="0" err="1"/>
              <a:t>bsp</a:t>
            </a:r>
            <a:endParaRPr lang="en-US" sz="2000" dirty="0"/>
          </a:p>
          <a:p>
            <a:pPr lvl="1"/>
            <a:r>
              <a:rPr lang="en-US" sz="2000" dirty="0"/>
              <a:t>$: cd </a:t>
            </a:r>
            <a:r>
              <a:rPr lang="en-US" sz="2000" dirty="0" err="1"/>
              <a:t>fsl</a:t>
            </a:r>
            <a:r>
              <a:rPr lang="en-US" sz="2000" dirty="0"/>
              <a:t>-community-</a:t>
            </a:r>
            <a:r>
              <a:rPr lang="en-US" sz="2000" dirty="0" err="1"/>
              <a:t>bsp</a:t>
            </a:r>
            <a:endParaRPr lang="en-US" sz="2000" dirty="0"/>
          </a:p>
          <a:p>
            <a:pPr lvl="1"/>
            <a:r>
              <a:rPr lang="en-US" sz="2000" dirty="0"/>
              <a:t>$: repo </a:t>
            </a:r>
            <a:r>
              <a:rPr lang="en-US" sz="2000" dirty="0" err="1"/>
              <a:t>init</a:t>
            </a:r>
            <a:r>
              <a:rPr lang="en-US" sz="2000" dirty="0"/>
              <a:t> -u https://</a:t>
            </a:r>
            <a:r>
              <a:rPr lang="en-US" sz="2000" dirty="0" smtClean="0"/>
              <a:t>github.com/Freescale/fsl-community-bsp-platform</a:t>
            </a:r>
            <a:endParaRPr lang="en-US" sz="2000" b="1" dirty="0"/>
          </a:p>
          <a:p>
            <a:pPr lvl="1"/>
            <a:r>
              <a:rPr lang="en-US" sz="2000" dirty="0"/>
              <a:t>$: repo </a:t>
            </a:r>
            <a:r>
              <a:rPr lang="en-US" sz="2000" dirty="0" smtClean="0"/>
              <a:t>sync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658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Material</Template>
  <TotalTime>6690</TotalTime>
  <Words>2263</Words>
  <Application>Microsoft Office PowerPoint</Application>
  <PresentationFormat>On-screen Show (4:3)</PresentationFormat>
  <Paragraphs>527</Paragraphs>
  <Slides>55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Consolas</vt:lpstr>
      <vt:lpstr>Courier New</vt:lpstr>
      <vt:lpstr>Tahoma</vt:lpstr>
      <vt:lpstr>Times New Roman</vt:lpstr>
      <vt:lpstr>Verdana</vt:lpstr>
      <vt:lpstr>Wingdings</vt:lpstr>
      <vt:lpstr>Template_Training Slide</vt:lpstr>
      <vt:lpstr>Yocto</vt:lpstr>
      <vt:lpstr>Yocto</vt:lpstr>
      <vt:lpstr>Introduction</vt:lpstr>
      <vt:lpstr>What is the Yocto Project?</vt:lpstr>
      <vt:lpstr>What is the Yocto Project?</vt:lpstr>
      <vt:lpstr>Yocto Project Build System</vt:lpstr>
      <vt:lpstr>Yocto Project Workflow</vt:lpstr>
      <vt:lpstr>Getting Started</vt:lpstr>
      <vt:lpstr>Get Yocto sources</vt:lpstr>
      <vt:lpstr>Get Yocto sources</vt:lpstr>
      <vt:lpstr>Get Yocto sources</vt:lpstr>
      <vt:lpstr>Get Yocto sources</vt:lpstr>
      <vt:lpstr>Yocto build configuration</vt:lpstr>
      <vt:lpstr>Yocto build configuration</vt:lpstr>
      <vt:lpstr>Yocto build configuration</vt:lpstr>
      <vt:lpstr>Common targets</vt:lpstr>
      <vt:lpstr>Bitbake</vt:lpstr>
      <vt:lpstr>BitBake </vt:lpstr>
      <vt:lpstr>Bitbake</vt:lpstr>
      <vt:lpstr>Bitbake</vt:lpstr>
      <vt:lpstr>Useful BitBake Tasks to Run Manually </vt:lpstr>
      <vt:lpstr>Tasks order</vt:lpstr>
      <vt:lpstr>Tasks order</vt:lpstr>
      <vt:lpstr>Yocto result</vt:lpstr>
      <vt:lpstr>Yocto result</vt:lpstr>
      <vt:lpstr>Source Modifications In The Working Directory Implications</vt:lpstr>
      <vt:lpstr>Useful BitBake Options </vt:lpstr>
      <vt:lpstr>BitBake Execution Logs </vt:lpstr>
      <vt:lpstr>Bitbake Build Output </vt:lpstr>
      <vt:lpstr>RECIPEs</vt:lpstr>
      <vt:lpstr>Linux recipe</vt:lpstr>
      <vt:lpstr>Recipe Requirements</vt:lpstr>
      <vt:lpstr>Common variables</vt:lpstr>
      <vt:lpstr>Common operators</vt:lpstr>
      <vt:lpstr>Write recipe for new package</vt:lpstr>
      <vt:lpstr>Write recipe for new package</vt:lpstr>
      <vt:lpstr>Write recipe for new package</vt:lpstr>
      <vt:lpstr>Appending to an Existing Recipe</vt:lpstr>
      <vt:lpstr>Add package to yocto image</vt:lpstr>
      <vt:lpstr>LAYERs</vt:lpstr>
      <vt:lpstr>Layers Intro</vt:lpstr>
      <vt:lpstr>Layers</vt:lpstr>
      <vt:lpstr>Creating a New Layer</vt:lpstr>
      <vt:lpstr>Creating a New Layer </vt:lpstr>
      <vt:lpstr>Creating a New Layer </vt:lpstr>
      <vt:lpstr>show-layers</vt:lpstr>
      <vt:lpstr>Tip &amp; TrICK</vt:lpstr>
      <vt:lpstr>BitBake devshell Command : bitbake -c devshell</vt:lpstr>
      <vt:lpstr>BitBake devshell Manual Compilation for Quick Turnaround</vt:lpstr>
      <vt:lpstr>BitBake devshell  Example : Manually Compiling the Linux Kernel</vt:lpstr>
      <vt:lpstr>BitBake devshell  Example : Manually Compiling u-boot</vt:lpstr>
      <vt:lpstr>BitBake Dependency Explorer bitbake -g &lt;image&gt; -u depexp</vt:lpstr>
      <vt:lpstr>Useful BitBake Options </vt:lpstr>
      <vt:lpstr>PowerPoint Presentation</vt:lpstr>
      <vt:lpstr>PowerPoint Presentation</vt:lpstr>
    </vt:vector>
  </TitlesOfParts>
  <Company>UCR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Basic</dc:title>
  <dc:creator>weesan</dc:creator>
  <cp:lastModifiedBy>Luu An Phu (FGA.DAP)</cp:lastModifiedBy>
  <cp:revision>584</cp:revision>
  <dcterms:created xsi:type="dcterms:W3CDTF">2007-06-24T06:30:24Z</dcterms:created>
  <dcterms:modified xsi:type="dcterms:W3CDTF">2019-09-21T03:47:05Z</dcterms:modified>
</cp:coreProperties>
</file>