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16"/>
  </p:notesMasterIdLst>
  <p:handoutMasterIdLst>
    <p:handoutMasterId r:id="rId17"/>
  </p:handoutMasterIdLst>
  <p:sldIdLst>
    <p:sldId id="256" r:id="rId2"/>
    <p:sldId id="259" r:id="rId3"/>
    <p:sldId id="261" r:id="rId4"/>
    <p:sldId id="262" r:id="rId5"/>
    <p:sldId id="272" r:id="rId6"/>
    <p:sldId id="263" r:id="rId7"/>
    <p:sldId id="273" r:id="rId8"/>
    <p:sldId id="264" r:id="rId9"/>
    <p:sldId id="274" r:id="rId10"/>
    <p:sldId id="275" r:id="rId11"/>
    <p:sldId id="276" r:id="rId12"/>
    <p:sldId id="270" r:id="rId13"/>
    <p:sldId id="277" r:id="rId14"/>
    <p:sldId id="25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1228" autoAdjust="0"/>
  </p:normalViewPr>
  <p:slideViewPr>
    <p:cSldViewPr snapToGrid="0" snapToObjects="1" showGuides="1">
      <p:cViewPr varScale="1">
        <p:scale>
          <a:sx n="75" d="100"/>
          <a:sy n="75" d="100"/>
        </p:scale>
        <p:origin x="102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7/30/2019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7/30/2019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3966908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1824673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Các </a:t>
            </a:r>
            <a:r>
              <a:rPr lang="en-US" dirty="0" err="1" smtClean="0"/>
              <a:t>máy</a:t>
            </a:r>
            <a:r>
              <a:rPr lang="en-US" dirty="0" smtClean="0"/>
              <a:t> tính trong </a:t>
            </a:r>
            <a:r>
              <a:rPr lang="en-US" dirty="0" err="1" smtClean="0"/>
              <a:t>mạng</a:t>
            </a:r>
            <a:r>
              <a:rPr lang="en-US" dirty="0" smtClean="0"/>
              <a:t> có thể sử dụng </a:t>
            </a:r>
            <a:r>
              <a:rPr lang="en-US" dirty="0" err="1" smtClean="0"/>
              <a:t>kiểu</a:t>
            </a:r>
            <a:r>
              <a:rPr lang="en-US" dirty="0" smtClean="0"/>
              <a:t> format dữ liệu </a:t>
            </a:r>
            <a:r>
              <a:rPr lang="en-US" dirty="0" err="1" smtClean="0"/>
              <a:t>theo</a:t>
            </a:r>
            <a:r>
              <a:rPr lang="en-US" dirty="0" smtClean="0"/>
              <a:t> little endian </a:t>
            </a:r>
            <a:r>
              <a:rPr lang="en-US" dirty="0" err="1" smtClean="0"/>
              <a:t>hoặc</a:t>
            </a:r>
            <a:r>
              <a:rPr lang="en-US" dirty="0" smtClean="0"/>
              <a:t> big endian</a:t>
            </a:r>
          </a:p>
          <a:p>
            <a:pPr marL="628650" lvl="1" indent="-171450">
              <a:buFont typeface="Arial" panose="020B0604020202020204" pitchFamily="34" charset="0"/>
              <a:buChar char="•"/>
            </a:pPr>
            <a:r>
              <a:rPr lang="vi-VN" dirty="0" smtClean="0"/>
              <a:t>Cần 1 chuẩn order dữ liệu chung trong network để tất cả có thể hiểu được.</a:t>
            </a:r>
            <a:endParaRPr lang="en-US" dirty="0" smtClean="0"/>
          </a:p>
          <a:p>
            <a:pPr marL="171450" indent="-171450">
              <a:buFont typeface="Arial" panose="020B0604020202020204" pitchFamily="34" charset="0"/>
              <a:buChar char="•"/>
            </a:pPr>
            <a:r>
              <a:rPr lang="en-US" dirty="0" smtClean="0"/>
              <a:t>Các </a:t>
            </a:r>
            <a:r>
              <a:rPr lang="en-US" dirty="0" err="1" smtClean="0"/>
              <a:t>hàm</a:t>
            </a:r>
            <a:r>
              <a:rPr lang="en-US" dirty="0" smtClean="0"/>
              <a:t> convert order của data từ </a:t>
            </a:r>
            <a:r>
              <a:rPr lang="en-US" dirty="0" err="1" smtClean="0"/>
              <a:t>máy</a:t>
            </a:r>
            <a:r>
              <a:rPr lang="en-US" dirty="0" smtClean="0"/>
              <a:t> tính sang network</a:t>
            </a:r>
          </a:p>
          <a:p>
            <a:pPr marL="628650" lvl="1" indent="-171450">
              <a:buFont typeface="Arial" panose="020B0604020202020204" pitchFamily="34" charset="0"/>
              <a:buChar char="•"/>
            </a:pPr>
            <a:r>
              <a:rPr lang="en-US" dirty="0" smtClean="0"/>
              <a:t>uint32_t </a:t>
            </a:r>
            <a:r>
              <a:rPr lang="en-US" dirty="0" err="1" smtClean="0"/>
              <a:t>htonl</a:t>
            </a:r>
            <a:r>
              <a:rPr lang="en-US" dirty="0" smtClean="0"/>
              <a:t>(uint32_t hostint32)</a:t>
            </a:r>
          </a:p>
          <a:p>
            <a:pPr marL="628650" lvl="1" indent="-171450">
              <a:buFont typeface="Arial" panose="020B0604020202020204" pitchFamily="34" charset="0"/>
              <a:buChar char="•"/>
            </a:pPr>
            <a:r>
              <a:rPr lang="en-US" dirty="0" smtClean="0"/>
              <a:t>uint16_t </a:t>
            </a:r>
            <a:r>
              <a:rPr lang="en-US" dirty="0" err="1" smtClean="0"/>
              <a:t>ntohs</a:t>
            </a:r>
            <a:r>
              <a:rPr lang="en-US" dirty="0" smtClean="0"/>
              <a:t>(uint16_t netint16)</a:t>
            </a:r>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2310580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smtClean="0"/>
              <a:t>Sau khi gán địa chỉ, socket sẽ được bind vào network interface của port, bản tin từ socket đi ra ngoài sẽ thông qua interface đó.</a:t>
            </a:r>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3210105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smtClean="0"/>
              <a:t>Đối với 1 số phương thức truyền nhận như SOCK_STREAM hoặc SOCK_SEQPACKET, trước khi dữ liệu được gửi đi thì 2 socket cần thiết lập 1 kết nối trước.</a:t>
            </a:r>
            <a:endParaRPr lang="en-US" dirty="0" smtClean="0"/>
          </a:p>
          <a:p>
            <a:pPr marL="171450" indent="-171450">
              <a:buFont typeface="Arial" panose="020B0604020202020204" pitchFamily="34" charset="0"/>
              <a:buChar char="•"/>
            </a:pPr>
            <a:r>
              <a:rPr lang="vi-VN" dirty="0" smtClean="0"/>
              <a:t>Trong mô hình client server thì client sẽ là người chủ động kết nối trước.</a:t>
            </a:r>
            <a:endParaRPr lang="en-US" dirty="0" smtClean="0"/>
          </a:p>
          <a:p>
            <a:pPr marL="628650" lvl="1" indent="-171450">
              <a:buFont typeface="Arial" panose="020B0604020202020204" pitchFamily="34" charset="0"/>
              <a:buChar char="•"/>
            </a:pPr>
            <a:r>
              <a:rPr lang="en-US" dirty="0" smtClean="0"/>
              <a:t>int connect(int </a:t>
            </a:r>
            <a:r>
              <a:rPr lang="en-US" dirty="0" err="1" smtClean="0"/>
              <a:t>sockfd</a:t>
            </a:r>
            <a:r>
              <a:rPr lang="en-US" dirty="0" smtClean="0"/>
              <a:t>, const </a:t>
            </a:r>
            <a:r>
              <a:rPr lang="en-US" dirty="0" err="1" smtClean="0"/>
              <a:t>struct</a:t>
            </a:r>
            <a:r>
              <a:rPr lang="en-US" dirty="0" smtClean="0"/>
              <a:t> </a:t>
            </a:r>
            <a:r>
              <a:rPr lang="en-US" dirty="0" err="1" smtClean="0"/>
              <a:t>sockaddr</a:t>
            </a:r>
            <a:r>
              <a:rPr lang="en-US" dirty="0" smtClean="0"/>
              <a:t> *</a:t>
            </a:r>
            <a:r>
              <a:rPr lang="en-US" dirty="0" err="1" smtClean="0"/>
              <a:t>addr</a:t>
            </a:r>
            <a:r>
              <a:rPr lang="en-US" dirty="0" smtClean="0"/>
              <a:t>, </a:t>
            </a:r>
            <a:r>
              <a:rPr lang="en-US" dirty="0" err="1" smtClean="0"/>
              <a:t>socklen_t</a:t>
            </a:r>
            <a:r>
              <a:rPr lang="en-US" dirty="0" smtClean="0"/>
              <a:t> </a:t>
            </a:r>
            <a:r>
              <a:rPr lang="en-US" dirty="0" err="1" smtClean="0"/>
              <a:t>len</a:t>
            </a:r>
            <a:r>
              <a:rPr lang="en-US" dirty="0" smtClean="0"/>
              <a:t>)</a:t>
            </a:r>
          </a:p>
          <a:p>
            <a:pPr marL="171450" lvl="0" indent="-171450">
              <a:buFont typeface="Arial" panose="020B0604020202020204" pitchFamily="34" charset="0"/>
              <a:buChar char="•"/>
            </a:pPr>
            <a:r>
              <a:rPr lang="vi-VN" dirty="0" smtClean="0"/>
              <a:t>Server sẽ là người chủ động lắng nghe kết nối do client gửi đến</a:t>
            </a:r>
            <a:endParaRPr lang="en-US" dirty="0" smtClean="0"/>
          </a:p>
          <a:p>
            <a:pPr marL="628650" lvl="1" indent="-171450">
              <a:buFont typeface="Arial" panose="020B0604020202020204" pitchFamily="34" charset="0"/>
              <a:buChar char="•"/>
            </a:pPr>
            <a:r>
              <a:rPr lang="sv-SE" dirty="0" smtClean="0"/>
              <a:t>int listen(int sockfd, int backlog)</a:t>
            </a:r>
          </a:p>
          <a:p>
            <a:pPr marL="171450" lvl="0" indent="-171450">
              <a:buFont typeface="Arial" panose="020B0604020202020204" pitchFamily="34" charset="0"/>
              <a:buChar char="•"/>
            </a:pPr>
            <a:r>
              <a:rPr lang="en-US" dirty="0" err="1" smtClean="0"/>
              <a:t>Mỗi</a:t>
            </a:r>
            <a:r>
              <a:rPr lang="en-US" dirty="0" smtClean="0"/>
              <a:t> </a:t>
            </a:r>
            <a:r>
              <a:rPr lang="en-US" dirty="0" err="1" smtClean="0"/>
              <a:t>khi</a:t>
            </a:r>
            <a:r>
              <a:rPr lang="en-US" dirty="0" smtClean="0"/>
              <a:t> có connection request gửi từ client, server sẽ </a:t>
            </a:r>
            <a:r>
              <a:rPr lang="en-US" dirty="0" err="1" smtClean="0"/>
              <a:t>quyết</a:t>
            </a:r>
            <a:r>
              <a:rPr lang="en-US" dirty="0" smtClean="0"/>
              <a:t> </a:t>
            </a:r>
            <a:r>
              <a:rPr lang="en-US" dirty="0" err="1" smtClean="0"/>
              <a:t>định</a:t>
            </a:r>
            <a:r>
              <a:rPr lang="en-US" dirty="0" smtClean="0"/>
              <a:t> có </a:t>
            </a:r>
            <a:r>
              <a:rPr lang="en-US" dirty="0" err="1" smtClean="0"/>
              <a:t>chấp</a:t>
            </a:r>
            <a:r>
              <a:rPr lang="en-US" dirty="0" smtClean="0"/>
              <a:t> </a:t>
            </a:r>
            <a:r>
              <a:rPr lang="en-US" dirty="0" err="1" smtClean="0"/>
              <a:t>nhận</a:t>
            </a:r>
            <a:r>
              <a:rPr lang="en-US" dirty="0" smtClean="0"/>
              <a:t> </a:t>
            </a:r>
            <a:r>
              <a:rPr lang="en-US" dirty="0" err="1" smtClean="0"/>
              <a:t>kết</a:t>
            </a:r>
            <a:r>
              <a:rPr lang="en-US" dirty="0" smtClean="0"/>
              <a:t> </a:t>
            </a:r>
            <a:r>
              <a:rPr lang="en-US" dirty="0" err="1" smtClean="0"/>
              <a:t>nối</a:t>
            </a:r>
            <a:r>
              <a:rPr lang="en-US" dirty="0" smtClean="0"/>
              <a:t> hay không</a:t>
            </a:r>
          </a:p>
          <a:p>
            <a:pPr marL="628650" lvl="1" indent="-171450">
              <a:buFont typeface="Arial" panose="020B0604020202020204" pitchFamily="34" charset="0"/>
              <a:buChar char="•"/>
            </a:pPr>
            <a:r>
              <a:rPr lang="en-US" dirty="0" smtClean="0"/>
              <a:t>int accept(int </a:t>
            </a:r>
            <a:r>
              <a:rPr lang="en-US" dirty="0" err="1" smtClean="0"/>
              <a:t>sockfd</a:t>
            </a:r>
            <a:r>
              <a:rPr lang="en-US" dirty="0" smtClean="0"/>
              <a:t>, </a:t>
            </a:r>
            <a:r>
              <a:rPr lang="en-US" dirty="0" err="1" smtClean="0"/>
              <a:t>struct</a:t>
            </a:r>
            <a:r>
              <a:rPr lang="en-US" dirty="0" smtClean="0"/>
              <a:t> </a:t>
            </a:r>
            <a:r>
              <a:rPr lang="en-US" dirty="0" err="1" smtClean="0"/>
              <a:t>sockaddr</a:t>
            </a:r>
            <a:r>
              <a:rPr lang="en-US" dirty="0" smtClean="0"/>
              <a:t> *restrict </a:t>
            </a:r>
            <a:r>
              <a:rPr lang="en-US" dirty="0" err="1" smtClean="0"/>
              <a:t>addr</a:t>
            </a:r>
            <a:r>
              <a:rPr lang="en-US" dirty="0" smtClean="0"/>
              <a:t>, </a:t>
            </a:r>
            <a:r>
              <a:rPr lang="en-US" dirty="0" err="1" smtClean="0"/>
              <a:t>socklen_t</a:t>
            </a:r>
            <a:r>
              <a:rPr lang="en-US" dirty="0" smtClean="0"/>
              <a:t> *restrict </a:t>
            </a:r>
            <a:r>
              <a:rPr lang="en-US" dirty="0" err="1" smtClean="0"/>
              <a:t>len</a:t>
            </a:r>
            <a:r>
              <a:rPr lang="en-US"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276670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Sau khi kết nối được thiết lập, dữ liệu có thể được gửi nhận thông qua việc đọc ghi vào socket file giống như file bình thường</a:t>
            </a:r>
            <a:endParaRPr lang="en-US" dirty="0" smtClean="0"/>
          </a:p>
          <a:p>
            <a:pPr marL="171450" indent="-171450">
              <a:buFont typeface="Arial" panose="020B0604020202020204" pitchFamily="34" charset="0"/>
              <a:buChar char="•"/>
            </a:pPr>
            <a:r>
              <a:rPr lang="en-US" dirty="0" smtClean="0"/>
              <a:t>OS </a:t>
            </a:r>
            <a:r>
              <a:rPr lang="en-US" dirty="0" err="1" smtClean="0"/>
              <a:t>thiết</a:t>
            </a:r>
            <a:r>
              <a:rPr lang="en-US" dirty="0" smtClean="0"/>
              <a:t> </a:t>
            </a:r>
            <a:r>
              <a:rPr lang="en-US" dirty="0" err="1" smtClean="0"/>
              <a:t>kế</a:t>
            </a:r>
            <a:r>
              <a:rPr lang="en-US" dirty="0" smtClean="0"/>
              <a:t> </a:t>
            </a:r>
            <a:r>
              <a:rPr lang="en-US" dirty="0" err="1" smtClean="0"/>
              <a:t>riêng</a:t>
            </a:r>
            <a:r>
              <a:rPr lang="en-US" dirty="0" smtClean="0"/>
              <a:t> 1 </a:t>
            </a:r>
            <a:r>
              <a:rPr lang="en-US" dirty="0" err="1" smtClean="0"/>
              <a:t>số</a:t>
            </a:r>
            <a:r>
              <a:rPr lang="en-US" dirty="0" smtClean="0"/>
              <a:t> </a:t>
            </a:r>
            <a:r>
              <a:rPr lang="en-US" dirty="0" err="1" smtClean="0"/>
              <a:t>hàm</a:t>
            </a:r>
            <a:r>
              <a:rPr lang="en-US" dirty="0" smtClean="0"/>
              <a:t> </a:t>
            </a:r>
            <a:r>
              <a:rPr lang="en-US" dirty="0" err="1" smtClean="0"/>
              <a:t>chuyên</a:t>
            </a:r>
            <a:r>
              <a:rPr lang="en-US" dirty="0" smtClean="0"/>
              <a:t> dùng gửi </a:t>
            </a:r>
            <a:r>
              <a:rPr lang="en-US" dirty="0" err="1" smtClean="0"/>
              <a:t>nhận</a:t>
            </a:r>
            <a:r>
              <a:rPr lang="en-US" dirty="0" smtClean="0"/>
              <a:t> dữ liệu từ socket</a:t>
            </a:r>
          </a:p>
          <a:p>
            <a:pPr marL="628650" lvl="1" indent="-171450">
              <a:buFont typeface="Arial" panose="020B0604020202020204" pitchFamily="34" charset="0"/>
              <a:buChar char="•"/>
            </a:pPr>
            <a:r>
              <a:rPr lang="en-US" dirty="0" smtClean="0"/>
              <a:t>ssize_t send(int </a:t>
            </a:r>
            <a:r>
              <a:rPr lang="en-US" dirty="0" err="1" smtClean="0"/>
              <a:t>sockfd</a:t>
            </a:r>
            <a:r>
              <a:rPr lang="en-US" dirty="0" smtClean="0"/>
              <a:t>, const void *buf, size_t </a:t>
            </a:r>
            <a:r>
              <a:rPr lang="en-US" dirty="0" err="1" smtClean="0"/>
              <a:t>nbytes</a:t>
            </a:r>
            <a:r>
              <a:rPr lang="en-US" dirty="0" smtClean="0"/>
              <a:t>, int flags)</a:t>
            </a:r>
          </a:p>
          <a:p>
            <a:pPr marL="628650" lvl="1" indent="-171450">
              <a:buFont typeface="Arial" panose="020B0604020202020204" pitchFamily="34" charset="0"/>
              <a:buChar char="•"/>
            </a:pPr>
            <a:r>
              <a:rPr lang="en-US" dirty="0" smtClean="0"/>
              <a:t>ssize_t </a:t>
            </a:r>
            <a:r>
              <a:rPr lang="en-US" dirty="0" err="1" smtClean="0"/>
              <a:t>recv</a:t>
            </a:r>
            <a:r>
              <a:rPr lang="en-US" dirty="0" smtClean="0"/>
              <a:t>(int </a:t>
            </a:r>
            <a:r>
              <a:rPr lang="en-US" dirty="0" err="1" smtClean="0"/>
              <a:t>sockfd</a:t>
            </a:r>
            <a:r>
              <a:rPr lang="en-US" dirty="0" smtClean="0"/>
              <a:t>, void *buf, size_t </a:t>
            </a:r>
            <a:r>
              <a:rPr lang="en-US" dirty="0" err="1" smtClean="0"/>
              <a:t>nbytes</a:t>
            </a:r>
            <a:r>
              <a:rPr lang="en-US" dirty="0" smtClean="0"/>
              <a:t>, int flags)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355055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489332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7/30/2019</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7/30/2019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7/30/2019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7/30/2019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7/30/2019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7/30/2019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7/30/2019</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7/30/2019</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7/30/2019</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7/30/2019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7/30/2019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7/30/2019</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Lập trình với socket</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lập</a:t>
            </a:r>
            <a:r>
              <a:rPr lang="en-US" dirty="0"/>
              <a:t> </a:t>
            </a:r>
            <a:r>
              <a:rPr lang="en-US" dirty="0" err="1"/>
              <a:t>kết</a:t>
            </a:r>
            <a:r>
              <a:rPr lang="en-US" dirty="0"/>
              <a:t> </a:t>
            </a:r>
            <a:r>
              <a:rPr lang="en-US" dirty="0" err="1"/>
              <a:t>nối</a:t>
            </a:r>
            <a:endParaRPr lang="en-US" dirty="0"/>
          </a:p>
        </p:txBody>
      </p:sp>
      <p:sp>
        <p:nvSpPr>
          <p:cNvPr id="3" name="Content Placeholder 2"/>
          <p:cNvSpPr>
            <a:spLocks noGrp="1"/>
          </p:cNvSpPr>
          <p:nvPr>
            <p:ph idx="1"/>
          </p:nvPr>
        </p:nvSpPr>
        <p:spPr/>
        <p:txBody>
          <a:bodyPr/>
          <a:lstStyle/>
          <a:p>
            <a:r>
              <a:rPr lang="en-US" dirty="0" smtClean="0"/>
              <a:t>Từ </a:t>
            </a:r>
            <a:r>
              <a:rPr lang="en-US" dirty="0" err="1" smtClean="0"/>
              <a:t>phía</a:t>
            </a:r>
            <a:r>
              <a:rPr lang="en-US" dirty="0" smtClean="0"/>
              <a:t> client</a:t>
            </a:r>
          </a:p>
          <a:p>
            <a:pPr lvl="1"/>
            <a:r>
              <a:rPr lang="en-US" dirty="0" smtClean="0"/>
              <a:t>int </a:t>
            </a:r>
            <a:r>
              <a:rPr lang="en-US" dirty="0"/>
              <a:t>connect(int </a:t>
            </a:r>
            <a:r>
              <a:rPr lang="en-US" dirty="0" err="1"/>
              <a:t>sockfd</a:t>
            </a:r>
            <a:r>
              <a:rPr lang="en-US" dirty="0"/>
              <a:t>, const </a:t>
            </a:r>
            <a:r>
              <a:rPr lang="en-US" dirty="0" err="1"/>
              <a:t>struct</a:t>
            </a:r>
            <a:r>
              <a:rPr lang="en-US" dirty="0"/>
              <a:t> </a:t>
            </a:r>
            <a:r>
              <a:rPr lang="en-US" dirty="0" err="1"/>
              <a:t>sockaddr</a:t>
            </a:r>
            <a:r>
              <a:rPr lang="en-US" dirty="0"/>
              <a:t> *</a:t>
            </a:r>
            <a:r>
              <a:rPr lang="en-US" dirty="0" err="1"/>
              <a:t>addr</a:t>
            </a:r>
            <a:r>
              <a:rPr lang="en-US" dirty="0"/>
              <a:t>, </a:t>
            </a:r>
            <a:r>
              <a:rPr lang="en-US" dirty="0" err="1"/>
              <a:t>socklen_t</a:t>
            </a:r>
            <a:r>
              <a:rPr lang="en-US" dirty="0"/>
              <a:t> </a:t>
            </a:r>
            <a:r>
              <a:rPr lang="en-US" dirty="0" err="1"/>
              <a:t>len</a:t>
            </a:r>
            <a:r>
              <a:rPr lang="en-US" dirty="0" smtClean="0"/>
              <a:t>)</a:t>
            </a:r>
          </a:p>
          <a:p>
            <a:r>
              <a:rPr lang="en-US" dirty="0" smtClean="0"/>
              <a:t>Từ </a:t>
            </a:r>
            <a:r>
              <a:rPr lang="en-US" dirty="0" err="1" smtClean="0"/>
              <a:t>phía</a:t>
            </a:r>
            <a:r>
              <a:rPr lang="en-US" dirty="0" smtClean="0"/>
              <a:t> server</a:t>
            </a:r>
          </a:p>
          <a:p>
            <a:pPr lvl="1"/>
            <a:r>
              <a:rPr lang="sv-SE" dirty="0"/>
              <a:t>int listen(int sockfd, int backlog)</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279372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Gửi </a:t>
            </a:r>
            <a:r>
              <a:rPr lang="en-US" dirty="0" err="1"/>
              <a:t>nhận</a:t>
            </a:r>
            <a:r>
              <a:rPr lang="en-US" dirty="0"/>
              <a:t> dữ liệu</a:t>
            </a:r>
          </a:p>
        </p:txBody>
      </p:sp>
      <p:sp>
        <p:nvSpPr>
          <p:cNvPr id="3" name="Content Placeholder 2"/>
          <p:cNvSpPr>
            <a:spLocks noGrp="1"/>
          </p:cNvSpPr>
          <p:nvPr>
            <p:ph idx="1"/>
          </p:nvPr>
        </p:nvSpPr>
        <p:spPr/>
        <p:txBody>
          <a:bodyPr/>
          <a:lstStyle/>
          <a:p>
            <a:r>
              <a:rPr lang="en-US" dirty="0"/>
              <a:t>ssize_t send(int </a:t>
            </a:r>
            <a:r>
              <a:rPr lang="en-US" dirty="0" err="1"/>
              <a:t>sockfd</a:t>
            </a:r>
            <a:r>
              <a:rPr lang="en-US" dirty="0"/>
              <a:t>, const void *buf, size_t </a:t>
            </a:r>
            <a:r>
              <a:rPr lang="en-US" dirty="0" err="1"/>
              <a:t>nbytes</a:t>
            </a:r>
            <a:r>
              <a:rPr lang="en-US" dirty="0"/>
              <a:t>, int flags</a:t>
            </a:r>
            <a:r>
              <a:rPr lang="en-US" dirty="0" smtClean="0"/>
              <a:t>)</a:t>
            </a:r>
          </a:p>
          <a:p>
            <a:r>
              <a:rPr lang="en-US" dirty="0"/>
              <a:t>ssize_t </a:t>
            </a:r>
            <a:r>
              <a:rPr lang="en-US" dirty="0" err="1"/>
              <a:t>recv</a:t>
            </a:r>
            <a:r>
              <a:rPr lang="en-US" dirty="0"/>
              <a:t>(int </a:t>
            </a:r>
            <a:r>
              <a:rPr lang="en-US" dirty="0" err="1"/>
              <a:t>sockfd</a:t>
            </a:r>
            <a:r>
              <a:rPr lang="en-US" dirty="0"/>
              <a:t>, void *buf, size_t </a:t>
            </a:r>
            <a:r>
              <a:rPr lang="en-US" dirty="0" err="1"/>
              <a:t>nbytes</a:t>
            </a:r>
            <a:r>
              <a:rPr lang="en-US" dirty="0"/>
              <a:t>, int flags)</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80414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a:t>Sơ đồ setup socket trên sever và client</a:t>
            </a:r>
            <a:endParaRPr lang="en-US" sz="2800" dirty="0"/>
          </a:p>
        </p:txBody>
      </p:sp>
      <p:sp>
        <p:nvSpPr>
          <p:cNvPr id="6" name="Text Placeholder 5"/>
          <p:cNvSpPr>
            <a:spLocks noGrp="1"/>
          </p:cNvSpPr>
          <p:nvPr>
            <p:ph type="body" idx="1"/>
          </p:nvPr>
        </p:nvSpPr>
        <p:spPr/>
        <p:txBody>
          <a:bodyPr/>
          <a:lstStyle/>
          <a:p>
            <a:r>
              <a:rPr lang="en-US" dirty="0" smtClean="0"/>
              <a:t>Sever</a:t>
            </a:r>
            <a:endParaRPr lang="en-US" dirty="0"/>
          </a:p>
        </p:txBody>
      </p:sp>
      <p:sp>
        <p:nvSpPr>
          <p:cNvPr id="7" name="Content Placeholder 6"/>
          <p:cNvSpPr>
            <a:spLocks noGrp="1"/>
          </p:cNvSpPr>
          <p:nvPr>
            <p:ph sz="half" idx="2"/>
          </p:nvPr>
        </p:nvSpPr>
        <p:spPr/>
        <p:txBody>
          <a:bodyPr/>
          <a:lstStyle/>
          <a:p>
            <a:pPr marL="0" indent="0">
              <a:buNone/>
            </a:pPr>
            <a:endParaRPr lang="en-US" dirty="0"/>
          </a:p>
        </p:txBody>
      </p:sp>
      <p:sp>
        <p:nvSpPr>
          <p:cNvPr id="8" name="Text Placeholder 7"/>
          <p:cNvSpPr>
            <a:spLocks noGrp="1"/>
          </p:cNvSpPr>
          <p:nvPr>
            <p:ph type="body" sz="quarter" idx="3"/>
          </p:nvPr>
        </p:nvSpPr>
        <p:spPr/>
        <p:txBody>
          <a:bodyPr/>
          <a:lstStyle/>
          <a:p>
            <a:r>
              <a:rPr lang="en-US" dirty="0" smtClean="0"/>
              <a:t>client</a:t>
            </a:r>
            <a:endParaRPr lang="en-US" dirty="0"/>
          </a:p>
        </p:txBody>
      </p:sp>
      <p:sp>
        <p:nvSpPr>
          <p:cNvPr id="9" name="Content Placeholder 8"/>
          <p:cNvSpPr>
            <a:spLocks noGrp="1"/>
          </p:cNvSpPr>
          <p:nvPr>
            <p:ph sz="quarter" idx="4"/>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
        <p:nvSpPr>
          <p:cNvPr id="10" name="Rectangle 9"/>
          <p:cNvSpPr/>
          <p:nvPr/>
        </p:nvSpPr>
        <p:spPr>
          <a:xfrm>
            <a:off x="1021977" y="1475334"/>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Socket()</a:t>
            </a:r>
            <a:endParaRPr lang="en-US" dirty="0"/>
          </a:p>
        </p:txBody>
      </p:sp>
      <p:sp>
        <p:nvSpPr>
          <p:cNvPr id="11" name="Rectangle 10"/>
          <p:cNvSpPr/>
          <p:nvPr/>
        </p:nvSpPr>
        <p:spPr>
          <a:xfrm>
            <a:off x="1006909" y="1904163"/>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Init</a:t>
            </a:r>
            <a:r>
              <a:rPr lang="en-US" dirty="0" smtClean="0"/>
              <a:t> </a:t>
            </a:r>
            <a:r>
              <a:rPr lang="en-US" dirty="0" err="1"/>
              <a:t>sockaddr_in</a:t>
            </a:r>
            <a:endParaRPr lang="en-US" dirty="0"/>
          </a:p>
        </p:txBody>
      </p:sp>
      <p:sp>
        <p:nvSpPr>
          <p:cNvPr id="12" name="Rectangle 11"/>
          <p:cNvSpPr/>
          <p:nvPr/>
        </p:nvSpPr>
        <p:spPr>
          <a:xfrm>
            <a:off x="1006909" y="2304249"/>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Bind()</a:t>
            </a:r>
            <a:endParaRPr lang="en-US" dirty="0"/>
          </a:p>
        </p:txBody>
      </p:sp>
      <p:sp>
        <p:nvSpPr>
          <p:cNvPr id="13" name="Rectangle 12"/>
          <p:cNvSpPr/>
          <p:nvPr/>
        </p:nvSpPr>
        <p:spPr>
          <a:xfrm>
            <a:off x="1006909" y="2715480"/>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Listen()</a:t>
            </a:r>
            <a:endParaRPr lang="en-US" dirty="0"/>
          </a:p>
        </p:txBody>
      </p:sp>
      <p:sp>
        <p:nvSpPr>
          <p:cNvPr id="14" name="Rectangle 13"/>
          <p:cNvSpPr/>
          <p:nvPr/>
        </p:nvSpPr>
        <p:spPr>
          <a:xfrm>
            <a:off x="1021977" y="3111338"/>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accept</a:t>
            </a:r>
            <a:r>
              <a:rPr lang="en-US" dirty="0" smtClean="0"/>
              <a:t>()</a:t>
            </a:r>
            <a:endParaRPr lang="en-US" dirty="0"/>
          </a:p>
        </p:txBody>
      </p:sp>
      <p:sp>
        <p:nvSpPr>
          <p:cNvPr id="15" name="Rectangle 14"/>
          <p:cNvSpPr/>
          <p:nvPr/>
        </p:nvSpPr>
        <p:spPr>
          <a:xfrm>
            <a:off x="5202105" y="1475334"/>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Socket()</a:t>
            </a:r>
            <a:endParaRPr lang="en-US" dirty="0"/>
          </a:p>
        </p:txBody>
      </p:sp>
      <p:sp>
        <p:nvSpPr>
          <p:cNvPr id="16" name="Rectangle 15"/>
          <p:cNvSpPr/>
          <p:nvPr/>
        </p:nvSpPr>
        <p:spPr>
          <a:xfrm>
            <a:off x="5202105" y="1904163"/>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Init</a:t>
            </a:r>
            <a:r>
              <a:rPr lang="en-US" dirty="0" smtClean="0"/>
              <a:t> </a:t>
            </a:r>
            <a:r>
              <a:rPr lang="en-US" dirty="0" err="1"/>
              <a:t>sockaddr_in</a:t>
            </a:r>
            <a:endParaRPr lang="en-US" dirty="0"/>
          </a:p>
        </p:txBody>
      </p:sp>
      <p:sp>
        <p:nvSpPr>
          <p:cNvPr id="17" name="Rectangle 16"/>
          <p:cNvSpPr/>
          <p:nvPr/>
        </p:nvSpPr>
        <p:spPr>
          <a:xfrm>
            <a:off x="5202105" y="2304249"/>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connect</a:t>
            </a:r>
            <a:r>
              <a:rPr lang="en-US" dirty="0" smtClean="0"/>
              <a:t>()</a:t>
            </a:r>
            <a:endParaRPr lang="en-US" dirty="0"/>
          </a:p>
        </p:txBody>
      </p:sp>
      <p:sp>
        <p:nvSpPr>
          <p:cNvPr id="18" name="Rectangle 17"/>
          <p:cNvSpPr/>
          <p:nvPr/>
        </p:nvSpPr>
        <p:spPr>
          <a:xfrm>
            <a:off x="3181218" y="3540167"/>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send()</a:t>
            </a:r>
            <a:endParaRPr lang="en-US" dirty="0"/>
          </a:p>
        </p:txBody>
      </p:sp>
      <p:sp>
        <p:nvSpPr>
          <p:cNvPr id="19" name="Rectangle 18"/>
          <p:cNvSpPr/>
          <p:nvPr/>
        </p:nvSpPr>
        <p:spPr>
          <a:xfrm>
            <a:off x="3181218" y="3961435"/>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a:t>
            </a:r>
            <a:endParaRPr lang="en-US" dirty="0"/>
          </a:p>
        </p:txBody>
      </p:sp>
      <p:sp>
        <p:nvSpPr>
          <p:cNvPr id="20" name="Rectangle 19"/>
          <p:cNvSpPr/>
          <p:nvPr/>
        </p:nvSpPr>
        <p:spPr>
          <a:xfrm>
            <a:off x="3181218" y="4358947"/>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close()</a:t>
            </a:r>
            <a:endParaRPr lang="en-US" dirty="0"/>
          </a:p>
        </p:txBody>
      </p:sp>
    </p:spTree>
    <p:extLst>
      <p:ext uri="{BB962C8B-B14F-4D97-AF65-F5344CB8AC3E}">
        <p14:creationId xmlns:p14="http://schemas.microsoft.com/office/powerpoint/2010/main" val="140033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vi-VN" dirty="0"/>
              <a:t>Viết 1 chương trình chat theo mô hình client server. Cả 2 chạy cùng trên 1 máy </a:t>
            </a:r>
            <a:r>
              <a:rPr lang="vi-VN" dirty="0" smtClean="0"/>
              <a:t>tính</a:t>
            </a:r>
            <a:endParaRPr lang="en-US" dirty="0" smtClean="0"/>
          </a:p>
          <a:p>
            <a:r>
              <a:rPr lang="vi-VN" dirty="0"/>
              <a:t>Viết chương trình chat client server cho phép chat trong mạng </a:t>
            </a:r>
            <a:r>
              <a:rPr lang="vi-VN" dirty="0" smtClean="0"/>
              <a:t>Lan</a:t>
            </a:r>
            <a:endParaRPr lang="en-US" dirty="0" smtClean="0"/>
          </a:p>
          <a:p>
            <a:r>
              <a:rPr lang="vi-VN" dirty="0"/>
              <a:t>Viết chương trình cho phép gửi nhận file từ nhà và công ty</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342183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a:t>Packet flow </a:t>
            </a:r>
            <a:r>
              <a:rPr lang="en-US" dirty="0" smtClean="0"/>
              <a:t>diagram.</a:t>
            </a:r>
            <a:endParaRPr lang="en-US" dirty="0" smtClean="0"/>
          </a:p>
          <a:p>
            <a:r>
              <a:rPr lang="en-US" dirty="0"/>
              <a:t>Socket overview.</a:t>
            </a:r>
            <a:endParaRPr lang="en-US" dirty="0" smtClean="0"/>
          </a:p>
          <a:p>
            <a:r>
              <a:rPr lang="en-US" dirty="0"/>
              <a:t>Programming with </a:t>
            </a:r>
            <a:r>
              <a:rPr lang="en-US" dirty="0" smtClean="0"/>
              <a:t>socket.</a:t>
            </a:r>
            <a:endParaRPr lang="en-US" dirty="0" smtClean="0"/>
          </a:p>
          <a:p>
            <a:r>
              <a:rPr lang="en-US" dirty="0" err="1" smtClean="0"/>
              <a:t>Thực</a:t>
            </a:r>
            <a:r>
              <a:rPr lang="en-US" dirty="0" smtClean="0"/>
              <a:t> </a:t>
            </a:r>
            <a:r>
              <a:rPr lang="en-US" dirty="0" err="1" smtClean="0"/>
              <a:t>hành</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114713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err="1" smtClean="0"/>
              <a:t>Địa</a:t>
            </a:r>
            <a:r>
              <a:rPr lang="en-US" dirty="0" smtClean="0"/>
              <a:t> </a:t>
            </a:r>
            <a:r>
              <a:rPr lang="en-US" dirty="0" err="1" smtClean="0"/>
              <a:t>chỉ</a:t>
            </a:r>
            <a:r>
              <a:rPr lang="en-US" dirty="0" smtClean="0"/>
              <a:t> IP</a:t>
            </a:r>
          </a:p>
          <a:p>
            <a:pPr lvl="1"/>
            <a:r>
              <a:rPr lang="en-US" dirty="0" smtClean="0"/>
              <a:t>192.168.1.1</a:t>
            </a:r>
          </a:p>
          <a:p>
            <a:r>
              <a:rPr lang="en-US" dirty="0" smtClean="0"/>
              <a:t>Global IP address</a:t>
            </a:r>
          </a:p>
          <a:p>
            <a:r>
              <a:rPr lang="en-US" dirty="0" smtClean="0"/>
              <a:t>Local IP address</a:t>
            </a:r>
          </a:p>
          <a:p>
            <a:r>
              <a:rPr lang="en-US" dirty="0" smtClean="0"/>
              <a:t>Port</a:t>
            </a:r>
          </a:p>
          <a:p>
            <a:r>
              <a:rPr lang="en-US" dirty="0" smtClean="0"/>
              <a:t>Client and sever</a:t>
            </a:r>
            <a:endParaRPr lang="en-US" dirty="0"/>
          </a:p>
        </p:txBody>
      </p:sp>
      <p:pic>
        <p:nvPicPr>
          <p:cNvPr id="12" name="Picture 11"/>
          <p:cNvPicPr>
            <a:picLocks noChangeAspect="1"/>
          </p:cNvPicPr>
          <p:nvPr/>
        </p:nvPicPr>
        <p:blipFill>
          <a:blip r:embed="rId3"/>
          <a:stretch>
            <a:fillRect/>
          </a:stretch>
        </p:blipFill>
        <p:spPr>
          <a:xfrm>
            <a:off x="457200" y="1786604"/>
            <a:ext cx="3010719" cy="1648160"/>
          </a:xfrm>
          <a:prstGeom prst="rect">
            <a:avLst/>
          </a:prstGeom>
        </p:spPr>
      </p:pic>
      <p:sp>
        <p:nvSpPr>
          <p:cNvPr id="11" name="Text Placeholder 10"/>
          <p:cNvSpPr>
            <a:spLocks noGrp="1"/>
          </p:cNvSpPr>
          <p:nvPr>
            <p:ph type="body" sz="half" idx="2"/>
          </p:nvPr>
        </p:nvSpPr>
        <p:spPr/>
        <p:txBody>
          <a:bodyPr/>
          <a:lstStyle/>
          <a:p>
            <a:endParaRPr lang="en-US" dirty="0"/>
          </a:p>
        </p:txBody>
      </p:sp>
      <p:sp>
        <p:nvSpPr>
          <p:cNvPr id="7" name="Footer Placeholder 6"/>
          <p:cNvSpPr>
            <a:spLocks noGrp="1"/>
          </p:cNvSpPr>
          <p:nvPr>
            <p:ph type="ftr" sz="quarter" idx="11"/>
          </p:nvPr>
        </p:nvSpPr>
        <p:spPr/>
        <p:txBody>
          <a:bodyPr/>
          <a:lstStyle/>
          <a:p>
            <a:r>
              <a:rPr lang="en-US" dirty="0" smtClean="0"/>
              <a:t>©FPT SOFTWARE - Corporate Training Center - Internal Use</a:t>
            </a:r>
            <a:endParaRPr lang="en-US" dirty="0"/>
          </a:p>
        </p:txBody>
      </p:sp>
      <p:sp>
        <p:nvSpPr>
          <p:cNvPr id="8" name="Slide Number Placeholder 7"/>
          <p:cNvSpPr>
            <a:spLocks noGrp="1"/>
          </p:cNvSpPr>
          <p:nvPr>
            <p:ph type="sldNum" sz="quarter" idx="12"/>
          </p:nvPr>
        </p:nvSpPr>
        <p:spPr/>
        <p:txBody>
          <a:bodyPr/>
          <a:lstStyle/>
          <a:p>
            <a:fld id="{E3B08AF7-4237-6949-8335-F63F47C2C8CC}" type="slidenum">
              <a:rPr lang="en-US" smtClean="0"/>
              <a:t>3</a:t>
            </a:fld>
            <a:endParaRPr lang="en-US" dirty="0"/>
          </a:p>
        </p:txBody>
      </p:sp>
      <p:sp>
        <p:nvSpPr>
          <p:cNvPr id="9" name="Title 8"/>
          <p:cNvSpPr>
            <a:spLocks noGrp="1"/>
          </p:cNvSpPr>
          <p:nvPr>
            <p:ph type="title"/>
          </p:nvPr>
        </p:nvSpPr>
        <p:spPr/>
        <p:txBody>
          <a:bodyPr/>
          <a:lstStyle/>
          <a:p>
            <a:r>
              <a:rPr lang="en-US" dirty="0" err="1" smtClean="0"/>
              <a:t>Định</a:t>
            </a:r>
            <a:r>
              <a:rPr lang="en-US" dirty="0" smtClean="0"/>
              <a:t> </a:t>
            </a:r>
            <a:r>
              <a:rPr lang="en-US" dirty="0" err="1" smtClean="0"/>
              <a:t>danh</a:t>
            </a:r>
            <a:r>
              <a:rPr lang="en-US" dirty="0" smtClean="0"/>
              <a:t> trong </a:t>
            </a:r>
            <a:r>
              <a:rPr lang="en-US" dirty="0" err="1" smtClean="0"/>
              <a:t>mạng</a:t>
            </a:r>
            <a:r>
              <a:rPr lang="en-US" dirty="0" smtClean="0"/>
              <a:t> internet</a:t>
            </a:r>
            <a:endParaRPr lang="en-US" dirty="0"/>
          </a:p>
        </p:txBody>
      </p:sp>
    </p:spTree>
    <p:extLst>
      <p:ext uri="{BB962C8B-B14F-4D97-AF65-F5344CB8AC3E}">
        <p14:creationId xmlns:p14="http://schemas.microsoft.com/office/powerpoint/2010/main" val="148602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flow diagram</a:t>
            </a:r>
            <a:endParaRPr lang="en-US" dirty="0"/>
          </a:p>
        </p:txBody>
      </p:sp>
      <p:pic>
        <p:nvPicPr>
          <p:cNvPr id="6" name="Content Placeholder 5"/>
          <p:cNvPicPr>
            <a:picLocks noGrp="1" noChangeAspect="1"/>
          </p:cNvPicPr>
          <p:nvPr>
            <p:ph idx="1"/>
          </p:nvPr>
        </p:nvPicPr>
        <p:blipFill>
          <a:blip r:embed="rId2"/>
          <a:stretch>
            <a:fillRect/>
          </a:stretch>
        </p:blipFill>
        <p:spPr>
          <a:xfrm>
            <a:off x="1547317" y="871538"/>
            <a:ext cx="6049366" cy="3722687"/>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270920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overview</a:t>
            </a:r>
          </a:p>
        </p:txBody>
      </p:sp>
      <p:sp>
        <p:nvSpPr>
          <p:cNvPr id="3" name="Content Placeholder 2"/>
          <p:cNvSpPr>
            <a:spLocks noGrp="1"/>
          </p:cNvSpPr>
          <p:nvPr>
            <p:ph idx="1"/>
          </p:nvPr>
        </p:nvSpPr>
        <p:spPr/>
        <p:txBody>
          <a:bodyPr/>
          <a:lstStyle/>
          <a:p>
            <a:r>
              <a:rPr lang="vi-VN" dirty="0"/>
              <a:t>Socket là các file ở dạng endpoint, khi ghi data vào 1 đầu thì data sẽ được gửi sang 1 hoặc nhiều đầu khác</a:t>
            </a:r>
            <a:r>
              <a:rPr lang="vi-VN" dirty="0" smtClean="0"/>
              <a:t>.</a:t>
            </a:r>
            <a:endParaRPr lang="en-US" dirty="0" smtClean="0"/>
          </a:p>
          <a:p>
            <a:r>
              <a:rPr lang="vi-VN" dirty="0"/>
              <a:t>Các với các file thông thường, socket cho phép data được gửi ra khỏi máy tính để đi vào mạng </a:t>
            </a:r>
            <a:r>
              <a:rPr lang="vi-VN" dirty="0" smtClean="0"/>
              <a:t>internet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66834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socket</a:t>
            </a:r>
            <a:endParaRPr lang="en-US" dirty="0"/>
          </a:p>
        </p:txBody>
      </p:sp>
      <p:sp>
        <p:nvSpPr>
          <p:cNvPr id="3" name="Content Placeholder 2"/>
          <p:cNvSpPr>
            <a:spLocks noGrp="1"/>
          </p:cNvSpPr>
          <p:nvPr>
            <p:ph idx="1"/>
          </p:nvPr>
        </p:nvSpPr>
        <p:spPr/>
        <p:txBody>
          <a:bodyPr>
            <a:normAutofit lnSpcReduction="10000"/>
          </a:bodyPr>
          <a:lstStyle/>
          <a:p>
            <a:r>
              <a:rPr lang="en-US" dirty="0"/>
              <a:t>#include &lt;sys/</a:t>
            </a:r>
            <a:r>
              <a:rPr lang="en-US" dirty="0" err="1"/>
              <a:t>socket.h</a:t>
            </a:r>
            <a:r>
              <a:rPr lang="en-US" dirty="0" smtClean="0"/>
              <a:t>&gt;</a:t>
            </a:r>
          </a:p>
          <a:p>
            <a:r>
              <a:rPr lang="en-US" dirty="0"/>
              <a:t>int socket(int domain, int type, int protocol</a:t>
            </a:r>
            <a:r>
              <a:rPr lang="en-US" dirty="0" smtClean="0"/>
              <a:t>)</a:t>
            </a:r>
          </a:p>
          <a:p>
            <a:pPr lvl="1"/>
            <a:r>
              <a:rPr lang="en-US" dirty="0" err="1"/>
              <a:t>Giá</a:t>
            </a:r>
            <a:r>
              <a:rPr lang="en-US" dirty="0"/>
              <a:t> </a:t>
            </a:r>
            <a:r>
              <a:rPr lang="en-US" dirty="0" err="1"/>
              <a:t>trị</a:t>
            </a:r>
            <a:r>
              <a:rPr lang="en-US" dirty="0"/>
              <a:t> </a:t>
            </a:r>
            <a:r>
              <a:rPr lang="en-US" dirty="0" err="1"/>
              <a:t>trả</a:t>
            </a:r>
            <a:r>
              <a:rPr lang="en-US" dirty="0"/>
              <a:t> về sẽ là file descriptor </a:t>
            </a:r>
            <a:r>
              <a:rPr lang="en-US" dirty="0" err="1"/>
              <a:t>giống</a:t>
            </a:r>
            <a:r>
              <a:rPr lang="en-US" dirty="0"/>
              <a:t> với </a:t>
            </a:r>
            <a:r>
              <a:rPr lang="en-US" dirty="0" err="1"/>
              <a:t>hàm</a:t>
            </a:r>
            <a:r>
              <a:rPr lang="en-US" dirty="0"/>
              <a:t> </a:t>
            </a:r>
            <a:r>
              <a:rPr lang="en-US" dirty="0" smtClean="0"/>
              <a:t>open</a:t>
            </a:r>
          </a:p>
          <a:p>
            <a:pPr lvl="1"/>
            <a:r>
              <a:rPr lang="vi-VN" dirty="0"/>
              <a:t>Tham số domain sẽ define một cách chung nhất về phương thức giao </a:t>
            </a:r>
            <a:r>
              <a:rPr lang="vi-VN" dirty="0" smtClean="0"/>
              <a:t>tiếp</a:t>
            </a:r>
            <a:endParaRPr lang="en-US" dirty="0" smtClean="0"/>
          </a:p>
          <a:p>
            <a:pPr lvl="1"/>
            <a:r>
              <a:rPr lang="en-US" dirty="0"/>
              <a:t>Tham </a:t>
            </a:r>
            <a:r>
              <a:rPr lang="en-US" dirty="0" err="1"/>
              <a:t>số</a:t>
            </a:r>
            <a:r>
              <a:rPr lang="en-US" dirty="0"/>
              <a:t> type sẽ </a:t>
            </a:r>
            <a:r>
              <a:rPr lang="en-US" dirty="0" err="1"/>
              <a:t>định</a:t>
            </a:r>
            <a:r>
              <a:rPr lang="en-US" dirty="0"/>
              <a:t> </a:t>
            </a:r>
            <a:r>
              <a:rPr lang="en-US" dirty="0" err="1"/>
              <a:t>nghĩa</a:t>
            </a:r>
            <a:r>
              <a:rPr lang="en-US" dirty="0"/>
              <a:t> </a:t>
            </a:r>
            <a:r>
              <a:rPr lang="en-US" dirty="0" err="1"/>
              <a:t>cách</a:t>
            </a:r>
            <a:r>
              <a:rPr lang="en-US" dirty="0"/>
              <a:t> </a:t>
            </a:r>
            <a:r>
              <a:rPr lang="en-US" dirty="0" err="1"/>
              <a:t>truyền</a:t>
            </a:r>
            <a:r>
              <a:rPr lang="en-US" dirty="0"/>
              <a:t> dữ </a:t>
            </a:r>
            <a:r>
              <a:rPr lang="en-US" dirty="0" smtClean="0"/>
              <a:t>liệu</a:t>
            </a:r>
          </a:p>
          <a:p>
            <a:pPr lvl="1"/>
            <a:r>
              <a:rPr lang="en-US" dirty="0"/>
              <a:t>Tham </a:t>
            </a:r>
            <a:r>
              <a:rPr lang="en-US" dirty="0" err="1"/>
              <a:t>số</a:t>
            </a:r>
            <a:r>
              <a:rPr lang="en-US" dirty="0"/>
              <a:t> protocol </a:t>
            </a:r>
            <a:r>
              <a:rPr lang="en-US" dirty="0" err="1"/>
              <a:t>định</a:t>
            </a:r>
            <a:r>
              <a:rPr lang="en-US" dirty="0"/>
              <a:t> </a:t>
            </a:r>
            <a:r>
              <a:rPr lang="en-US" dirty="0" err="1"/>
              <a:t>nghĩa</a:t>
            </a:r>
            <a:r>
              <a:rPr lang="en-US" dirty="0"/>
              <a:t> </a:t>
            </a:r>
            <a:r>
              <a:rPr lang="en-US" dirty="0" err="1"/>
              <a:t>chuẩn</a:t>
            </a:r>
            <a:r>
              <a:rPr lang="en-US" dirty="0"/>
              <a:t> giao </a:t>
            </a:r>
            <a:r>
              <a:rPr lang="en-US" dirty="0" err="1"/>
              <a:t>tiếp</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1748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bytes ordering</a:t>
            </a:r>
          </a:p>
        </p:txBody>
      </p:sp>
      <p:sp>
        <p:nvSpPr>
          <p:cNvPr id="3" name="Content Placeholder 2"/>
          <p:cNvSpPr>
            <a:spLocks noGrp="1"/>
          </p:cNvSpPr>
          <p:nvPr>
            <p:ph idx="1"/>
          </p:nvPr>
        </p:nvSpPr>
        <p:spPr/>
        <p:txBody>
          <a:bodyPr>
            <a:normAutofit/>
          </a:bodyPr>
          <a:lstStyle/>
          <a:p>
            <a:r>
              <a:rPr lang="vi-VN" dirty="0" smtClean="0"/>
              <a:t>Cần </a:t>
            </a:r>
            <a:r>
              <a:rPr lang="vi-VN" dirty="0"/>
              <a:t>1 chuẩn order dữ liệu chung trong network để tất cả có thể hiểu được</a:t>
            </a:r>
            <a:r>
              <a:rPr lang="vi-VN" dirty="0" smtClean="0"/>
              <a:t>.</a:t>
            </a:r>
            <a:endParaRPr lang="en-US" dirty="0" smtClean="0"/>
          </a:p>
          <a:p>
            <a:r>
              <a:rPr lang="en-US" dirty="0"/>
              <a:t>Các </a:t>
            </a:r>
            <a:r>
              <a:rPr lang="en-US" dirty="0" err="1"/>
              <a:t>hàm</a:t>
            </a:r>
            <a:r>
              <a:rPr lang="en-US" dirty="0"/>
              <a:t> convert order của data từ </a:t>
            </a:r>
            <a:r>
              <a:rPr lang="en-US" dirty="0" err="1"/>
              <a:t>máy</a:t>
            </a:r>
            <a:r>
              <a:rPr lang="en-US" dirty="0"/>
              <a:t> tính sang </a:t>
            </a:r>
            <a:r>
              <a:rPr lang="en-US" dirty="0" smtClean="0"/>
              <a:t>network</a:t>
            </a:r>
          </a:p>
          <a:p>
            <a:pPr lvl="1"/>
            <a:r>
              <a:rPr lang="en-US" dirty="0"/>
              <a:t>uint32_t </a:t>
            </a:r>
            <a:r>
              <a:rPr lang="en-US" dirty="0" err="1"/>
              <a:t>htonl</a:t>
            </a:r>
            <a:r>
              <a:rPr lang="en-US" dirty="0"/>
              <a:t>(uint32_t hostint32</a:t>
            </a:r>
            <a:r>
              <a:rPr lang="en-US" dirty="0" smtClean="0"/>
              <a:t>)</a:t>
            </a:r>
          </a:p>
          <a:p>
            <a:pPr lvl="1"/>
            <a:r>
              <a:rPr lang="en-US" dirty="0"/>
              <a:t>uint16_t </a:t>
            </a:r>
            <a:r>
              <a:rPr lang="en-US" dirty="0" err="1"/>
              <a:t>ntohs</a:t>
            </a:r>
            <a:r>
              <a:rPr lang="en-US" dirty="0"/>
              <a:t>(uint16_t netint16)</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328917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format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
        <p:nvSpPr>
          <p:cNvPr id="8" name="Content Placeholder 7"/>
          <p:cNvSpPr>
            <a:spLocks noGrp="1"/>
          </p:cNvSpPr>
          <p:nvPr>
            <p:ph idx="1"/>
          </p:nvPr>
        </p:nvSpPr>
        <p:spPr/>
        <p:txBody>
          <a:bodyPr/>
          <a:lstStyle/>
          <a:p>
            <a:r>
              <a:rPr lang="en-US" dirty="0" err="1" smtClean="0"/>
              <a:t>Struct</a:t>
            </a:r>
            <a:r>
              <a:rPr lang="en-US" dirty="0" smtClean="0"/>
              <a:t> </a:t>
            </a:r>
            <a:r>
              <a:rPr lang="en-US" dirty="0" err="1" smtClean="0"/>
              <a:t>socketadd_in</a:t>
            </a:r>
            <a:endParaRPr lang="en-US" dirty="0" smtClean="0"/>
          </a:p>
          <a:p>
            <a:endParaRPr lang="en-US" dirty="0"/>
          </a:p>
        </p:txBody>
      </p:sp>
      <p:pic>
        <p:nvPicPr>
          <p:cNvPr id="9" name="Content Placeholder 5"/>
          <p:cNvPicPr>
            <a:picLocks noChangeAspect="1"/>
          </p:cNvPicPr>
          <p:nvPr/>
        </p:nvPicPr>
        <p:blipFill>
          <a:blip r:embed="rId2"/>
          <a:stretch>
            <a:fillRect/>
          </a:stretch>
        </p:blipFill>
        <p:spPr>
          <a:xfrm>
            <a:off x="1350228" y="1738435"/>
            <a:ext cx="5429250" cy="1066800"/>
          </a:xfrm>
          <a:prstGeom prst="rect">
            <a:avLst/>
          </a:prstGeom>
        </p:spPr>
      </p:pic>
      <p:pic>
        <p:nvPicPr>
          <p:cNvPr id="10" name="Picture 9"/>
          <p:cNvPicPr>
            <a:picLocks noChangeAspect="1"/>
          </p:cNvPicPr>
          <p:nvPr/>
        </p:nvPicPr>
        <p:blipFill>
          <a:blip r:embed="rId3"/>
          <a:stretch>
            <a:fillRect/>
          </a:stretch>
        </p:blipFill>
        <p:spPr>
          <a:xfrm>
            <a:off x="1371600" y="2954481"/>
            <a:ext cx="3200400" cy="619125"/>
          </a:xfrm>
          <a:prstGeom prst="rect">
            <a:avLst/>
          </a:prstGeom>
        </p:spPr>
      </p:pic>
    </p:spTree>
    <p:extLst>
      <p:ext uri="{BB962C8B-B14F-4D97-AF65-F5344CB8AC3E}">
        <p14:creationId xmlns:p14="http://schemas.microsoft.com/office/powerpoint/2010/main" val="100803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Gán</a:t>
            </a:r>
            <a:r>
              <a:rPr lang="en-US" dirty="0"/>
              <a:t> </a:t>
            </a:r>
            <a:r>
              <a:rPr lang="en-US" dirty="0" err="1"/>
              <a:t>địa</a:t>
            </a:r>
            <a:r>
              <a:rPr lang="en-US" dirty="0"/>
              <a:t> </a:t>
            </a:r>
            <a:r>
              <a:rPr lang="en-US" dirty="0" err="1"/>
              <a:t>chỉ</a:t>
            </a:r>
            <a:r>
              <a:rPr lang="en-US" dirty="0"/>
              <a:t> cho socket</a:t>
            </a:r>
          </a:p>
        </p:txBody>
      </p:sp>
      <p:sp>
        <p:nvSpPr>
          <p:cNvPr id="3" name="Content Placeholder 2"/>
          <p:cNvSpPr>
            <a:spLocks noGrp="1"/>
          </p:cNvSpPr>
          <p:nvPr>
            <p:ph idx="1"/>
          </p:nvPr>
        </p:nvSpPr>
        <p:spPr/>
        <p:txBody>
          <a:bodyPr>
            <a:normAutofit/>
          </a:bodyPr>
          <a:lstStyle/>
          <a:p>
            <a:r>
              <a:rPr lang="vi-VN" dirty="0"/>
              <a:t>Sau khi gán địa chỉ cho socket, mỗi khi ghi data xuống socket file, data sẽ được đóng gói kèm địa chỉ và được phân luồng để gửi đến máy đích</a:t>
            </a:r>
            <a:r>
              <a:rPr lang="vi-VN" dirty="0" smtClean="0"/>
              <a:t>.</a:t>
            </a:r>
            <a:endParaRPr lang="en-US" dirty="0" smtClean="0"/>
          </a:p>
          <a:p>
            <a:pPr lvl="1"/>
            <a:r>
              <a:rPr lang="en-US" dirty="0" smtClean="0"/>
              <a:t>int </a:t>
            </a:r>
            <a:r>
              <a:rPr lang="en-US" dirty="0"/>
              <a:t>bind(int </a:t>
            </a:r>
            <a:r>
              <a:rPr lang="en-US" dirty="0" err="1"/>
              <a:t>sockfd</a:t>
            </a:r>
            <a:r>
              <a:rPr lang="en-US" dirty="0"/>
              <a:t>, const </a:t>
            </a:r>
            <a:r>
              <a:rPr lang="en-US" dirty="0" err="1"/>
              <a:t>struct</a:t>
            </a:r>
            <a:r>
              <a:rPr lang="en-US" dirty="0"/>
              <a:t> </a:t>
            </a:r>
            <a:r>
              <a:rPr lang="en-US" dirty="0" err="1"/>
              <a:t>sockaddr</a:t>
            </a:r>
            <a:r>
              <a:rPr lang="en-US" dirty="0"/>
              <a:t> *</a:t>
            </a:r>
            <a:r>
              <a:rPr lang="en-US" dirty="0" err="1"/>
              <a:t>addr</a:t>
            </a:r>
            <a:r>
              <a:rPr lang="en-US" dirty="0"/>
              <a:t>, </a:t>
            </a:r>
            <a:r>
              <a:rPr lang="en-US" dirty="0" err="1"/>
              <a:t>socklen_t</a:t>
            </a:r>
            <a:r>
              <a:rPr lang="en-US" dirty="0"/>
              <a:t> </a:t>
            </a:r>
            <a:r>
              <a:rPr lang="en-US" dirty="0" err="1"/>
              <a:t>len</a:t>
            </a:r>
            <a:r>
              <a:rPr lang="en-US" dirty="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425040553"/>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1827</TotalTime>
  <Words>833</Words>
  <Application>Microsoft Office PowerPoint</Application>
  <PresentationFormat>On-screen Show (16:9)</PresentationFormat>
  <Paragraphs>116</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Template_Internal_Course</vt:lpstr>
      <vt:lpstr>Lập trình với socket</vt:lpstr>
      <vt:lpstr>Agenda</vt:lpstr>
      <vt:lpstr>Định danh trong mạng internet</vt:lpstr>
      <vt:lpstr>Packet flow diagram</vt:lpstr>
      <vt:lpstr>Socket overview</vt:lpstr>
      <vt:lpstr>Create a socket</vt:lpstr>
      <vt:lpstr>Address bytes ordering</vt:lpstr>
      <vt:lpstr>Address format</vt:lpstr>
      <vt:lpstr>Gán địa chỉ cho socket</vt:lpstr>
      <vt:lpstr>Thiết lập kết nối</vt:lpstr>
      <vt:lpstr>Gửi nhận dữ liệu</vt:lpstr>
      <vt:lpstr>Sơ đồ setup socket trên sever và client</vt:lpstr>
      <vt:lpstr>Thực hành</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251</cp:revision>
  <dcterms:created xsi:type="dcterms:W3CDTF">2015-08-31T01:44:46Z</dcterms:created>
  <dcterms:modified xsi:type="dcterms:W3CDTF">2019-07-30T09:59:53Z</dcterms:modified>
</cp:coreProperties>
</file>