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Georgia Pro" panose="02040502050405020303" pitchFamily="18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44a0845d7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44a0845d7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44a0845d7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44a0845d7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44a0845d7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44a0845d7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44a0845d7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44a0845d7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44a0845d7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44a0845d7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44a0845d7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44a0845d7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44a0845d7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44a0845d7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44a0845d7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44a0845d7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f75112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5f75112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44a0845d7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44a0845d7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4a0845d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44a0845d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4a0845d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44a0845d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44a0845d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44a0845d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4a0845d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4a0845d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4a0845d7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44a0845d7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solidFill>
          <a:schemeClr val="accent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2" name="Google Shape;52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3" name="Google Shape;53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1" name="Google Shape;71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4" name="Google Shape;74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Google Shape;77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79" name="Google Shape;79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indr.ai/datasets/cx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512700" y="391025"/>
            <a:ext cx="8118600" cy="20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B06040202020202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VinDr-CXR: An open dataset of chest X-rays with radiologist’s annotations</a:t>
            </a:r>
            <a:endParaRPr dirty="0">
              <a:solidFill>
                <a:srgbClr val="000000"/>
              </a:solidFill>
              <a:latin typeface="Georgia Pro" panose="020B06040202020202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512700" y="2935649"/>
            <a:ext cx="8118600" cy="14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</a:rPr>
              <a:t>Team members:	Nguyễn Lê Anh Quân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</a:rPr>
              <a:t>Lý Hoàng Thuận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</a:rPr>
              <a:t>Phan Thành Nhân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561300" y="1577725"/>
            <a:ext cx="2376300" cy="22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What make it special?</a:t>
            </a:r>
            <a:endParaRPr sz="3600" b="1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507800" y="614575"/>
            <a:ext cx="53610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-Annotated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by a group of 17 radiologists with at least 8 years of experience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for the presence of 22 critical findings (local labels) and 6 diagnoses (global labels);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each finding is localized with a bounding box.</a:t>
            </a:r>
            <a:endParaRPr sz="1800" b="1"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training set :15,000 scans and the test set: 3,000 scans.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-Each image in the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training set was independently labeled by 3 radiologists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, while the annotation of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each image in the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test set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was even more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carefully treated and obtained from the consensus of 5 radiologists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b="1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</a:rPr>
              <a:t>Labeling data:</a:t>
            </a:r>
            <a:endParaRPr sz="3600" dirty="0">
              <a:latin typeface="Georgia Pro" panose="02040502050405020303" pitchFamily="18" charset="0"/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labeling process was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performed via an in-house system called VinLab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, which was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built on top of a Picture Archiving and Communication System (PACS)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labels of the test set was temporarily retain for the purpose of holding a CXR analysis competition on an open platform launch in December of 2020.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Labels was suggested by a committee of the most experienced radiologists from the two hospitals. 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selection of these labels took into account two factors: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+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They are prevalent.</a:t>
            </a:r>
            <a:endParaRPr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+They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can be differentiated on CXRs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00" y="82150"/>
            <a:ext cx="8557800" cy="49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ctrTitle"/>
          </p:nvPr>
        </p:nvSpPr>
        <p:spPr>
          <a:xfrm>
            <a:off x="538924" y="1575167"/>
            <a:ext cx="6594741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FFFFFF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More about labeling process</a:t>
            </a:r>
            <a:endParaRPr sz="3300" b="1" dirty="0">
              <a:solidFill>
                <a:srgbClr val="FFFFFF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471225" y="911700"/>
            <a:ext cx="2248500" cy="3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Summarize the data characteristics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25" y="24050"/>
            <a:ext cx="64242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482200" y="1684425"/>
            <a:ext cx="7961100" cy="26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These labels were divided into 2 categories: 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Local labels (1-22)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global labels (23-28)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 The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local labels marked with bounding boxes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that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localize the findings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Global labels reflect the diagnostic impression of the radiologist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482200" y="842200"/>
            <a:ext cx="45411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Categories:</a:t>
            </a:r>
            <a:endParaRPr sz="3000" b="1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82199" y="181350"/>
            <a:ext cx="770033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6AA84F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More about labeling process:</a:t>
            </a:r>
            <a:endParaRPr sz="3600" b="1" dirty="0">
              <a:solidFill>
                <a:srgbClr val="6AA84F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orgia Pro" panose="02040502050405020303" pitchFamily="18" charset="0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All data has been verified carefully</a:t>
            </a:r>
            <a:endParaRPr sz="3600" b="1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311700" y="1173075"/>
            <a:ext cx="8401500" cy="31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-Each sample in the training set was assigned to 3 radiologists for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annotating in a blind fashion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1800"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-For the test set, 5 radiologists involved into a two-stage labeling process: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First stage, each image was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independently annotated by 3 radiologists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the second stage, 2 radiologists, who have a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higher level of experience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review the annotations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from first stage and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communicated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with each other in order to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decide the final labels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Result:</a:t>
            </a:r>
            <a:endParaRPr sz="3600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11700" y="1062800"/>
            <a:ext cx="8443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-Once the labeling has been completed,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the labels of 18,000 CXRs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were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exported in JavaScript Object Notation (JSON) format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Contents and organized the annotations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are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parsed in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the form of a single comma-separated values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(CSV) file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-CSV file that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contains labels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bounding box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coordinates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, and their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corresponding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image IDs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-For the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training set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, each sample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comes with the annotations of three different radiologists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51000" y="1700"/>
            <a:ext cx="3751206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</a:rPr>
              <a:t>Data record:</a:t>
            </a:r>
            <a:endParaRPr sz="3600" dirty="0">
              <a:latin typeface="Georgia Pro" panose="02040502050405020303" pitchFamily="18" charset="0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451000" y="597600"/>
            <a:ext cx="8398800" cy="3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VinDr-CXR dataset has been submitted to The Cancer Imaging Archive (TCIA) for public download. It is also accessible at: </a:t>
            </a:r>
            <a:r>
              <a:rPr lang="en" sz="1800" u="sng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https://vindr.ai/datasets/cxr/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-Specifically, each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image ID has a vector of multiple labels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corresponding to different pathologies, in which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positive ones “1” and negative ones “0”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Training set were provided in</a:t>
            </a:r>
            <a:r>
              <a:rPr lang="en" sz="1800" b="1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 CSV file</a:t>
            </a:r>
            <a:r>
              <a:rPr lang="en" sz="1800" b="1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annotations_train.csv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-Each row represents a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bounding box contain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: image ID (image_id), radiologist ID (rad_id), label’s name (class_name), and bounding box coordinates (x_min, y_min, x_max, y_max). 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00" dirty="0">
                <a:solidFill>
                  <a:schemeClr val="dk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identities of the 17 radiologists is in (rad_id).</a:t>
            </a:r>
            <a:endParaRPr sz="1800" dirty="0">
              <a:solidFill>
                <a:schemeClr val="dk1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image-level labels</a:t>
            </a:r>
            <a:r>
              <a:rPr lang="en" sz="1800" dirty="0">
                <a:solidFill>
                  <a:schemeClr val="dk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were stored in different file, “image_labels_train.csv”, with the following: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Image ID</a:t>
            </a:r>
            <a:r>
              <a:rPr lang="en" sz="1800" dirty="0">
                <a:solidFill>
                  <a:schemeClr val="dk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(image_id),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radiologist ID</a:t>
            </a:r>
            <a:r>
              <a:rPr lang="en" sz="1800" dirty="0">
                <a:solidFill>
                  <a:schemeClr val="dk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(rad_ID), and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global labels</a:t>
            </a:r>
            <a:r>
              <a:rPr lang="en" sz="1800" dirty="0">
                <a:solidFill>
                  <a:schemeClr val="dk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(labels).</a:t>
            </a:r>
            <a:endParaRPr sz="1800" dirty="0">
              <a:solidFill>
                <a:schemeClr val="dk1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800"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5632316" y="1189775"/>
            <a:ext cx="3451171" cy="3483050"/>
            <a:chOff x="5632316" y="1189775"/>
            <a:chExt cx="3451171" cy="3483050"/>
          </a:xfrm>
        </p:grpSpPr>
        <p:sp>
          <p:nvSpPr>
            <p:cNvPr id="104" name="Google Shape;104;p16"/>
            <p:cNvSpPr/>
            <p:nvPr/>
          </p:nvSpPr>
          <p:spPr>
            <a:xfrm>
              <a:off x="5632316" y="1189775"/>
              <a:ext cx="3451171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More about labeling process</a:t>
              </a:r>
              <a:endParaRPr dirty="0">
                <a:solidFill>
                  <a:srgbClr val="FFFFFF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-The data characteristics.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-Categories.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-Data record.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07" name="Google Shape;107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Overview about VinDr-CXR</a:t>
              </a:r>
              <a:endParaRPr dirty="0">
                <a:solidFill>
                  <a:srgbClr val="FFFFFF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-Introduction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-Background &amp; Summary,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-Problem occur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-What happen with previous datasets?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10" name="Google Shape;110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VinDR-CXR datasets</a:t>
              </a:r>
              <a:endParaRPr dirty="0">
                <a:solidFill>
                  <a:srgbClr val="FFFFFF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-About dataset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-What make it special?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 Pro" panose="02040502050405020303" pitchFamily="18" charset="0"/>
                  <a:ea typeface="Times New Roman"/>
                  <a:cs typeface="Times New Roman"/>
                  <a:sym typeface="Times New Roman"/>
                </a:rPr>
                <a:t>-Labeling data</a:t>
              </a: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b="1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</a:rPr>
              <a:t>Technical Validation</a:t>
            </a:r>
            <a:endParaRPr sz="3600" dirty="0">
              <a:latin typeface="Georgia Pro" panose="02040502050405020303" pitchFamily="18" charset="0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11700" y="1232937"/>
            <a:ext cx="8556975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-All data has been </a:t>
            </a:r>
            <a:r>
              <a:rPr lang="en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de-identification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-All DICOM meta-data was parsed and reviewed to ensure </a:t>
            </a:r>
            <a:r>
              <a:rPr lang="en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individually identifiable health information of the patients has been removed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-Pixel values of all CXR scans were also carefully examined.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141500" y="497541"/>
            <a:ext cx="3430500" cy="11093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</a:rPr>
              <a:t>Introduction:</a:t>
            </a:r>
            <a:endParaRPr sz="3600" dirty="0">
              <a:latin typeface="Georgia Pro" panose="02040502050405020303" pitchFamily="18" charset="0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2"/>
          </p:nvPr>
        </p:nvSpPr>
        <p:spPr>
          <a:xfrm>
            <a:off x="1809750" y="1606923"/>
            <a:ext cx="5524500" cy="26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About 100,000 DICOM chest X-Ray pics were collected from 2 of the biggest hospital in VN (H108, HMUH).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In this data set contain 15,000 pics.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Annotated by 17 experienced radiologists with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22 local labels of rectangles surrounding abnormalities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6</a:t>
            </a:r>
            <a:r>
              <a:rPr lang="en" dirty="0">
                <a:solidFill>
                  <a:srgbClr val="98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global labels of suspected diseases.</a:t>
            </a:r>
            <a:endParaRPr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91825" y="460525"/>
            <a:ext cx="5694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</a:rPr>
              <a:t>Background &amp; Summary</a:t>
            </a:r>
            <a:endParaRPr sz="3600" dirty="0">
              <a:latin typeface="Georgia Pro" panose="02040502050405020303" pitchFamily="18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4294967295"/>
          </p:nvPr>
        </p:nvSpPr>
        <p:spPr>
          <a:xfrm>
            <a:off x="691825" y="1493925"/>
            <a:ext cx="79596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-Computer-aided diagnosis (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CAD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) systems for chest radiographs (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Chest X-ray or CXR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)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recently achieved great success</a:t>
            </a:r>
            <a:r>
              <a:rPr lang="en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thanks to</a:t>
            </a:r>
            <a:r>
              <a:rPr lang="en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the availability of large labeled datasets</a:t>
            </a:r>
            <a:r>
              <a:rPr lang="en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and the recent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advances of high-performance supervised learning algorithms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 These systems can reach the expert-level performance in classifying common lung diseases and related findings with CNN. 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-Training a CNN</a:t>
            </a:r>
            <a:r>
              <a:rPr lang="en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heavily relies on high quality datasets</a:t>
            </a:r>
            <a:r>
              <a:rPr lang="en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of</a:t>
            </a:r>
            <a:r>
              <a:rPr lang="en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annotated images</a:t>
            </a:r>
            <a:r>
              <a:rPr lang="en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0" y="268941"/>
            <a:ext cx="67068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Problem occur:</a:t>
            </a:r>
            <a:endParaRPr sz="3600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67100" y="1151250"/>
            <a:ext cx="7609800" cy="28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It is costly and time-consuming to build such datasets due to several constraints:</a:t>
            </a:r>
            <a:endParaRPr sz="1800" dirty="0">
              <a:solidFill>
                <a:schemeClr val="tx1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6355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1700"/>
              <a:buFont typeface="+mj-lt"/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Medical data are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hard to retrieve from hospitals or medical centers.</a:t>
            </a:r>
            <a:endParaRPr sz="1800"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700"/>
              <a:buFont typeface="+mj-lt"/>
              <a:buAutoNum type="arabicPeriod"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Physician’s time is precious.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700"/>
              <a:buFont typeface="+mj-lt"/>
              <a:buAutoNum type="arabicPeriod"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The annotation of medical images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requires a consensus of several expert readers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to overcome human bias.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700"/>
              <a:buFont typeface="+mj-lt"/>
              <a:buAutoNum type="arabicPeriod"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It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lacks an efficient labeling framework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to manage and annotate large-scale medical datasets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</a:rPr>
              <a:t>What happen with previous datasets?</a:t>
            </a:r>
            <a:endParaRPr sz="3600" dirty="0">
              <a:latin typeface="Georgia Pro" panose="02040502050405020303" pitchFamily="18" charset="0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575" y="1183100"/>
            <a:ext cx="8520600" cy="30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-Most of existing CXR datasets depend on :</a:t>
            </a:r>
            <a:endParaRPr sz="1800" dirty="0">
              <a:solidFill>
                <a:schemeClr val="tx1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+Automated rule-based labelers that either use keyword matching (e.g. CheXpert3 and NIH labelers) or an NLP model (e.g. CheXbert) to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extract disease labels from free-text radiology reports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=&gt;These tools can produce labels on a large scale but, at the same time, introduce a high rate of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inconsistency</a:t>
            </a:r>
            <a:r>
              <a:rPr lang="en" sz="18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uncertainty</a:t>
            </a:r>
            <a:r>
              <a:rPr lang="en" sz="1800" dirty="0">
                <a:solidFill>
                  <a:schemeClr val="tx1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errors.</a:t>
            </a:r>
            <a:endParaRPr sz="1800"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660500" cy="22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4125"/>
                </a:solidFill>
                <a:latin typeface="Georgia Pro" panose="02040502050405020303" pitchFamily="18" charset="0"/>
              </a:rPr>
              <a:t>Hold on!!!</a:t>
            </a:r>
            <a:endParaRPr sz="3600" dirty="0">
              <a:solidFill>
                <a:srgbClr val="CC4125"/>
              </a:solidFill>
              <a:latin typeface="Georgia Pro" panose="02040502050405020303" pitchFamily="18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4294967295"/>
          </p:nvPr>
        </p:nvSpPr>
        <p:spPr>
          <a:xfrm>
            <a:off x="460650" y="1285600"/>
            <a:ext cx="46605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report-based approaches only associate a CXR image with one or several labels in a predefined list of findings and diagnoses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without identifying their locations</a:t>
            </a:r>
            <a:r>
              <a:rPr lang="en" sz="1800" b="1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-There are a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few CXR datasets that include annotated locations of abnormalities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but they are either too small for training deep learning models (JSRT) or not detailed enough (PadChest).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4294967295"/>
          </p:nvPr>
        </p:nvSpPr>
        <p:spPr>
          <a:xfrm>
            <a:off x="5412918" y="1285600"/>
            <a:ext cx="3303423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8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interpretation of a CXR is not all about image-level classification.</a:t>
            </a:r>
            <a:endParaRPr sz="1800" dirty="0">
              <a:solidFill>
                <a:srgbClr val="98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98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=&gt;More important is about</a:t>
            </a:r>
            <a:r>
              <a:rPr lang="en" sz="1800" b="1" dirty="0">
                <a:solidFill>
                  <a:srgbClr val="98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localize the abnormalities on the image.</a:t>
            </a:r>
            <a:endParaRPr sz="1800" b="1" dirty="0">
              <a:solidFill>
                <a:srgbClr val="FF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5121150" y="1670650"/>
            <a:ext cx="3600" cy="21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50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VinDR-CXR datasets</a:t>
            </a:r>
            <a:endParaRPr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433775"/>
            <a:ext cx="8405700" cy="29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-VinDr-CXR dataset from more than 100,000 raw images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in DICOM format 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that were retrospectively collected from the Hospital 108 (H108) and the Hanoi Medical University Hospital (HMUH).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-The published dataset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consists of 18,000 postero-anterior (PA) view CXR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scans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that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come with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both the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localization of critical findings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800" dirty="0">
                <a:solidFill>
                  <a:srgbClr val="FF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the classification of common thoracic diseases</a:t>
            </a:r>
            <a:r>
              <a:rPr lang="en" sz="1800" dirty="0">
                <a:solidFill>
                  <a:srgbClr val="000000"/>
                </a:solidFill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rgbClr val="000000"/>
              </a:solidFill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eorgia Pro" panose="02040502050405020303" pitchFamily="18" charset="0"/>
                <a:ea typeface="Times New Roman"/>
                <a:cs typeface="Times New Roman"/>
                <a:sym typeface="Times New Roman"/>
              </a:rPr>
              <a:t>About:</a:t>
            </a:r>
            <a:endParaRPr sz="3600" dirty="0">
              <a:latin typeface="Georgia Pro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1165</Words>
  <Application>Microsoft Office PowerPoint</Application>
  <PresentationFormat>On-screen Show (16:9)</PresentationFormat>
  <Paragraphs>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Times New Roman</vt:lpstr>
      <vt:lpstr>Arial</vt:lpstr>
      <vt:lpstr>Georgia Pro</vt:lpstr>
      <vt:lpstr>Simple Light</vt:lpstr>
      <vt:lpstr>VinDr-CXR: An open dataset of chest X-rays with radiologist’s annotations</vt:lpstr>
      <vt:lpstr>PowerPoint Presentation</vt:lpstr>
      <vt:lpstr>Introduction:</vt:lpstr>
      <vt:lpstr>Background &amp; Summary</vt:lpstr>
      <vt:lpstr>Problem occur:</vt:lpstr>
      <vt:lpstr>What happen with previous datasets?</vt:lpstr>
      <vt:lpstr>Hold on!!!</vt:lpstr>
      <vt:lpstr>VinDR-CXR datasets</vt:lpstr>
      <vt:lpstr>About:</vt:lpstr>
      <vt:lpstr>What make it special?</vt:lpstr>
      <vt:lpstr>Labeling data:</vt:lpstr>
      <vt:lpstr>PowerPoint Presentation</vt:lpstr>
      <vt:lpstr>More about labeling process</vt:lpstr>
      <vt:lpstr>Summarize the data characteristics</vt:lpstr>
      <vt:lpstr>Categories:</vt:lpstr>
      <vt:lpstr>All data has been verified carefully</vt:lpstr>
      <vt:lpstr>Result:</vt:lpstr>
      <vt:lpstr>PowerPoint Presentation</vt:lpstr>
      <vt:lpstr>Data record:</vt:lpstr>
      <vt:lpstr>Technical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VinDr-CXR: An open dataset of chest X-rays with radiologist’s annotations</dc:title>
  <cp:lastModifiedBy>Lý Hoàng Thuận</cp:lastModifiedBy>
  <cp:revision>2</cp:revision>
  <dcterms:modified xsi:type="dcterms:W3CDTF">2021-03-16T02:10:52Z</dcterms:modified>
</cp:coreProperties>
</file>