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15/12/2016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15/12/2016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15/12/2016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15/12/2016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15/12/2016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15/12/2016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15/12/2016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15/12/2016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15/12/2016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15/12/2016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15/12/2016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235765"/>
            <a:ext cx="8825658" cy="3329581"/>
          </a:xfrm>
        </p:spPr>
        <p:txBody>
          <a:bodyPr/>
          <a:lstStyle/>
          <a:p>
            <a:r>
              <a:rPr lang="en-US" sz="4500">
                <a:latin typeface="Arial" panose="020B0604020202020204" pitchFamily="34" charset="0"/>
                <a:cs typeface="Arial" panose="020B0604020202020204" pitchFamily="34" charset="0"/>
              </a:rPr>
              <a:t>BÁO CÁO</a:t>
            </a:r>
            <a:br>
              <a:rPr lang="en-US" sz="4000">
                <a:latin typeface="Arial" panose="020B0604020202020204" pitchFamily="34" charset="0"/>
                <a:cs typeface="Arial" panose="020B0604020202020204" pitchFamily="34" charset="0"/>
              </a:rPr>
            </a:br>
            <a:r>
              <a:rPr lang="en-US" sz="4000">
                <a:solidFill>
                  <a:schemeClr val="accent1">
                    <a:lumMod val="60000"/>
                    <a:lumOff val="40000"/>
                  </a:schemeClr>
                </a:solidFill>
                <a:latin typeface="Arial" panose="020B0604020202020204" pitchFamily="34" charset="0"/>
                <a:cs typeface="Arial" panose="020B0604020202020204" pitchFamily="34" charset="0"/>
              </a:rPr>
              <a:t>CÁC VẤN ĐỀ CHỌN LỌC TRONG THỊ GIÁC MÁY TÍNH</a:t>
            </a:r>
            <a:br>
              <a:rPr lang="en-US" sz="4000">
                <a:latin typeface="Arial" panose="020B0604020202020204" pitchFamily="34" charset="0"/>
                <a:cs typeface="Arial" panose="020B0604020202020204" pitchFamily="34" charset="0"/>
              </a:rPr>
            </a:br>
            <a:r>
              <a:rPr lang="en-US" sz="4000">
                <a:latin typeface="Arial" panose="020B0604020202020204" pitchFamily="34" charset="0"/>
                <a:cs typeface="Arial" panose="020B0604020202020204" pitchFamily="34" charset="0"/>
              </a:rPr>
              <a:t>ĐỀ TÀI: </a:t>
            </a:r>
            <a:r>
              <a:rPr lang="en-US" sz="4000">
                <a:solidFill>
                  <a:schemeClr val="accent1">
                    <a:lumMod val="60000"/>
                    <a:lumOff val="40000"/>
                  </a:schemeClr>
                </a:solidFill>
                <a:latin typeface="Arial" panose="020B0604020202020204" pitchFamily="34" charset="0"/>
                <a:cs typeface="Arial" panose="020B0604020202020204" pitchFamily="34" charset="0"/>
              </a:rPr>
              <a:t>NHẬN DẠNG KÝ TỰ TỪ ẢNH SỐ</a:t>
            </a:r>
            <a:br>
              <a:rPr lang="en-US" sz="4000"/>
            </a:br>
            <a:endParaRPr lang="en-US" sz="4000">
              <a:latin typeface="Arial" panose="020B0604020202020204" pitchFamily="34" charset="0"/>
              <a:cs typeface="Arial" panose="020B0604020202020204" pitchFamily="34" charset="0"/>
            </a:endParaRPr>
          </a:p>
        </p:txBody>
      </p:sp>
      <p:sp>
        <p:nvSpPr>
          <p:cNvPr id="4" name="TextBox 3"/>
          <p:cNvSpPr txBox="1"/>
          <p:nvPr/>
        </p:nvSpPr>
        <p:spPr>
          <a:xfrm>
            <a:off x="967409" y="4697868"/>
            <a:ext cx="10840278" cy="1200329"/>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GVHD: </a:t>
            </a:r>
            <a:r>
              <a:rPr lang="en-US" b="1">
                <a:latin typeface="Times New Roman" panose="02020603050405020304" pitchFamily="18" charset="0"/>
                <a:cs typeface="Times New Roman" panose="02020603050405020304" pitchFamily="18" charset="0"/>
              </a:rPr>
              <a:t>Cáp Phạm Đình Thăng</a:t>
            </a:r>
          </a:p>
          <a:p>
            <a:r>
              <a:rPr lang="en-US">
                <a:latin typeface="Times New Roman" panose="02020603050405020304" pitchFamily="18" charset="0"/>
                <a:cs typeface="Times New Roman" panose="02020603050405020304" pitchFamily="18" charset="0"/>
              </a:rPr>
              <a:t>								                     Sinh viên:     Từ Nguyên Gia Khánh – 12520200</a:t>
            </a:r>
          </a:p>
          <a:p>
            <a:r>
              <a:rPr lang="en-US">
                <a:latin typeface="Times New Roman" panose="02020603050405020304" pitchFamily="18" charset="0"/>
                <a:cs typeface="Times New Roman" panose="02020603050405020304" pitchFamily="18" charset="0"/>
              </a:rPr>
              <a:t>													   Nguyễn Anh Quân – 12520337</a:t>
            </a:r>
          </a:p>
          <a:p>
            <a:r>
              <a:rPr lang="en-US">
                <a:latin typeface="Times New Roman" panose="02020603050405020304" pitchFamily="18" charset="0"/>
                <a:cs typeface="Times New Roman" panose="02020603050405020304" pitchFamily="18" charset="0"/>
              </a:rPr>
              <a:t>													   Nguyễn Kim Hoàn - 12520149</a:t>
            </a:r>
          </a:p>
        </p:txBody>
      </p:sp>
    </p:spTree>
    <p:extLst>
      <p:ext uri="{BB962C8B-B14F-4D97-AF65-F5344CB8AC3E}">
        <p14:creationId xmlns:p14="http://schemas.microsoft.com/office/powerpoint/2010/main" val="749481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pt-BR" sz="2200">
                <a:latin typeface="Times New Roman" panose="02020603050405020304" pitchFamily="18" charset="0"/>
                <a:cs typeface="Times New Roman" panose="02020603050405020304" pitchFamily="18" charset="0"/>
              </a:rPr>
              <a:t>4.1</a:t>
            </a:r>
            <a:r>
              <a:rPr lang="pt-BR" sz="2200" b="1">
                <a:latin typeface="Times New Roman" panose="02020603050405020304" pitchFamily="18" charset="0"/>
                <a:cs typeface="Times New Roman" panose="02020603050405020304" pitchFamily="18" charset="0"/>
              </a:rPr>
              <a:t>.Xử </a:t>
            </a:r>
            <a:r>
              <a:rPr lang="pt-BR" sz="2200" b="1">
                <a:latin typeface="Times New Roman" panose="02020603050405020304" pitchFamily="18" charset="0"/>
                <a:cs typeface="Times New Roman" panose="02020603050405020304" pitchFamily="18" charset="0"/>
              </a:rPr>
              <a:t>lý dữ liệu (Phân tích ảnh)</a:t>
            </a:r>
            <a:endParaRPr lang="en-US" sz="2200">
              <a:latin typeface="Times New Roman" panose="02020603050405020304" pitchFamily="18" charset="0"/>
              <a:cs typeface="Times New Roman" panose="02020603050405020304" pitchFamily="18" charset="0"/>
            </a:endParaRPr>
          </a:p>
          <a:p>
            <a:pPr marL="0" indent="0">
              <a:buNone/>
            </a:pPr>
            <a:r>
              <a:rPr lang="pt-BR" sz="2200">
                <a:latin typeface="Times New Roman" panose="02020603050405020304" pitchFamily="18" charset="0"/>
                <a:cs typeface="Times New Roman" panose="02020603050405020304" pitchFamily="18" charset="0"/>
              </a:rPr>
              <a:t>Quá </a:t>
            </a:r>
            <a:r>
              <a:rPr lang="pt-BR" sz="2200">
                <a:latin typeface="Times New Roman" panose="02020603050405020304" pitchFamily="18" charset="0"/>
                <a:cs typeface="Times New Roman" panose="02020603050405020304" pitchFamily="18" charset="0"/>
              </a:rPr>
              <a:t>trình phân tích ảnh thực chất là phân tích chuỗi văn bản ảnh thành từng ký tự một. Việc phân tích này dựa trên việc nhận dạng các pixel màu của ký tự ảnh với dữ liệu đầu vào đã được xử lý và chuyển thành định dạng *.bmp chỉ có 2 pixel điểm đen RGB(0,0,0) và điểm trắng RGB(255, 255, 255).</a:t>
            </a:r>
            <a:endParaRPr lang="en-US" sz="2200">
              <a:latin typeface="Times New Roman" panose="02020603050405020304" pitchFamily="18" charset="0"/>
              <a:cs typeface="Times New Roman" panose="02020603050405020304" pitchFamily="18" charset="0"/>
            </a:endParaRPr>
          </a:p>
          <a:p>
            <a:r>
              <a:rPr lang="pt-BR" sz="2200">
                <a:latin typeface="Times New Roman" panose="02020603050405020304" pitchFamily="18" charset="0"/>
                <a:cs typeface="Times New Roman" panose="02020603050405020304" pitchFamily="18" charset="0"/>
              </a:rPr>
              <a:t>Quá trình phân tích ảnh được thực hiện tuần tự như </a:t>
            </a:r>
            <a:r>
              <a:rPr lang="pt-BR" sz="2200">
                <a:latin typeface="Times New Roman" panose="02020603050405020304" pitchFamily="18" charset="0"/>
                <a:cs typeface="Times New Roman" panose="02020603050405020304" pitchFamily="18" charset="0"/>
              </a:rPr>
              <a:t>sau :</a:t>
            </a:r>
            <a:endParaRPr lang="en-US" sz="2200">
              <a:latin typeface="Times New Roman" panose="02020603050405020304" pitchFamily="18" charset="0"/>
              <a:cs typeface="Times New Roman" panose="02020603050405020304" pitchFamily="18" charset="0"/>
            </a:endParaRPr>
          </a:p>
          <a:p>
            <a:pPr marL="0" indent="0">
              <a:buNone/>
            </a:pPr>
            <a:r>
              <a:rPr lang="pt-BR" sz="2200">
                <a:latin typeface="Times New Roman" panose="02020603050405020304" pitchFamily="18" charset="0"/>
                <a:cs typeface="Times New Roman" panose="02020603050405020304" pitchFamily="18" charset="0"/>
              </a:rPr>
              <a:t>-Phân tích văn bản thành từng dòng văn bản .</a:t>
            </a:r>
            <a:endParaRPr lang="en-US" sz="2200">
              <a:latin typeface="Times New Roman" panose="02020603050405020304" pitchFamily="18" charset="0"/>
              <a:cs typeface="Times New Roman" panose="02020603050405020304" pitchFamily="18" charset="0"/>
            </a:endParaRPr>
          </a:p>
          <a:p>
            <a:pPr marL="0" indent="0">
              <a:buNone/>
            </a:pPr>
            <a:r>
              <a:rPr lang="pt-BR" sz="2200">
                <a:latin typeface="Times New Roman" panose="02020603050405020304" pitchFamily="18" charset="0"/>
                <a:cs typeface="Times New Roman" panose="02020603050405020304" pitchFamily="18" charset="0"/>
              </a:rPr>
              <a:t>-</a:t>
            </a:r>
            <a:r>
              <a:rPr lang="pt-BR" sz="2200">
                <a:latin typeface="Times New Roman" panose="02020603050405020304" pitchFamily="18" charset="0"/>
                <a:cs typeface="Times New Roman" panose="02020603050405020304" pitchFamily="18" charset="0"/>
              </a:rPr>
              <a:t>Phân tích từng dòng văn bản thành từng ký tự ảnh một.</a:t>
            </a:r>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638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1103312" y="1391478"/>
            <a:ext cx="10518845" cy="5102087"/>
          </a:xfrm>
        </p:spPr>
        <p:txBody>
          <a:bodyPr>
            <a:normAutofit fontScale="92500" lnSpcReduction="10000"/>
          </a:bodyPr>
          <a:lstStyle/>
          <a:p>
            <a:pPr marL="0" marR="0">
              <a:lnSpc>
                <a:spcPct val="107000"/>
              </a:lnSpc>
              <a:spcBef>
                <a:spcPts val="0"/>
              </a:spcBef>
              <a:spcAft>
                <a:spcPts val="800"/>
              </a:spcAft>
            </a:pPr>
            <a:r>
              <a:rPr lang="pt-BR" sz="2300" b="1">
                <a:latin typeface="Times New Roman" panose="02020603050405020304" pitchFamily="18" charset="0"/>
                <a:ea typeface="Calibri" panose="020F0502020204030204" pitchFamily="34" charset="0"/>
                <a:cs typeface="Times New Roman" panose="02020603050405020304" pitchFamily="18" charset="0"/>
              </a:rPr>
              <a:t>4.1.1.Tách </a:t>
            </a:r>
            <a:r>
              <a:rPr lang="pt-BR" sz="2300" b="1">
                <a:latin typeface="Times New Roman" panose="02020603050405020304" pitchFamily="18" charset="0"/>
                <a:ea typeface="Calibri" panose="020F0502020204030204" pitchFamily="34" charset="0"/>
                <a:cs typeface="Times New Roman" panose="02020603050405020304" pitchFamily="18" charset="0"/>
              </a:rPr>
              <a:t>dòng kí tự</a:t>
            </a:r>
            <a:endParaRPr lang="en-US" sz="230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2300">
                <a:latin typeface="Times New Roman" panose="02020603050405020304" pitchFamily="18" charset="0"/>
                <a:ea typeface="Calibri" panose="020F0502020204030204" pitchFamily="34" charset="0"/>
                <a:cs typeface="Times New Roman" panose="02020603050405020304" pitchFamily="18" charset="0"/>
              </a:rPr>
              <a:t>- Việc tách dòng kí tự chính là cơ sở để tiến hành tách từng kí tự một cách dễ dàng và nhanh chóng.</a:t>
            </a:r>
            <a:endParaRPr lang="en-US" sz="2300">
              <a:latin typeface="Times New Roman" panose="02020603050405020304" pitchFamily="18" charset="0"/>
              <a:ea typeface="Calibri" panose="020F0502020204030204" pitchFamily="34" charset="0"/>
              <a:cs typeface="Times New Roman" panose="02020603050405020304" pitchFamily="18" charset="0"/>
            </a:endParaRPr>
          </a:p>
          <a:p>
            <a:pPr lvl="0">
              <a:lnSpc>
                <a:spcPct val="115000"/>
              </a:lnSpc>
              <a:spcBef>
                <a:spcPts val="0"/>
              </a:spcBef>
              <a:spcAft>
                <a:spcPts val="1000"/>
              </a:spcAft>
              <a:buFont typeface="Wingdings" panose="05000000000000000000" pitchFamily="2" charset="2"/>
              <a:buChar char=""/>
            </a:pPr>
            <a:r>
              <a:rPr lang="en-US" sz="2300">
                <a:latin typeface="Times New Roman" panose="02020603050405020304" pitchFamily="18" charset="0"/>
                <a:ea typeface="Calibri" panose="020F0502020204030204" pitchFamily="34" charset="0"/>
                <a:cs typeface="Times New Roman" panose="02020603050405020304" pitchFamily="18" charset="0"/>
              </a:rPr>
              <a:t>Thuật toán :</a:t>
            </a:r>
          </a:p>
          <a:p>
            <a:pPr marL="0" marR="0" indent="0">
              <a:lnSpc>
                <a:spcPct val="107000"/>
              </a:lnSpc>
              <a:spcBef>
                <a:spcPts val="0"/>
              </a:spcBef>
              <a:spcAft>
                <a:spcPts val="800"/>
              </a:spcAft>
              <a:buNone/>
            </a:pPr>
            <a:r>
              <a:rPr lang="en-US" sz="2300">
                <a:latin typeface="Times New Roman" panose="02020603050405020304" pitchFamily="18" charset="0"/>
                <a:ea typeface="Calibri" panose="020F0502020204030204" pitchFamily="34" charset="0"/>
                <a:cs typeface="Times New Roman" panose="02020603050405020304" pitchFamily="18" charset="0"/>
              </a:rPr>
              <a:t>-Bắt đầu từ điểm ảnh (x, y) đầu tiên của file ảnh (0,0) , gán số dòng đang xét lines =0;</a:t>
            </a:r>
          </a:p>
          <a:p>
            <a:pPr marL="0" marR="0" indent="0">
              <a:lnSpc>
                <a:spcPct val="107000"/>
              </a:lnSpc>
              <a:spcBef>
                <a:spcPts val="0"/>
              </a:spcBef>
              <a:spcAft>
                <a:spcPts val="800"/>
              </a:spcAft>
              <a:buNone/>
            </a:pPr>
            <a:r>
              <a:rPr lang="en-US" sz="2300" b="1" i="1">
                <a:latin typeface="Times New Roman" panose="02020603050405020304" pitchFamily="18" charset="0"/>
                <a:ea typeface="Calibri" panose="020F0502020204030204" pitchFamily="34" charset="0"/>
                <a:cs typeface="Times New Roman" panose="02020603050405020304" pitchFamily="18" charset="0"/>
              </a:rPr>
              <a:t>a. Xác định giới hạn trên của dòng :</a:t>
            </a:r>
          </a:p>
          <a:p>
            <a:pPr marL="0" marR="0" indent="0">
              <a:lnSpc>
                <a:spcPct val="107000"/>
              </a:lnSpc>
              <a:spcBef>
                <a:spcPts val="0"/>
              </a:spcBef>
              <a:spcAft>
                <a:spcPts val="800"/>
              </a:spcAft>
              <a:buNone/>
            </a:pPr>
            <a:r>
              <a:rPr lang="en-US" sz="2300">
                <a:latin typeface="Times New Roman" panose="02020603050405020304" pitchFamily="18" charset="0"/>
                <a:ea typeface="Calibri" panose="020F0502020204030204" pitchFamily="34" charset="0"/>
                <a:cs typeface="Times New Roman" panose="02020603050405020304" pitchFamily="18" charset="0"/>
              </a:rPr>
              <a:t>+  </a:t>
            </a:r>
            <a:r>
              <a:rPr lang="en-US" sz="2300">
                <a:latin typeface="Times New Roman" panose="02020603050405020304" pitchFamily="18" charset="0"/>
                <a:ea typeface="Calibri" panose="020F0502020204030204" pitchFamily="34" charset="0"/>
                <a:cs typeface="Times New Roman" panose="02020603050405020304" pitchFamily="18" charset="0"/>
              </a:rPr>
              <a:t>Quét hết chiều rộng của ảnh, trên cùng một giá trị y ( chạy x&lt;=chiều rộng ảnh, giữ nguyên y )</a:t>
            </a:r>
          </a:p>
          <a:p>
            <a:pPr marL="0" marR="0" indent="0">
              <a:lnSpc>
                <a:spcPct val="107000"/>
              </a:lnSpc>
              <a:spcBef>
                <a:spcPts val="0"/>
              </a:spcBef>
              <a:spcAft>
                <a:spcPts val="800"/>
              </a:spcAft>
              <a:buNone/>
            </a:pPr>
            <a:r>
              <a:rPr lang="en-US" sz="2300">
                <a:latin typeface="Times New Roman" panose="02020603050405020304" pitchFamily="18" charset="0"/>
                <a:ea typeface="Calibri" panose="020F0502020204030204" pitchFamily="34" charset="0"/>
                <a:cs typeface="Times New Roman" panose="02020603050405020304" pitchFamily="18" charset="0"/>
              </a:rPr>
              <a:t>+ Nếu gặp một pixel đen thì ghi nhận y chính là tọa độ giới hạn trên của dòng(top_line).Dừng duyệt x.</a:t>
            </a:r>
          </a:p>
          <a:p>
            <a:pPr marL="0" marR="0" indent="0">
              <a:lnSpc>
                <a:spcPct val="107000"/>
              </a:lnSpc>
              <a:spcBef>
                <a:spcPts val="0"/>
              </a:spcBef>
              <a:spcAft>
                <a:spcPts val="800"/>
              </a:spcAft>
              <a:buNone/>
            </a:pPr>
            <a:r>
              <a:rPr lang="en-US" sz="2300">
                <a:latin typeface="Times New Roman" panose="02020603050405020304" pitchFamily="18" charset="0"/>
                <a:ea typeface="Calibri" panose="020F0502020204030204" pitchFamily="34" charset="0"/>
                <a:cs typeface="Times New Roman" panose="02020603050405020304" pitchFamily="18" charset="0"/>
              </a:rPr>
              <a:t>+Nếu không , tiếp tục duyệt </a:t>
            </a:r>
          </a:p>
          <a:p>
            <a:pPr marL="0" marR="0" indent="0">
              <a:lnSpc>
                <a:spcPct val="107000"/>
              </a:lnSpc>
              <a:spcBef>
                <a:spcPts val="0"/>
              </a:spcBef>
              <a:spcAft>
                <a:spcPts val="800"/>
              </a:spcAft>
              <a:buNone/>
            </a:pPr>
            <a:r>
              <a:rPr lang="en-US" sz="2300">
                <a:latin typeface="Times New Roman" panose="02020603050405020304" pitchFamily="18" charset="0"/>
                <a:ea typeface="Calibri" panose="020F0502020204030204" pitchFamily="34" charset="0"/>
                <a:cs typeface="Times New Roman" panose="02020603050405020304" pitchFamily="18" charset="0"/>
              </a:rPr>
              <a:t>+Nếu khi quét hết chiều rộng của ảnh, vẫn không tìm thấy giá trị điểm màu đen thì reset lại x=0, và tiếp tục duyệt đến dòng tiếp theo (tăng y=y+1)</a:t>
            </a:r>
          </a:p>
          <a:p>
            <a:endParaRPr lang="en-US"/>
          </a:p>
        </p:txBody>
      </p:sp>
    </p:spTree>
    <p:extLst>
      <p:ext uri="{BB962C8B-B14F-4D97-AF65-F5344CB8AC3E}">
        <p14:creationId xmlns:p14="http://schemas.microsoft.com/office/powerpoint/2010/main" val="188353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1103312" y="1391478"/>
            <a:ext cx="10518845" cy="5102087"/>
          </a:xfrm>
        </p:spPr>
        <p:txBody>
          <a:bodyPr>
            <a:normAutofit/>
          </a:bodyPr>
          <a:lstStyle/>
          <a:p>
            <a:pPr marL="0" indent="0">
              <a:buNone/>
            </a:pPr>
            <a:r>
              <a:rPr lang="en-US" sz="2300" b="1" i="1">
                <a:latin typeface="Times New Roman" panose="02020603050405020304" pitchFamily="18" charset="0"/>
                <a:cs typeface="Times New Roman" panose="02020603050405020304" pitchFamily="18" charset="0"/>
              </a:rPr>
              <a:t>b. Xác </a:t>
            </a:r>
            <a:r>
              <a:rPr lang="en-US" sz="2300" b="1" i="1">
                <a:latin typeface="Times New Roman" panose="02020603050405020304" pitchFamily="18" charset="0"/>
                <a:cs typeface="Times New Roman" panose="02020603050405020304" pitchFamily="18" charset="0"/>
              </a:rPr>
              <a:t>định giới hạn dưới của dòng :</a:t>
            </a:r>
          </a:p>
          <a:p>
            <a:pPr marL="0" indent="0">
              <a:buNone/>
            </a:pPr>
            <a:r>
              <a:rPr lang="en-US" sz="2300">
                <a:latin typeface="Times New Roman" panose="02020603050405020304" pitchFamily="18" charset="0"/>
                <a:cs typeface="Times New Roman" panose="02020603050405020304" pitchFamily="18" charset="0"/>
              </a:rPr>
              <a:t>+ Bắt đầu duyệt từ giới hạn trên (đỉnh ) vừa tìm thấy của dòng  (0,top_line)</a:t>
            </a:r>
          </a:p>
          <a:p>
            <a:pPr marL="0" indent="0">
              <a:buNone/>
            </a:pPr>
            <a:r>
              <a:rPr lang="en-US" sz="2300">
                <a:latin typeface="Times New Roman" panose="02020603050405020304" pitchFamily="18" charset="0"/>
                <a:cs typeface="Times New Roman" panose="02020603050405020304" pitchFamily="18" charset="0"/>
              </a:rPr>
              <a:t>+ Tương tự như xác định giới hạn trên , ta duyệt hết chiều rộng của ảnh trên cùng một giá trị y.</a:t>
            </a:r>
          </a:p>
          <a:p>
            <a:pPr marL="0" indent="0">
              <a:buNone/>
            </a:pPr>
            <a:r>
              <a:rPr lang="en-US" sz="2300">
                <a:latin typeface="Times New Roman" panose="02020603050405020304" pitchFamily="18" charset="0"/>
                <a:cs typeface="Times New Roman" panose="02020603050405020304" pitchFamily="18" charset="0"/>
              </a:rPr>
              <a:t>+Nếu duyệt hết dòng mà không tìm thấy ký tự pixel đen nào thì ghi nhận y-1 là giới hạn dưới của dòng (bottom_line).Dừng duyệt.Tăng số dòng lên (lines++).</a:t>
            </a:r>
          </a:p>
          <a:p>
            <a:pPr marL="0" indent="0">
              <a:buNone/>
            </a:pPr>
            <a:r>
              <a:rPr lang="en-US" sz="2300">
                <a:latin typeface="Times New Roman" panose="02020603050405020304" pitchFamily="18" charset="0"/>
                <a:cs typeface="Times New Roman" panose="02020603050405020304" pitchFamily="18" charset="0"/>
              </a:rPr>
              <a:t>+Nếu chưa tìm thấy bottom_line, tiếp tục duyệt đến dòng tiếp theo (tăng y, reset </a:t>
            </a:r>
            <a:r>
              <a:rPr lang="en-US" sz="2300">
                <a:latin typeface="Times New Roman" panose="02020603050405020304" pitchFamily="18" charset="0"/>
                <a:cs typeface="Times New Roman" panose="02020603050405020304" pitchFamily="18" charset="0"/>
              </a:rPr>
              <a:t>x=0).</a:t>
            </a:r>
          </a:p>
          <a:p>
            <a:pPr marL="0" indent="0">
              <a:buNone/>
            </a:pPr>
            <a:endParaRPr lang="en-US" sz="2300">
              <a:latin typeface="Times New Roman" panose="02020603050405020304" pitchFamily="18" charset="0"/>
              <a:cs typeface="Times New Roman" panose="02020603050405020304" pitchFamily="18" charset="0"/>
            </a:endParaRPr>
          </a:p>
          <a:p>
            <a:pPr marL="0" indent="0">
              <a:buNone/>
            </a:pPr>
            <a:r>
              <a:rPr lang="en-US" sz="2300" b="1" i="1">
                <a:latin typeface="Times New Roman" panose="02020603050405020304" pitchFamily="18" charset="0"/>
                <a:cs typeface="Times New Roman" panose="02020603050405020304" pitchFamily="18" charset="0"/>
              </a:rPr>
              <a:t>c.</a:t>
            </a:r>
            <a:r>
              <a:rPr lang="en-US" sz="2300">
                <a:latin typeface="Times New Roman" panose="02020603050405020304" pitchFamily="18" charset="0"/>
                <a:cs typeface="Times New Roman" panose="02020603050405020304" pitchFamily="18" charset="0"/>
              </a:rPr>
              <a:t>Bắt đầu từ giới hạn dưới y (bottom_line) vừa tìm thấy sau cùng,lặp lại các bước a,b  để xác định các giới hạn của các dòng tiếp theo , cho đến khi duyệt hết chiều cao của ảnh thì dừng, quá trình xác định dòng ký tự hoàn tất.</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737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1103312" y="1391478"/>
            <a:ext cx="10518845" cy="5102087"/>
          </a:xfrm>
        </p:spPr>
        <p:txBody>
          <a:bodyPr>
            <a:normAutofit/>
          </a:bodyPr>
          <a:lstStyle/>
          <a:p>
            <a:pPr marL="0" indent="0">
              <a:buNone/>
            </a:pPr>
            <a:endParaRPr lang="en-US" sz="230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grpSp>
        <p:nvGrpSpPr>
          <p:cNvPr id="4" name="Group 3"/>
          <p:cNvGrpSpPr>
            <a:grpSpLocks/>
          </p:cNvGrpSpPr>
          <p:nvPr/>
        </p:nvGrpSpPr>
        <p:grpSpPr bwMode="auto">
          <a:xfrm>
            <a:off x="870860" y="1273859"/>
            <a:ext cx="9965635" cy="5337323"/>
            <a:chOff x="1554" y="7030"/>
            <a:chExt cx="12387" cy="5621"/>
          </a:xfrm>
        </p:grpSpPr>
        <p:grpSp>
          <p:nvGrpSpPr>
            <p:cNvPr id="5" name="Group 4"/>
            <p:cNvGrpSpPr>
              <a:grpSpLocks/>
            </p:cNvGrpSpPr>
            <p:nvPr/>
          </p:nvGrpSpPr>
          <p:grpSpPr bwMode="auto">
            <a:xfrm>
              <a:off x="1554" y="7030"/>
              <a:ext cx="12387" cy="5621"/>
              <a:chOff x="1554" y="7043"/>
              <a:chExt cx="12387" cy="6118"/>
            </a:xfrm>
          </p:grpSpPr>
          <p:grpSp>
            <p:nvGrpSpPr>
              <p:cNvPr id="7" name="Group 6"/>
              <p:cNvGrpSpPr>
                <a:grpSpLocks/>
              </p:cNvGrpSpPr>
              <p:nvPr/>
            </p:nvGrpSpPr>
            <p:grpSpPr bwMode="auto">
              <a:xfrm>
                <a:off x="1554" y="7043"/>
                <a:ext cx="12387" cy="6118"/>
                <a:chOff x="-26452" y="818842"/>
                <a:chExt cx="9783501" cy="4768529"/>
              </a:xfrm>
            </p:grpSpPr>
            <p:sp>
              <p:nvSpPr>
                <p:cNvPr id="9" name="TextBox 52"/>
                <p:cNvSpPr txBox="1">
                  <a:spLocks noChangeArrowheads="1"/>
                </p:cNvSpPr>
                <p:nvPr/>
              </p:nvSpPr>
              <p:spPr bwMode="auto">
                <a:xfrm>
                  <a:off x="1524000" y="4953000"/>
                  <a:ext cx="160020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1265" tIns="30632" rIns="61265" bIns="30632" anchor="t" anchorCtr="0">
                  <a:noAutofit/>
                </a:bodyPr>
                <a:lstStyle/>
                <a:p>
                  <a:pPr marL="0" marR="0">
                    <a:lnSpc>
                      <a:spcPct val="107000"/>
                    </a:lnSpc>
                    <a:spcBef>
                      <a:spcPts val="0"/>
                    </a:spcBef>
                    <a:spcAft>
                      <a:spcPts val="800"/>
                    </a:spcAft>
                  </a:pPr>
                  <a:r>
                    <a:rPr lang="en-US" sz="2000" i="1">
                      <a:effectLst/>
                      <a:latin typeface="Calibri" panose="020F0502020204030204" pitchFamily="34" charset="0"/>
                      <a:ea typeface="Calibri" panose="020F0502020204030204" pitchFamily="34" charset="0"/>
                      <a:cs typeface="Arial" panose="020B0604020202020204" pitchFamily="34" charset="0"/>
                    </a:rPr>
                    <a:t>Ảnh đầu vào</a:t>
                  </a:r>
                  <a:endParaRPr lang="en-US" sz="2000">
                    <a:effectLst/>
                    <a:latin typeface="Calibri" panose="020F0502020204030204" pitchFamily="34" charset="0"/>
                    <a:ea typeface="Calibri" panose="020F0502020204030204" pitchFamily="34" charset="0"/>
                    <a:cs typeface="Arial" panose="020B0604020202020204" pitchFamily="34" charset="0"/>
                  </a:endParaRPr>
                </a:p>
              </p:txBody>
            </p:sp>
            <p:grpSp>
              <p:nvGrpSpPr>
                <p:cNvPr id="10" name="Group 9"/>
                <p:cNvGrpSpPr>
                  <a:grpSpLocks/>
                </p:cNvGrpSpPr>
                <p:nvPr/>
              </p:nvGrpSpPr>
              <p:grpSpPr bwMode="auto">
                <a:xfrm>
                  <a:off x="-26452" y="818842"/>
                  <a:ext cx="9783501" cy="4768529"/>
                  <a:chOff x="33813" y="1428442"/>
                  <a:chExt cx="9783501" cy="4768529"/>
                </a:xfrm>
              </p:grpSpPr>
              <p:grpSp>
                <p:nvGrpSpPr>
                  <p:cNvPr id="11" name="Group 10"/>
                  <p:cNvGrpSpPr>
                    <a:grpSpLocks/>
                  </p:cNvGrpSpPr>
                  <p:nvPr/>
                </p:nvGrpSpPr>
                <p:grpSpPr bwMode="auto">
                  <a:xfrm>
                    <a:off x="33813" y="1601942"/>
                    <a:ext cx="9783501" cy="4595029"/>
                    <a:chOff x="33813" y="791037"/>
                    <a:chExt cx="9783501" cy="4595029"/>
                  </a:xfrm>
                </p:grpSpPr>
                <p:sp>
                  <p:nvSpPr>
                    <p:cNvPr id="17" name="Rectangle 16"/>
                    <p:cNvSpPr>
                      <a:spLocks noChangeArrowheads="1"/>
                    </p:cNvSpPr>
                    <p:nvPr/>
                  </p:nvSpPr>
                  <p:spPr bwMode="auto">
                    <a:xfrm>
                      <a:off x="609600" y="1829486"/>
                      <a:ext cx="3657094" cy="2894794"/>
                    </a:xfrm>
                    <a:prstGeom prst="rect">
                      <a:avLst/>
                    </a:prstGeom>
                    <a:solidFill>
                      <a:srgbClr val="FFFFFF"/>
                    </a:solidFill>
                    <a:ln w="25400">
                      <a:solidFill>
                        <a:srgbClr val="3333CC"/>
                      </a:solidFill>
                      <a:miter lim="800000"/>
                      <a:headEnd/>
                      <a:tailEnd/>
                    </a:ln>
                  </p:spPr>
                  <p:txBody>
                    <a:bodyPr rot="0" vert="horz" wrap="square" lIns="61265" tIns="30632" rIns="61265" bIns="30632" anchor="t" anchorCtr="0">
                      <a:noAutofit/>
                    </a:bodyPr>
                    <a:lstStyle/>
                    <a:p>
                      <a:pPr marL="0" marR="0">
                        <a:lnSpc>
                          <a:spcPct val="107000"/>
                        </a:lnSpc>
                        <a:spcBef>
                          <a:spcPts val="0"/>
                        </a:spcBef>
                        <a:spcAft>
                          <a:spcPts val="800"/>
                        </a:spcAft>
                      </a:pPr>
                      <a:r>
                        <a:rPr lang="en-US" sz="1200">
                          <a:solidFill>
                            <a:srgbClr val="FFFFFF"/>
                          </a:solidFill>
                          <a:effectLst/>
                          <a:latin typeface="Arial" panose="020B0604020202020204" pitchFamily="34"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pic>
                  <p:nvPicPr>
                    <p:cNvPr id="18" name="Rectangle 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 y="1750915"/>
                      <a:ext cx="5138234" cy="1548190"/>
                    </a:xfrm>
                    <a:prstGeom prst="rect">
                      <a:avLst/>
                    </a:prstGeom>
                    <a:noFill/>
                    <a:extLst>
                      <a:ext uri="{909E8E84-426E-40DD-AFC4-6F175D3DCCD1}">
                        <a14:hiddenFill xmlns:a14="http://schemas.microsoft.com/office/drawing/2010/main">
                          <a:solidFill>
                            <a:srgbClr val="FFFFFF"/>
                          </a:solidFill>
                        </a14:hiddenFill>
                      </a:ext>
                    </a:extLst>
                  </p:spPr>
                </p:pic>
                <p:pic>
                  <p:nvPicPr>
                    <p:cNvPr id="19" name="Rectangle 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94" y="3082359"/>
                      <a:ext cx="4727428" cy="1492455"/>
                    </a:xfrm>
                    <a:prstGeom prst="rect">
                      <a:avLst/>
                    </a:prstGeom>
                    <a:noFill/>
                    <a:extLst>
                      <a:ext uri="{909E8E84-426E-40DD-AFC4-6F175D3DCCD1}">
                        <a14:hiddenFill xmlns:a14="http://schemas.microsoft.com/office/drawing/2010/main">
                          <a:solidFill>
                            <a:srgbClr val="FFFFFF"/>
                          </a:solidFill>
                        </a14:hiddenFill>
                      </a:ext>
                    </a:extLst>
                  </p:spPr>
                </p:pic>
                <p:sp>
                  <p:nvSpPr>
                    <p:cNvPr id="20" name="Flowchart: Process 19"/>
                    <p:cNvSpPr>
                      <a:spLocks noChangeArrowheads="1"/>
                    </p:cNvSpPr>
                    <p:nvPr/>
                  </p:nvSpPr>
                  <p:spPr bwMode="auto">
                    <a:xfrm>
                      <a:off x="5181791" y="1323099"/>
                      <a:ext cx="3657094" cy="914400"/>
                    </a:xfrm>
                    <a:prstGeom prst="flowChartProcess">
                      <a:avLst/>
                    </a:prstGeom>
                    <a:solidFill>
                      <a:srgbClr val="FFFFFF"/>
                    </a:solidFill>
                    <a:ln w="25400">
                      <a:solidFill>
                        <a:srgbClr val="3333CC"/>
                      </a:solidFill>
                      <a:miter lim="800000"/>
                      <a:headEnd/>
                      <a:tailEnd/>
                    </a:ln>
                  </p:spPr>
                  <p:txBody>
                    <a:bodyPr rot="0" vert="horz" wrap="square" lIns="61265" tIns="30632" rIns="61265" bIns="30632" anchor="t" anchorCtr="0">
                      <a:noAutofit/>
                    </a:bodyPr>
                    <a:lstStyle/>
                    <a:p>
                      <a:pPr marL="0" marR="0">
                        <a:lnSpc>
                          <a:spcPct val="107000"/>
                        </a:lnSpc>
                        <a:spcBef>
                          <a:spcPts val="0"/>
                        </a:spcBef>
                        <a:spcAft>
                          <a:spcPts val="800"/>
                        </a:spcAft>
                      </a:pPr>
                      <a:r>
                        <a:rPr lang="en-US" sz="1200">
                          <a:solidFill>
                            <a:srgbClr val="FFFFFF"/>
                          </a:solidFill>
                          <a:effectLst/>
                          <a:latin typeface="Arial" panose="020B0604020202020204" pitchFamily="34"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21" name="Flowchart: Process 20"/>
                    <p:cNvSpPr>
                      <a:spLocks noChangeArrowheads="1"/>
                    </p:cNvSpPr>
                    <p:nvPr/>
                  </p:nvSpPr>
                  <p:spPr bwMode="auto">
                    <a:xfrm>
                      <a:off x="5181791" y="4371098"/>
                      <a:ext cx="3657094" cy="914400"/>
                    </a:xfrm>
                    <a:prstGeom prst="flowChartProcess">
                      <a:avLst/>
                    </a:prstGeom>
                    <a:solidFill>
                      <a:srgbClr val="FFFFFF"/>
                    </a:solidFill>
                    <a:ln w="25400">
                      <a:solidFill>
                        <a:srgbClr val="3333CC"/>
                      </a:solidFill>
                      <a:miter lim="800000"/>
                      <a:headEnd/>
                      <a:tailEnd/>
                    </a:ln>
                  </p:spPr>
                  <p:txBody>
                    <a:bodyPr rot="0" vert="horz" wrap="square" lIns="61265" tIns="30632" rIns="61265" bIns="30632" anchor="t" anchorCtr="0">
                      <a:noAutofit/>
                    </a:bodyPr>
                    <a:lstStyle/>
                    <a:p>
                      <a:pPr marL="0" marR="0">
                        <a:lnSpc>
                          <a:spcPct val="107000"/>
                        </a:lnSpc>
                        <a:spcBef>
                          <a:spcPts val="0"/>
                        </a:spcBef>
                        <a:spcAft>
                          <a:spcPts val="800"/>
                        </a:spcAft>
                      </a:pPr>
                      <a:r>
                        <a:rPr lang="en-US" sz="1200">
                          <a:solidFill>
                            <a:srgbClr val="FFFFFF"/>
                          </a:solidFill>
                          <a:effectLst/>
                          <a:latin typeface="Arial" panose="020B0604020202020204" pitchFamily="34"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cxnSp>
                  <p:nvCxnSpPr>
                    <p:cNvPr id="22" name="Straight Arrow Connector 21"/>
                    <p:cNvCxnSpPr>
                      <a:cxnSpLocks noChangeShapeType="1"/>
                    </p:cNvCxnSpPr>
                    <p:nvPr/>
                  </p:nvCxnSpPr>
                  <p:spPr bwMode="auto">
                    <a:xfrm rot="5400000" flipH="1" flipV="1">
                      <a:off x="6172280" y="2286109"/>
                      <a:ext cx="609600" cy="457548"/>
                    </a:xfrm>
                    <a:prstGeom prst="straightConnector1">
                      <a:avLst/>
                    </a:prstGeom>
                    <a:noFill/>
                    <a:ln w="38100">
                      <a:solidFill>
                        <a:srgbClr val="2D2DB9"/>
                      </a:solidFill>
                      <a:round/>
                      <a:headEnd/>
                      <a:tailEnd type="arrow" w="med" len="me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23" name="Straight Arrow Connector 22"/>
                    <p:cNvCxnSpPr>
                      <a:cxnSpLocks noChangeShapeType="1"/>
                    </p:cNvCxnSpPr>
                    <p:nvPr/>
                  </p:nvCxnSpPr>
                  <p:spPr bwMode="auto">
                    <a:xfrm>
                      <a:off x="6248306" y="3734083"/>
                      <a:ext cx="686323" cy="609600"/>
                    </a:xfrm>
                    <a:prstGeom prst="straightConnector1">
                      <a:avLst/>
                    </a:prstGeom>
                    <a:noFill/>
                    <a:ln w="38100">
                      <a:solidFill>
                        <a:srgbClr val="2D2DB9"/>
                      </a:solidFill>
                      <a:round/>
                      <a:headEnd/>
                      <a:tailEnd type="arrow" w="med" len="me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cxnSp>
                <p:pic>
                  <p:nvPicPr>
                    <p:cNvPr id="24" name="Rectangle 5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6440" y="3837876"/>
                      <a:ext cx="4917031" cy="1548190"/>
                    </a:xfrm>
                    <a:prstGeom prst="rect">
                      <a:avLst/>
                    </a:prstGeom>
                    <a:noFill/>
                    <a:extLst>
                      <a:ext uri="{909E8E84-426E-40DD-AFC4-6F175D3DCCD1}">
                        <a14:hiddenFill xmlns:a14="http://schemas.microsoft.com/office/drawing/2010/main">
                          <a:solidFill>
                            <a:srgbClr val="FFFFFF"/>
                          </a:solidFill>
                        </a14:hiddenFill>
                      </a:ext>
                    </a:extLst>
                  </p:spPr>
                </p:pic>
                <p:pic>
                  <p:nvPicPr>
                    <p:cNvPr id="25" name="Rectangle 6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9080" y="791037"/>
                      <a:ext cx="5138234" cy="1548190"/>
                    </a:xfrm>
                    <a:prstGeom prst="rect">
                      <a:avLst/>
                    </a:prstGeom>
                    <a:noFill/>
                    <a:extLst>
                      <a:ext uri="{909E8E84-426E-40DD-AFC4-6F175D3DCCD1}">
                        <a14:hiddenFill xmlns:a14="http://schemas.microsoft.com/office/drawing/2010/main">
                          <a:solidFill>
                            <a:srgbClr val="FFFFFF"/>
                          </a:solidFill>
                        </a14:hiddenFill>
                      </a:ext>
                    </a:extLst>
                  </p:spPr>
                </p:pic>
                <p:sp>
                  <p:nvSpPr>
                    <p:cNvPr id="26" name="32-Point Star 25"/>
                    <p:cNvSpPr>
                      <a:spLocks noChangeArrowheads="1"/>
                    </p:cNvSpPr>
                    <p:nvPr/>
                  </p:nvSpPr>
                  <p:spPr bwMode="auto">
                    <a:xfrm>
                      <a:off x="4741140" y="2457301"/>
                      <a:ext cx="2895600" cy="1676400"/>
                    </a:xfrm>
                    <a:prstGeom prst="star32">
                      <a:avLst>
                        <a:gd name="adj" fmla="val 37500"/>
                      </a:avLst>
                    </a:prstGeom>
                    <a:blipFill dpi="0" rotWithShape="1">
                      <a:blip r:embed="rId6"/>
                      <a:srcRect/>
                      <a:tile tx="0" ty="0" sx="100000" sy="100000" flip="none" algn="tl"/>
                    </a:blipFill>
                    <a:ln w="9525">
                      <a:solidFill>
                        <a:srgbClr val="000000"/>
                      </a:solidFill>
                      <a:round/>
                      <a:headEnd/>
                      <a:tailEnd/>
                    </a:ln>
                  </p:spPr>
                  <p:txBody>
                    <a:bodyPr rot="0" vert="horz" wrap="square" lIns="61265" tIns="30632" rIns="61265" bIns="30632" anchor="t" anchorCtr="0">
                      <a:noAutofit/>
                    </a:bodyPr>
                    <a:lstStyle/>
                    <a:p>
                      <a:pPr marL="0" marR="0" algn="ctr">
                        <a:lnSpc>
                          <a:spcPct val="107000"/>
                        </a:lnSpc>
                        <a:spcBef>
                          <a:spcPts val="0"/>
                        </a:spcBef>
                        <a:spcAft>
                          <a:spcPts val="800"/>
                        </a:spcAft>
                      </a:pPr>
                      <a:r>
                        <a:rPr lang="en-US" sz="2000">
                          <a:solidFill>
                            <a:schemeClr val="bg1"/>
                          </a:solidFill>
                          <a:effectLst/>
                          <a:latin typeface="Calibri" panose="020F0502020204030204" pitchFamily="34" charset="0"/>
                          <a:ea typeface="Calibri" panose="020F0502020204030204" pitchFamily="34" charset="0"/>
                          <a:cs typeface="Arial" panose="020B0604020202020204" pitchFamily="34" charset="0"/>
                        </a:rPr>
                        <a:t>Quá trình tách dòng</a:t>
                      </a:r>
                    </a:p>
                  </p:txBody>
                </p:sp>
                <p:cxnSp>
                  <p:nvCxnSpPr>
                    <p:cNvPr id="27" name="Straight Arrow Connector 26"/>
                    <p:cNvCxnSpPr>
                      <a:cxnSpLocks noChangeShapeType="1"/>
                    </p:cNvCxnSpPr>
                    <p:nvPr/>
                  </p:nvCxnSpPr>
                  <p:spPr bwMode="auto">
                    <a:xfrm>
                      <a:off x="4266694" y="3353486"/>
                      <a:ext cx="610613" cy="1612"/>
                    </a:xfrm>
                    <a:prstGeom prst="straightConnector1">
                      <a:avLst/>
                    </a:prstGeom>
                    <a:noFill/>
                    <a:ln w="38100">
                      <a:solidFill>
                        <a:srgbClr val="2D2DB9"/>
                      </a:solidFill>
                      <a:round/>
                      <a:headEnd/>
                      <a:tailEnd type="arrow" w="med" len="me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cxnSp>
              </p:grpSp>
              <p:sp>
                <p:nvSpPr>
                  <p:cNvPr id="12" name="TextBox 75"/>
                  <p:cNvSpPr txBox="1">
                    <a:spLocks noChangeArrowheads="1"/>
                  </p:cNvSpPr>
                  <p:nvPr/>
                </p:nvSpPr>
                <p:spPr bwMode="auto">
                  <a:xfrm>
                    <a:off x="7124955" y="1428442"/>
                    <a:ext cx="175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1265" tIns="30632" rIns="61265" bIns="30632" anchor="t" anchorCtr="0">
                    <a:noAutofit/>
                  </a:bodyPr>
                  <a:lstStyle/>
                  <a:p>
                    <a:pPr marL="0" marR="0">
                      <a:lnSpc>
                        <a:spcPct val="107000"/>
                      </a:lnSpc>
                      <a:spcBef>
                        <a:spcPts val="0"/>
                      </a:spcBef>
                      <a:spcAft>
                        <a:spcPts val="800"/>
                      </a:spcAft>
                    </a:pPr>
                    <a:r>
                      <a:rPr lang="en-US" sz="2000" b="1">
                        <a:effectLst/>
                        <a:latin typeface="Calibri" panose="020F0502020204030204" pitchFamily="34" charset="0"/>
                        <a:ea typeface="Calibri" panose="020F0502020204030204" pitchFamily="34" charset="0"/>
                        <a:cs typeface="Arial" panose="020B0604020202020204" pitchFamily="34" charset="0"/>
                      </a:rPr>
                      <a:t>Giới hạn trên </a:t>
                    </a:r>
                    <a:endParaRPr lang="en-US" sz="2000">
                      <a:effectLst/>
                      <a:latin typeface="Calibri" panose="020F0502020204030204" pitchFamily="34" charset="0"/>
                      <a:ea typeface="Calibri" panose="020F0502020204030204" pitchFamily="34" charset="0"/>
                      <a:cs typeface="Arial" panose="020B0604020202020204" pitchFamily="34" charset="0"/>
                    </a:endParaRPr>
                  </a:p>
                </p:txBody>
              </p:sp>
              <p:sp>
                <p:nvSpPr>
                  <p:cNvPr id="13" name="TextBox 77"/>
                  <p:cNvSpPr txBox="1">
                    <a:spLocks noChangeArrowheads="1"/>
                  </p:cNvSpPr>
                  <p:nvPr/>
                </p:nvSpPr>
                <p:spPr bwMode="auto">
                  <a:xfrm>
                    <a:off x="4069191" y="1682448"/>
                    <a:ext cx="175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1265" tIns="30632" rIns="61265" bIns="30632" anchor="t" anchorCtr="0">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Arial" panose="020B0604020202020204" pitchFamily="34" charset="0"/>
                      </a:rPr>
                      <a:t> </a:t>
                    </a:r>
                  </a:p>
                </p:txBody>
              </p:sp>
              <p:cxnSp>
                <p:nvCxnSpPr>
                  <p:cNvPr id="14" name="Straight Arrow Connector 13"/>
                  <p:cNvCxnSpPr>
                    <a:cxnSpLocks noChangeShapeType="1"/>
                    <a:stCxn id="13" idx="2"/>
                  </p:cNvCxnSpPr>
                  <p:nvPr/>
                </p:nvCxnSpPr>
                <p:spPr bwMode="auto">
                  <a:xfrm rot="5400000">
                    <a:off x="4429829" y="2560156"/>
                    <a:ext cx="1024040" cy="7287"/>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rot="10800000">
                    <a:off x="4876800" y="3048000"/>
                    <a:ext cx="3048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a:off x="8610600" y="2133600"/>
                    <a:ext cx="5334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cxnSp>
            <p:nvCxnSpPr>
              <p:cNvPr id="8" name="Straight Arrow Connector 7"/>
              <p:cNvCxnSpPr>
                <a:cxnSpLocks noChangeShapeType="1"/>
              </p:cNvCxnSpPr>
              <p:nvPr/>
            </p:nvCxnSpPr>
            <p:spPr bwMode="auto">
              <a:xfrm rot="16200000" flipH="1">
                <a:off x="12431" y="7334"/>
                <a:ext cx="685" cy="675"/>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grpSp>
        <p:sp>
          <p:nvSpPr>
            <p:cNvPr id="6" name="Text Box 32"/>
            <p:cNvSpPr txBox="1">
              <a:spLocks noChangeArrowheads="1"/>
            </p:cNvSpPr>
            <p:nvPr/>
          </p:nvSpPr>
          <p:spPr bwMode="auto">
            <a:xfrm>
              <a:off x="6290" y="7093"/>
              <a:ext cx="2448" cy="663"/>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2000" b="1">
                  <a:solidFill>
                    <a:schemeClr val="bg1"/>
                  </a:solidFill>
                  <a:effectLst/>
                  <a:latin typeface="Calibri" panose="020F0502020204030204" pitchFamily="34" charset="0"/>
                  <a:ea typeface="Calibri" panose="020F0502020204030204" pitchFamily="34" charset="0"/>
                  <a:cs typeface="Arial" panose="020B0604020202020204" pitchFamily="34" charset="0"/>
                </a:rPr>
                <a:t>Giới hạn dưới</a:t>
              </a:r>
              <a:endParaRPr lang="en-US"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90740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1103312" y="1391478"/>
            <a:ext cx="10518845" cy="5102087"/>
          </a:xfrm>
        </p:spPr>
        <p:txBody>
          <a:bodyPr>
            <a:normAutofit/>
          </a:bodyPr>
          <a:lstStyle/>
          <a:p>
            <a:r>
              <a:rPr lang="en-US" sz="2500" b="1">
                <a:latin typeface="Times New Roman" panose="02020603050405020304" pitchFamily="18" charset="0"/>
                <a:cs typeface="Times New Roman" panose="02020603050405020304" pitchFamily="18" charset="0"/>
              </a:rPr>
              <a:t>4.1.2.Tách </a:t>
            </a:r>
            <a:r>
              <a:rPr lang="en-US" sz="2500" b="1">
                <a:latin typeface="Times New Roman" panose="02020603050405020304" pitchFamily="18" charset="0"/>
                <a:cs typeface="Times New Roman" panose="02020603050405020304" pitchFamily="18" charset="0"/>
              </a:rPr>
              <a:t>từng kí tự</a:t>
            </a:r>
            <a:endParaRPr lang="en-US" sz="2500">
              <a:latin typeface="Times New Roman" panose="02020603050405020304" pitchFamily="18" charset="0"/>
              <a:cs typeface="Times New Roman" panose="02020603050405020304" pitchFamily="18" charset="0"/>
            </a:endParaRPr>
          </a:p>
          <a:p>
            <a:pPr marL="0" lvl="0" indent="0">
              <a:buNone/>
            </a:pPr>
            <a:r>
              <a:rPr lang="en-US" sz="2500">
                <a:latin typeface="Times New Roman" panose="02020603050405020304" pitchFamily="18" charset="0"/>
                <a:cs typeface="Times New Roman" panose="02020603050405020304" pitchFamily="18" charset="0"/>
              </a:rPr>
              <a:t>Thuật toán : </a:t>
            </a:r>
          </a:p>
          <a:p>
            <a:pPr marL="0" indent="0">
              <a:buNone/>
            </a:pPr>
            <a:r>
              <a:rPr lang="en-US" sz="2500">
                <a:latin typeface="Times New Roman" panose="02020603050405020304" pitchFamily="18" charset="0"/>
                <a:cs typeface="Times New Roman" panose="02020603050405020304" pitchFamily="18" charset="0"/>
              </a:rPr>
              <a:t>Xét lần lượt từng dòng</a:t>
            </a:r>
          </a:p>
          <a:p>
            <a:pPr marL="0" indent="0">
              <a:buNone/>
            </a:pPr>
            <a:r>
              <a:rPr lang="en-US" sz="2500">
                <a:latin typeface="Times New Roman" panose="02020603050405020304" pitchFamily="18" charset="0"/>
                <a:cs typeface="Times New Roman" panose="02020603050405020304" pitchFamily="18" charset="0"/>
              </a:rPr>
              <a:t>1.Bắt </a:t>
            </a:r>
            <a:r>
              <a:rPr lang="en-US" sz="2500">
                <a:latin typeface="Times New Roman" panose="02020603050405020304" pitchFamily="18" charset="0"/>
                <a:cs typeface="Times New Roman" panose="02020603050405020304" pitchFamily="18" charset="0"/>
              </a:rPr>
              <a:t>đầu xét từ giá trị giới hạn trên y của dòng (top_line) và giá trị x đầu tiên (x=0)</a:t>
            </a:r>
          </a:p>
          <a:p>
            <a:pPr marL="0" indent="0">
              <a:buNone/>
            </a:pPr>
            <a:r>
              <a:rPr lang="en-US" sz="2500">
                <a:latin typeface="Times New Roman" panose="02020603050405020304" pitchFamily="18" charset="0"/>
                <a:cs typeface="Times New Roman" panose="02020603050405020304" pitchFamily="18" charset="0"/>
              </a:rPr>
              <a:t>2.Xác định giới hạn trên của ký tự : Quét hết chiều rộng của ảnh, trên cùng giá trị y.</a:t>
            </a:r>
          </a:p>
          <a:p>
            <a:pPr marL="0" indent="0">
              <a:buNone/>
            </a:pPr>
            <a:r>
              <a:rPr lang="en-US" sz="2500">
                <a:latin typeface="Times New Roman" panose="02020603050405020304" pitchFamily="18" charset="0"/>
                <a:cs typeface="Times New Roman" panose="02020603050405020304" pitchFamily="18" charset="0"/>
              </a:rPr>
              <a:t>+ Nếu phát hiện pixel đen thì  đánh dấu y là giá trị đỉnh của ký tự (top_character).Dừng quét.</a:t>
            </a:r>
          </a:p>
          <a:p>
            <a:pPr marL="0" indent="0">
              <a:buNone/>
            </a:pPr>
            <a:r>
              <a:rPr lang="en-US" sz="2500">
                <a:latin typeface="Times New Roman" panose="02020603050405020304" pitchFamily="18" charset="0"/>
                <a:cs typeface="Times New Roman" panose="02020603050405020304" pitchFamily="18" charset="0"/>
              </a:rPr>
              <a:t>+Nếu quét hết chiều rộng, mà vẫn không tìm thấy pixel đen nào thì tăng y và reset lại x, tiếp tục thực hiện lại bước 2.</a:t>
            </a:r>
          </a:p>
          <a:p>
            <a:pPr marL="0" indent="0">
              <a:buNone/>
            </a:pP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136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399710"/>
            <a:ext cx="9404723" cy="1400530"/>
          </a:xfrm>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914400" y="1974575"/>
            <a:ext cx="10959548" cy="3670851"/>
          </a:xfrm>
        </p:spPr>
        <p:txBody>
          <a:bodyPr>
            <a:noAutofit/>
          </a:bodyPr>
          <a:lstStyle/>
          <a:p>
            <a:pPr marL="0" indent="0">
              <a:buNone/>
            </a:pPr>
            <a:r>
              <a:rPr lang="en-US" sz="2500">
                <a:latin typeface="Times New Roman" panose="02020603050405020304" pitchFamily="18" charset="0"/>
                <a:cs typeface="Times New Roman" panose="02020603050405020304" pitchFamily="18" charset="0"/>
              </a:rPr>
              <a:t>3. Xác định giới hạn dưới của ký tự :Bắt đầu duyệt từ giới hạn trên (đỉnh ) vừa tìm thấy của ký tự (0,top_character)</a:t>
            </a:r>
          </a:p>
          <a:p>
            <a:pPr marL="0" indent="0">
              <a:buNone/>
            </a:pPr>
            <a:r>
              <a:rPr lang="en-US" sz="2500">
                <a:latin typeface="Times New Roman" panose="02020603050405020304" pitchFamily="18" charset="0"/>
                <a:cs typeface="Times New Roman" panose="02020603050405020304" pitchFamily="18" charset="0"/>
              </a:rPr>
              <a:t>+ Tương tự như xác định giới hạn trên , ta duyệt hết chiều rộng của ảnh trên cùng một giá trị y.</a:t>
            </a:r>
          </a:p>
          <a:p>
            <a:pPr marL="0" indent="0">
              <a:buNone/>
            </a:pPr>
            <a:r>
              <a:rPr lang="en-US" sz="2500">
                <a:latin typeface="Times New Roman" panose="02020603050405020304" pitchFamily="18" charset="0"/>
                <a:cs typeface="Times New Roman" panose="02020603050405020304" pitchFamily="18" charset="0"/>
              </a:rPr>
              <a:t>+Nếu duyệt hết dòng mà không tìm thấy ký tự pixel đen nào thì ghi nhận y-1 là giới hạn dưới của ký tự (bottom_character).Dừng duyệt.</a:t>
            </a:r>
          </a:p>
          <a:p>
            <a:pPr marL="0" indent="0">
              <a:buNone/>
            </a:pPr>
            <a:r>
              <a:rPr lang="en-US" sz="2500">
                <a:latin typeface="Times New Roman" panose="02020603050405020304" pitchFamily="18" charset="0"/>
                <a:cs typeface="Times New Roman" panose="02020603050405020304" pitchFamily="18" charset="0"/>
              </a:rPr>
              <a:t>+Nếu chưa tìm thấy bottom_character, tiếp tục duyệt đến dòng tiếp theo (tăng y, reset </a:t>
            </a:r>
            <a:r>
              <a:rPr lang="en-US" sz="2500">
                <a:latin typeface="Times New Roman" panose="02020603050405020304" pitchFamily="18" charset="0"/>
                <a:cs typeface="Times New Roman" panose="02020603050405020304" pitchFamily="18" charset="0"/>
              </a:rPr>
              <a:t>x=0).</a:t>
            </a:r>
          </a:p>
          <a:p>
            <a:pPr marL="0" indent="0">
              <a:buNone/>
            </a:pPr>
            <a:endParaRPr lang="en-US" sz="2500">
              <a:latin typeface="Times New Roman" panose="02020603050405020304" pitchFamily="18" charset="0"/>
              <a:cs typeface="Times New Roman" panose="02020603050405020304" pitchFamily="18" charset="0"/>
            </a:endParaRPr>
          </a:p>
          <a:p>
            <a:pPr marL="0" indent="0">
              <a:buNone/>
            </a:pPr>
            <a:endParaRPr lang="en-US" sz="21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801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399710"/>
            <a:ext cx="9404723" cy="1400530"/>
          </a:xfrm>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914400" y="1974575"/>
            <a:ext cx="10959548" cy="3670851"/>
          </a:xfrm>
        </p:spPr>
        <p:txBody>
          <a:bodyPr>
            <a:noAutofit/>
          </a:bodyPr>
          <a:lstStyle/>
          <a:p>
            <a:pPr marL="0" indent="0">
              <a:buNone/>
            </a:pPr>
            <a:r>
              <a:rPr lang="en-US" sz="2500">
                <a:latin typeface="Times New Roman" panose="02020603050405020304" pitchFamily="18" charset="0"/>
                <a:cs typeface="Times New Roman" panose="02020603050405020304" pitchFamily="18" charset="0"/>
              </a:rPr>
              <a:t>4.Xác định giới hạn trái của ký tự (xác định giá trị của x )</a:t>
            </a:r>
          </a:p>
          <a:p>
            <a:pPr marL="0" indent="0">
              <a:buNone/>
            </a:pPr>
            <a:r>
              <a:rPr lang="en-US" sz="2500">
                <a:latin typeface="Times New Roman" panose="02020603050405020304" pitchFamily="18" charset="0"/>
                <a:cs typeface="Times New Roman" panose="02020603050405020304" pitchFamily="18" charset="0"/>
              </a:rPr>
              <a:t>-Bắt đầu từ giới hạn trên (đỉnh của ký tự - top_character), giá trị x đầu tiên (x=0) .</a:t>
            </a:r>
          </a:p>
          <a:p>
            <a:pPr marL="0" indent="0">
              <a:buNone/>
            </a:pPr>
            <a:r>
              <a:rPr lang="en-US" sz="2500">
                <a:latin typeface="Times New Roman" panose="02020603050405020304" pitchFamily="18" charset="0"/>
                <a:cs typeface="Times New Roman" panose="02020603050405020304" pitchFamily="18" charset="0"/>
              </a:rPr>
              <a:t>-Quét đến giới hạn dưới của dòng (bottom_character), giữ nguyên x (quét theo chiều thẳng đứng )</a:t>
            </a:r>
          </a:p>
          <a:p>
            <a:pPr marL="0" indent="0">
              <a:buNone/>
            </a:pPr>
            <a:r>
              <a:rPr lang="en-US" sz="2500">
                <a:latin typeface="Times New Roman" panose="02020603050405020304" pitchFamily="18" charset="0"/>
                <a:cs typeface="Times New Roman" panose="02020603050405020304" pitchFamily="18" charset="0"/>
              </a:rPr>
              <a:t>+Nếu gặp pixel đen đầu tiên, ghi nhận x là giới hạn trái của kí tự (left-character).Dừng quét.</a:t>
            </a:r>
          </a:p>
          <a:p>
            <a:pPr marL="0" indent="0">
              <a:buNone/>
            </a:pPr>
            <a:r>
              <a:rPr lang="en-US" sz="2500">
                <a:latin typeface="Times New Roman" panose="02020603050405020304" pitchFamily="18" charset="0"/>
                <a:cs typeface="Times New Roman" panose="02020603050405020304" pitchFamily="18" charset="0"/>
              </a:rPr>
              <a:t>+Nếu quét đến cuối giới hạn dưới, vẫn không tìm thấy pixel đen nào, thì reset lại y = giới hạn trên vừa tìm thấy, tăng x lên.(x++),và tiếp tục thực hiện lại bước 4.</a:t>
            </a:r>
          </a:p>
          <a:p>
            <a:pPr marL="0" indent="0">
              <a:buNone/>
            </a:pPr>
            <a:endParaRPr lang="en-US" sz="2500">
              <a:latin typeface="Times New Roman" panose="02020603050405020304" pitchFamily="18" charset="0"/>
              <a:cs typeface="Times New Roman" panose="02020603050405020304" pitchFamily="18" charset="0"/>
            </a:endParaRPr>
          </a:p>
          <a:p>
            <a:pPr marL="0" indent="0">
              <a:buNone/>
            </a:pP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087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1104293" y="1377056"/>
            <a:ext cx="8946541" cy="4195481"/>
          </a:xfrm>
        </p:spPr>
        <p:txBody>
          <a:bodyPr>
            <a:noAutofit/>
          </a:bodyPr>
          <a:lstStyle/>
          <a:p>
            <a:pPr marL="0" indent="0">
              <a:buNone/>
            </a:pPr>
            <a:r>
              <a:rPr lang="en-US" sz="2300">
                <a:latin typeface="Times New Roman" panose="02020603050405020304" pitchFamily="18" charset="0"/>
                <a:cs typeface="Times New Roman" panose="02020603050405020304" pitchFamily="18" charset="0"/>
              </a:rPr>
              <a:t>5.Xác định giới hạn phải của ký tự (xác định giá trị x )</a:t>
            </a:r>
          </a:p>
          <a:p>
            <a:pPr marL="0" indent="0">
              <a:buNone/>
            </a:pPr>
            <a:r>
              <a:rPr lang="en-US" sz="2300">
                <a:latin typeface="Times New Roman" panose="02020603050405020304" pitchFamily="18" charset="0"/>
                <a:cs typeface="Times New Roman" panose="02020603050405020304" pitchFamily="18" charset="0"/>
              </a:rPr>
              <a:t>-Bắt đầu từ giới hạn trên -đỉnh của ký tự (top_character), giới hạn trái của ký tự (left_character,top_character) .Quét theo chiều thẳng đứng đến giới hạn dưới của dòng.</a:t>
            </a:r>
          </a:p>
          <a:p>
            <a:pPr marL="0" indent="0">
              <a:buNone/>
            </a:pPr>
            <a:r>
              <a:rPr lang="en-US" sz="2300">
                <a:latin typeface="Times New Roman" panose="02020603050405020304" pitchFamily="18" charset="0"/>
                <a:cs typeface="Times New Roman" panose="02020603050405020304" pitchFamily="18" charset="0"/>
              </a:rPr>
              <a:t>+Nếu khi quét hết chiều đứng ,mà vẫn không gặp được pixel đen nào thì ghi nhận x-1 là giới hạn phải của ký tự (right_character).Dừng quét.</a:t>
            </a:r>
          </a:p>
          <a:p>
            <a:pPr marL="0" indent="0">
              <a:buNone/>
            </a:pPr>
            <a:r>
              <a:rPr lang="en-US" sz="2300">
                <a:latin typeface="Times New Roman" panose="02020603050405020304" pitchFamily="18" charset="0"/>
                <a:cs typeface="Times New Roman" panose="02020603050405020304" pitchFamily="18" charset="0"/>
              </a:rPr>
              <a:t>+Nếu gặp pixel đen thì tăng x (x++) và reset lại y =top_character của ký tự đang xét ,để xét đường thẳng đứng tiếp </a:t>
            </a:r>
            <a:r>
              <a:rPr lang="en-US" sz="2300">
                <a:latin typeface="Times New Roman" panose="02020603050405020304" pitchFamily="18" charset="0"/>
                <a:cs typeface="Times New Roman" panose="02020603050405020304" pitchFamily="18" charset="0"/>
              </a:rPr>
              <a:t>theo.</a:t>
            </a:r>
          </a:p>
          <a:p>
            <a:pPr marL="0" indent="0">
              <a:buNone/>
            </a:pPr>
            <a:endParaRPr lang="en-US" sz="2300">
              <a:latin typeface="Times New Roman" panose="02020603050405020304" pitchFamily="18" charset="0"/>
              <a:cs typeface="Times New Roman" panose="02020603050405020304" pitchFamily="18" charset="0"/>
            </a:endParaRPr>
          </a:p>
          <a:p>
            <a:pPr marL="0" indent="0">
              <a:buNone/>
            </a:pPr>
            <a:r>
              <a:rPr lang="en-US" sz="2300">
                <a:latin typeface="Times New Roman" panose="02020603050405020304" pitchFamily="18" charset="0"/>
                <a:cs typeface="Times New Roman" panose="02020603050405020304" pitchFamily="18" charset="0"/>
              </a:rPr>
              <a:t>6. Lặp </a:t>
            </a:r>
            <a:r>
              <a:rPr lang="en-US" sz="2300">
                <a:latin typeface="Times New Roman" panose="02020603050405020304" pitchFamily="18" charset="0"/>
                <a:cs typeface="Times New Roman" panose="02020603050405020304" pitchFamily="18" charset="0"/>
              </a:rPr>
              <a:t>lại bước 1 đến 5 để xác định giới hạn của ký tự tiếp theo trên cùng dòng.Với  y=top_line của dòng đang xét và giá trị x đầu tiên = right_character của ký tự vừa tìm thấy.</a:t>
            </a:r>
          </a:p>
          <a:p>
            <a:pPr marL="0" indent="0">
              <a:buNone/>
            </a:pPr>
            <a:endParaRPr lang="en-US" sz="2300">
              <a:latin typeface="Times New Roman" panose="02020603050405020304" pitchFamily="18" charset="0"/>
              <a:cs typeface="Times New Roman" panose="02020603050405020304" pitchFamily="18" charset="0"/>
            </a:endParaRPr>
          </a:p>
          <a:p>
            <a:endParaRPr lang="en-US" sz="2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38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anvas 326"/>
          <p:cNvGrpSpPr/>
          <p:nvPr/>
        </p:nvGrpSpPr>
        <p:grpSpPr>
          <a:xfrm>
            <a:off x="1338470" y="92765"/>
            <a:ext cx="8998226" cy="6765235"/>
            <a:chOff x="0" y="0"/>
            <a:chExt cx="5143500" cy="5486400"/>
          </a:xfrm>
        </p:grpSpPr>
        <p:sp>
          <p:nvSpPr>
            <p:cNvPr id="5" name="Rectangle 4"/>
            <p:cNvSpPr/>
            <p:nvPr/>
          </p:nvSpPr>
          <p:spPr>
            <a:xfrm>
              <a:off x="0" y="0"/>
              <a:ext cx="5143500" cy="5486400"/>
            </a:xfrm>
            <a:prstGeom prst="rect">
              <a:avLst/>
            </a:prstGeom>
            <a:noFill/>
            <a:ln w="57150" cap="flat" cmpd="sng" algn="ctr">
              <a:solidFill>
                <a:srgbClr val="000000"/>
              </a:solidFill>
              <a:prstDash val="solid"/>
              <a:miter lim="800000"/>
              <a:headEnd type="none" w="med" len="med"/>
              <a:tailEnd type="none" w="med" len="med"/>
            </a:ln>
          </p:spPr>
        </p:sp>
        <p:sp>
          <p:nvSpPr>
            <p:cNvPr id="6" name="Rectangle 5"/>
            <p:cNvSpPr>
              <a:spLocks noChangeArrowheads="1"/>
            </p:cNvSpPr>
            <p:nvPr/>
          </p:nvSpPr>
          <p:spPr bwMode="auto">
            <a:xfrm>
              <a:off x="457200" y="228940"/>
              <a:ext cx="3537966" cy="1989329"/>
            </a:xfrm>
            <a:prstGeom prst="rect">
              <a:avLst/>
            </a:prstGeom>
            <a:solidFill>
              <a:srgbClr val="FFFFFF"/>
            </a:solidFill>
            <a:ln w="12700">
              <a:solidFill>
                <a:srgbClr val="0000FF"/>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7" name="AutoShape 7"/>
            <p:cNvSpPr>
              <a:spLocks noChangeArrowheads="1"/>
            </p:cNvSpPr>
            <p:nvPr/>
          </p:nvSpPr>
          <p:spPr bwMode="auto">
            <a:xfrm>
              <a:off x="1600200" y="2447209"/>
              <a:ext cx="1997977" cy="1553677"/>
            </a:xfrm>
            <a:prstGeom prst="irregularSeal2">
              <a:avLst/>
            </a:prstGeom>
            <a:solidFill>
              <a:srgbClr val="FFCC00"/>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2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Sau khi tách ký tự</a:t>
              </a:r>
            </a:p>
          </p:txBody>
        </p:sp>
        <p:sp>
          <p:nvSpPr>
            <p:cNvPr id="8" name="Rectangle 7"/>
            <p:cNvSpPr>
              <a:spLocks noChangeArrowheads="1"/>
            </p:cNvSpPr>
            <p:nvPr/>
          </p:nvSpPr>
          <p:spPr bwMode="auto">
            <a:xfrm>
              <a:off x="571500" y="4114985"/>
              <a:ext cx="4114800" cy="1258056"/>
            </a:xfrm>
            <a:prstGeom prst="rect">
              <a:avLst/>
            </a:prstGeom>
            <a:solidFill>
              <a:srgbClr val="FFFFFF"/>
            </a:solidFill>
            <a:ln w="38100">
              <a:solidFill>
                <a:srgbClr val="0000FF"/>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pt-BR" sz="1200">
                  <a:effectLst/>
                  <a:latin typeface="Times New Roman" panose="02020603050405020304" pitchFamily="18" charset="0"/>
                  <a:ea typeface="Times New Roman" panose="02020603050405020304" pitchFamily="18" charset="0"/>
                  <a:cs typeface="Arial" panose="020B0604020202020204" pitchFamily="34" charset="0"/>
                </a:rPr>
                <a:t>           </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p:txBody>
        </p:sp>
      </p:gr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138312" y="92765"/>
            <a:ext cx="6229201" cy="2741357"/>
          </a:xfrm>
          <a:prstGeom prst="rect">
            <a:avLst/>
          </a:prstGeom>
          <a:noFill/>
          <a:ln>
            <a:noFill/>
          </a:ln>
        </p:spPr>
      </p:pic>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3449992" y="5285564"/>
            <a:ext cx="1460639" cy="1329364"/>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702570" y="5315477"/>
            <a:ext cx="1342737" cy="1254182"/>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6248416" y="5292407"/>
            <a:ext cx="1028443" cy="1315677"/>
          </a:xfrm>
          <a:prstGeom prst="rect">
            <a:avLst/>
          </a:prstGeom>
          <a:noFill/>
          <a:ln>
            <a:noFill/>
          </a:ln>
        </p:spPr>
      </p:pic>
    </p:spTree>
    <p:extLst>
      <p:ext uri="{BB962C8B-B14F-4D97-AF65-F5344CB8AC3E}">
        <p14:creationId xmlns:p14="http://schemas.microsoft.com/office/powerpoint/2010/main" val="858700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7789" y="449405"/>
            <a:ext cx="9629968" cy="4195481"/>
          </a:xfrm>
        </p:spPr>
        <p:txBody>
          <a:bodyPr>
            <a:noAutofit/>
          </a:bodyPr>
          <a:lstStyle/>
          <a:p>
            <a:r>
              <a:rPr lang="en-US" sz="2300" b="1">
                <a:latin typeface="Times New Roman" panose="02020603050405020304" pitchFamily="18" charset="0"/>
                <a:cs typeface="Times New Roman" panose="02020603050405020304" pitchFamily="18" charset="0"/>
              </a:rPr>
              <a:t>4.1.3.Xác Định Giới Hạn Chính Xác Cho Từng Ký Tự</a:t>
            </a:r>
            <a:endParaRPr lang="en-US" sz="2300">
              <a:latin typeface="Times New Roman" panose="02020603050405020304" pitchFamily="18" charset="0"/>
              <a:cs typeface="Times New Roman" panose="02020603050405020304" pitchFamily="18" charset="0"/>
            </a:endParaRPr>
          </a:p>
          <a:p>
            <a:pPr marL="0" indent="0">
              <a:buNone/>
            </a:pPr>
            <a:r>
              <a:rPr lang="en-US" sz="2300">
                <a:latin typeface="Times New Roman" panose="02020603050405020304" pitchFamily="18" charset="0"/>
                <a:cs typeface="Times New Roman" panose="02020603050405020304" pitchFamily="18" charset="0"/>
              </a:rPr>
              <a:t>Trong một số trường hợp, việc tách ký tự chưa thực sự chính xác (giống như ví dụ trên ).Ta cần xác định lại một lần nữa giới hạn chính xác cho từng ký tự.</a:t>
            </a:r>
          </a:p>
          <a:p>
            <a:pPr marL="0" lvl="0" indent="0">
              <a:buNone/>
            </a:pPr>
            <a:r>
              <a:rPr lang="en-US" sz="2300" b="1">
                <a:latin typeface="Times New Roman" panose="02020603050405020304" pitchFamily="18" charset="0"/>
                <a:cs typeface="Times New Roman" panose="02020603050405020304" pitchFamily="18" charset="0"/>
              </a:rPr>
              <a:t>Thuật toán :</a:t>
            </a:r>
            <a:endParaRPr lang="en-US" sz="2300">
              <a:latin typeface="Times New Roman" panose="02020603050405020304" pitchFamily="18" charset="0"/>
              <a:cs typeface="Times New Roman" panose="02020603050405020304" pitchFamily="18" charset="0"/>
            </a:endParaRPr>
          </a:p>
          <a:p>
            <a:pPr marL="0" indent="0">
              <a:buNone/>
            </a:pPr>
            <a:r>
              <a:rPr lang="en-US" sz="2300">
                <a:latin typeface="Times New Roman" panose="02020603050405020304" pitchFamily="18" charset="0"/>
                <a:cs typeface="Times New Roman" panose="02020603050405020304" pitchFamily="18" charset="0"/>
              </a:rPr>
              <a:t>Xét từng ký tự :</a:t>
            </a:r>
          </a:p>
          <a:p>
            <a:pPr marL="0" indent="0">
              <a:buNone/>
            </a:pPr>
            <a:r>
              <a:rPr lang="en-US" sz="2300" b="1" i="1">
                <a:latin typeface="Times New Roman" panose="02020603050405020304" pitchFamily="18" charset="0"/>
                <a:cs typeface="Times New Roman" panose="02020603050405020304" pitchFamily="18" charset="0"/>
              </a:rPr>
              <a:t>1.Xác định đỉnh ký tự</a:t>
            </a:r>
            <a:endParaRPr lang="en-US" sz="2300">
              <a:latin typeface="Times New Roman" panose="02020603050405020304" pitchFamily="18" charset="0"/>
              <a:cs typeface="Times New Roman" panose="02020603050405020304" pitchFamily="18" charset="0"/>
            </a:endParaRPr>
          </a:p>
          <a:p>
            <a:pPr marL="0" indent="0">
              <a:buNone/>
            </a:pPr>
            <a:r>
              <a:rPr lang="en-US" sz="2300">
                <a:latin typeface="Times New Roman" panose="02020603050405020304" pitchFamily="18" charset="0"/>
                <a:cs typeface="Times New Roman" panose="02020603050405020304" pitchFamily="18" charset="0"/>
              </a:rPr>
              <a:t>-Bắt đầu từ đỉnh của ký tự tạm thời,và giới hạn trái của ký tự vừa xác định ở trên( left_character,top_character).Quét đến giới hạn phải của ký tự, giữ nguyên y.</a:t>
            </a:r>
          </a:p>
          <a:p>
            <a:pPr marL="0" indent="0">
              <a:buNone/>
            </a:pPr>
            <a:r>
              <a:rPr lang="en-US" sz="2300">
                <a:latin typeface="Times New Roman" panose="02020603050405020304" pitchFamily="18" charset="0"/>
                <a:cs typeface="Times New Roman" panose="02020603050405020304" pitchFamily="18" charset="0"/>
              </a:rPr>
              <a:t>+Nếu tìm thấy pixel đen thì chọn lại y là giới hạn đỉnh của ký tự (top_character=y).Dừng quét.</a:t>
            </a:r>
          </a:p>
          <a:p>
            <a:pPr marL="0" indent="0">
              <a:buNone/>
            </a:pPr>
            <a:r>
              <a:rPr lang="en-US" sz="2300">
                <a:latin typeface="Times New Roman" panose="02020603050405020304" pitchFamily="18" charset="0"/>
                <a:cs typeface="Times New Roman" panose="02020603050405020304" pitchFamily="18" charset="0"/>
              </a:rPr>
              <a:t>+Nếu không , xét điểm tiếp theo.</a:t>
            </a:r>
          </a:p>
          <a:p>
            <a:pPr marL="0" indent="0">
              <a:buNone/>
            </a:pPr>
            <a:r>
              <a:rPr lang="en-US" sz="2300">
                <a:latin typeface="Times New Roman" panose="02020603050405020304" pitchFamily="18" charset="0"/>
                <a:cs typeface="Times New Roman" panose="02020603050405020304" pitchFamily="18" charset="0"/>
              </a:rPr>
              <a:t>+Nếu không tìm thấy pixel đen nào thì tăng y (y++) , reset lại x .(x= left_character).Thực hiện lại bước 1.</a:t>
            </a:r>
          </a:p>
          <a:p>
            <a:endParaRPr lang="en-US" sz="2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56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Nội dung</a:t>
            </a:r>
          </a:p>
        </p:txBody>
      </p:sp>
      <p:sp>
        <p:nvSpPr>
          <p:cNvPr id="3" name="Content Placeholder 2"/>
          <p:cNvSpPr>
            <a:spLocks noGrp="1"/>
          </p:cNvSpPr>
          <p:nvPr>
            <p:ph idx="1"/>
          </p:nvPr>
        </p:nvSpPr>
        <p:spPr>
          <a:xfrm>
            <a:off x="1103312" y="2052918"/>
            <a:ext cx="10889905" cy="4195481"/>
          </a:xfrm>
        </p:spPr>
        <p:txBody>
          <a:bodyPr>
            <a:noAutofit/>
          </a:bodyPr>
          <a:lstStyle/>
          <a:p>
            <a:r>
              <a:rPr lang="en-US" sz="4000">
                <a:latin typeface="Times New Roman" panose="02020603050405020304" pitchFamily="18" charset="0"/>
                <a:cs typeface="Times New Roman" panose="02020603050405020304" pitchFamily="18" charset="0"/>
              </a:rPr>
              <a:t>1.Giới thiệu chung. </a:t>
            </a:r>
          </a:p>
          <a:p>
            <a:r>
              <a:rPr lang="en-US" sz="4000">
                <a:latin typeface="Times New Roman" panose="02020603050405020304" pitchFamily="18" charset="0"/>
                <a:cs typeface="Times New Roman" panose="02020603050405020304" pitchFamily="18" charset="0"/>
              </a:rPr>
              <a:t>2.Tóm tắt đề tài. </a:t>
            </a:r>
          </a:p>
          <a:p>
            <a:r>
              <a:rPr lang="en-US" sz="4000">
                <a:latin typeface="Times New Roman" panose="02020603050405020304" pitchFamily="18" charset="0"/>
                <a:cs typeface="Times New Roman" panose="02020603050405020304" pitchFamily="18" charset="0"/>
              </a:rPr>
              <a:t>3.Giới thiệu Matlab.</a:t>
            </a:r>
          </a:p>
          <a:p>
            <a:r>
              <a:rPr lang="en-US" sz="4000">
                <a:latin typeface="Times New Roman" panose="02020603050405020304" pitchFamily="18" charset="0"/>
                <a:cs typeface="Times New Roman" panose="02020603050405020304" pitchFamily="18" charset="0"/>
              </a:rPr>
              <a:t>4.Phương pháp và thuật toán nhận dạng ký tự.</a:t>
            </a:r>
          </a:p>
          <a:p>
            <a:r>
              <a:rPr lang="en-US" sz="4000">
                <a:latin typeface="Times New Roman" panose="02020603050405020304" pitchFamily="18" charset="0"/>
                <a:cs typeface="Times New Roman" panose="02020603050405020304" pitchFamily="18" charset="0"/>
              </a:rPr>
              <a:t>5.Demo.</a:t>
            </a:r>
          </a:p>
        </p:txBody>
      </p:sp>
    </p:spTree>
    <p:extLst>
      <p:ext uri="{BB962C8B-B14F-4D97-AF65-F5344CB8AC3E}">
        <p14:creationId xmlns:p14="http://schemas.microsoft.com/office/powerpoint/2010/main" val="1890674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616765"/>
            <a:ext cx="8946541" cy="4631634"/>
          </a:xfrm>
        </p:spPr>
        <p:txBody>
          <a:bodyPr>
            <a:normAutofit/>
          </a:bodyPr>
          <a:lstStyle/>
          <a:p>
            <a:pPr marL="0" lvl="0" indent="0" defTabSz="914400" eaLnBrk="0" fontAlgn="base" hangingPunct="0">
              <a:spcBef>
                <a:spcPct val="0"/>
              </a:spcBef>
              <a:spcAft>
                <a:spcPct val="0"/>
              </a:spcAft>
              <a:buClrTx/>
              <a:buSzTx/>
              <a:buNone/>
            </a:pPr>
            <a:r>
              <a:rPr lang="en-US" altLang="en-US" sz="2500" b="1" i="1">
                <a:latin typeface="Cambria" panose="02040503050406030204" pitchFamily="18" charset="0"/>
                <a:ea typeface="Calibri" panose="020F0502020204030204" pitchFamily="34" charset="0"/>
                <a:cs typeface="Arial" panose="020B0604020202020204" pitchFamily="34" charset="0"/>
              </a:rPr>
              <a:t>2.X</a:t>
            </a:r>
            <a:r>
              <a:rPr lang="en-US" altLang="en-US" sz="2500" b="1" i="1">
                <a:latin typeface="Calibri" panose="020F0502020204030204" pitchFamily="34" charset="0"/>
                <a:ea typeface="Calibri" panose="020F0502020204030204" pitchFamily="34" charset="0"/>
                <a:cs typeface="Arial" panose="020B0604020202020204" pitchFamily="34" charset="0"/>
              </a:rPr>
              <a:t>á</a:t>
            </a:r>
            <a:r>
              <a:rPr lang="en-US" altLang="en-US" sz="2500" b="1" i="1">
                <a:latin typeface="Cambria" panose="02040503050406030204" pitchFamily="18" charset="0"/>
                <a:ea typeface="Calibri" panose="020F0502020204030204" pitchFamily="34" charset="0"/>
                <a:cs typeface="Arial" panose="020B0604020202020204" pitchFamily="34" charset="0"/>
              </a:rPr>
              <a:t>c định giới hạn dưới của ký tự.</a:t>
            </a:r>
            <a:endParaRPr lang="en-US" altLang="en-US" sz="2500"/>
          </a:p>
          <a:p>
            <a:pPr marL="0" lvl="0" indent="0" defTabSz="914400" eaLnBrk="0" fontAlgn="base" hangingPunct="0">
              <a:spcBef>
                <a:spcPct val="0"/>
              </a:spcBef>
              <a:spcAft>
                <a:spcPct val="0"/>
              </a:spcAft>
              <a:buClrTx/>
              <a:buSzTx/>
              <a:buNone/>
            </a:pPr>
            <a:r>
              <a:rPr lang="en-US" altLang="en-US" sz="2500">
                <a:latin typeface="Cambria" panose="02040503050406030204" pitchFamily="18" charset="0"/>
                <a:ea typeface="Calibri" panose="020F0502020204030204" pitchFamily="34" charset="0"/>
                <a:cs typeface="Arial" panose="020B0604020202020204" pitchFamily="34" charset="0"/>
              </a:rPr>
              <a:t>- Bắt đầu từ giới hạn dưới hiện thời của ký tự (được x</a:t>
            </a:r>
            <a:r>
              <a:rPr lang="en-US" altLang="en-US" sz="2500">
                <a:latin typeface="Calibri" panose="020F0502020204030204" pitchFamily="34" charset="0"/>
                <a:ea typeface="Calibri" panose="020F0502020204030204" pitchFamily="34" charset="0"/>
                <a:cs typeface="Arial" panose="020B0604020202020204" pitchFamily="34" charset="0"/>
              </a:rPr>
              <a:t>á</a:t>
            </a:r>
            <a:r>
              <a:rPr lang="en-US" altLang="en-US" sz="2500">
                <a:latin typeface="Cambria" panose="02040503050406030204" pitchFamily="18" charset="0"/>
                <a:ea typeface="Calibri" panose="020F0502020204030204" pitchFamily="34" charset="0"/>
                <a:cs typeface="Arial" panose="020B0604020202020204" pitchFamily="34" charset="0"/>
              </a:rPr>
              <a:t>c định ở trên </a:t>
            </a:r>
            <a:r>
              <a:rPr lang="en-US" altLang="en-US" sz="2500">
                <a:latin typeface="Calibri" panose="020F0502020204030204" pitchFamily="34" charset="0"/>
                <a:ea typeface="Calibri" panose="020F0502020204030204" pitchFamily="34" charset="0"/>
                <a:cs typeface="Arial" panose="020B0604020202020204" pitchFamily="34" charset="0"/>
              </a:rPr>
              <a:t>–</a:t>
            </a:r>
            <a:r>
              <a:rPr lang="en-US" altLang="en-US" sz="2500">
                <a:latin typeface="Cambria" panose="02040503050406030204" pitchFamily="18" charset="0"/>
                <a:ea typeface="Calibri" panose="020F0502020204030204" pitchFamily="34" charset="0"/>
                <a:cs typeface="Arial" panose="020B0604020202020204" pitchFamily="34" charset="0"/>
              </a:rPr>
              <a:t>phần 1.2 ), v</a:t>
            </a:r>
            <a:r>
              <a:rPr lang="en-US" altLang="en-US" sz="2500">
                <a:latin typeface="Calibri" panose="020F0502020204030204" pitchFamily="34" charset="0"/>
                <a:ea typeface="Calibri" panose="020F0502020204030204" pitchFamily="34" charset="0"/>
                <a:cs typeface="Arial" panose="020B0604020202020204" pitchFamily="34" charset="0"/>
              </a:rPr>
              <a:t>à</a:t>
            </a:r>
            <a:r>
              <a:rPr lang="en-US" altLang="en-US" sz="2500">
                <a:latin typeface="Cambria" panose="02040503050406030204" pitchFamily="18" charset="0"/>
                <a:ea typeface="Calibri" panose="020F0502020204030204" pitchFamily="34" charset="0"/>
                <a:cs typeface="Arial" panose="020B0604020202020204" pitchFamily="34" charset="0"/>
              </a:rPr>
              <a:t> giới hạn tr</a:t>
            </a:r>
            <a:r>
              <a:rPr lang="en-US" altLang="en-US" sz="2500">
                <a:latin typeface="Calibri" panose="020F0502020204030204" pitchFamily="34" charset="0"/>
                <a:ea typeface="Calibri" panose="020F0502020204030204" pitchFamily="34" charset="0"/>
                <a:cs typeface="Arial" panose="020B0604020202020204" pitchFamily="34" charset="0"/>
              </a:rPr>
              <a:t>á</a:t>
            </a:r>
            <a:r>
              <a:rPr lang="en-US" altLang="en-US" sz="2500">
                <a:latin typeface="Cambria" panose="02040503050406030204" pitchFamily="18" charset="0"/>
                <a:ea typeface="Calibri" panose="020F0502020204030204" pitchFamily="34" charset="0"/>
                <a:cs typeface="Arial" panose="020B0604020202020204" pitchFamily="34" charset="0"/>
              </a:rPr>
              <a:t>i của ký tự (left_character, bottom_character).Qu</a:t>
            </a:r>
            <a:r>
              <a:rPr lang="en-US" altLang="en-US" sz="2500">
                <a:latin typeface="Calibri" panose="020F0502020204030204" pitchFamily="34" charset="0"/>
                <a:ea typeface="Calibri" panose="020F0502020204030204" pitchFamily="34" charset="0"/>
                <a:cs typeface="Arial" panose="020B0604020202020204" pitchFamily="34" charset="0"/>
              </a:rPr>
              <a:t>é</a:t>
            </a:r>
            <a:r>
              <a:rPr lang="en-US" altLang="en-US" sz="2500">
                <a:latin typeface="Cambria" panose="02040503050406030204" pitchFamily="18" charset="0"/>
                <a:ea typeface="Calibri" panose="020F0502020204030204" pitchFamily="34" charset="0"/>
                <a:cs typeface="Arial" panose="020B0604020202020204" pitchFamily="34" charset="0"/>
              </a:rPr>
              <a:t>t x đến giới hạn phải của ký tự, trên c</a:t>
            </a:r>
            <a:r>
              <a:rPr lang="en-US" altLang="en-US" sz="2500">
                <a:latin typeface="Calibri" panose="020F0502020204030204" pitchFamily="34" charset="0"/>
                <a:ea typeface="Calibri" panose="020F0502020204030204" pitchFamily="34" charset="0"/>
                <a:cs typeface="Arial" panose="020B0604020202020204" pitchFamily="34" charset="0"/>
              </a:rPr>
              <a:t>ù</a:t>
            </a:r>
            <a:r>
              <a:rPr lang="en-US" altLang="en-US" sz="2500">
                <a:latin typeface="Cambria" panose="02040503050406030204" pitchFamily="18" charset="0"/>
                <a:ea typeface="Calibri" panose="020F0502020204030204" pitchFamily="34" charset="0"/>
                <a:cs typeface="Arial" panose="020B0604020202020204" pitchFamily="34" charset="0"/>
              </a:rPr>
              <a:t>ng gi</a:t>
            </a:r>
            <a:r>
              <a:rPr lang="en-US" altLang="en-US" sz="2500">
                <a:latin typeface="Calibri" panose="020F0502020204030204" pitchFamily="34" charset="0"/>
                <a:ea typeface="Calibri" panose="020F0502020204030204" pitchFamily="34" charset="0"/>
                <a:cs typeface="Arial" panose="020B0604020202020204" pitchFamily="34" charset="0"/>
              </a:rPr>
              <a:t>á</a:t>
            </a:r>
            <a:r>
              <a:rPr lang="en-US" altLang="en-US" sz="2500">
                <a:latin typeface="Cambria" panose="02040503050406030204" pitchFamily="18" charset="0"/>
                <a:ea typeface="Calibri" panose="020F0502020204030204" pitchFamily="34" charset="0"/>
                <a:cs typeface="Arial" panose="020B0604020202020204" pitchFamily="34" charset="0"/>
              </a:rPr>
              <a:t> trị y .</a:t>
            </a:r>
            <a:endParaRPr lang="en-US" altLang="en-US" sz="2500"/>
          </a:p>
          <a:p>
            <a:pPr marL="0" lvl="0" indent="0" defTabSz="914400" eaLnBrk="0" fontAlgn="base" hangingPunct="0">
              <a:spcBef>
                <a:spcPct val="0"/>
              </a:spcBef>
              <a:spcAft>
                <a:spcPct val="0"/>
              </a:spcAft>
              <a:buClrTx/>
              <a:buSzTx/>
              <a:buNone/>
            </a:pPr>
            <a:r>
              <a:rPr lang="en-US" altLang="en-US" sz="2500">
                <a:latin typeface="Cambria" panose="02040503050406030204" pitchFamily="18" charset="0"/>
                <a:ea typeface="Calibri" panose="020F0502020204030204" pitchFamily="34" charset="0"/>
                <a:cs typeface="Arial" panose="020B0604020202020204" pitchFamily="34" charset="0"/>
              </a:rPr>
              <a:t>+ Nếu t</a:t>
            </a:r>
            <a:r>
              <a:rPr lang="en-US" altLang="en-US" sz="2500">
                <a:latin typeface="Calibri" panose="020F0502020204030204" pitchFamily="34" charset="0"/>
                <a:ea typeface="Calibri" panose="020F0502020204030204" pitchFamily="34" charset="0"/>
                <a:cs typeface="Arial" panose="020B0604020202020204" pitchFamily="34" charset="0"/>
              </a:rPr>
              <a:t>ì</a:t>
            </a:r>
            <a:r>
              <a:rPr lang="en-US" altLang="en-US" sz="2500">
                <a:latin typeface="Cambria" panose="02040503050406030204" pitchFamily="18" charset="0"/>
                <a:ea typeface="Calibri" panose="020F0502020204030204" pitchFamily="34" charset="0"/>
                <a:cs typeface="Arial" panose="020B0604020202020204" pitchFamily="34" charset="0"/>
              </a:rPr>
              <a:t>m thấy pixel đen ,đ</a:t>
            </a:r>
            <a:r>
              <a:rPr lang="en-US" altLang="en-US" sz="2500">
                <a:latin typeface="Calibri" panose="020F0502020204030204" pitchFamily="34" charset="0"/>
                <a:ea typeface="Calibri" panose="020F0502020204030204" pitchFamily="34" charset="0"/>
                <a:cs typeface="Arial" panose="020B0604020202020204" pitchFamily="34" charset="0"/>
              </a:rPr>
              <a:t>á</a:t>
            </a:r>
            <a:r>
              <a:rPr lang="en-US" altLang="en-US" sz="2500">
                <a:latin typeface="Cambria" panose="02040503050406030204" pitchFamily="18" charset="0"/>
                <a:ea typeface="Calibri" panose="020F0502020204030204" pitchFamily="34" charset="0"/>
                <a:cs typeface="Arial" panose="020B0604020202020204" pitchFamily="34" charset="0"/>
              </a:rPr>
              <a:t>nh dấu y l</a:t>
            </a:r>
            <a:r>
              <a:rPr lang="en-US" altLang="en-US" sz="2500">
                <a:latin typeface="Calibri" panose="020F0502020204030204" pitchFamily="34" charset="0"/>
                <a:ea typeface="Calibri" panose="020F0502020204030204" pitchFamily="34" charset="0"/>
                <a:cs typeface="Arial" panose="020B0604020202020204" pitchFamily="34" charset="0"/>
              </a:rPr>
              <a:t>à</a:t>
            </a:r>
            <a:r>
              <a:rPr lang="en-US" altLang="en-US" sz="2500">
                <a:latin typeface="Cambria" panose="02040503050406030204" pitchFamily="18" charset="0"/>
                <a:ea typeface="Calibri" panose="020F0502020204030204" pitchFamily="34" charset="0"/>
                <a:cs typeface="Arial" panose="020B0604020202020204" pitchFamily="34" charset="0"/>
              </a:rPr>
              <a:t> giới hạn dưới của ký tự ( bottom_character= y).Ngừng qu</a:t>
            </a:r>
            <a:r>
              <a:rPr lang="en-US" altLang="en-US" sz="2500">
                <a:latin typeface="Calibri" panose="020F0502020204030204" pitchFamily="34" charset="0"/>
                <a:ea typeface="Calibri" panose="020F0502020204030204" pitchFamily="34" charset="0"/>
                <a:cs typeface="Arial" panose="020B0604020202020204" pitchFamily="34" charset="0"/>
              </a:rPr>
              <a:t>é</a:t>
            </a:r>
            <a:r>
              <a:rPr lang="en-US" altLang="en-US" sz="2500">
                <a:latin typeface="Cambria" panose="02040503050406030204" pitchFamily="18" charset="0"/>
                <a:ea typeface="Calibri" panose="020F0502020204030204" pitchFamily="34" charset="0"/>
                <a:cs typeface="Arial" panose="020B0604020202020204" pitchFamily="34" charset="0"/>
              </a:rPr>
              <a:t>t.</a:t>
            </a:r>
          </a:p>
          <a:p>
            <a:pPr marL="0" lvl="0" indent="0" defTabSz="914400" eaLnBrk="0" fontAlgn="base" hangingPunct="0">
              <a:spcBef>
                <a:spcPct val="0"/>
              </a:spcBef>
              <a:spcAft>
                <a:spcPct val="0"/>
              </a:spcAft>
              <a:buClrTx/>
              <a:buSzTx/>
              <a:buNone/>
            </a:pPr>
            <a:r>
              <a:rPr lang="en-US" altLang="en-US" sz="2500">
                <a:latin typeface="Cambria" panose="02040503050406030204" pitchFamily="18" charset="0"/>
                <a:ea typeface="Calibri" panose="020F0502020204030204" pitchFamily="34" charset="0"/>
                <a:cs typeface="Arial" panose="020B0604020202020204" pitchFamily="34" charset="0"/>
              </a:rPr>
              <a:t>+Nếu không t</a:t>
            </a:r>
            <a:r>
              <a:rPr lang="en-US" altLang="en-US" sz="2500">
                <a:latin typeface="Calibri" panose="020F0502020204030204" pitchFamily="34" charset="0"/>
                <a:ea typeface="Calibri" panose="020F0502020204030204" pitchFamily="34" charset="0"/>
                <a:cs typeface="Arial" panose="020B0604020202020204" pitchFamily="34" charset="0"/>
              </a:rPr>
              <a:t>ì</a:t>
            </a:r>
            <a:r>
              <a:rPr lang="en-US" altLang="en-US" sz="2500">
                <a:latin typeface="Cambria" panose="02040503050406030204" pitchFamily="18" charset="0"/>
                <a:ea typeface="Calibri" panose="020F0502020204030204" pitchFamily="34" charset="0"/>
                <a:cs typeface="Arial" panose="020B0604020202020204" pitchFamily="34" charset="0"/>
              </a:rPr>
              <a:t>m thấy pixel đen n</a:t>
            </a:r>
            <a:r>
              <a:rPr lang="en-US" altLang="en-US" sz="2500">
                <a:latin typeface="Calibri" panose="020F0502020204030204" pitchFamily="34" charset="0"/>
                <a:ea typeface="Calibri" panose="020F0502020204030204" pitchFamily="34" charset="0"/>
                <a:cs typeface="Arial" panose="020B0604020202020204" pitchFamily="34" charset="0"/>
              </a:rPr>
              <a:t>à</a:t>
            </a:r>
            <a:r>
              <a:rPr lang="en-US" altLang="en-US" sz="2500">
                <a:latin typeface="Cambria" panose="02040503050406030204" pitchFamily="18" charset="0"/>
                <a:ea typeface="Calibri" panose="020F0502020204030204" pitchFamily="34" charset="0"/>
                <a:cs typeface="Arial" panose="020B0604020202020204" pitchFamily="34" charset="0"/>
              </a:rPr>
              <a:t>o, th</a:t>
            </a:r>
            <a:r>
              <a:rPr lang="en-US" altLang="en-US" sz="2500">
                <a:latin typeface="Calibri" panose="020F0502020204030204" pitchFamily="34" charset="0"/>
                <a:ea typeface="Calibri" panose="020F0502020204030204" pitchFamily="34" charset="0"/>
                <a:cs typeface="Arial" panose="020B0604020202020204" pitchFamily="34" charset="0"/>
              </a:rPr>
              <a:t>ì</a:t>
            </a:r>
            <a:r>
              <a:rPr lang="en-US" altLang="en-US" sz="2500">
                <a:latin typeface="Cambria" panose="02040503050406030204" pitchFamily="18" charset="0"/>
                <a:ea typeface="Calibri" panose="020F0502020204030204" pitchFamily="34" charset="0"/>
                <a:cs typeface="Arial" panose="020B0604020202020204" pitchFamily="34" charset="0"/>
              </a:rPr>
              <a:t> reset lại x (= left character ), giảm y (y--).Thực hiện lại bước 2.</a:t>
            </a:r>
            <a:endParaRPr lang="en-US" altLang="en-US" sz="2500"/>
          </a:p>
          <a:p>
            <a:endParaRPr lang="en-US" sz="2500"/>
          </a:p>
        </p:txBody>
      </p:sp>
    </p:spTree>
    <p:extLst>
      <p:ext uri="{BB962C8B-B14F-4D97-AF65-F5344CB8AC3E}">
        <p14:creationId xmlns:p14="http://schemas.microsoft.com/office/powerpoint/2010/main" val="2297365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 name="Title 1"/>
          <p:cNvSpPr>
            <a:spLocks noGrp="1"/>
          </p:cNvSpPr>
          <p:nvPr>
            <p:ph type="title"/>
          </p:nvPr>
        </p:nvSpPr>
        <p:spPr>
          <a:xfrm>
            <a:off x="643855" y="1447799"/>
            <a:ext cx="3108626" cy="1444752"/>
          </a:xfrm>
        </p:spPr>
        <p:txBody>
          <a:bodyPr anchor="b">
            <a:normAutofit/>
          </a:bodyPr>
          <a:lstStyle/>
          <a:p>
            <a:pPr>
              <a:lnSpc>
                <a:spcPct val="90000"/>
              </a:lnSpc>
            </a:pPr>
            <a:r>
              <a:rPr lang="en-US" sz="3200">
                <a:latin typeface="Arial" panose="020B0604020202020204" pitchFamily="34" charset="0"/>
                <a:cs typeface="Arial" panose="020B0604020202020204" pitchFamily="34" charset="0"/>
              </a:rPr>
              <a:t>4. Phương Pháp và Giải Thuật</a:t>
            </a:r>
            <a:endParaRPr lang="en-US" sz="3200"/>
          </a:p>
        </p:txBody>
      </p:sp>
      <p:grpSp>
        <p:nvGrpSpPr>
          <p:cNvPr id="8" name="Group 7"/>
          <p:cNvGrpSpPr>
            <a:grpSpLocks/>
          </p:cNvGrpSpPr>
          <p:nvPr/>
        </p:nvGrpSpPr>
        <p:grpSpPr bwMode="auto">
          <a:xfrm>
            <a:off x="5267219" y="1176129"/>
            <a:ext cx="5856393" cy="4505740"/>
            <a:chOff x="1804" y="9081"/>
            <a:chExt cx="9071" cy="5731"/>
          </a:xfrm>
        </p:grpSpPr>
        <p:sp>
          <p:nvSpPr>
            <p:cNvPr id="9" name="AutoShape 37"/>
            <p:cNvSpPr>
              <a:spLocks noChangeAspect="1" noChangeArrowheads="1"/>
            </p:cNvSpPr>
            <p:nvPr/>
          </p:nvSpPr>
          <p:spPr bwMode="auto">
            <a:xfrm>
              <a:off x="1804" y="9237"/>
              <a:ext cx="9071" cy="5575"/>
            </a:xfrm>
            <a:prstGeom prst="rect">
              <a:avLst/>
            </a:prstGeom>
            <a:noFill/>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solidFill>
                  <a:schemeClr val="bg1"/>
                </a:solidFill>
              </a:endParaRPr>
            </a:p>
          </p:txBody>
        </p:sp>
        <p:grpSp>
          <p:nvGrpSpPr>
            <p:cNvPr id="10" name="Group 9"/>
            <p:cNvGrpSpPr>
              <a:grpSpLocks/>
            </p:cNvGrpSpPr>
            <p:nvPr/>
          </p:nvGrpSpPr>
          <p:grpSpPr bwMode="auto">
            <a:xfrm>
              <a:off x="2526" y="9081"/>
              <a:ext cx="8246" cy="5449"/>
              <a:chOff x="1066800" y="648546"/>
              <a:chExt cx="7010400" cy="5941654"/>
            </a:xfrm>
          </p:grpSpPr>
          <p:grpSp>
            <p:nvGrpSpPr>
              <p:cNvPr id="15" name="Group 14"/>
              <p:cNvGrpSpPr>
                <a:grpSpLocks/>
              </p:cNvGrpSpPr>
              <p:nvPr/>
            </p:nvGrpSpPr>
            <p:grpSpPr bwMode="auto">
              <a:xfrm>
                <a:off x="5791200" y="1981200"/>
                <a:ext cx="2286000" cy="3505200"/>
                <a:chOff x="1066800" y="1371600"/>
                <a:chExt cx="2286000" cy="3505200"/>
              </a:xfrm>
            </p:grpSpPr>
            <p:sp>
              <p:nvSpPr>
                <p:cNvPr id="29" name="Flowchart: Process 28"/>
                <p:cNvSpPr>
                  <a:spLocks noChangeArrowheads="1"/>
                </p:cNvSpPr>
                <p:nvPr/>
              </p:nvSpPr>
              <p:spPr bwMode="auto">
                <a:xfrm>
                  <a:off x="1066306" y="1370875"/>
                  <a:ext cx="2286494" cy="3504639"/>
                </a:xfrm>
                <a:prstGeom prst="flowChartProcess">
                  <a:avLst/>
                </a:prstGeom>
                <a:solidFill>
                  <a:srgbClr val="FFFFFF"/>
                </a:solidFill>
                <a:ln w="25400">
                  <a:solidFill>
                    <a:srgbClr val="FF0000"/>
                  </a:solidFill>
                  <a:miter lim="800000"/>
                  <a:headEnd/>
                  <a:tailEnd/>
                </a:ln>
              </p:spPr>
              <p:txBody>
                <a:bodyPr rot="0" vert="horz" wrap="square" lIns="69494" tIns="34747" rIns="69494" bIns="34747" anchor="t" anchorCtr="0">
                  <a:noAutofit/>
                </a:bodyPr>
                <a:lstStyle/>
                <a:p>
                  <a:pPr marL="0" marR="0">
                    <a:lnSpc>
                      <a:spcPct val="107000"/>
                    </a:lnSpc>
                    <a:spcBef>
                      <a:spcPts val="0"/>
                    </a:spcBef>
                    <a:spcAft>
                      <a:spcPts val="800"/>
                    </a:spcAft>
                  </a:pPr>
                  <a:r>
                    <a:rPr lang="en-US" sz="1350" b="1">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0" name="Freeform 29"/>
                <p:cNvSpPr>
                  <a:spLocks noChangeArrowheads="1"/>
                </p:cNvSpPr>
                <p:nvPr/>
              </p:nvSpPr>
              <p:spPr bwMode="auto">
                <a:xfrm>
                  <a:off x="1066306" y="1370875"/>
                  <a:ext cx="2286494" cy="3504639"/>
                </a:xfrm>
                <a:custGeom>
                  <a:avLst/>
                  <a:gdLst>
                    <a:gd name="T0" fmla="*/ 0 w 2286000"/>
                    <a:gd name="T1" fmla="*/ 3476488 h 3449782"/>
                    <a:gd name="T2" fmla="*/ 942312 w 2286000"/>
                    <a:gd name="T3" fmla="*/ 0 h 3449782"/>
                    <a:gd name="T4" fmla="*/ 1371896 w 2286000"/>
                    <a:gd name="T5" fmla="*/ 14075 h 3449782"/>
                    <a:gd name="T6" fmla="*/ 2286494 w 2286000"/>
                    <a:gd name="T7" fmla="*/ 3490565 h 3449782"/>
                    <a:gd name="T8" fmla="*/ 1829195 w 2286000"/>
                    <a:gd name="T9" fmla="*/ 3504639 h 3449782"/>
                    <a:gd name="T10" fmla="*/ 1635189 w 2286000"/>
                    <a:gd name="T11" fmla="*/ 2646072 h 3449782"/>
                    <a:gd name="T12" fmla="*/ 679020 w 2286000"/>
                    <a:gd name="T13" fmla="*/ 2660149 h 3449782"/>
                    <a:gd name="T14" fmla="*/ 457299 w 2286000"/>
                    <a:gd name="T15" fmla="*/ 3504639 h 3449782"/>
                    <a:gd name="T16" fmla="*/ 0 w 2286000"/>
                    <a:gd name="T17" fmla="*/ 3476488 h 34497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86000"/>
                    <a:gd name="T28" fmla="*/ 0 h 3449782"/>
                    <a:gd name="T29" fmla="*/ 2286000 w 2286000"/>
                    <a:gd name="T30" fmla="*/ 3449782 h 34497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86000" h="3449782">
                      <a:moveTo>
                        <a:pt x="0" y="3422073"/>
                      </a:moveTo>
                      <a:lnTo>
                        <a:pt x="942109" y="0"/>
                      </a:lnTo>
                      <a:lnTo>
                        <a:pt x="1371600" y="13855"/>
                      </a:lnTo>
                      <a:lnTo>
                        <a:pt x="2286000" y="3435928"/>
                      </a:lnTo>
                      <a:lnTo>
                        <a:pt x="1828800" y="3449782"/>
                      </a:lnTo>
                      <a:lnTo>
                        <a:pt x="1634836" y="2604655"/>
                      </a:lnTo>
                      <a:lnTo>
                        <a:pt x="678873" y="2618510"/>
                      </a:lnTo>
                      <a:lnTo>
                        <a:pt x="457200" y="3449782"/>
                      </a:lnTo>
                      <a:lnTo>
                        <a:pt x="0" y="3422073"/>
                      </a:lnTo>
                      <a:close/>
                    </a:path>
                  </a:pathLst>
                </a:custGeom>
                <a:solidFill>
                  <a:srgbClr val="000000"/>
                </a:solidFill>
                <a:ln w="25400">
                  <a:solidFill>
                    <a:srgbClr val="000000"/>
                  </a:solidFill>
                  <a:miter lim="800000"/>
                  <a:headEnd/>
                  <a:tailEnd/>
                </a:ln>
              </p:spPr>
              <p:txBody>
                <a:bodyPr rot="0" vert="horz" wrap="square" lIns="69494" tIns="34747" rIns="69494" bIns="34747" anchor="t" anchorCtr="0">
                  <a:noAutofit/>
                </a:bodyPr>
                <a:lstStyle/>
                <a:p>
                  <a:pPr marL="0" marR="0">
                    <a:lnSpc>
                      <a:spcPct val="107000"/>
                    </a:lnSpc>
                    <a:spcBef>
                      <a:spcPts val="0"/>
                    </a:spcBef>
                    <a:spcAft>
                      <a:spcPts val="800"/>
                    </a:spcAft>
                  </a:pPr>
                  <a:r>
                    <a:rPr lang="en-US" sz="1350" b="1">
                      <a:solidFill>
                        <a:schemeClr val="bg1"/>
                      </a:solidFill>
                      <a:effectLst>
                        <a:outerShdw blurRad="50800" dist="38100" dir="2700000" algn="tl">
                          <a:srgbClr val="000000">
                            <a:alpha val="40000"/>
                          </a:srgbClr>
                        </a:outerShdw>
                      </a:effectLst>
                      <a:latin typeface="Arial" panose="020B0604020202020204" pitchFamily="34" charset="0"/>
                      <a:ea typeface="Calibri" panose="020F0502020204030204" pitchFamily="34" charset="0"/>
                      <a:cs typeface="Arial" panose="020B0604020202020204" pitchFamily="34" charset="0"/>
                    </a:rPr>
                    <a:t> </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1" name="Freeform 30"/>
                <p:cNvSpPr>
                  <a:spLocks noChangeArrowheads="1"/>
                </p:cNvSpPr>
                <p:nvPr/>
              </p:nvSpPr>
              <p:spPr bwMode="auto">
                <a:xfrm>
                  <a:off x="1905282" y="2361497"/>
                  <a:ext cx="595560" cy="1121735"/>
                </a:xfrm>
                <a:custGeom>
                  <a:avLst/>
                  <a:gdLst>
                    <a:gd name="T0" fmla="*/ 0 w 595746"/>
                    <a:gd name="T1" fmla="*/ 1121735 h 1122218"/>
                    <a:gd name="T2" fmla="*/ 0 w 595746"/>
                    <a:gd name="T3" fmla="*/ 1121735 h 1122218"/>
                    <a:gd name="T4" fmla="*/ 304705 w 595746"/>
                    <a:gd name="T5" fmla="*/ 0 h 1122218"/>
                    <a:gd name="T6" fmla="*/ 595560 w 595746"/>
                    <a:gd name="T7" fmla="*/ 1107886 h 1122218"/>
                    <a:gd name="T8" fmla="*/ 0 w 595746"/>
                    <a:gd name="T9" fmla="*/ 1121735 h 1122218"/>
                    <a:gd name="T10" fmla="*/ 0 60000 65536"/>
                    <a:gd name="T11" fmla="*/ 0 60000 65536"/>
                    <a:gd name="T12" fmla="*/ 0 60000 65536"/>
                    <a:gd name="T13" fmla="*/ 0 60000 65536"/>
                    <a:gd name="T14" fmla="*/ 0 60000 65536"/>
                    <a:gd name="T15" fmla="*/ 0 w 595746"/>
                    <a:gd name="T16" fmla="*/ 0 h 1122218"/>
                    <a:gd name="T17" fmla="*/ 595746 w 595746"/>
                    <a:gd name="T18" fmla="*/ 1122218 h 1122218"/>
                  </a:gdLst>
                  <a:ahLst/>
                  <a:cxnLst>
                    <a:cxn ang="T10">
                      <a:pos x="T0" y="T1"/>
                    </a:cxn>
                    <a:cxn ang="T11">
                      <a:pos x="T2" y="T3"/>
                    </a:cxn>
                    <a:cxn ang="T12">
                      <a:pos x="T4" y="T5"/>
                    </a:cxn>
                    <a:cxn ang="T13">
                      <a:pos x="T6" y="T7"/>
                    </a:cxn>
                    <a:cxn ang="T14">
                      <a:pos x="T8" y="T9"/>
                    </a:cxn>
                  </a:cxnLst>
                  <a:rect l="T15" t="T16" r="T17" b="T18"/>
                  <a:pathLst>
                    <a:path w="595746" h="1122218">
                      <a:moveTo>
                        <a:pt x="0" y="1122218"/>
                      </a:moveTo>
                      <a:lnTo>
                        <a:pt x="0" y="1122218"/>
                      </a:lnTo>
                      <a:lnTo>
                        <a:pt x="304800" y="0"/>
                      </a:lnTo>
                      <a:lnTo>
                        <a:pt x="595746" y="1108363"/>
                      </a:lnTo>
                      <a:lnTo>
                        <a:pt x="0" y="1122218"/>
                      </a:lnTo>
                      <a:close/>
                    </a:path>
                  </a:pathLst>
                </a:custGeom>
                <a:solidFill>
                  <a:srgbClr val="FFFFFF"/>
                </a:solidFill>
                <a:ln w="25400">
                  <a:solidFill>
                    <a:srgbClr val="FFFFFF"/>
                  </a:solidFill>
                  <a:miter lim="800000"/>
                  <a:headEnd/>
                  <a:tailEnd/>
                </a:ln>
              </p:spPr>
              <p:txBody>
                <a:bodyPr rot="0" vert="horz" wrap="square" lIns="69494" tIns="34747" rIns="69494" bIns="34747" anchor="t" anchorCtr="0">
                  <a:noAutofit/>
                </a:bodyPr>
                <a:lstStyle/>
                <a:p>
                  <a:pPr marL="0" marR="0">
                    <a:lnSpc>
                      <a:spcPct val="107000"/>
                    </a:lnSpc>
                    <a:spcBef>
                      <a:spcPts val="0"/>
                    </a:spcBef>
                    <a:spcAft>
                      <a:spcPts val="800"/>
                    </a:spcAft>
                  </a:pPr>
                  <a:r>
                    <a:rPr lang="en-US" sz="1350" b="1">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pSp>
          <p:grpSp>
            <p:nvGrpSpPr>
              <p:cNvPr id="16" name="Group 15"/>
              <p:cNvGrpSpPr>
                <a:grpSpLocks/>
              </p:cNvGrpSpPr>
              <p:nvPr/>
            </p:nvGrpSpPr>
            <p:grpSpPr bwMode="auto">
              <a:xfrm>
                <a:off x="1066800" y="1547598"/>
                <a:ext cx="2286494" cy="4195578"/>
                <a:chOff x="1600200" y="1471398"/>
                <a:chExt cx="2286494" cy="4195578"/>
              </a:xfrm>
            </p:grpSpPr>
            <p:sp>
              <p:nvSpPr>
                <p:cNvPr id="26" name="Flowchart: Process 25"/>
                <p:cNvSpPr>
                  <a:spLocks noChangeArrowheads="1"/>
                </p:cNvSpPr>
                <p:nvPr/>
              </p:nvSpPr>
              <p:spPr bwMode="auto">
                <a:xfrm>
                  <a:off x="1600200" y="1471398"/>
                  <a:ext cx="2286494" cy="4195578"/>
                </a:xfrm>
                <a:prstGeom prst="flowChartProcess">
                  <a:avLst/>
                </a:prstGeom>
                <a:solidFill>
                  <a:srgbClr val="FFFFFF"/>
                </a:solidFill>
                <a:ln w="25400">
                  <a:solidFill>
                    <a:srgbClr val="FF0000"/>
                  </a:solidFill>
                  <a:miter lim="800000"/>
                  <a:headEnd/>
                  <a:tailEnd/>
                </a:ln>
              </p:spPr>
              <p:txBody>
                <a:bodyPr rot="0" vert="horz" wrap="square" lIns="69494" tIns="34747" rIns="69494" bIns="34747" anchor="t" anchorCtr="0">
                  <a:noAutofit/>
                </a:bodyPr>
                <a:lstStyle/>
                <a:p>
                  <a:pPr marL="0" marR="0">
                    <a:lnSpc>
                      <a:spcPct val="107000"/>
                    </a:lnSpc>
                    <a:spcBef>
                      <a:spcPts val="0"/>
                    </a:spcBef>
                    <a:spcAft>
                      <a:spcPts val="800"/>
                    </a:spcAft>
                  </a:pPr>
                  <a:r>
                    <a:rPr lang="en-US" sz="1350" b="1">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7" name="Freeform 26"/>
                <p:cNvSpPr>
                  <a:spLocks noChangeArrowheads="1"/>
                </p:cNvSpPr>
                <p:nvPr/>
              </p:nvSpPr>
              <p:spPr bwMode="auto">
                <a:xfrm>
                  <a:off x="1600200" y="1471398"/>
                  <a:ext cx="2286494" cy="3504640"/>
                </a:xfrm>
                <a:custGeom>
                  <a:avLst/>
                  <a:gdLst>
                    <a:gd name="T0" fmla="*/ 0 w 2286000"/>
                    <a:gd name="T1" fmla="*/ 3476489 h 3449782"/>
                    <a:gd name="T2" fmla="*/ 942312 w 2286000"/>
                    <a:gd name="T3" fmla="*/ 0 h 3449782"/>
                    <a:gd name="T4" fmla="*/ 1371896 w 2286000"/>
                    <a:gd name="T5" fmla="*/ 14075 h 3449782"/>
                    <a:gd name="T6" fmla="*/ 2286494 w 2286000"/>
                    <a:gd name="T7" fmla="*/ 3490566 h 3449782"/>
                    <a:gd name="T8" fmla="*/ 1829195 w 2286000"/>
                    <a:gd name="T9" fmla="*/ 3504640 h 3449782"/>
                    <a:gd name="T10" fmla="*/ 1635189 w 2286000"/>
                    <a:gd name="T11" fmla="*/ 2646073 h 3449782"/>
                    <a:gd name="T12" fmla="*/ 679020 w 2286000"/>
                    <a:gd name="T13" fmla="*/ 2660149 h 3449782"/>
                    <a:gd name="T14" fmla="*/ 457299 w 2286000"/>
                    <a:gd name="T15" fmla="*/ 3504640 h 3449782"/>
                    <a:gd name="T16" fmla="*/ 0 w 2286000"/>
                    <a:gd name="T17" fmla="*/ 3476489 h 34497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86000"/>
                    <a:gd name="T28" fmla="*/ 0 h 3449782"/>
                    <a:gd name="T29" fmla="*/ 2286000 w 2286000"/>
                    <a:gd name="T30" fmla="*/ 3449782 h 34497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86000" h="3449782">
                      <a:moveTo>
                        <a:pt x="0" y="3422073"/>
                      </a:moveTo>
                      <a:lnTo>
                        <a:pt x="942109" y="0"/>
                      </a:lnTo>
                      <a:lnTo>
                        <a:pt x="1371600" y="13855"/>
                      </a:lnTo>
                      <a:lnTo>
                        <a:pt x="2286000" y="3435928"/>
                      </a:lnTo>
                      <a:lnTo>
                        <a:pt x="1828800" y="3449782"/>
                      </a:lnTo>
                      <a:lnTo>
                        <a:pt x="1634836" y="2604655"/>
                      </a:lnTo>
                      <a:lnTo>
                        <a:pt x="678873" y="2618510"/>
                      </a:lnTo>
                      <a:lnTo>
                        <a:pt x="457200" y="3449782"/>
                      </a:lnTo>
                      <a:lnTo>
                        <a:pt x="0" y="3422073"/>
                      </a:lnTo>
                      <a:close/>
                    </a:path>
                  </a:pathLst>
                </a:custGeom>
                <a:solidFill>
                  <a:srgbClr val="000000"/>
                </a:solidFill>
                <a:ln w="25400">
                  <a:solidFill>
                    <a:srgbClr val="000000"/>
                  </a:solidFill>
                  <a:miter lim="800000"/>
                  <a:headEnd/>
                  <a:tailEnd/>
                </a:ln>
              </p:spPr>
              <p:txBody>
                <a:bodyPr rot="0" vert="horz" wrap="square" lIns="69494" tIns="34747" rIns="69494" bIns="34747" anchor="t" anchorCtr="0">
                  <a:noAutofit/>
                </a:bodyPr>
                <a:lstStyle/>
                <a:p>
                  <a:pPr marL="0" marR="0">
                    <a:lnSpc>
                      <a:spcPct val="107000"/>
                    </a:lnSpc>
                    <a:spcBef>
                      <a:spcPts val="0"/>
                    </a:spcBef>
                    <a:spcAft>
                      <a:spcPts val="800"/>
                    </a:spcAft>
                  </a:pPr>
                  <a:r>
                    <a:rPr lang="en-US" sz="1350" b="1">
                      <a:solidFill>
                        <a:schemeClr val="bg1"/>
                      </a:solidFill>
                      <a:effectLst>
                        <a:outerShdw blurRad="50800" dist="38100" dir="2700000" algn="tl">
                          <a:srgbClr val="000000">
                            <a:alpha val="40000"/>
                          </a:srgbClr>
                        </a:outerShdw>
                      </a:effectLst>
                      <a:latin typeface="Arial" panose="020B0604020202020204" pitchFamily="34" charset="0"/>
                      <a:ea typeface="Calibri" panose="020F0502020204030204" pitchFamily="34" charset="0"/>
                      <a:cs typeface="Arial" panose="020B0604020202020204" pitchFamily="34" charset="0"/>
                    </a:rPr>
                    <a:t> </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8" name="Freeform 27"/>
                <p:cNvSpPr>
                  <a:spLocks noChangeArrowheads="1"/>
                </p:cNvSpPr>
                <p:nvPr/>
              </p:nvSpPr>
              <p:spPr bwMode="auto">
                <a:xfrm>
                  <a:off x="2439176" y="2543186"/>
                  <a:ext cx="595559" cy="1121734"/>
                </a:xfrm>
                <a:custGeom>
                  <a:avLst/>
                  <a:gdLst>
                    <a:gd name="T0" fmla="*/ 0 w 595746"/>
                    <a:gd name="T1" fmla="*/ 1121734 h 1122218"/>
                    <a:gd name="T2" fmla="*/ 0 w 595746"/>
                    <a:gd name="T3" fmla="*/ 1121734 h 1122218"/>
                    <a:gd name="T4" fmla="*/ 304704 w 595746"/>
                    <a:gd name="T5" fmla="*/ 0 h 1122218"/>
                    <a:gd name="T6" fmla="*/ 595559 w 595746"/>
                    <a:gd name="T7" fmla="*/ 1107885 h 1122218"/>
                    <a:gd name="T8" fmla="*/ 0 w 595746"/>
                    <a:gd name="T9" fmla="*/ 1121734 h 1122218"/>
                    <a:gd name="T10" fmla="*/ 0 60000 65536"/>
                    <a:gd name="T11" fmla="*/ 0 60000 65536"/>
                    <a:gd name="T12" fmla="*/ 0 60000 65536"/>
                    <a:gd name="T13" fmla="*/ 0 60000 65536"/>
                    <a:gd name="T14" fmla="*/ 0 60000 65536"/>
                    <a:gd name="T15" fmla="*/ 0 w 595746"/>
                    <a:gd name="T16" fmla="*/ 0 h 1122218"/>
                    <a:gd name="T17" fmla="*/ 595746 w 595746"/>
                    <a:gd name="T18" fmla="*/ 1122218 h 1122218"/>
                  </a:gdLst>
                  <a:ahLst/>
                  <a:cxnLst>
                    <a:cxn ang="T10">
                      <a:pos x="T0" y="T1"/>
                    </a:cxn>
                    <a:cxn ang="T11">
                      <a:pos x="T2" y="T3"/>
                    </a:cxn>
                    <a:cxn ang="T12">
                      <a:pos x="T4" y="T5"/>
                    </a:cxn>
                    <a:cxn ang="T13">
                      <a:pos x="T6" y="T7"/>
                    </a:cxn>
                    <a:cxn ang="T14">
                      <a:pos x="T8" y="T9"/>
                    </a:cxn>
                  </a:cxnLst>
                  <a:rect l="T15" t="T16" r="T17" b="T18"/>
                  <a:pathLst>
                    <a:path w="595746" h="1122218">
                      <a:moveTo>
                        <a:pt x="0" y="1122218"/>
                      </a:moveTo>
                      <a:lnTo>
                        <a:pt x="0" y="1122218"/>
                      </a:lnTo>
                      <a:lnTo>
                        <a:pt x="304800" y="0"/>
                      </a:lnTo>
                      <a:lnTo>
                        <a:pt x="595746" y="1108363"/>
                      </a:lnTo>
                      <a:lnTo>
                        <a:pt x="0" y="1122218"/>
                      </a:lnTo>
                      <a:close/>
                    </a:path>
                  </a:pathLst>
                </a:custGeom>
                <a:solidFill>
                  <a:srgbClr val="FFFFFF"/>
                </a:solidFill>
                <a:ln w="25400">
                  <a:solidFill>
                    <a:srgbClr val="FFFFFF"/>
                  </a:solidFill>
                  <a:miter lim="800000"/>
                  <a:headEnd/>
                  <a:tailEnd/>
                </a:ln>
              </p:spPr>
              <p:txBody>
                <a:bodyPr rot="0" vert="horz" wrap="square" lIns="69494" tIns="34747" rIns="69494" bIns="34747" anchor="t" anchorCtr="0">
                  <a:noAutofit/>
                </a:bodyPr>
                <a:lstStyle/>
                <a:p>
                  <a:pPr marL="0" marR="0">
                    <a:lnSpc>
                      <a:spcPct val="107000"/>
                    </a:lnSpc>
                    <a:spcBef>
                      <a:spcPts val="0"/>
                    </a:spcBef>
                    <a:spcAft>
                      <a:spcPts val="800"/>
                    </a:spcAft>
                  </a:pPr>
                  <a:r>
                    <a:rPr lang="en-US" sz="1350" b="1">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pSp>
          <p:sp>
            <p:nvSpPr>
              <p:cNvPr id="17" name="Flowchart: Alternate Process 16"/>
              <p:cNvSpPr>
                <a:spLocks noChangeArrowheads="1"/>
              </p:cNvSpPr>
              <p:nvPr/>
            </p:nvSpPr>
            <p:spPr bwMode="auto">
              <a:xfrm>
                <a:off x="4038107" y="2646440"/>
                <a:ext cx="915247" cy="2097789"/>
              </a:xfrm>
              <a:prstGeom prst="flowChartAlternateProcess">
                <a:avLst/>
              </a:prstGeom>
              <a:solidFill>
                <a:srgbClr val="FFFFFF"/>
              </a:solidFill>
              <a:ln w="25400">
                <a:solidFill>
                  <a:srgbClr val="3333CC"/>
                </a:solidFill>
                <a:miter lim="800000"/>
                <a:headEnd/>
                <a:tailEnd/>
              </a:ln>
            </p:spPr>
            <p:txBody>
              <a:bodyPr rot="0" vert="horz" wrap="square" lIns="69494" tIns="34747" rIns="69494" bIns="34747" anchor="t" anchorCtr="0">
                <a:noAutofit/>
              </a:bodyPr>
              <a:lstStyle/>
              <a:p>
                <a:pPr marL="0" marR="0">
                  <a:lnSpc>
                    <a:spcPct val="107000"/>
                  </a:lnSpc>
                  <a:spcBef>
                    <a:spcPts val="0"/>
                  </a:spcBef>
                  <a:spcAft>
                    <a:spcPts val="800"/>
                  </a:spcAft>
                </a:pPr>
                <a:r>
                  <a:rPr lang="en-US" sz="2000">
                    <a:solidFill>
                      <a:schemeClr val="bg1"/>
                    </a:solidFill>
                    <a:effectLst/>
                    <a:latin typeface="Calibri" panose="020F0502020204030204" pitchFamily="34" charset="0"/>
                    <a:ea typeface="Calibri" panose="020F0502020204030204" pitchFamily="34" charset="0"/>
                    <a:cs typeface="Arial" panose="020B0604020202020204" pitchFamily="34" charset="0"/>
                  </a:rPr>
                  <a:t>Xác định giới hạn</a:t>
                </a:r>
              </a:p>
            </p:txBody>
          </p:sp>
          <p:cxnSp>
            <p:nvCxnSpPr>
              <p:cNvPr id="18" name="Straight Arrow Connector 17"/>
              <p:cNvCxnSpPr>
                <a:cxnSpLocks noChangeShapeType="1"/>
                <a:stCxn id="26" idx="3"/>
                <a:endCxn id="17" idx="1"/>
              </p:cNvCxnSpPr>
              <p:nvPr/>
            </p:nvCxnSpPr>
            <p:spPr bwMode="auto">
              <a:xfrm>
                <a:off x="3353294" y="3645388"/>
                <a:ext cx="684812" cy="49947"/>
              </a:xfrm>
              <a:prstGeom prst="straightConnector1">
                <a:avLst/>
              </a:prstGeom>
              <a:noFill/>
              <a:ln w="38100">
                <a:solidFill>
                  <a:srgbClr val="FF0000"/>
                </a:solidFill>
                <a:round/>
                <a:headEnd/>
                <a:tailEnd type="arrow" w="med" len="me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19" name="Straight Arrow Connector 18"/>
              <p:cNvCxnSpPr>
                <a:cxnSpLocks noChangeShapeType="1"/>
                <a:stCxn id="17" idx="3"/>
              </p:cNvCxnSpPr>
              <p:nvPr/>
            </p:nvCxnSpPr>
            <p:spPr bwMode="auto">
              <a:xfrm>
                <a:off x="4953353" y="3695335"/>
                <a:ext cx="837353" cy="37461"/>
              </a:xfrm>
              <a:prstGeom prst="straightConnector1">
                <a:avLst/>
              </a:prstGeom>
              <a:noFill/>
              <a:ln w="38100">
                <a:solidFill>
                  <a:srgbClr val="FF0000"/>
                </a:solidFill>
                <a:round/>
                <a:headEnd/>
                <a:tailEnd type="arrow" w="med" len="med"/>
              </a:ln>
              <a:effectLst>
                <a:outerShdw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20" name="TextBox 68"/>
              <p:cNvSpPr txBox="1">
                <a:spLocks noChangeArrowheads="1"/>
              </p:cNvSpPr>
              <p:nvPr/>
            </p:nvSpPr>
            <p:spPr bwMode="auto">
              <a:xfrm>
                <a:off x="4338320" y="648546"/>
                <a:ext cx="1463746" cy="859511"/>
              </a:xfrm>
              <a:prstGeom prst="rect">
                <a:avLst/>
              </a:prstGeom>
              <a:solidFill>
                <a:srgbClr val="FFFFFF"/>
              </a:solidFill>
              <a:ln w="25400">
                <a:solidFill>
                  <a:srgbClr val="00CC99"/>
                </a:solidFill>
                <a:miter lim="800000"/>
                <a:headEnd/>
                <a:tailEnd/>
              </a:ln>
            </p:spPr>
            <p:txBody>
              <a:bodyPr rot="0" vert="horz" wrap="square" lIns="69494" tIns="34747" rIns="69494" bIns="34747" anchor="t" anchorCtr="0">
                <a:noAutofit/>
              </a:bodyPr>
              <a:lstStyle/>
              <a:p>
                <a:pPr marL="0" marR="0">
                  <a:lnSpc>
                    <a:spcPct val="107000"/>
                  </a:lnSpc>
                  <a:spcBef>
                    <a:spcPts val="0"/>
                  </a:spcBef>
                  <a:spcAft>
                    <a:spcPts val="800"/>
                  </a:spcAft>
                </a:pPr>
                <a:r>
                  <a:rPr lang="en-US" sz="2000">
                    <a:solidFill>
                      <a:schemeClr val="bg1"/>
                    </a:solidFill>
                    <a:effectLst/>
                    <a:latin typeface="Calibri" panose="020F0502020204030204" pitchFamily="34" charset="0"/>
                    <a:ea typeface="Calibri" panose="020F0502020204030204" pitchFamily="34" charset="0"/>
                    <a:cs typeface="Arial" panose="020B0604020202020204" pitchFamily="34" charset="0"/>
                  </a:rPr>
                  <a:t>Giới hạn trên</a:t>
                </a:r>
              </a:p>
            </p:txBody>
          </p:sp>
          <p:sp>
            <p:nvSpPr>
              <p:cNvPr id="21" name="TextBox 69"/>
              <p:cNvSpPr txBox="1">
                <a:spLocks noChangeArrowheads="1"/>
              </p:cNvSpPr>
              <p:nvPr/>
            </p:nvSpPr>
            <p:spPr bwMode="auto">
              <a:xfrm>
                <a:off x="4338320" y="5743176"/>
                <a:ext cx="1523789" cy="847024"/>
              </a:xfrm>
              <a:prstGeom prst="rect">
                <a:avLst/>
              </a:prstGeom>
              <a:solidFill>
                <a:srgbClr val="FFFFFF"/>
              </a:solidFill>
              <a:ln w="25400">
                <a:solidFill>
                  <a:srgbClr val="00CC99"/>
                </a:solidFill>
                <a:miter lim="800000"/>
                <a:headEnd/>
                <a:tailEnd/>
              </a:ln>
            </p:spPr>
            <p:txBody>
              <a:bodyPr rot="0" vert="horz" wrap="square" lIns="69494" tIns="34747" rIns="69494" bIns="34747" anchor="t" anchorCtr="0">
                <a:noAutofit/>
              </a:bodyPr>
              <a:lstStyle/>
              <a:p>
                <a:pPr marL="0" marR="0">
                  <a:lnSpc>
                    <a:spcPct val="107000"/>
                  </a:lnSpc>
                  <a:spcBef>
                    <a:spcPts val="0"/>
                  </a:spcBef>
                  <a:spcAft>
                    <a:spcPts val="800"/>
                  </a:spcAft>
                </a:pPr>
                <a:r>
                  <a:rPr lang="en-US" sz="2000">
                    <a:solidFill>
                      <a:schemeClr val="bg1"/>
                    </a:solidFill>
                    <a:effectLst/>
                    <a:latin typeface="Calibri" panose="020F0502020204030204" pitchFamily="34" charset="0"/>
                    <a:ea typeface="Calibri" panose="020F0502020204030204" pitchFamily="34" charset="0"/>
                    <a:cs typeface="Arial" panose="020B0604020202020204" pitchFamily="34" charset="0"/>
                  </a:rPr>
                  <a:t>Giới hạn dưới</a:t>
                </a:r>
              </a:p>
            </p:txBody>
          </p:sp>
          <p:cxnSp>
            <p:nvCxnSpPr>
              <p:cNvPr id="22" name="Straight Arrow Connector 21"/>
              <p:cNvCxnSpPr/>
              <p:nvPr/>
            </p:nvCxnSpPr>
            <p:spPr bwMode="auto">
              <a:xfrm rot="10800000" flipV="1">
                <a:off x="2210047" y="1078300"/>
                <a:ext cx="2128273" cy="469297"/>
              </a:xfrm>
              <a:prstGeom prst="straightConnector1">
                <a:avLst/>
              </a:prstGeom>
              <a:noFill/>
              <a:ln w="9525">
                <a:solidFill>
                  <a:srgbClr val="00CC98"/>
                </a:solidFill>
                <a:round/>
                <a:headEnd/>
                <a:tailEnd type="arrow" w="med" len="med"/>
              </a:ln>
              <a:extLst>
                <a:ext uri="{909E8E84-426E-40DD-AFC4-6F175D3DCCD1}">
                  <a14:hiddenFill xmlns:a14="http://schemas.microsoft.com/office/drawing/2010/main">
                    <a:noFill/>
                  </a14:hiddenFill>
                </a:ext>
              </a:extLst>
            </p:spPr>
          </p:cxnSp>
          <p:cxnSp>
            <p:nvCxnSpPr>
              <p:cNvPr id="23" name="Straight Arrow Connector 22"/>
              <p:cNvCxnSpPr>
                <a:cxnSpLocks noChangeShapeType="1"/>
                <a:stCxn id="21" idx="1"/>
                <a:endCxn id="26" idx="2"/>
              </p:cNvCxnSpPr>
              <p:nvPr/>
            </p:nvCxnSpPr>
            <p:spPr bwMode="auto">
              <a:xfrm rot="10800000">
                <a:off x="2210047" y="5743178"/>
                <a:ext cx="2128273" cy="423513"/>
              </a:xfrm>
              <a:prstGeom prst="straightConnector1">
                <a:avLst/>
              </a:prstGeom>
              <a:noFill/>
              <a:ln w="9525">
                <a:solidFill>
                  <a:srgbClr val="00CC98"/>
                </a:solidFill>
                <a:round/>
                <a:headEnd/>
                <a:tailEnd type="arrow" w="med" len="med"/>
              </a:ln>
              <a:extLst>
                <a:ext uri="{909E8E84-426E-40DD-AFC4-6F175D3DCCD1}">
                  <a14:hiddenFill xmlns:a14="http://schemas.microsoft.com/office/drawing/2010/main">
                    <a:noFill/>
                  </a14:hiddenFill>
                </a:ext>
              </a:extLst>
            </p:spPr>
          </p:cxnSp>
          <p:cxnSp>
            <p:nvCxnSpPr>
              <p:cNvPr id="24" name="Straight Arrow Connector 23"/>
              <p:cNvCxnSpPr>
                <a:cxnSpLocks noChangeShapeType="1"/>
                <a:stCxn id="20" idx="3"/>
              </p:cNvCxnSpPr>
              <p:nvPr/>
            </p:nvCxnSpPr>
            <p:spPr bwMode="auto">
              <a:xfrm>
                <a:off x="5802066" y="1079343"/>
                <a:ext cx="1132699" cy="901133"/>
              </a:xfrm>
              <a:prstGeom prst="straightConnector1">
                <a:avLst/>
              </a:prstGeom>
              <a:noFill/>
              <a:ln w="9525">
                <a:solidFill>
                  <a:srgbClr val="00CC98"/>
                </a:solidFill>
                <a:round/>
                <a:headEnd/>
                <a:tailEnd type="arrow" w="med" len="med"/>
              </a:ln>
              <a:extLst>
                <a:ext uri="{909E8E84-426E-40DD-AFC4-6F175D3DCCD1}">
                  <a14:hiddenFill xmlns:a14="http://schemas.microsoft.com/office/drawing/2010/main">
                    <a:noFill/>
                  </a14:hiddenFill>
                </a:ext>
              </a:extLst>
            </p:spPr>
          </p:cxnSp>
          <p:cxnSp>
            <p:nvCxnSpPr>
              <p:cNvPr id="25" name="Straight Arrow Connector 24"/>
              <p:cNvCxnSpPr>
                <a:cxnSpLocks noChangeShapeType="1"/>
                <a:stCxn id="21" idx="3"/>
              </p:cNvCxnSpPr>
              <p:nvPr/>
            </p:nvCxnSpPr>
            <p:spPr bwMode="auto">
              <a:xfrm flipV="1">
                <a:off x="5862109" y="5485114"/>
                <a:ext cx="1072656" cy="680533"/>
              </a:xfrm>
              <a:prstGeom prst="straightConnector1">
                <a:avLst/>
              </a:prstGeom>
              <a:noFill/>
              <a:ln w="9525">
                <a:solidFill>
                  <a:srgbClr val="00CC98"/>
                </a:solidFill>
                <a:round/>
                <a:headEnd/>
                <a:tailEnd type="arrow" w="med"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3259379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1104293" y="1784931"/>
            <a:ext cx="8946541" cy="4195481"/>
          </a:xfrm>
        </p:spPr>
        <p:txBody>
          <a:bodyPr>
            <a:noAutofit/>
          </a:bodyPr>
          <a:lstStyle/>
          <a:p>
            <a:r>
              <a:rPr lang="en-US" sz="2700" b="1">
                <a:latin typeface="Times New Roman" panose="02020603050405020304" pitchFamily="18" charset="0"/>
                <a:cs typeface="Times New Roman" panose="02020603050405020304" pitchFamily="18" charset="0"/>
              </a:rPr>
              <a:t>4.1.4.Ánh </a:t>
            </a:r>
            <a:r>
              <a:rPr lang="en-US" sz="2700" b="1">
                <a:latin typeface="Times New Roman" panose="02020603050405020304" pitchFamily="18" charset="0"/>
                <a:cs typeface="Times New Roman" panose="02020603050405020304" pitchFamily="18" charset="0"/>
              </a:rPr>
              <a:t>Xạ Ký Tự Ảnh Vào Ma Trận Giá Trị</a:t>
            </a:r>
            <a:endParaRPr lang="en-US" sz="2700">
              <a:latin typeface="Times New Roman" panose="02020603050405020304" pitchFamily="18" charset="0"/>
              <a:cs typeface="Times New Roman" panose="02020603050405020304" pitchFamily="18" charset="0"/>
            </a:endParaRPr>
          </a:p>
          <a:p>
            <a:pPr marL="0" indent="0">
              <a:buNone/>
            </a:pPr>
            <a:r>
              <a:rPr lang="en-US" sz="2700">
                <a:latin typeface="Times New Roman" panose="02020603050405020304" pitchFamily="18" charset="0"/>
                <a:cs typeface="Times New Roman" panose="02020603050405020304" pitchFamily="18" charset="0"/>
              </a:rPr>
              <a:t>Sau khi tách, ký tự ảnh sẽ được ánh xạ vào ma trận 2 chiều, có kích thước 15 x 10. Vì các ký tự ảnh dù đã chuẩn hóa, chọn lọc nhưng sau khi tách đều có kích thước khá lớn so với ma trận ( khoảng 58x 74), nên các ký tự ảnh này đều phải qua 1 bước chuyển đổi tỉ lệ  trước khi chuyển giá trị vào ma trận nhị phân 15 x10. </a:t>
            </a:r>
          </a:p>
          <a:p>
            <a:pPr marL="0" lvl="0" indent="0">
              <a:buNone/>
            </a:pPr>
            <a:r>
              <a:rPr lang="en-US" sz="2700">
                <a:latin typeface="Times New Roman" panose="02020603050405020304" pitchFamily="18" charset="0"/>
                <a:cs typeface="Times New Roman" panose="02020603050405020304" pitchFamily="18" charset="0"/>
              </a:rPr>
              <a:t>Lưu ý : Việc chuyển đổi tỉ lệ này là một trong những nguyên nhân gây ra sai số dẫn đến nhận dạng ký tự bị sai.</a:t>
            </a:r>
          </a:p>
          <a:p>
            <a:endParaRPr lang="en-US" sz="2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565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1104293" y="1509578"/>
            <a:ext cx="8946541" cy="4195481"/>
          </a:xfrm>
        </p:spPr>
        <p:txBody>
          <a:bodyPr>
            <a:noAutofit/>
          </a:bodyPr>
          <a:lstStyle/>
          <a:p>
            <a:r>
              <a:rPr lang="en-US" b="1">
                <a:latin typeface="Times New Roman" panose="02020603050405020304" pitchFamily="18" charset="0"/>
                <a:cs typeface="Times New Roman" panose="02020603050405020304" pitchFamily="18" charset="0"/>
              </a:rPr>
              <a:t>Thuật toán</a:t>
            </a:r>
            <a:r>
              <a:rPr lang="en-US">
                <a:latin typeface="Times New Roman" panose="02020603050405020304" pitchFamily="18" charset="0"/>
                <a:cs typeface="Times New Roman" panose="02020603050405020304" pitchFamily="18" charset="0"/>
              </a:rPr>
              <a:t> : ánh xạ ký tự ảnh vào ma trận pixel ảnh.</a:t>
            </a:r>
          </a:p>
          <a:p>
            <a:pPr marL="0" indent="0">
              <a:buNone/>
            </a:pPr>
            <a:r>
              <a:rPr lang="en-US" b="1" i="1">
                <a:latin typeface="Times New Roman" panose="02020603050405020304" pitchFamily="18" charset="0"/>
                <a:cs typeface="Times New Roman" panose="02020603050405020304" pitchFamily="18" charset="0"/>
              </a:rPr>
              <a:t>a.Xét chiều rộng</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-Ánh xạ điểm đầu và điểm cuối của ký tự ảnh tương ứng với giá trị  đầu và cuối của ma trận .</a:t>
            </a:r>
          </a:p>
          <a:p>
            <a:pPr marL="0" indent="0">
              <a:buNone/>
            </a:pPr>
            <a:r>
              <a:rPr lang="en-US">
                <a:latin typeface="Times New Roman" panose="02020603050405020304" pitchFamily="18" charset="0"/>
                <a:cs typeface="Times New Roman" panose="02020603050405020304" pitchFamily="18" charset="0"/>
              </a:rPr>
              <a:t>-Khởi tạo với 10 phần tử tương ứng.</a:t>
            </a:r>
          </a:p>
          <a:p>
            <a:pPr marL="0" indent="0">
              <a:buNone/>
            </a:pPr>
            <a:r>
              <a:rPr lang="en-US">
                <a:latin typeface="Times New Roman" panose="02020603050405020304" pitchFamily="18" charset="0"/>
                <a:cs typeface="Times New Roman" panose="02020603050405020304" pitchFamily="18" charset="0"/>
              </a:rPr>
              <a:t>-Ánh xạ tọa độ điểm đầu (0,y) và điểm cuối (width,y) của ảnh kí tự tương ứng với giá trị đầu (0,y) và giá trị cuối (10,y) của ma trận.</a:t>
            </a:r>
          </a:p>
          <a:p>
            <a:pPr marL="0" indent="0">
              <a:buNone/>
            </a:pPr>
            <a:r>
              <a:rPr lang="en-US">
                <a:latin typeface="Times New Roman" panose="02020603050405020304" pitchFamily="18" charset="0"/>
                <a:cs typeface="Times New Roman" panose="02020603050405020304" pitchFamily="18" charset="0"/>
              </a:rPr>
              <a:t>-Chia nhỏ chiều rộng thành 10 mốc giá trị, ánh xạ vào chiều rộng của ma trận pixel.</a:t>
            </a:r>
          </a:p>
          <a:p>
            <a:pPr marL="0" indent="0">
              <a:buNone/>
            </a:pPr>
            <a:r>
              <a:rPr lang="en-US">
                <a:latin typeface="Times New Roman" panose="02020603050405020304" pitchFamily="18" charset="0"/>
                <a:cs typeface="Times New Roman" panose="02020603050405020304" pitchFamily="18" charset="0"/>
              </a:rPr>
              <a:t>Ví dụ :</a:t>
            </a:r>
          </a:p>
          <a:p>
            <a:pPr marL="0" indent="0">
              <a:buNone/>
            </a:pPr>
            <a:r>
              <a:rPr lang="en-US">
                <a:latin typeface="Times New Roman" panose="02020603050405020304" pitchFamily="18" charset="0"/>
                <a:cs typeface="Times New Roman" panose="02020603050405020304" pitchFamily="18" charset="0"/>
              </a:rPr>
              <a:t>		xMT[ 0]=0;</a:t>
            </a:r>
          </a:p>
          <a:p>
            <a:pPr marL="0" indent="0">
              <a:buNone/>
            </a:pPr>
            <a:r>
              <a:rPr lang="en-US">
                <a:latin typeface="Times New Roman" panose="02020603050405020304" pitchFamily="18" charset="0"/>
                <a:cs typeface="Times New Roman" panose="02020603050405020304" pitchFamily="18" charset="0"/>
              </a:rPr>
              <a:t>		xMT[5]=width/2.</a:t>
            </a:r>
          </a:p>
          <a:p>
            <a:pPr marL="0" indent="0">
              <a:buNone/>
            </a:pPr>
            <a:r>
              <a:rPr lang="en-US">
                <a:latin typeface="Times New Roman" panose="02020603050405020304" pitchFamily="18" charset="0"/>
                <a:cs typeface="Times New Roman" panose="02020603050405020304" pitchFamily="18" charset="0"/>
              </a:rPr>
              <a:t>		xMT[10]=width.</a:t>
            </a:r>
          </a:p>
          <a:p>
            <a:pPr marL="0" indent="0">
              <a:buNone/>
            </a:pPr>
            <a:r>
              <a:rPr lang="en-US">
                <a:latin typeface="Times New Roman" panose="02020603050405020304" pitchFamily="18" charset="0"/>
                <a:cs typeface="Times New Roman" panose="02020603050405020304" pitchFamily="18" charset="0"/>
              </a:rPr>
              <a:t>		.....</a:t>
            </a:r>
          </a:p>
          <a:p>
            <a:pPr marL="0" indent="0">
              <a:buNone/>
            </a:pPr>
            <a:endParaRPr lang="en-US" sz="2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293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1104293" y="1285462"/>
            <a:ext cx="9881759" cy="4419598"/>
          </a:xfrm>
        </p:spPr>
        <p:txBody>
          <a:bodyPr>
            <a:noAutofit/>
          </a:bodyPr>
          <a:lstStyle/>
          <a:p>
            <a:r>
              <a:rPr lang="en-US" b="1" i="1">
                <a:latin typeface="Times New Roman" panose="02020603050405020304" pitchFamily="18" charset="0"/>
                <a:cs typeface="Times New Roman" panose="02020603050405020304" pitchFamily="18" charset="0"/>
              </a:rPr>
              <a:t>b.Đối với chiều cao</a:t>
            </a:r>
            <a:r>
              <a:rPr lang="en-US" b="1" i="1">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Khởi </a:t>
            </a:r>
            <a:r>
              <a:rPr lang="en-US">
                <a:latin typeface="Times New Roman" panose="02020603050405020304" pitchFamily="18" charset="0"/>
                <a:cs typeface="Times New Roman" panose="02020603050405020304" pitchFamily="18" charset="0"/>
              </a:rPr>
              <a:t>tạo với 15 phần tử tương ứng.</a:t>
            </a:r>
          </a:p>
          <a:p>
            <a:pPr marL="0" indent="0">
              <a:buNone/>
            </a:pPr>
            <a:r>
              <a:rPr lang="en-US">
                <a:latin typeface="Times New Roman" panose="02020603050405020304" pitchFamily="18" charset="0"/>
                <a:cs typeface="Times New Roman" panose="02020603050405020304" pitchFamily="18" charset="0"/>
              </a:rPr>
              <a:t>Ánh </a:t>
            </a:r>
            <a:r>
              <a:rPr lang="en-US">
                <a:latin typeface="Times New Roman" panose="02020603050405020304" pitchFamily="18" charset="0"/>
                <a:cs typeface="Times New Roman" panose="02020603050405020304" pitchFamily="18" charset="0"/>
              </a:rPr>
              <a:t>xạ điểm đầu (x,0) và điểm cuối (x,height) của ảnh kí tự tương ứng với giá trị đầu       (x,0) và giá trị cuối (x,15) của ma trận.</a:t>
            </a:r>
          </a:p>
          <a:p>
            <a:pPr marL="0" indent="0">
              <a:buNone/>
            </a:pPr>
            <a:r>
              <a:rPr lang="en-US">
                <a:latin typeface="Times New Roman" panose="02020603050405020304" pitchFamily="18" charset="0"/>
                <a:cs typeface="Times New Roman" panose="02020603050405020304" pitchFamily="18" charset="0"/>
              </a:rPr>
              <a:t>Chia nhỏ chiều cao thành 15 mốc giá trị, ánh xạ tương ứng vào chiều cao của ma trận pixel.</a:t>
            </a:r>
          </a:p>
          <a:p>
            <a:pPr marL="0" indent="0">
              <a:buNone/>
            </a:pPr>
            <a:r>
              <a:rPr lang="en-US">
                <a:latin typeface="Times New Roman" panose="02020603050405020304" pitchFamily="18" charset="0"/>
                <a:cs typeface="Times New Roman" panose="02020603050405020304" pitchFamily="18" charset="0"/>
              </a:rPr>
              <a:t>Vd:</a:t>
            </a:r>
            <a:r>
              <a:rPr lang="en-US">
                <a:latin typeface="Times New Roman" panose="02020603050405020304" pitchFamily="18" charset="0"/>
                <a:cs typeface="Times New Roman" panose="02020603050405020304" pitchFamily="18" charset="0"/>
              </a:rPr>
              <a:t>	yMT</a:t>
            </a:r>
            <a:r>
              <a:rPr lang="en-US">
                <a:latin typeface="Times New Roman" panose="02020603050405020304" pitchFamily="18" charset="0"/>
                <a:cs typeface="Times New Roman" panose="02020603050405020304" pitchFamily="18" charset="0"/>
              </a:rPr>
              <a:t>[ 0]=0;</a:t>
            </a:r>
          </a:p>
          <a:p>
            <a:pPr marL="0" indent="0">
              <a:buNone/>
            </a:pPr>
            <a:r>
              <a:rPr lang="en-US">
                <a:latin typeface="Times New Roman" panose="02020603050405020304" pitchFamily="18" charset="0"/>
                <a:cs typeface="Times New Roman" panose="02020603050405020304" pitchFamily="18" charset="0"/>
              </a:rPr>
              <a:t>	yMT[5]=height /3.</a:t>
            </a:r>
          </a:p>
          <a:p>
            <a:pPr marL="0" indent="0">
              <a:buNone/>
            </a:pPr>
            <a:r>
              <a:rPr lang="en-US">
                <a:latin typeface="Times New Roman" panose="02020603050405020304" pitchFamily="18" charset="0"/>
                <a:cs typeface="Times New Roman" panose="02020603050405020304" pitchFamily="18" charset="0"/>
              </a:rPr>
              <a:t>	xMT[10]=height x 2/3.</a:t>
            </a:r>
          </a:p>
          <a:p>
            <a:pPr marL="0" indent="0">
              <a:buNone/>
            </a:pPr>
            <a:r>
              <a:rPr lang="en-US">
                <a:latin typeface="Times New Roman" panose="02020603050405020304" pitchFamily="18" charset="0"/>
                <a:cs typeface="Times New Roman" panose="02020603050405020304" pitchFamily="18" charset="0"/>
              </a:rPr>
              <a:t>	xMT[15]=height.</a:t>
            </a:r>
          </a:p>
          <a:p>
            <a:pPr marL="0" indent="0">
              <a:buNone/>
            </a:pP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-Lấy các giá trị pixel trong file ảnh tuyến tính hóa vào trong ma trận pixel bằng cách kết hợp tọa độ chiều cao và chiều rộng.</a:t>
            </a:r>
          </a:p>
          <a:p>
            <a:pPr marL="0" indent="0">
              <a:buNone/>
            </a:pPr>
            <a:r>
              <a:rPr lang="en-US">
                <a:latin typeface="Times New Roman" panose="02020603050405020304" pitchFamily="18" charset="0"/>
                <a:cs typeface="Times New Roman" panose="02020603050405020304" pitchFamily="18" charset="0"/>
              </a:rPr>
              <a:t>Vd:MT[i,j]=img[xMT[i],yMT[j] ]</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782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Content Placeholder 3"/>
          <p:cNvPicPr>
            <a:picLocks noChangeAspect="1"/>
          </p:cNvPicPr>
          <p:nvPr/>
        </p:nvPicPr>
        <p:blipFill rotWithShape="1">
          <a:blip r:embed="rId2"/>
          <a:srcRect/>
          <a:stretch/>
        </p:blipFill>
        <p:spPr>
          <a:xfrm>
            <a:off x="5048451" y="1820419"/>
            <a:ext cx="6495847" cy="3826761"/>
          </a:xfrm>
          <a:prstGeom prst="rect">
            <a:avLst/>
          </a:prstGeom>
          <a:effectLst/>
        </p:spPr>
      </p:pic>
      <p:sp>
        <p:nvSpPr>
          <p:cNvPr id="2" name="Title 1"/>
          <p:cNvSpPr>
            <a:spLocks noGrp="1"/>
          </p:cNvSpPr>
          <p:nvPr>
            <p:ph type="title"/>
          </p:nvPr>
        </p:nvSpPr>
        <p:spPr>
          <a:xfrm>
            <a:off x="643855" y="1447799"/>
            <a:ext cx="3108626" cy="1444752"/>
          </a:xfrm>
        </p:spPr>
        <p:txBody>
          <a:bodyPr anchor="b">
            <a:normAutofit/>
          </a:bodyPr>
          <a:lstStyle/>
          <a:p>
            <a:pPr>
              <a:lnSpc>
                <a:spcPct val="90000"/>
              </a:lnSpc>
            </a:pPr>
            <a:r>
              <a:rPr lang="en-US" sz="3200">
                <a:latin typeface="Arial" panose="020B0604020202020204" pitchFamily="34" charset="0"/>
                <a:cs typeface="Arial" panose="020B0604020202020204" pitchFamily="34" charset="0"/>
              </a:rPr>
              <a:t>4. Phương Pháp và Giải Thuật</a:t>
            </a:r>
            <a:endParaRPr lang="en-US" sz="3200"/>
          </a:p>
        </p:txBody>
      </p:sp>
      <p:sp>
        <p:nvSpPr>
          <p:cNvPr id="4" name="TextBox 3"/>
          <p:cNvSpPr txBox="1"/>
          <p:nvPr/>
        </p:nvSpPr>
        <p:spPr>
          <a:xfrm>
            <a:off x="5645426" y="5936974"/>
            <a:ext cx="2996333" cy="707886"/>
          </a:xfrm>
          <a:prstGeom prst="rect">
            <a:avLst/>
          </a:prstGeom>
          <a:noFill/>
        </p:spPr>
        <p:txBody>
          <a:bodyPr wrap="none" rtlCol="0">
            <a:spAutoFit/>
          </a:bodyPr>
          <a:lstStyle/>
          <a:p>
            <a:r>
              <a:rPr lang="en-US" sz="2000">
                <a:solidFill>
                  <a:schemeClr val="bg1"/>
                </a:solidFill>
                <a:latin typeface="Times New Roman" panose="02020603050405020304" pitchFamily="18" charset="0"/>
                <a:cs typeface="Times New Roman" panose="02020603050405020304" pitchFamily="18" charset="0"/>
              </a:rPr>
              <a:t>Hình : 	Ánh xạ lưới ký tự.</a:t>
            </a:r>
          </a:p>
          <a:p>
            <a:endParaRPr lang="en-US"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866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1091041" y="1853248"/>
            <a:ext cx="9881759" cy="4419598"/>
          </a:xfrm>
        </p:spPr>
        <p:txBody>
          <a:bodyPr>
            <a:noAutofit/>
          </a:bodyPr>
          <a:lstStyle/>
          <a:p>
            <a:r>
              <a:rPr lang="en-US" sz="2500" b="1" i="1">
                <a:latin typeface="Times New Roman" panose="02020603050405020304" pitchFamily="18" charset="0"/>
                <a:cs typeface="Times New Roman" panose="02020603050405020304" pitchFamily="18" charset="0"/>
              </a:rPr>
              <a:t>c.Chuyển ma trận lưới pixel thành ma trận giá trị</a:t>
            </a:r>
            <a:endParaRPr lang="en-US" sz="2500">
              <a:latin typeface="Times New Roman" panose="02020603050405020304" pitchFamily="18" charset="0"/>
              <a:cs typeface="Times New Roman" panose="02020603050405020304" pitchFamily="18" charset="0"/>
            </a:endParaRPr>
          </a:p>
          <a:p>
            <a:pPr marL="0" indent="0">
              <a:buNone/>
            </a:pPr>
            <a:r>
              <a:rPr lang="en-US" sz="2500">
                <a:latin typeface="Times New Roman" panose="02020603050405020304" pitchFamily="18" charset="0"/>
                <a:cs typeface="Times New Roman" panose="02020603050405020304" pitchFamily="18" charset="0"/>
              </a:rPr>
              <a:t>-Bắt đầu từ tọa độ (0,0) của ma trận pixel.Giữ y , duyệt qua x:</a:t>
            </a:r>
          </a:p>
          <a:p>
            <a:pPr marL="0" indent="0">
              <a:buNone/>
            </a:pPr>
            <a:r>
              <a:rPr lang="en-US" sz="2500">
                <a:latin typeface="Times New Roman" panose="02020603050405020304" pitchFamily="18" charset="0"/>
                <a:cs typeface="Times New Roman" panose="02020603050405020304" pitchFamily="18" charset="0"/>
              </a:rPr>
              <a:t>Nếu pixel đen thì ghi nhận giá trị 1  vào ma trận giá trị có tọa độ tương ứng.</a:t>
            </a:r>
          </a:p>
          <a:p>
            <a:pPr marL="0" indent="0">
              <a:buNone/>
            </a:pPr>
            <a:r>
              <a:rPr lang="en-US" sz="2500">
                <a:latin typeface="Times New Roman" panose="02020603050405020304" pitchFamily="18" charset="0"/>
                <a:cs typeface="Times New Roman" panose="02020603050405020304" pitchFamily="18" charset="0"/>
              </a:rPr>
              <a:t>Nếu pixel trắng thì ghi nhận giá trị 0 vào ma trận giá trị có tọa độ tương ứng.</a:t>
            </a:r>
          </a:p>
          <a:p>
            <a:pPr marL="0" indent="0">
              <a:buNone/>
            </a:pPr>
            <a:r>
              <a:rPr lang="en-US" sz="2500">
                <a:latin typeface="Times New Roman" panose="02020603050405020304" pitchFamily="18" charset="0"/>
                <a:cs typeface="Times New Roman" panose="02020603050405020304" pitchFamily="18" charset="0"/>
              </a:rPr>
              <a:t>Nếu x= chiều rộng thì reset lại  x=0 , tăng y (y++).</a:t>
            </a:r>
          </a:p>
          <a:p>
            <a:pPr marL="0" indent="0">
              <a:buNone/>
            </a:pP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931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 name="Title 1"/>
          <p:cNvSpPr>
            <a:spLocks noGrp="1"/>
          </p:cNvSpPr>
          <p:nvPr>
            <p:ph type="title"/>
          </p:nvPr>
        </p:nvSpPr>
        <p:spPr>
          <a:xfrm>
            <a:off x="643855" y="1447799"/>
            <a:ext cx="3108626" cy="1444752"/>
          </a:xfrm>
        </p:spPr>
        <p:txBody>
          <a:bodyPr anchor="b">
            <a:normAutofit/>
          </a:bodyPr>
          <a:lstStyle/>
          <a:p>
            <a:pPr>
              <a:lnSpc>
                <a:spcPct val="90000"/>
              </a:lnSpc>
            </a:pPr>
            <a:r>
              <a:rPr lang="en-US" sz="3200">
                <a:latin typeface="Arial" panose="020B0604020202020204" pitchFamily="34" charset="0"/>
                <a:cs typeface="Arial" panose="020B0604020202020204" pitchFamily="34" charset="0"/>
              </a:rPr>
              <a:t>4. Phương Pháp và Giải Thuật</a:t>
            </a:r>
            <a:endParaRPr lang="en-US" sz="3200"/>
          </a:p>
        </p:txBody>
      </p:sp>
      <p:sp>
        <p:nvSpPr>
          <p:cNvPr id="3" name="Rectangle 2"/>
          <p:cNvSpPr>
            <a:spLocks noChangeArrowheads="1"/>
          </p:cNvSpPr>
          <p:nvPr/>
        </p:nvSpPr>
        <p:spPr bwMode="auto">
          <a:xfrm>
            <a:off x="4527207" y="1346988"/>
            <a:ext cx="753129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a:ln>
                  <a:noFill/>
                </a:ln>
                <a:solidFill>
                  <a:schemeClr val="bg1"/>
                </a:solidFill>
                <a:effectLst/>
                <a:latin typeface="Cambria" panose="02040503050406030204" pitchFamily="18" charset="0"/>
                <a:ea typeface="Calibri" panose="020F0502020204030204" pitchFamily="34" charset="0"/>
                <a:cs typeface="Arial" panose="020B0604020202020204" pitchFamily="34" charset="0"/>
              </a:rPr>
              <a:t>Từ ma trận ảnh n</a:t>
            </a:r>
            <a:r>
              <a:rPr kumimoji="0" lang="en-US" altLang="en-US" sz="2000" b="1" i="1" u="none" strike="noStrike" cap="none" normalizeH="0" baseline="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à</a:t>
            </a:r>
            <a:r>
              <a:rPr kumimoji="0" lang="en-US" altLang="en-US" sz="2000" b="1" i="1" u="none" strike="noStrike" cap="none" normalizeH="0" baseline="0">
                <a:ln>
                  <a:noFill/>
                </a:ln>
                <a:solidFill>
                  <a:schemeClr val="bg1"/>
                </a:solidFill>
                <a:effectLst/>
                <a:latin typeface="Cambria" panose="02040503050406030204" pitchFamily="18" charset="0"/>
                <a:ea typeface="Calibri" panose="020F0502020204030204" pitchFamily="34" charset="0"/>
                <a:cs typeface="Arial" panose="020B0604020202020204" pitchFamily="34" charset="0"/>
              </a:rPr>
              <a:t>y ta </a:t>
            </a:r>
            <a:r>
              <a:rPr kumimoji="0" lang="en-US" altLang="en-US" sz="2000" b="1" i="1" u="none" strike="noStrike" cap="none" normalizeH="0" baseline="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á</a:t>
            </a:r>
            <a:r>
              <a:rPr kumimoji="0" lang="en-US" altLang="en-US" sz="2000" b="1" i="1" u="none" strike="noStrike" cap="none" normalizeH="0" baseline="0">
                <a:ln>
                  <a:noFill/>
                </a:ln>
                <a:solidFill>
                  <a:schemeClr val="bg1"/>
                </a:solidFill>
                <a:effectLst/>
                <a:latin typeface="Cambria" panose="02040503050406030204" pitchFamily="18" charset="0"/>
                <a:ea typeface="Calibri" panose="020F0502020204030204" pitchFamily="34" charset="0"/>
                <a:cs typeface="Arial" panose="020B0604020202020204" pitchFamily="34" charset="0"/>
              </a:rPr>
              <a:t>nh xạ th</a:t>
            </a:r>
            <a:r>
              <a:rPr kumimoji="0" lang="en-US" altLang="en-US" sz="2000" b="1" i="1" u="none" strike="noStrike" cap="none" normalizeH="0" baseline="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à</a:t>
            </a:r>
            <a:r>
              <a:rPr kumimoji="0" lang="en-US" altLang="en-US" sz="2000" b="1" i="1" u="none" strike="noStrike" cap="none" normalizeH="0" baseline="0">
                <a:ln>
                  <a:noFill/>
                </a:ln>
                <a:solidFill>
                  <a:schemeClr val="bg1"/>
                </a:solidFill>
                <a:effectLst/>
                <a:latin typeface="Cambria" panose="02040503050406030204" pitchFamily="18" charset="0"/>
                <a:ea typeface="Calibri" panose="020F0502020204030204" pitchFamily="34" charset="0"/>
                <a:cs typeface="Arial" panose="020B0604020202020204" pitchFamily="34" charset="0"/>
              </a:rPr>
              <a:t>nh mảng 1 chiều 150 cột </a:t>
            </a:r>
            <a:r>
              <a:rPr kumimoji="0" lang="en-US" altLang="en-US" sz="2000" b="1" i="1" u="none" strike="noStrike" cap="none" normalizeH="0" baseline="0">
                <a:ln>
                  <a:noFill/>
                </a:ln>
                <a:solidFill>
                  <a:schemeClr val="bg1"/>
                </a:solidFill>
                <a:effectLst/>
                <a:latin typeface="Cambria" panose="02040503050406030204" pitchFamily="18" charset="0"/>
                <a:ea typeface="Calibri" panose="020F0502020204030204" pitchFamily="34" charset="0"/>
                <a:cs typeface="Arial" panose="020B0604020202020204" pitchFamily="34" charset="0"/>
              </a:rPr>
              <a:t>1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a:ln>
                  <a:noFill/>
                </a:ln>
                <a:solidFill>
                  <a:schemeClr val="bg1"/>
                </a:solidFill>
                <a:effectLst/>
                <a:latin typeface="Cambria" panose="02040503050406030204" pitchFamily="18" charset="0"/>
                <a:ea typeface="Calibri" panose="020F0502020204030204" pitchFamily="34" charset="0"/>
                <a:cs typeface="Arial" panose="020B0604020202020204" pitchFamily="34" charset="0"/>
              </a:rPr>
              <a:t>dòng</a:t>
            </a:r>
            <a:r>
              <a:rPr kumimoji="0" lang="en-US" altLang="en-US" sz="2000" b="1" i="1" u="none" strike="noStrike" cap="none" normalizeH="0" baseline="0">
                <a:ln>
                  <a:noFill/>
                </a:ln>
                <a:solidFill>
                  <a:schemeClr val="bg1"/>
                </a:solidFill>
                <a:effectLst/>
                <a:latin typeface="Cambria" panose="02040503050406030204" pitchFamily="18" charset="0"/>
                <a:ea typeface="Calibri" panose="020F0502020204030204" pitchFamily="34" charset="0"/>
                <a:cs typeface="Arial" panose="020B0604020202020204" pitchFamily="34" charset="0"/>
              </a:rPr>
              <a:t>, v</a:t>
            </a:r>
            <a:r>
              <a:rPr kumimoji="0" lang="en-US" altLang="en-US" sz="2000" b="1" i="1" u="none" strike="noStrike" cap="none" normalizeH="0" baseline="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à</a:t>
            </a:r>
            <a:r>
              <a:rPr kumimoji="0" lang="en-US" altLang="en-US" sz="2000" b="1" i="1" u="none" strike="noStrike" cap="none" normalizeH="0" baseline="0">
                <a:ln>
                  <a:noFill/>
                </a:ln>
                <a:solidFill>
                  <a:schemeClr val="bg1"/>
                </a:solidFill>
                <a:effectLst/>
                <a:latin typeface="Cambria" panose="02040503050406030204" pitchFamily="18" charset="0"/>
                <a:ea typeface="Calibri" panose="020F0502020204030204" pitchFamily="34" charset="0"/>
                <a:cs typeface="Arial" panose="020B0604020202020204" pitchFamily="34" charset="0"/>
              </a:rPr>
              <a:t> chuyển th</a:t>
            </a:r>
            <a:r>
              <a:rPr kumimoji="0" lang="en-US" altLang="en-US" sz="2000" b="1" i="1" u="none" strike="noStrike" cap="none" normalizeH="0" baseline="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à</a:t>
            </a:r>
            <a:r>
              <a:rPr kumimoji="0" lang="en-US" altLang="en-US" sz="2000" b="1" i="1" u="none" strike="noStrike" cap="none" normalizeH="0" baseline="0">
                <a:ln>
                  <a:noFill/>
                </a:ln>
                <a:solidFill>
                  <a:schemeClr val="bg1"/>
                </a:solidFill>
                <a:effectLst/>
                <a:latin typeface="Cambria" panose="02040503050406030204" pitchFamily="18" charset="0"/>
                <a:ea typeface="Calibri" panose="020F0502020204030204" pitchFamily="34" charset="0"/>
                <a:cs typeface="Arial" panose="020B0604020202020204" pitchFamily="34" charset="0"/>
              </a:rPr>
              <a:t>nh 150 noron đầu v</a:t>
            </a:r>
            <a:r>
              <a:rPr kumimoji="0" lang="en-US" altLang="en-US" sz="2000" b="1" i="1" u="none" strike="noStrike" cap="none" normalizeH="0" baseline="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rPr>
              <a:t>à</a:t>
            </a:r>
            <a:r>
              <a:rPr kumimoji="0" lang="en-US" altLang="en-US" sz="2000" b="1" i="1" u="none" strike="noStrike" cap="none" normalizeH="0" baseline="0">
                <a:ln>
                  <a:noFill/>
                </a:ln>
                <a:solidFill>
                  <a:schemeClr val="bg1"/>
                </a:solidFill>
                <a:effectLst/>
                <a:latin typeface="Cambria" panose="02040503050406030204" pitchFamily="18" charset="0"/>
                <a:ea typeface="Calibri" panose="020F0502020204030204" pitchFamily="34" charset="0"/>
                <a:cs typeface="Arial" panose="020B0604020202020204" pitchFamily="34" charset="0"/>
              </a:rPr>
              <a:t>o.</a:t>
            </a:r>
            <a:endParaRPr kumimoji="0" lang="en-US" altLang="en-US" sz="2000" b="0" i="0" u="none" strike="noStrike" cap="none" normalizeH="0" baseline="0">
              <a:ln>
                <a:noFill/>
              </a:ln>
              <a:solidFill>
                <a:schemeClr val="bg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bg1"/>
              </a:solidFill>
              <a:effectLst/>
              <a:latin typeface="Arial" panose="020B0604020202020204" pitchFamily="34" charset="0"/>
            </a:endParaRPr>
          </a:p>
        </p:txBody>
      </p:sp>
      <p:pic>
        <p:nvPicPr>
          <p:cNvPr id="4097"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396" y="2362652"/>
            <a:ext cx="6439509" cy="36273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300870" y="48356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35171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1091041" y="1853248"/>
            <a:ext cx="10729898" cy="4419598"/>
          </a:xfrm>
        </p:spPr>
        <p:txBody>
          <a:bodyPr>
            <a:noAutofit/>
          </a:bodyPr>
          <a:lstStyle/>
          <a:p>
            <a:r>
              <a:rPr lang="en-US" sz="2500" b="1">
                <a:latin typeface="Times New Roman" panose="02020603050405020304" pitchFamily="18" charset="0"/>
                <a:cs typeface="Times New Roman" panose="02020603050405020304" pitchFamily="18" charset="0"/>
              </a:rPr>
              <a:t>2.Huấn Luyện Mạng</a:t>
            </a:r>
            <a:endParaRPr lang="en-US" sz="2500">
              <a:latin typeface="Times New Roman" panose="02020603050405020304" pitchFamily="18" charset="0"/>
              <a:cs typeface="Times New Roman" panose="02020603050405020304" pitchFamily="18" charset="0"/>
            </a:endParaRPr>
          </a:p>
          <a:p>
            <a:pPr lvl="0"/>
            <a:r>
              <a:rPr lang="en-US" sz="2500" b="1">
                <a:latin typeface="Times New Roman" panose="02020603050405020304" pitchFamily="18" charset="0"/>
                <a:cs typeface="Times New Roman" panose="02020603050405020304" pitchFamily="18" charset="0"/>
              </a:rPr>
              <a:t>Thuật toán :</a:t>
            </a:r>
            <a:endParaRPr lang="en-US" sz="2500">
              <a:latin typeface="Times New Roman" panose="02020603050405020304" pitchFamily="18" charset="0"/>
              <a:cs typeface="Times New Roman" panose="02020603050405020304" pitchFamily="18" charset="0"/>
            </a:endParaRPr>
          </a:p>
          <a:p>
            <a:pPr marL="0" indent="0">
              <a:buNone/>
            </a:pPr>
            <a:r>
              <a:rPr lang="en-US" sz="2500">
                <a:latin typeface="Times New Roman" panose="02020603050405020304" pitchFamily="18" charset="0"/>
                <a:cs typeface="Times New Roman" panose="02020603050405020304" pitchFamily="18" charset="0"/>
              </a:rPr>
              <a:t>1.Xây dựng cấu trúc mạng với mô hình 3 lớp .</a:t>
            </a:r>
          </a:p>
          <a:p>
            <a:pPr marL="0" indent="0">
              <a:buNone/>
            </a:pPr>
            <a:r>
              <a:rPr lang="en-US" sz="2500">
                <a:latin typeface="Times New Roman" panose="02020603050405020304" pitchFamily="18" charset="0"/>
                <a:cs typeface="Times New Roman" panose="02020603050405020304" pitchFamily="18" charset="0"/>
              </a:rPr>
              <a:t>2.Khởi tạo các giá trị ngẫu nhiên cho trọng số trong khoảng [-độ lệch,độ lệch ]</a:t>
            </a:r>
          </a:p>
          <a:p>
            <a:pPr marL="0" indent="0">
              <a:buNone/>
            </a:pPr>
            <a:r>
              <a:rPr lang="en-US" sz="2500">
                <a:latin typeface="Times New Roman" panose="02020603050405020304" pitchFamily="18" charset="0"/>
                <a:cs typeface="Times New Roman" panose="02020603050405020304" pitchFamily="18" charset="0"/>
              </a:rPr>
              <a:t>3.Nạp file ảnh đầu vào và file huấn luyện (file text đầu ra mong muốn ).</a:t>
            </a:r>
          </a:p>
          <a:p>
            <a:pPr marL="0" indent="0">
              <a:buNone/>
            </a:pPr>
            <a:r>
              <a:rPr lang="en-US" sz="2500">
                <a:latin typeface="Times New Roman" panose="02020603050405020304" pitchFamily="18" charset="0"/>
                <a:cs typeface="Times New Roman" panose="02020603050405020304" pitchFamily="18" charset="0"/>
              </a:rPr>
              <a:t>4.Phân tích ảnh và ánh xạ thành 150 noron đầu vào.</a:t>
            </a:r>
          </a:p>
          <a:p>
            <a:pPr marL="0" indent="0">
              <a:buNone/>
            </a:pPr>
            <a:r>
              <a:rPr lang="en-US" sz="2500">
                <a:latin typeface="Times New Roman" panose="02020603050405020304" pitchFamily="18" charset="0"/>
                <a:cs typeface="Times New Roman" panose="02020603050405020304" pitchFamily="18" charset="0"/>
              </a:rPr>
              <a:t>5.Đọc các kí tự đầu ra mong muốn, chuyển thành giá trị nhị phân Unicode và lưu trữ lại.</a:t>
            </a:r>
          </a:p>
          <a:p>
            <a:pPr marL="0" indent="0">
              <a:buNone/>
            </a:pP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132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1091041" y="1853248"/>
            <a:ext cx="10729898" cy="4419598"/>
          </a:xfrm>
        </p:spPr>
        <p:txBody>
          <a:bodyPr>
            <a:noAutofit/>
          </a:bodyPr>
          <a:lstStyle/>
          <a:p>
            <a:r>
              <a:rPr lang="en-US" sz="2500" b="1">
                <a:latin typeface="Times New Roman" panose="02020603050405020304" pitchFamily="18" charset="0"/>
                <a:cs typeface="Times New Roman" panose="02020603050405020304" pitchFamily="18" charset="0"/>
              </a:rPr>
              <a:t>2.Huấn Luyện Mạng</a:t>
            </a:r>
            <a:endParaRPr lang="en-US" sz="2500">
              <a:latin typeface="Times New Roman" panose="02020603050405020304" pitchFamily="18" charset="0"/>
              <a:cs typeface="Times New Roman" panose="02020603050405020304" pitchFamily="18" charset="0"/>
            </a:endParaRPr>
          </a:p>
          <a:p>
            <a:pPr lvl="0"/>
            <a:r>
              <a:rPr lang="en-US" sz="2500" b="1">
                <a:latin typeface="Times New Roman" panose="02020603050405020304" pitchFamily="18" charset="0"/>
                <a:cs typeface="Times New Roman" panose="02020603050405020304" pitchFamily="18" charset="0"/>
              </a:rPr>
              <a:t>Thuật toán :</a:t>
            </a:r>
            <a:endParaRPr lang="en-US" sz="2500">
              <a:latin typeface="Times New Roman" panose="02020603050405020304" pitchFamily="18" charset="0"/>
              <a:cs typeface="Times New Roman" panose="02020603050405020304" pitchFamily="18" charset="0"/>
            </a:endParaRPr>
          </a:p>
          <a:p>
            <a:pPr marL="0" indent="0">
              <a:buNone/>
            </a:pPr>
            <a:r>
              <a:rPr lang="en-US" sz="2500">
                <a:latin typeface="Times New Roman" panose="02020603050405020304" pitchFamily="18" charset="0"/>
                <a:cs typeface="Times New Roman" panose="02020603050405020304" pitchFamily="18" charset="0"/>
              </a:rPr>
              <a:t>1.Xây dựng cấu trúc mạng với mô hình 3 lớp .</a:t>
            </a:r>
          </a:p>
          <a:p>
            <a:pPr marL="0" indent="0">
              <a:buNone/>
            </a:pPr>
            <a:r>
              <a:rPr lang="en-US" sz="2500">
                <a:latin typeface="Times New Roman" panose="02020603050405020304" pitchFamily="18" charset="0"/>
                <a:cs typeface="Times New Roman" panose="02020603050405020304" pitchFamily="18" charset="0"/>
              </a:rPr>
              <a:t>2.Khởi tạo các giá trị ngẫu nhiên cho trọng số trong khoảng [-độ lệch,độ lệch ]</a:t>
            </a:r>
          </a:p>
          <a:p>
            <a:pPr marL="0" indent="0">
              <a:buNone/>
            </a:pPr>
            <a:r>
              <a:rPr lang="en-US" sz="2500">
                <a:latin typeface="Times New Roman" panose="02020603050405020304" pitchFamily="18" charset="0"/>
                <a:cs typeface="Times New Roman" panose="02020603050405020304" pitchFamily="18" charset="0"/>
              </a:rPr>
              <a:t>3.Nạp file ảnh đầu vào và file huấn luyện (file text đầu ra mong muốn ).</a:t>
            </a:r>
          </a:p>
          <a:p>
            <a:pPr marL="0" indent="0">
              <a:buNone/>
            </a:pPr>
            <a:r>
              <a:rPr lang="en-US" sz="2500">
                <a:latin typeface="Times New Roman" panose="02020603050405020304" pitchFamily="18" charset="0"/>
                <a:cs typeface="Times New Roman" panose="02020603050405020304" pitchFamily="18" charset="0"/>
              </a:rPr>
              <a:t>4.Phân tích ảnh và ánh xạ thành 150 noron đầu vào.</a:t>
            </a:r>
          </a:p>
          <a:p>
            <a:pPr marL="0" indent="0">
              <a:buNone/>
            </a:pPr>
            <a:r>
              <a:rPr lang="en-US" sz="2500">
                <a:latin typeface="Times New Roman" panose="02020603050405020304" pitchFamily="18" charset="0"/>
                <a:cs typeface="Times New Roman" panose="02020603050405020304" pitchFamily="18" charset="0"/>
              </a:rPr>
              <a:t>5.Đọc các kí tự đầu ra mong muốn, chuyển thành giá trị nhị phân Unicode và lưu trữ lại.</a:t>
            </a:r>
          </a:p>
          <a:p>
            <a:pPr marL="0" indent="0">
              <a:buNone/>
            </a:pP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02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1. Giới thiệu chung</a:t>
            </a:r>
          </a:p>
        </p:txBody>
      </p:sp>
      <p:sp>
        <p:nvSpPr>
          <p:cNvPr id="3" name="Content Placeholder 2"/>
          <p:cNvSpPr>
            <a:spLocks noGrp="1"/>
          </p:cNvSpPr>
          <p:nvPr>
            <p:ph idx="1"/>
          </p:nvPr>
        </p:nvSpPr>
        <p:spPr/>
        <p:txBody>
          <a:bodyPr/>
          <a:lstStyle/>
          <a:p>
            <a:r>
              <a:rPr lang="en-US" sz="3000">
                <a:latin typeface="Times New Roman" panose="02020603050405020304" pitchFamily="18" charset="0"/>
                <a:cs typeface="Times New Roman" panose="02020603050405020304" pitchFamily="18" charset="0"/>
              </a:rPr>
              <a:t>Hiện nay, nhu cầu về việc rút trích từ ngữ từ hình ảnh đang ngày càng phát triển, bên cạnh sự gia tăng về nhu cầu là sự phát triển của công nghệ nhận dạng ký tự quang học (Optical Character Recognition) hay còn được gọi tắt là OCR. Đây là một công nghệ giúp chuyển đổi hình ảnh của chữ viết tay hoặc đánh máy thành các ký tự đã được mã hóa trong máy tính.</a:t>
            </a:r>
          </a:p>
          <a:p>
            <a:endParaRPr lang="en-US"/>
          </a:p>
        </p:txBody>
      </p:sp>
    </p:spTree>
    <p:extLst>
      <p:ext uri="{BB962C8B-B14F-4D97-AF65-F5344CB8AC3E}">
        <p14:creationId xmlns:p14="http://schemas.microsoft.com/office/powerpoint/2010/main" val="1531016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1091041" y="1338470"/>
            <a:ext cx="10729898" cy="4934376"/>
          </a:xfrm>
        </p:spPr>
        <p:txBody>
          <a:bodyPr>
            <a:noAutofit/>
          </a:bodyPr>
          <a:lstStyle/>
          <a:p>
            <a:pPr marL="0" indent="0">
              <a:buNone/>
            </a:pPr>
            <a:r>
              <a:rPr lang="en-US" sz="2500">
                <a:latin typeface="Times New Roman" panose="02020603050405020304" pitchFamily="18" charset="0"/>
                <a:cs typeface="Times New Roman" panose="02020603050405020304" pitchFamily="18" charset="0"/>
              </a:rPr>
              <a:t>6.Với mỗi kí tự ảnh :</a:t>
            </a:r>
          </a:p>
          <a:p>
            <a:pPr marL="0" indent="0">
              <a:buNone/>
            </a:pPr>
            <a:r>
              <a:rPr lang="en-US" sz="2500">
                <a:latin typeface="Times New Roman" panose="02020603050405020304" pitchFamily="18" charset="0"/>
                <a:cs typeface="Times New Roman" panose="02020603050405020304" pitchFamily="18" charset="0"/>
              </a:rPr>
              <a:t>+Tính giá trị đầu ra trong mạng FeedForward.</a:t>
            </a:r>
          </a:p>
          <a:p>
            <a:pPr marL="0" indent="0">
              <a:buNone/>
            </a:pPr>
            <a:r>
              <a:rPr lang="en-US" sz="2500">
                <a:latin typeface="Times New Roman" panose="02020603050405020304" pitchFamily="18" charset="0"/>
                <a:cs typeface="Times New Roman" panose="02020603050405020304" pitchFamily="18" charset="0"/>
              </a:rPr>
              <a:t>+So sánh với ký tự tương ứng ở đầu ra mong muốn và tính toán lỗi.</a:t>
            </a:r>
          </a:p>
          <a:p>
            <a:pPr marL="0" indent="0">
              <a:buNone/>
            </a:pPr>
            <a:r>
              <a:rPr lang="en-US" sz="2500">
                <a:latin typeface="Times New Roman" panose="02020603050405020304" pitchFamily="18" charset="0"/>
                <a:cs typeface="Times New Roman" panose="02020603050405020304" pitchFamily="18" charset="0"/>
              </a:rPr>
              <a:t>+Lan truyền ngược lỗi và điều chỉnh lại giá trị của trọng số .</a:t>
            </a:r>
          </a:p>
          <a:p>
            <a:pPr marL="0" indent="0">
              <a:buNone/>
            </a:pPr>
            <a:r>
              <a:rPr lang="en-US" sz="2500">
                <a:latin typeface="Times New Roman" panose="02020603050405020304" pitchFamily="18" charset="0"/>
                <a:cs typeface="Times New Roman" panose="02020603050405020304" pitchFamily="18" charset="0"/>
              </a:rPr>
              <a:t>7.Chuyển đến xét ký tự ảnh tiếp theo thực hiện lại bước 6 , cho đến khi duyệt hết các ký tự ảnh.</a:t>
            </a:r>
          </a:p>
          <a:p>
            <a:pPr marL="0" indent="0">
              <a:buNone/>
            </a:pPr>
            <a:r>
              <a:rPr lang="en-US" sz="2500">
                <a:latin typeface="Times New Roman" panose="02020603050405020304" pitchFamily="18" charset="0"/>
                <a:cs typeface="Times New Roman" panose="02020603050405020304" pitchFamily="18" charset="0"/>
              </a:rPr>
              <a:t>8.Tính giá trị lỗi trung bình cho tất cả các ký tự ảnh.</a:t>
            </a:r>
          </a:p>
          <a:p>
            <a:pPr marL="0" indent="0">
              <a:buNone/>
            </a:pPr>
            <a:r>
              <a:rPr lang="en-US" sz="2500">
                <a:latin typeface="Times New Roman" panose="02020603050405020304" pitchFamily="18" charset="0"/>
                <a:cs typeface="Times New Roman" panose="02020603050405020304" pitchFamily="18" charset="0"/>
              </a:rPr>
              <a:t>9. Lặp lại bước 6 đến bước 8 cho đến khi chạy đủ số vòng dạy</a:t>
            </a:r>
          </a:p>
          <a:p>
            <a:pPr marL="0" indent="0">
              <a:buNone/>
            </a:pPr>
            <a:r>
              <a:rPr lang="en-US" sz="2500">
                <a:latin typeface="Times New Roman" panose="02020603050405020304" pitchFamily="18" charset="0"/>
                <a:cs typeface="Times New Roman" panose="02020603050405020304" pitchFamily="18" charset="0"/>
              </a:rPr>
              <a:t>+Nếu lỗi trung bình đạt thấp hơn giá trị ngưỡng của lỗi thì dừng .</a:t>
            </a:r>
          </a:p>
          <a:p>
            <a:pPr marL="0" indent="0">
              <a:buNone/>
            </a:pPr>
            <a:r>
              <a:rPr lang="en-US" sz="2500">
                <a:latin typeface="Times New Roman" panose="02020603050405020304" pitchFamily="18" charset="0"/>
                <a:cs typeface="Times New Roman" panose="02020603050405020304" pitchFamily="18" charset="0"/>
              </a:rPr>
              <a:t>+Nếu không thì tiếp tục.</a:t>
            </a:r>
          </a:p>
          <a:p>
            <a:pPr marL="0" indent="0">
              <a:buNone/>
            </a:pP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46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1091041" y="1338470"/>
            <a:ext cx="10729898" cy="4934376"/>
          </a:xfrm>
        </p:spPr>
        <p:txBody>
          <a:bodyPr>
            <a:noAutofit/>
          </a:bodyPr>
          <a:lstStyle/>
          <a:p>
            <a:pPr marL="0" indent="0">
              <a:buNone/>
            </a:pPr>
            <a:r>
              <a:rPr lang="en-US" sz="2500">
                <a:latin typeface="Times New Roman" panose="02020603050405020304" pitchFamily="18" charset="0"/>
                <a:cs typeface="Times New Roman" panose="02020603050405020304" pitchFamily="18" charset="0"/>
              </a:rPr>
              <a:t>6.Với mỗi kí tự ảnh :</a:t>
            </a:r>
          </a:p>
          <a:p>
            <a:pPr marL="0" indent="0">
              <a:buNone/>
            </a:pPr>
            <a:r>
              <a:rPr lang="en-US" sz="2500">
                <a:latin typeface="Times New Roman" panose="02020603050405020304" pitchFamily="18" charset="0"/>
                <a:cs typeface="Times New Roman" panose="02020603050405020304" pitchFamily="18" charset="0"/>
              </a:rPr>
              <a:t>+Tính giá trị đầu ra trong mạng FeedForward.</a:t>
            </a:r>
          </a:p>
          <a:p>
            <a:pPr marL="0" indent="0">
              <a:buNone/>
            </a:pPr>
            <a:r>
              <a:rPr lang="en-US" sz="2500">
                <a:latin typeface="Times New Roman" panose="02020603050405020304" pitchFamily="18" charset="0"/>
                <a:cs typeface="Times New Roman" panose="02020603050405020304" pitchFamily="18" charset="0"/>
              </a:rPr>
              <a:t>+So sánh với ký tự tương ứng ở đầu ra mong muốn và tính toán lỗi.</a:t>
            </a:r>
          </a:p>
          <a:p>
            <a:pPr marL="0" indent="0">
              <a:buNone/>
            </a:pPr>
            <a:r>
              <a:rPr lang="en-US" sz="2500">
                <a:latin typeface="Times New Roman" panose="02020603050405020304" pitchFamily="18" charset="0"/>
                <a:cs typeface="Times New Roman" panose="02020603050405020304" pitchFamily="18" charset="0"/>
              </a:rPr>
              <a:t>+Lan truyền ngược lỗi và điều chỉnh lại giá trị của trọng số .</a:t>
            </a:r>
          </a:p>
          <a:p>
            <a:pPr marL="0" indent="0">
              <a:buNone/>
            </a:pPr>
            <a:r>
              <a:rPr lang="en-US" sz="2500">
                <a:latin typeface="Times New Roman" panose="02020603050405020304" pitchFamily="18" charset="0"/>
                <a:cs typeface="Times New Roman" panose="02020603050405020304" pitchFamily="18" charset="0"/>
              </a:rPr>
              <a:t>7.Chuyển đến xét ký tự ảnh tiếp theo thực hiện lại bước 6 , cho đến khi duyệt hết các ký tự ảnh.</a:t>
            </a:r>
          </a:p>
          <a:p>
            <a:pPr marL="0" indent="0">
              <a:buNone/>
            </a:pPr>
            <a:r>
              <a:rPr lang="en-US" sz="2500">
                <a:latin typeface="Times New Roman" panose="02020603050405020304" pitchFamily="18" charset="0"/>
                <a:cs typeface="Times New Roman" panose="02020603050405020304" pitchFamily="18" charset="0"/>
              </a:rPr>
              <a:t>8.Tính giá trị lỗi trung bình cho tất cả các ký tự ảnh.</a:t>
            </a:r>
          </a:p>
          <a:p>
            <a:pPr marL="0" indent="0">
              <a:buNone/>
            </a:pPr>
            <a:r>
              <a:rPr lang="en-US" sz="2500">
                <a:latin typeface="Times New Roman" panose="02020603050405020304" pitchFamily="18" charset="0"/>
                <a:cs typeface="Times New Roman" panose="02020603050405020304" pitchFamily="18" charset="0"/>
              </a:rPr>
              <a:t>9. Lặp lại bước 6 đến bước 8 cho đến khi chạy đủ số vòng dạy</a:t>
            </a:r>
          </a:p>
          <a:p>
            <a:pPr marL="0" indent="0">
              <a:buNone/>
            </a:pPr>
            <a:r>
              <a:rPr lang="en-US" sz="2500">
                <a:latin typeface="Times New Roman" panose="02020603050405020304" pitchFamily="18" charset="0"/>
                <a:cs typeface="Times New Roman" panose="02020603050405020304" pitchFamily="18" charset="0"/>
              </a:rPr>
              <a:t>+Nếu lỗi trung bình đạt thấp hơn giá trị ngưỡng của lỗi thì dừng .</a:t>
            </a:r>
          </a:p>
          <a:p>
            <a:pPr marL="0" indent="0">
              <a:buNone/>
            </a:pPr>
            <a:r>
              <a:rPr lang="en-US" sz="2500">
                <a:latin typeface="Times New Roman" panose="02020603050405020304" pitchFamily="18" charset="0"/>
                <a:cs typeface="Times New Roman" panose="02020603050405020304" pitchFamily="18" charset="0"/>
              </a:rPr>
              <a:t>+Nếu không thì tiếp tục.</a:t>
            </a:r>
          </a:p>
          <a:p>
            <a:pPr marL="0" indent="0">
              <a:buNone/>
            </a:pP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273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1091041" y="1338470"/>
            <a:ext cx="10729898" cy="4934376"/>
          </a:xfrm>
        </p:spPr>
        <p:txBody>
          <a:bodyPr>
            <a:noAutofit/>
          </a:bodyPr>
          <a:lstStyle/>
          <a:p>
            <a:pPr marL="0" indent="0">
              <a:buNone/>
            </a:pPr>
            <a:endParaRPr lang="en-US" sz="2500" b="1">
              <a:latin typeface="Times New Roman" panose="02020603050405020304" pitchFamily="18" charset="0"/>
              <a:cs typeface="Times New Roman" panose="02020603050405020304" pitchFamily="18" charset="0"/>
            </a:endParaRPr>
          </a:p>
          <a:p>
            <a:pPr marL="0" indent="0">
              <a:buNone/>
            </a:pPr>
            <a:r>
              <a:rPr lang="en-US" sz="2500" b="1">
                <a:latin typeface="Times New Roman" panose="02020603050405020304" pitchFamily="18" charset="0"/>
                <a:cs typeface="Times New Roman" panose="02020603050405020304" pitchFamily="18" charset="0"/>
              </a:rPr>
              <a:t>3.Nhận Dạng Ký Tự Quang Học </a:t>
            </a:r>
            <a:endParaRPr lang="en-US" sz="2500">
              <a:latin typeface="Times New Roman" panose="02020603050405020304" pitchFamily="18" charset="0"/>
              <a:cs typeface="Times New Roman" panose="02020603050405020304" pitchFamily="18" charset="0"/>
            </a:endParaRPr>
          </a:p>
          <a:p>
            <a:pPr marL="0" lvl="0" indent="0">
              <a:buNone/>
            </a:pPr>
            <a:r>
              <a:rPr lang="en-US" sz="2500">
                <a:latin typeface="Times New Roman" panose="02020603050405020304" pitchFamily="18" charset="0"/>
                <a:cs typeface="Times New Roman" panose="02020603050405020304" pitchFamily="18" charset="0"/>
              </a:rPr>
              <a:t>Thuật toán :</a:t>
            </a:r>
          </a:p>
          <a:p>
            <a:pPr marL="0" indent="0">
              <a:buNone/>
            </a:pPr>
            <a:r>
              <a:rPr lang="en-US" sz="2500">
                <a:latin typeface="Times New Roman" panose="02020603050405020304" pitchFamily="18" charset="0"/>
                <a:cs typeface="Times New Roman" panose="02020603050405020304" pitchFamily="18" charset="0"/>
              </a:rPr>
              <a:t>-Nạp file ảnh đầu vào</a:t>
            </a:r>
          </a:p>
          <a:p>
            <a:pPr marL="0" indent="0">
              <a:buNone/>
            </a:pPr>
            <a:r>
              <a:rPr lang="en-US" sz="2500">
                <a:latin typeface="Times New Roman" panose="02020603050405020304" pitchFamily="18" charset="0"/>
                <a:cs typeface="Times New Roman" panose="02020603050405020304" pitchFamily="18" charset="0"/>
              </a:rPr>
              <a:t>-Phân tích ảnh thành từng ký tự ảnh.</a:t>
            </a:r>
          </a:p>
          <a:p>
            <a:pPr marL="0" indent="0">
              <a:buNone/>
            </a:pPr>
            <a:r>
              <a:rPr lang="en-US" sz="2500">
                <a:latin typeface="Times New Roman" panose="02020603050405020304" pitchFamily="18" charset="0"/>
                <a:cs typeface="Times New Roman" panose="02020603050405020304" pitchFamily="18" charset="0"/>
              </a:rPr>
              <a:t>-Đưa ma trận giá trị cho đầu vào mạng feed-forward , tính toán giá trị đầu ra dựa trên các trọng số đã được lưu sẵn khi tiến hành huấn luyện mạng.</a:t>
            </a:r>
          </a:p>
          <a:p>
            <a:pPr marL="0" indent="0">
              <a:buNone/>
            </a:pPr>
            <a:r>
              <a:rPr lang="en-US" sz="2500">
                <a:latin typeface="Times New Roman" panose="02020603050405020304" pitchFamily="18" charset="0"/>
                <a:cs typeface="Times New Roman" panose="02020603050405020304" pitchFamily="18" charset="0"/>
              </a:rPr>
              <a:t>-Chuyển mã nhị phân Unicode thành ký tự tương ứng.</a:t>
            </a:r>
          </a:p>
          <a:p>
            <a:pPr marL="0" indent="0">
              <a:buNone/>
            </a:pP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467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Phương Pháp và Giải Thuật</a:t>
            </a:r>
            <a:endParaRPr lang="en-US"/>
          </a:p>
        </p:txBody>
      </p:sp>
      <p:sp>
        <p:nvSpPr>
          <p:cNvPr id="3" name="Content Placeholder 2"/>
          <p:cNvSpPr>
            <a:spLocks noGrp="1"/>
          </p:cNvSpPr>
          <p:nvPr>
            <p:ph idx="1"/>
          </p:nvPr>
        </p:nvSpPr>
        <p:spPr>
          <a:xfrm>
            <a:off x="1091041" y="1338470"/>
            <a:ext cx="10729898" cy="4934376"/>
          </a:xfrm>
        </p:spPr>
        <p:txBody>
          <a:bodyPr>
            <a:noAutofit/>
          </a:bodyPr>
          <a:lstStyle/>
          <a:p>
            <a:pPr marL="0" indent="0">
              <a:buNone/>
            </a:pPr>
            <a:endParaRPr lang="en-US" sz="2500" b="1">
              <a:latin typeface="Times New Roman" panose="02020603050405020304" pitchFamily="18" charset="0"/>
              <a:cs typeface="Times New Roman" panose="02020603050405020304" pitchFamily="18" charset="0"/>
            </a:endParaRPr>
          </a:p>
          <a:p>
            <a:pPr marL="0" indent="0">
              <a:buNone/>
            </a:pPr>
            <a:r>
              <a:rPr lang="en-US" sz="2500" b="1">
                <a:latin typeface="Times New Roman" panose="02020603050405020304" pitchFamily="18" charset="0"/>
                <a:cs typeface="Times New Roman" panose="02020603050405020304" pitchFamily="18" charset="0"/>
              </a:rPr>
              <a:t>3.Nhận Dạng Ký Tự Quang Học </a:t>
            </a:r>
            <a:endParaRPr lang="en-US" sz="2500">
              <a:latin typeface="Times New Roman" panose="02020603050405020304" pitchFamily="18" charset="0"/>
              <a:cs typeface="Times New Roman" panose="02020603050405020304" pitchFamily="18" charset="0"/>
            </a:endParaRPr>
          </a:p>
          <a:p>
            <a:pPr marL="0" lvl="0" indent="0">
              <a:buNone/>
            </a:pPr>
            <a:r>
              <a:rPr lang="en-US" sz="2500">
                <a:latin typeface="Times New Roman" panose="02020603050405020304" pitchFamily="18" charset="0"/>
                <a:cs typeface="Times New Roman" panose="02020603050405020304" pitchFamily="18" charset="0"/>
              </a:rPr>
              <a:t>Thuật toán :</a:t>
            </a:r>
          </a:p>
          <a:p>
            <a:pPr marL="0" indent="0">
              <a:buNone/>
            </a:pPr>
            <a:r>
              <a:rPr lang="en-US" sz="2500">
                <a:latin typeface="Times New Roman" panose="02020603050405020304" pitchFamily="18" charset="0"/>
                <a:cs typeface="Times New Roman" panose="02020603050405020304" pitchFamily="18" charset="0"/>
              </a:rPr>
              <a:t>-Nạp file ảnh đầu vào</a:t>
            </a:r>
          </a:p>
          <a:p>
            <a:pPr marL="0" indent="0">
              <a:buNone/>
            </a:pPr>
            <a:r>
              <a:rPr lang="en-US" sz="2500">
                <a:latin typeface="Times New Roman" panose="02020603050405020304" pitchFamily="18" charset="0"/>
                <a:cs typeface="Times New Roman" panose="02020603050405020304" pitchFamily="18" charset="0"/>
              </a:rPr>
              <a:t>-Phân tích ảnh thành từng ký tự ảnh.</a:t>
            </a:r>
          </a:p>
          <a:p>
            <a:pPr marL="0" indent="0">
              <a:buNone/>
            </a:pPr>
            <a:r>
              <a:rPr lang="en-US" sz="2500">
                <a:latin typeface="Times New Roman" panose="02020603050405020304" pitchFamily="18" charset="0"/>
                <a:cs typeface="Times New Roman" panose="02020603050405020304" pitchFamily="18" charset="0"/>
              </a:rPr>
              <a:t>-Đưa ma trận giá trị cho đầu vào mạng feed-forward , tính toán giá trị đầu ra dựa trên các trọng số đã được lưu sẵn khi tiến hành huấn luyện mạng.</a:t>
            </a:r>
          </a:p>
          <a:p>
            <a:pPr marL="0" indent="0">
              <a:buNone/>
            </a:pPr>
            <a:r>
              <a:rPr lang="en-US" sz="2500">
                <a:latin typeface="Times New Roman" panose="02020603050405020304" pitchFamily="18" charset="0"/>
                <a:cs typeface="Times New Roman" panose="02020603050405020304" pitchFamily="18" charset="0"/>
              </a:rPr>
              <a:t>-Chuyển mã nhị phân Unicode thành ký tự tương ứng.</a:t>
            </a:r>
          </a:p>
          <a:p>
            <a:pPr marL="0" indent="0">
              <a:buNone/>
            </a:pP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567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2319131" y="106017"/>
            <a:ext cx="7156174" cy="6550825"/>
            <a:chOff x="2835" y="2151"/>
            <a:chExt cx="5932" cy="9294"/>
          </a:xfrm>
        </p:grpSpPr>
        <p:sp>
          <p:nvSpPr>
            <p:cNvPr id="5" name="Text Box 106"/>
            <p:cNvSpPr txBox="1">
              <a:spLocks noChangeArrowheads="1"/>
            </p:cNvSpPr>
            <p:nvPr/>
          </p:nvSpPr>
          <p:spPr bwMode="auto">
            <a:xfrm>
              <a:off x="4702" y="8550"/>
              <a:ext cx="540" cy="495"/>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200">
                  <a:solidFill>
                    <a:schemeClr val="bg1"/>
                  </a:solidFill>
                  <a:effectLst/>
                  <a:latin typeface="Calibri" panose="020F0502020204030204" pitchFamily="34" charset="0"/>
                  <a:ea typeface="Calibri" panose="020F0502020204030204" pitchFamily="34" charset="0"/>
                  <a:cs typeface="Arial" panose="020B0604020202020204" pitchFamily="34" charset="0"/>
                </a:rPr>
                <a:t>Đ</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107"/>
            <p:cNvSpPr txBox="1">
              <a:spLocks noChangeArrowheads="1"/>
            </p:cNvSpPr>
            <p:nvPr/>
          </p:nvSpPr>
          <p:spPr bwMode="auto">
            <a:xfrm>
              <a:off x="5625" y="9915"/>
              <a:ext cx="540" cy="495"/>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200">
                  <a:solidFill>
                    <a:schemeClr val="bg1"/>
                  </a:solidFill>
                  <a:effectLst/>
                  <a:latin typeface="Calibri" panose="020F0502020204030204" pitchFamily="34" charset="0"/>
                  <a:ea typeface="Calibri" panose="020F0502020204030204" pitchFamily="34" charset="0"/>
                  <a:cs typeface="Arial" panose="020B0604020202020204" pitchFamily="34" charset="0"/>
                </a:rPr>
                <a:t>S</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 Box 108"/>
            <p:cNvSpPr txBox="1">
              <a:spLocks noChangeArrowheads="1"/>
            </p:cNvSpPr>
            <p:nvPr/>
          </p:nvSpPr>
          <p:spPr bwMode="auto">
            <a:xfrm>
              <a:off x="3510" y="10320"/>
              <a:ext cx="540" cy="495"/>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200">
                  <a:solidFill>
                    <a:schemeClr val="bg1"/>
                  </a:solidFill>
                  <a:effectLst/>
                  <a:latin typeface="Calibri" panose="020F0502020204030204" pitchFamily="34" charset="0"/>
                  <a:ea typeface="Calibri" panose="020F0502020204030204" pitchFamily="34" charset="0"/>
                  <a:cs typeface="Arial" panose="020B0604020202020204" pitchFamily="34" charset="0"/>
                </a:rPr>
                <a:t>Đ</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 Box 109"/>
            <p:cNvSpPr txBox="1">
              <a:spLocks noChangeArrowheads="1"/>
            </p:cNvSpPr>
            <p:nvPr/>
          </p:nvSpPr>
          <p:spPr bwMode="auto">
            <a:xfrm>
              <a:off x="5625" y="8145"/>
              <a:ext cx="540" cy="495"/>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200">
                  <a:solidFill>
                    <a:schemeClr val="bg1"/>
                  </a:solidFill>
                  <a:effectLst/>
                  <a:latin typeface="Calibri" panose="020F0502020204030204" pitchFamily="34" charset="0"/>
                  <a:ea typeface="Calibri" panose="020F0502020204030204" pitchFamily="34" charset="0"/>
                  <a:cs typeface="Arial" panose="020B0604020202020204" pitchFamily="34" charset="0"/>
                </a:rPr>
                <a:t>S</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9" name="Group 8"/>
            <p:cNvGrpSpPr>
              <a:grpSpLocks/>
            </p:cNvGrpSpPr>
            <p:nvPr/>
          </p:nvGrpSpPr>
          <p:grpSpPr bwMode="auto">
            <a:xfrm>
              <a:off x="2835" y="2151"/>
              <a:ext cx="5932" cy="9294"/>
              <a:chOff x="2835" y="2151"/>
              <a:chExt cx="5932" cy="9294"/>
            </a:xfrm>
          </p:grpSpPr>
          <p:sp>
            <p:nvSpPr>
              <p:cNvPr id="10" name="Oval 9"/>
              <p:cNvSpPr>
                <a:spLocks noChangeArrowheads="1"/>
              </p:cNvSpPr>
              <p:nvPr/>
            </p:nvSpPr>
            <p:spPr bwMode="auto">
              <a:xfrm>
                <a:off x="3585" y="2151"/>
                <a:ext cx="1545" cy="630"/>
              </a:xfrm>
              <a:prstGeom prst="ellipse">
                <a:avLst/>
              </a:prstGeom>
              <a:solidFill>
                <a:srgbClr val="FFFFFF"/>
              </a:solidFill>
              <a:ln w="19050">
                <a:solidFill>
                  <a:srgbClr val="000000"/>
                </a:solidFill>
                <a:round/>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1200">
                    <a:solidFill>
                      <a:schemeClr val="bg1"/>
                    </a:solidFill>
                    <a:effectLst/>
                    <a:latin typeface="Calibri" panose="020F0502020204030204" pitchFamily="34" charset="0"/>
                    <a:ea typeface="Calibri" panose="020F0502020204030204" pitchFamily="34" charset="0"/>
                    <a:cs typeface="Arial" panose="020B0604020202020204" pitchFamily="34" charset="0"/>
                  </a:rPr>
                  <a:t>BẮT ĐẦU</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1" name="Rectangle 10"/>
              <p:cNvSpPr>
                <a:spLocks noChangeArrowheads="1"/>
              </p:cNvSpPr>
              <p:nvPr/>
            </p:nvSpPr>
            <p:spPr bwMode="auto">
              <a:xfrm>
                <a:off x="3150" y="5610"/>
                <a:ext cx="2475" cy="4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1200">
                    <a:solidFill>
                      <a:schemeClr val="bg1"/>
                    </a:solidFill>
                    <a:effectLst/>
                    <a:latin typeface="Calibri" panose="020F0502020204030204" pitchFamily="34" charset="0"/>
                    <a:ea typeface="Calibri" panose="020F0502020204030204" pitchFamily="34" charset="0"/>
                    <a:cs typeface="Arial" panose="020B0604020202020204" pitchFamily="34" charset="0"/>
                  </a:rPr>
                  <a:t>Tính toán đầu ra</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2" name="Rectangle 11"/>
              <p:cNvSpPr>
                <a:spLocks noChangeArrowheads="1"/>
              </p:cNvSpPr>
              <p:nvPr/>
            </p:nvSpPr>
            <p:spPr bwMode="auto">
              <a:xfrm>
                <a:off x="3105" y="3936"/>
                <a:ext cx="2475" cy="4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1200">
                    <a:solidFill>
                      <a:schemeClr val="bg1"/>
                    </a:solidFill>
                    <a:effectLst/>
                    <a:latin typeface="Calibri" panose="020F0502020204030204" pitchFamily="34" charset="0"/>
                    <a:ea typeface="Calibri" panose="020F0502020204030204" pitchFamily="34" charset="0"/>
                    <a:cs typeface="Arial" panose="020B0604020202020204" pitchFamily="34" charset="0"/>
                  </a:rPr>
                  <a:t>Dòng đầu tiên</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p:cNvSpPr>
                <a:spLocks noChangeArrowheads="1"/>
              </p:cNvSpPr>
              <p:nvPr/>
            </p:nvSpPr>
            <p:spPr bwMode="auto">
              <a:xfrm>
                <a:off x="3105" y="4785"/>
                <a:ext cx="2520" cy="4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1200">
                    <a:solidFill>
                      <a:schemeClr val="bg1"/>
                    </a:solidFill>
                    <a:effectLst/>
                    <a:latin typeface="Calibri" panose="020F0502020204030204" pitchFamily="34" charset="0"/>
                    <a:ea typeface="Calibri" panose="020F0502020204030204" pitchFamily="34" charset="0"/>
                    <a:cs typeface="Arial" panose="020B0604020202020204" pitchFamily="34" charset="0"/>
                  </a:rPr>
                  <a:t>Ánh xạ kí tự tới vector</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4" name="Rectangle 13"/>
              <p:cNvSpPr>
                <a:spLocks noChangeArrowheads="1"/>
              </p:cNvSpPr>
              <p:nvPr/>
            </p:nvSpPr>
            <p:spPr bwMode="auto">
              <a:xfrm>
                <a:off x="3060" y="3066"/>
                <a:ext cx="2520" cy="4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1200">
                    <a:solidFill>
                      <a:schemeClr val="bg1"/>
                    </a:solidFill>
                    <a:effectLst/>
                    <a:latin typeface="Calibri" panose="020F0502020204030204" pitchFamily="34" charset="0"/>
                    <a:ea typeface="Calibri" panose="020F0502020204030204" pitchFamily="34" charset="0"/>
                    <a:cs typeface="Arial" panose="020B0604020202020204" pitchFamily="34" charset="0"/>
                  </a:rPr>
                  <a:t>Phân tích dòng ảnh</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5" name="Rectangle 14"/>
              <p:cNvSpPr>
                <a:spLocks noChangeArrowheads="1"/>
              </p:cNvSpPr>
              <p:nvPr/>
            </p:nvSpPr>
            <p:spPr bwMode="auto">
              <a:xfrm>
                <a:off x="2835" y="6435"/>
                <a:ext cx="3180" cy="4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pt-BR" sz="1200">
                    <a:solidFill>
                      <a:schemeClr val="bg1"/>
                    </a:solidFill>
                    <a:effectLst/>
                    <a:latin typeface="Calibri" panose="020F0502020204030204" pitchFamily="34" charset="0"/>
                    <a:ea typeface="Calibri" panose="020F0502020204030204" pitchFamily="34" charset="0"/>
                    <a:cs typeface="Arial" panose="020B0604020202020204" pitchFamily="34" charset="0"/>
                  </a:rPr>
                  <a:t>Chuyển từ Unicode sang kí tự</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AutoShape 117"/>
              <p:cNvSpPr>
                <a:spLocks noChangeArrowheads="1"/>
              </p:cNvSpPr>
              <p:nvPr/>
            </p:nvSpPr>
            <p:spPr bwMode="auto">
              <a:xfrm>
                <a:off x="3092" y="7326"/>
                <a:ext cx="2550" cy="1185"/>
              </a:xfrm>
              <a:prstGeom prst="diamond">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rPr>
                  <a:t>Hết kí t</a:t>
                </a:r>
                <a:r>
                  <a:rPr lang="vi-VN" sz="1100">
                    <a:solidFill>
                      <a:schemeClr val="bg1"/>
                    </a:solidFill>
                    <a:effectLst/>
                    <a:latin typeface="Calibri" panose="020F0502020204030204" pitchFamily="34" charset="0"/>
                    <a:ea typeface="Calibri" panose="020F0502020204030204" pitchFamily="34" charset="0"/>
                    <a:cs typeface="Arial" panose="020B0604020202020204" pitchFamily="34" charset="0"/>
                  </a:rPr>
                  <a:t>ự </a:t>
                </a:r>
                <a:r>
                  <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rPr>
                  <a:t>trên dòng ?</a:t>
                </a:r>
              </a:p>
            </p:txBody>
          </p:sp>
          <p:sp>
            <p:nvSpPr>
              <p:cNvPr id="17" name="AutoShape 118"/>
              <p:cNvSpPr>
                <a:spLocks noChangeArrowheads="1"/>
              </p:cNvSpPr>
              <p:nvPr/>
            </p:nvSpPr>
            <p:spPr bwMode="auto">
              <a:xfrm>
                <a:off x="3060" y="9045"/>
                <a:ext cx="2655" cy="1185"/>
              </a:xfrm>
              <a:prstGeom prst="diamond">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rPr>
                  <a:t>Hết Các dòng?  </a:t>
                </a:r>
              </a:p>
              <a:p>
                <a:pPr marL="0" marR="0">
                  <a:lnSpc>
                    <a:spcPct val="107000"/>
                  </a:lnSpc>
                  <a:spcBef>
                    <a:spcPts val="0"/>
                  </a:spcBef>
                  <a:spcAft>
                    <a:spcPts val="800"/>
                  </a:spcAft>
                </a:pPr>
                <a:r>
                  <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rPr>
                  <a:t> </a:t>
                </a:r>
              </a:p>
            </p:txBody>
          </p:sp>
          <p:sp>
            <p:nvSpPr>
              <p:cNvPr id="18" name="Rectangle 17"/>
              <p:cNvSpPr>
                <a:spLocks noChangeArrowheads="1"/>
              </p:cNvSpPr>
              <p:nvPr/>
            </p:nvSpPr>
            <p:spPr bwMode="auto">
              <a:xfrm>
                <a:off x="7027" y="9345"/>
                <a:ext cx="1740" cy="4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1200">
                    <a:solidFill>
                      <a:schemeClr val="bg1"/>
                    </a:solidFill>
                    <a:effectLst/>
                    <a:latin typeface="Calibri" panose="020F0502020204030204" pitchFamily="34" charset="0"/>
                    <a:ea typeface="Calibri" panose="020F0502020204030204" pitchFamily="34" charset="0"/>
                    <a:cs typeface="Arial" panose="020B0604020202020204" pitchFamily="34" charset="0"/>
                  </a:rPr>
                  <a:t>Dòng tiếp theo</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9" name="Rectangle 18"/>
              <p:cNvSpPr>
                <a:spLocks noChangeArrowheads="1"/>
              </p:cNvSpPr>
              <p:nvPr/>
            </p:nvSpPr>
            <p:spPr bwMode="auto">
              <a:xfrm>
                <a:off x="7042" y="7665"/>
                <a:ext cx="1725" cy="4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1200">
                    <a:solidFill>
                      <a:schemeClr val="bg1"/>
                    </a:solidFill>
                    <a:effectLst/>
                    <a:latin typeface="Calibri" panose="020F0502020204030204" pitchFamily="34" charset="0"/>
                    <a:ea typeface="Calibri" panose="020F0502020204030204" pitchFamily="34" charset="0"/>
                    <a:cs typeface="Arial" panose="020B0604020202020204" pitchFamily="34" charset="0"/>
                  </a:rPr>
                  <a:t>Kí tự tiếp theo</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cxnSp>
            <p:nvCxnSpPr>
              <p:cNvPr id="20" name="AutoShape 121"/>
              <p:cNvCxnSpPr>
                <a:cxnSpLocks noChangeShapeType="1"/>
              </p:cNvCxnSpPr>
              <p:nvPr/>
            </p:nvCxnSpPr>
            <p:spPr bwMode="auto">
              <a:xfrm>
                <a:off x="4351" y="2781"/>
                <a:ext cx="15" cy="285"/>
              </a:xfrm>
              <a:prstGeom prst="straightConnector1">
                <a:avLst/>
              </a:prstGeom>
              <a:noFill/>
              <a:ln w="19050">
                <a:solidFill>
                  <a:srgbClr val="000000"/>
                </a:solidFill>
                <a:round/>
                <a:headEnd/>
                <a:tailEnd type="stealth" w="lg" len="lg"/>
              </a:ln>
              <a:extLst>
                <a:ext uri="{909E8E84-426E-40DD-AFC4-6F175D3DCCD1}">
                  <a14:hiddenFill xmlns:a14="http://schemas.microsoft.com/office/drawing/2010/main">
                    <a:noFill/>
                  </a14:hiddenFill>
                </a:ext>
              </a:extLst>
            </p:spPr>
          </p:cxnSp>
          <p:cxnSp>
            <p:nvCxnSpPr>
              <p:cNvPr id="21" name="AutoShape 122"/>
              <p:cNvCxnSpPr>
                <a:cxnSpLocks noChangeShapeType="1"/>
              </p:cNvCxnSpPr>
              <p:nvPr/>
            </p:nvCxnSpPr>
            <p:spPr bwMode="auto">
              <a:xfrm>
                <a:off x="4366" y="3546"/>
                <a:ext cx="0" cy="390"/>
              </a:xfrm>
              <a:prstGeom prst="straightConnector1">
                <a:avLst/>
              </a:prstGeom>
              <a:noFill/>
              <a:ln w="19050">
                <a:solidFill>
                  <a:srgbClr val="000000"/>
                </a:solidFill>
                <a:round/>
                <a:headEnd/>
                <a:tailEnd type="stealth" w="lg" len="lg"/>
              </a:ln>
              <a:extLst>
                <a:ext uri="{909E8E84-426E-40DD-AFC4-6F175D3DCCD1}">
                  <a14:hiddenFill xmlns:a14="http://schemas.microsoft.com/office/drawing/2010/main">
                    <a:noFill/>
                  </a14:hiddenFill>
                </a:ext>
              </a:extLst>
            </p:spPr>
          </p:cxnSp>
          <p:cxnSp>
            <p:nvCxnSpPr>
              <p:cNvPr id="22" name="AutoShape 123"/>
              <p:cNvCxnSpPr>
                <a:cxnSpLocks noChangeShapeType="1"/>
              </p:cNvCxnSpPr>
              <p:nvPr/>
            </p:nvCxnSpPr>
            <p:spPr bwMode="auto">
              <a:xfrm>
                <a:off x="4366" y="4416"/>
                <a:ext cx="0" cy="369"/>
              </a:xfrm>
              <a:prstGeom prst="straightConnector1">
                <a:avLst/>
              </a:prstGeom>
              <a:noFill/>
              <a:ln w="19050">
                <a:solidFill>
                  <a:srgbClr val="000000"/>
                </a:solidFill>
                <a:round/>
                <a:headEnd/>
                <a:tailEnd type="stealth" w="lg" len="lg"/>
              </a:ln>
              <a:extLst>
                <a:ext uri="{909E8E84-426E-40DD-AFC4-6F175D3DCCD1}">
                  <a14:hiddenFill xmlns:a14="http://schemas.microsoft.com/office/drawing/2010/main">
                    <a:noFill/>
                  </a14:hiddenFill>
                </a:ext>
              </a:extLst>
            </p:spPr>
          </p:cxnSp>
          <p:cxnSp>
            <p:nvCxnSpPr>
              <p:cNvPr id="23" name="AutoShape 124"/>
              <p:cNvCxnSpPr>
                <a:cxnSpLocks noChangeShapeType="1"/>
              </p:cNvCxnSpPr>
              <p:nvPr/>
            </p:nvCxnSpPr>
            <p:spPr bwMode="auto">
              <a:xfrm>
                <a:off x="4366" y="5265"/>
                <a:ext cx="16" cy="346"/>
              </a:xfrm>
              <a:prstGeom prst="straightConnector1">
                <a:avLst/>
              </a:prstGeom>
              <a:noFill/>
              <a:ln w="19050">
                <a:solidFill>
                  <a:srgbClr val="000000"/>
                </a:solidFill>
                <a:round/>
                <a:headEnd/>
                <a:tailEnd type="stealth" w="lg" len="lg"/>
              </a:ln>
              <a:extLst>
                <a:ext uri="{909E8E84-426E-40DD-AFC4-6F175D3DCCD1}">
                  <a14:hiddenFill xmlns:a14="http://schemas.microsoft.com/office/drawing/2010/main">
                    <a:noFill/>
                  </a14:hiddenFill>
                </a:ext>
              </a:extLst>
            </p:spPr>
          </p:cxnSp>
          <p:cxnSp>
            <p:nvCxnSpPr>
              <p:cNvPr id="24" name="AutoShape 125"/>
              <p:cNvCxnSpPr>
                <a:cxnSpLocks noChangeShapeType="1"/>
              </p:cNvCxnSpPr>
              <p:nvPr/>
            </p:nvCxnSpPr>
            <p:spPr bwMode="auto">
              <a:xfrm>
                <a:off x="4381" y="6090"/>
                <a:ext cx="15" cy="345"/>
              </a:xfrm>
              <a:prstGeom prst="straightConnector1">
                <a:avLst/>
              </a:prstGeom>
              <a:noFill/>
              <a:ln w="19050">
                <a:solidFill>
                  <a:srgbClr val="000000"/>
                </a:solidFill>
                <a:round/>
                <a:headEnd/>
                <a:tailEnd type="stealth" w="lg" len="lg"/>
              </a:ln>
              <a:extLst>
                <a:ext uri="{909E8E84-426E-40DD-AFC4-6F175D3DCCD1}">
                  <a14:hiddenFill xmlns:a14="http://schemas.microsoft.com/office/drawing/2010/main">
                    <a:noFill/>
                  </a14:hiddenFill>
                </a:ext>
              </a:extLst>
            </p:spPr>
          </p:cxnSp>
          <p:cxnSp>
            <p:nvCxnSpPr>
              <p:cNvPr id="25" name="AutoShape 126"/>
              <p:cNvCxnSpPr>
                <a:cxnSpLocks noChangeShapeType="1"/>
              </p:cNvCxnSpPr>
              <p:nvPr/>
            </p:nvCxnSpPr>
            <p:spPr bwMode="auto">
              <a:xfrm>
                <a:off x="4381" y="6915"/>
                <a:ext cx="0" cy="450"/>
              </a:xfrm>
              <a:prstGeom prst="straightConnector1">
                <a:avLst/>
              </a:prstGeom>
              <a:noFill/>
              <a:ln w="19050">
                <a:solidFill>
                  <a:srgbClr val="000000"/>
                </a:solidFill>
                <a:round/>
                <a:headEnd/>
                <a:tailEnd type="stealth" w="lg" len="lg"/>
              </a:ln>
              <a:extLst>
                <a:ext uri="{909E8E84-426E-40DD-AFC4-6F175D3DCCD1}">
                  <a14:hiddenFill xmlns:a14="http://schemas.microsoft.com/office/drawing/2010/main">
                    <a:noFill/>
                  </a14:hiddenFill>
                </a:ext>
              </a:extLst>
            </p:spPr>
          </p:cxnSp>
          <p:cxnSp>
            <p:nvCxnSpPr>
              <p:cNvPr id="26" name="AutoShape 127"/>
              <p:cNvCxnSpPr>
                <a:cxnSpLocks noChangeShapeType="1"/>
              </p:cNvCxnSpPr>
              <p:nvPr/>
            </p:nvCxnSpPr>
            <p:spPr bwMode="auto">
              <a:xfrm flipV="1">
                <a:off x="5700" y="7905"/>
                <a:ext cx="1327" cy="30"/>
              </a:xfrm>
              <a:prstGeom prst="straightConnector1">
                <a:avLst/>
              </a:prstGeom>
              <a:noFill/>
              <a:ln w="19050">
                <a:solidFill>
                  <a:srgbClr val="000000"/>
                </a:solidFill>
                <a:round/>
                <a:headEnd/>
                <a:tailEnd type="stealth" w="lg" len="lg"/>
              </a:ln>
              <a:extLst>
                <a:ext uri="{909E8E84-426E-40DD-AFC4-6F175D3DCCD1}">
                  <a14:hiddenFill xmlns:a14="http://schemas.microsoft.com/office/drawing/2010/main">
                    <a:noFill/>
                  </a14:hiddenFill>
                </a:ext>
              </a:extLst>
            </p:spPr>
          </p:cxnSp>
          <p:cxnSp>
            <p:nvCxnSpPr>
              <p:cNvPr id="27" name="AutoShape 128"/>
              <p:cNvCxnSpPr>
                <a:cxnSpLocks noChangeShapeType="1"/>
              </p:cNvCxnSpPr>
              <p:nvPr/>
            </p:nvCxnSpPr>
            <p:spPr bwMode="auto">
              <a:xfrm>
                <a:off x="4396" y="8550"/>
                <a:ext cx="0" cy="495"/>
              </a:xfrm>
              <a:prstGeom prst="straightConnector1">
                <a:avLst/>
              </a:prstGeom>
              <a:noFill/>
              <a:ln w="19050">
                <a:solidFill>
                  <a:srgbClr val="000000"/>
                </a:solidFill>
                <a:round/>
                <a:headEnd/>
                <a:tailEnd type="stealth" w="lg" len="lg"/>
              </a:ln>
              <a:extLst>
                <a:ext uri="{909E8E84-426E-40DD-AFC4-6F175D3DCCD1}">
                  <a14:hiddenFill xmlns:a14="http://schemas.microsoft.com/office/drawing/2010/main">
                    <a:noFill/>
                  </a14:hiddenFill>
                </a:ext>
              </a:extLst>
            </p:spPr>
          </p:cxnSp>
          <p:cxnSp>
            <p:nvCxnSpPr>
              <p:cNvPr id="28" name="AutoShape 129"/>
              <p:cNvCxnSpPr>
                <a:cxnSpLocks noChangeShapeType="1"/>
              </p:cNvCxnSpPr>
              <p:nvPr/>
            </p:nvCxnSpPr>
            <p:spPr bwMode="auto">
              <a:xfrm flipV="1">
                <a:off x="5700" y="9630"/>
                <a:ext cx="1342" cy="15"/>
              </a:xfrm>
              <a:prstGeom prst="straightConnector1">
                <a:avLst/>
              </a:prstGeom>
              <a:noFill/>
              <a:ln w="19050">
                <a:solidFill>
                  <a:srgbClr val="000000"/>
                </a:solidFill>
                <a:round/>
                <a:headEnd/>
                <a:tailEnd type="stealth" w="lg" len="lg"/>
              </a:ln>
              <a:extLst>
                <a:ext uri="{909E8E84-426E-40DD-AFC4-6F175D3DCCD1}">
                  <a14:hiddenFill xmlns:a14="http://schemas.microsoft.com/office/drawing/2010/main">
                    <a:noFill/>
                  </a14:hiddenFill>
                </a:ext>
              </a:extLst>
            </p:spPr>
          </p:cxnSp>
          <p:cxnSp>
            <p:nvCxnSpPr>
              <p:cNvPr id="29" name="AutoShape 130"/>
              <p:cNvCxnSpPr>
                <a:cxnSpLocks noChangeShapeType="1"/>
              </p:cNvCxnSpPr>
              <p:nvPr/>
            </p:nvCxnSpPr>
            <p:spPr bwMode="auto">
              <a:xfrm flipV="1">
                <a:off x="7920" y="8145"/>
                <a:ext cx="0" cy="1200"/>
              </a:xfrm>
              <a:prstGeom prst="straightConnector1">
                <a:avLst/>
              </a:prstGeom>
              <a:noFill/>
              <a:ln w="19050">
                <a:solidFill>
                  <a:srgbClr val="000000"/>
                </a:solidFill>
                <a:round/>
                <a:headEnd/>
                <a:tailEnd type="stealth" w="lg" len="lg"/>
              </a:ln>
              <a:extLst>
                <a:ext uri="{909E8E84-426E-40DD-AFC4-6F175D3DCCD1}">
                  <a14:hiddenFill xmlns:a14="http://schemas.microsoft.com/office/drawing/2010/main">
                    <a:noFill/>
                  </a14:hiddenFill>
                </a:ext>
              </a:extLst>
            </p:spPr>
          </p:cxnSp>
          <p:cxnSp>
            <p:nvCxnSpPr>
              <p:cNvPr id="30" name="AutoShape 131"/>
              <p:cNvCxnSpPr>
                <a:cxnSpLocks noChangeShapeType="1"/>
              </p:cNvCxnSpPr>
              <p:nvPr/>
            </p:nvCxnSpPr>
            <p:spPr bwMode="auto">
              <a:xfrm flipV="1">
                <a:off x="7920" y="5025"/>
                <a:ext cx="0" cy="2640"/>
              </a:xfrm>
              <a:prstGeom prst="straightConnector1">
                <a:avLst/>
              </a:prstGeom>
              <a:noFill/>
              <a:ln w="19050">
                <a:solidFill>
                  <a:srgbClr val="000000"/>
                </a:solidFill>
                <a:round/>
                <a:headEnd/>
                <a:tailEnd type="stealth" w="lg" len="lg"/>
              </a:ln>
              <a:extLst>
                <a:ext uri="{909E8E84-426E-40DD-AFC4-6F175D3DCCD1}">
                  <a14:hiddenFill xmlns:a14="http://schemas.microsoft.com/office/drawing/2010/main">
                    <a:noFill/>
                  </a14:hiddenFill>
                </a:ext>
              </a:extLst>
            </p:spPr>
          </p:cxnSp>
          <p:cxnSp>
            <p:nvCxnSpPr>
              <p:cNvPr id="31" name="AutoShape 132"/>
              <p:cNvCxnSpPr>
                <a:cxnSpLocks noChangeShapeType="1"/>
              </p:cNvCxnSpPr>
              <p:nvPr/>
            </p:nvCxnSpPr>
            <p:spPr bwMode="auto">
              <a:xfrm flipH="1">
                <a:off x="5625" y="5025"/>
                <a:ext cx="2295" cy="0"/>
              </a:xfrm>
              <a:prstGeom prst="straightConnector1">
                <a:avLst/>
              </a:prstGeom>
              <a:noFill/>
              <a:ln w="19050">
                <a:solidFill>
                  <a:srgbClr val="000000"/>
                </a:solidFill>
                <a:round/>
                <a:headEnd/>
                <a:tailEnd type="stealth" w="lg" len="lg"/>
              </a:ln>
              <a:extLst>
                <a:ext uri="{909E8E84-426E-40DD-AFC4-6F175D3DCCD1}">
                  <a14:hiddenFill xmlns:a14="http://schemas.microsoft.com/office/drawing/2010/main">
                    <a:noFill/>
                  </a14:hiddenFill>
                </a:ext>
              </a:extLst>
            </p:spPr>
          </p:cxnSp>
          <p:sp>
            <p:nvSpPr>
              <p:cNvPr id="32" name="Oval 31"/>
              <p:cNvSpPr>
                <a:spLocks noChangeArrowheads="1"/>
              </p:cNvSpPr>
              <p:nvPr/>
            </p:nvSpPr>
            <p:spPr bwMode="auto">
              <a:xfrm>
                <a:off x="3585" y="10815"/>
                <a:ext cx="1545" cy="630"/>
              </a:xfrm>
              <a:prstGeom prst="ellipse">
                <a:avLst/>
              </a:prstGeom>
              <a:solidFill>
                <a:srgbClr val="FFFFFF"/>
              </a:solidFill>
              <a:ln w="19050">
                <a:solidFill>
                  <a:srgbClr val="000000"/>
                </a:solidFill>
                <a:round/>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1200">
                    <a:solidFill>
                      <a:schemeClr val="bg1"/>
                    </a:solidFill>
                    <a:effectLst/>
                    <a:latin typeface="Calibri" panose="020F0502020204030204" pitchFamily="34" charset="0"/>
                    <a:ea typeface="Calibri" panose="020F0502020204030204" pitchFamily="34" charset="0"/>
                    <a:cs typeface="Arial" panose="020B0604020202020204" pitchFamily="34" charset="0"/>
                  </a:rPr>
                  <a:t>KẾT THÚC</a:t>
                </a:r>
                <a:endParaRPr lang="en-US"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cxnSp>
            <p:nvCxnSpPr>
              <p:cNvPr id="33" name="AutoShape 134"/>
              <p:cNvCxnSpPr>
                <a:cxnSpLocks noChangeShapeType="1"/>
              </p:cNvCxnSpPr>
              <p:nvPr/>
            </p:nvCxnSpPr>
            <p:spPr bwMode="auto">
              <a:xfrm>
                <a:off x="4396" y="10230"/>
                <a:ext cx="0" cy="585"/>
              </a:xfrm>
              <a:prstGeom prst="straightConnector1">
                <a:avLst/>
              </a:prstGeom>
              <a:noFill/>
              <a:ln w="19050">
                <a:solidFill>
                  <a:srgbClr val="000000"/>
                </a:solidFill>
                <a:round/>
                <a:headEnd/>
                <a:tailEnd type="stealth" w="lg" len="lg"/>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1745860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5129" y="2690192"/>
            <a:ext cx="10968900" cy="707886"/>
          </a:xfrm>
          <a:prstGeom prst="rect">
            <a:avLst/>
          </a:prstGeom>
          <a:noFill/>
        </p:spPr>
        <p:txBody>
          <a:bodyPr wrap="none" rtlCol="0">
            <a:spAutoFit/>
          </a:bodyPr>
          <a:lstStyle/>
          <a:p>
            <a:r>
              <a:rPr lang="en-US" sz="4000">
                <a:latin typeface="Times New Roman" panose="02020603050405020304" pitchFamily="18" charset="0"/>
                <a:cs typeface="Times New Roman" panose="02020603050405020304" pitchFamily="18" charset="0"/>
              </a:rPr>
              <a:t>CẢM ƠN CÁC BẠN VÀ THẦY ĐÃ LẮNG NGHE</a:t>
            </a:r>
            <a:endParaRPr lang="en-US" sz="4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17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1. Giới thiệu chung</a:t>
            </a:r>
          </a:p>
        </p:txBody>
      </p:sp>
      <p:sp>
        <p:nvSpPr>
          <p:cNvPr id="3" name="Content Placeholder 2"/>
          <p:cNvSpPr>
            <a:spLocks noGrp="1"/>
          </p:cNvSpPr>
          <p:nvPr>
            <p:ph idx="1"/>
          </p:nvPr>
        </p:nvSpPr>
        <p:spPr/>
        <p:txBody>
          <a:bodyPr>
            <a:noAutofit/>
          </a:bodyPr>
          <a:lstStyle/>
          <a:p>
            <a:r>
              <a:rPr lang="en-US" sz="2500">
                <a:latin typeface="Times New Roman" panose="02020603050405020304" pitchFamily="18" charset="0"/>
                <a:cs typeface="Times New Roman" panose="02020603050405020304" pitchFamily="18" charset="0"/>
              </a:rPr>
              <a:t>Giả sử chúng ta cần chỉnh sửa một số tài liệu giấy như: Các bài viết trên tạp chí, tờ rơi, hoặc một tập tin PDF hình ảnh. Rõ ràng, chúng ta không thể sử dụng một máy quét để chuyển các tài liệu này thành tập tin văn bản để có thể chỉnh sửa (ví dụ như trình soạn thảo Microsoft Word). Tất cả những gì máy quét có thể làm là tạo ra một hình ảnh hoặc một bản chụp của các tài liệu. Để giải nén và sử dụng lại dữ liệu từ tài liệu được quét, hình ảnh máy ảnh hoặc hình ảnh của các tập tin PDF, chúng ta cần một phần mềm OCR. Nó sẽ xuất ra kí tự trên hình ảnh, ghép chúng thành từ và sau đó ghép các từ thành câu. Nhờ vậy, chúng ta có thể truy cập và chỉnh sửa nội dung của tài liệu gốc.</a:t>
            </a:r>
          </a:p>
          <a:p>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24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1. Giới thiệu chung</a:t>
            </a:r>
          </a:p>
        </p:txBody>
      </p:sp>
      <p:sp>
        <p:nvSpPr>
          <p:cNvPr id="3" name="Content Placeholder 2"/>
          <p:cNvSpPr>
            <a:spLocks noGrp="1"/>
          </p:cNvSpPr>
          <p:nvPr>
            <p:ph idx="1"/>
          </p:nvPr>
        </p:nvSpPr>
        <p:spPr/>
        <p:txBody>
          <a:bodyPr>
            <a:noAutofit/>
          </a:bodyPr>
          <a:lstStyle/>
          <a:p>
            <a:r>
              <a:rPr lang="en-US" sz="3000">
                <a:latin typeface="Times New Roman" panose="02020603050405020304" pitchFamily="18" charset="0"/>
                <a:cs typeface="Times New Roman" panose="02020603050405020304" pitchFamily="18" charset="0"/>
              </a:rPr>
              <a:t>Tương tự, những tài liệu cổ đang bị hư hại theo thời gian và việc viết tay hay đánh máy lại những tài liệu này sẽ tốn rất nhiều chi phí, thời gian và không đảm bảo được độ chính xác cũng như là sự an toàn cho tài liệu nền. Việc này rất cần một công nghệ lấy từ ngữ từ hình ảnh chụp.</a:t>
            </a:r>
          </a:p>
          <a:p>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33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18" y="159026"/>
            <a:ext cx="9404723" cy="1400530"/>
          </a:xfrm>
        </p:spPr>
        <p:txBody>
          <a:bodyPr/>
          <a:lstStyle/>
          <a:p>
            <a:r>
              <a:rPr lang="en-US">
                <a:latin typeface="Arial" panose="020B0604020202020204" pitchFamily="34" charset="0"/>
                <a:cs typeface="Arial" panose="020B0604020202020204" pitchFamily="34" charset="0"/>
              </a:rPr>
              <a:t>1. Giới thiệu chung</a:t>
            </a:r>
          </a:p>
        </p:txBody>
      </p:sp>
      <p:sp>
        <p:nvSpPr>
          <p:cNvPr id="3" name="Content Placeholder 2"/>
          <p:cNvSpPr>
            <a:spLocks noGrp="1"/>
          </p:cNvSpPr>
          <p:nvPr>
            <p:ph idx="1"/>
          </p:nvPr>
        </p:nvSpPr>
        <p:spPr>
          <a:xfrm>
            <a:off x="1103310" y="1045754"/>
            <a:ext cx="8946541" cy="4195481"/>
          </a:xfrm>
        </p:spPr>
        <p:txBody>
          <a:bodyPr>
            <a:noAutofit/>
          </a:bodyPr>
          <a:lstStyle/>
          <a:p>
            <a:r>
              <a:rPr lang="en-US" sz="2500" b="1">
                <a:latin typeface="Times New Roman" panose="02020603050405020304" pitchFamily="18" charset="0"/>
                <a:cs typeface="Times New Roman" panose="02020603050405020304" pitchFamily="18" charset="0"/>
              </a:rPr>
              <a:t>Phạm vi ứng dụng:</a:t>
            </a:r>
            <a:endParaRPr lang="en-US" sz="2500">
              <a:latin typeface="Times New Roman" panose="02020603050405020304" pitchFamily="18" charset="0"/>
              <a:cs typeface="Times New Roman" panose="02020603050405020304" pitchFamily="18" charset="0"/>
            </a:endParaRPr>
          </a:p>
          <a:p>
            <a:pPr marL="0" indent="0">
              <a:buNone/>
            </a:pPr>
            <a:r>
              <a:rPr lang="en-US" sz="2500">
                <a:latin typeface="Times New Roman" panose="02020603050405020304" pitchFamily="18" charset="0"/>
                <a:cs typeface="Times New Roman" panose="02020603050405020304" pitchFamily="18" charset="0"/>
              </a:rPr>
              <a:t>OCR thường được ứng dụng như một phần mềm cài đặt trên máy tính hoặc tích hợp đi kèm với phần cứng (cụ thể là máy Scanner) hoặc được thiết lập như một ứng dụng trực tuyến.</a:t>
            </a:r>
          </a:p>
          <a:p>
            <a:r>
              <a:rPr lang="en-US" sz="2500">
                <a:latin typeface="Times New Roman" panose="02020603050405020304" pitchFamily="18" charset="0"/>
                <a:cs typeface="Times New Roman" panose="02020603050405020304" pitchFamily="18" charset="0"/>
              </a:rPr>
              <a:t>Ví dụ:</a:t>
            </a:r>
          </a:p>
          <a:p>
            <a:pPr marL="0" lvl="0" indent="0">
              <a:buNone/>
            </a:pPr>
            <a:r>
              <a:rPr lang="en-US" sz="2500" b="1">
                <a:latin typeface="Times New Roman" panose="02020603050405020304" pitchFamily="18" charset="0"/>
                <a:cs typeface="Times New Roman" panose="02020603050405020304" pitchFamily="18" charset="0"/>
              </a:rPr>
              <a:t>ABBYY FineReader</a:t>
            </a:r>
            <a:r>
              <a:rPr lang="en-US" sz="2500">
                <a:latin typeface="Times New Roman" panose="02020603050405020304" pitchFamily="18" charset="0"/>
                <a:cs typeface="Times New Roman" panose="02020603050405020304" pitchFamily="18" charset="0"/>
              </a:rPr>
              <a:t> là một phần mềm ứng dụng công nghệ OCR nổi tiếng nhất hiện nay.</a:t>
            </a:r>
          </a:p>
          <a:p>
            <a:pPr marL="0" lvl="0" indent="0">
              <a:buNone/>
            </a:pPr>
            <a:r>
              <a:rPr lang="en-US" sz="2500" b="1">
                <a:latin typeface="Times New Roman" panose="02020603050405020304" pitchFamily="18" charset="0"/>
                <a:cs typeface="Times New Roman" panose="02020603050405020304" pitchFamily="18" charset="0"/>
              </a:rPr>
              <a:t>OmniPage</a:t>
            </a:r>
            <a:r>
              <a:rPr lang="en-US" sz="2500">
                <a:latin typeface="Times New Roman" panose="02020603050405020304" pitchFamily="18" charset="0"/>
                <a:cs typeface="Times New Roman" panose="02020603050405020304" pitchFamily="18" charset="0"/>
              </a:rPr>
              <a:t> là một ứng dụng đi kèm với dòng máy Kodak ScanMate i1120 giúp nhận dạng văn bản sau khi quét.</a:t>
            </a:r>
          </a:p>
          <a:p>
            <a:pPr marL="0" lvl="0" indent="0">
              <a:buNone/>
            </a:pPr>
            <a:r>
              <a:rPr lang="en-US" sz="2500">
                <a:latin typeface="Times New Roman" panose="02020603050405020304" pitchFamily="18" charset="0"/>
                <a:cs typeface="Times New Roman" panose="02020603050405020304" pitchFamily="18" charset="0"/>
              </a:rPr>
              <a:t>Website www.ocrnow.com là một trang web cung cấp giải pháp OCR trực tuyến giúp người dùng có thể upload trực tiếp file cần OCR lên server và nhận lại kết quả dưới dạng text chỉ sau vài phút.</a:t>
            </a:r>
          </a:p>
          <a:p>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04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67187"/>
            <a:ext cx="9404723" cy="1400530"/>
          </a:xfrm>
        </p:spPr>
        <p:txBody>
          <a:bodyPr/>
          <a:lstStyle/>
          <a:p>
            <a:r>
              <a:rPr lang="en-US">
                <a:latin typeface="Arial" panose="020B0604020202020204" pitchFamily="34" charset="0"/>
                <a:cs typeface="Arial" panose="020B0604020202020204" pitchFamily="34" charset="0"/>
              </a:rPr>
              <a:t>1. Giới thiệu chung</a:t>
            </a:r>
            <a:endParaRPr lang="en-US"/>
          </a:p>
        </p:txBody>
      </p:sp>
      <p:sp>
        <p:nvSpPr>
          <p:cNvPr id="3" name="Content Placeholder 2"/>
          <p:cNvSpPr>
            <a:spLocks noGrp="1"/>
          </p:cNvSpPr>
          <p:nvPr>
            <p:ph idx="1"/>
          </p:nvPr>
        </p:nvSpPr>
        <p:spPr>
          <a:xfrm>
            <a:off x="1103312" y="1522831"/>
            <a:ext cx="8946541" cy="4195481"/>
          </a:xfrm>
        </p:spPr>
        <p:txBody>
          <a:bodyPr>
            <a:noAutofit/>
          </a:bodyPr>
          <a:lstStyle/>
          <a:p>
            <a:pPr marL="0" indent="0">
              <a:buNone/>
            </a:pPr>
            <a:r>
              <a:rPr lang="en-US" sz="2500">
                <a:latin typeface="Times New Roman" panose="02020603050405020304" pitchFamily="18" charset="0"/>
                <a:cs typeface="Times New Roman" panose="02020603050405020304" pitchFamily="18" charset="0"/>
              </a:rPr>
              <a:t> </a:t>
            </a:r>
          </a:p>
          <a:p>
            <a:r>
              <a:rPr lang="en-US" sz="2500" b="1">
                <a:latin typeface="Times New Roman" panose="02020603050405020304" pitchFamily="18" charset="0"/>
                <a:cs typeface="Times New Roman" panose="02020603050405020304" pitchFamily="18" charset="0"/>
              </a:rPr>
              <a:t>Khó khăn, hạn chế và một số công nghệ có liên quan:</a:t>
            </a:r>
            <a:endParaRPr lang="en-US" sz="2500">
              <a:latin typeface="Times New Roman" panose="02020603050405020304" pitchFamily="18" charset="0"/>
              <a:cs typeface="Times New Roman" panose="02020603050405020304" pitchFamily="18" charset="0"/>
            </a:endParaRPr>
          </a:p>
          <a:p>
            <a:pPr marL="0" indent="0">
              <a:buNone/>
            </a:pPr>
            <a:r>
              <a:rPr lang="en-US" sz="2500">
                <a:latin typeface="Times New Roman" panose="02020603050405020304" pitchFamily="18" charset="0"/>
                <a:cs typeface="Times New Roman" panose="02020603050405020304" pitchFamily="18" charset="0"/>
              </a:rPr>
              <a:t>Có nhiều phương pháp để tạo ra một phần mềm dạng OCR, độ chính xác của các phương pháp này phụ thuộc vào công nghệ tạo nên phần mềm. Các phương pháp này đạt được độ tin cậy trong các hình ảnh có chất lượng tốt và vừa.</a:t>
            </a:r>
          </a:p>
          <a:p>
            <a:pPr marL="0" indent="0">
              <a:buNone/>
            </a:pPr>
            <a:r>
              <a:rPr lang="en-US" sz="2500">
                <a:latin typeface="Times New Roman" panose="02020603050405020304" pitchFamily="18" charset="0"/>
                <a:cs typeface="Times New Roman" panose="02020603050405020304" pitchFamily="18" charset="0"/>
              </a:rPr>
              <a:t>Các chương trình hỗ trợ OCR có thể nhận dạng ký tự với tỷ lệ trên 90% đối với chất lượng hình ảnh rõ nét và font chữ thông thường. Đối với hình chất lượng kém, font chữ đặc biệt hoặc chữ viết tay thì kết quả cho ra không mấy khả quan.</a:t>
            </a:r>
          </a:p>
          <a:p>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15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Tóm tắt đề tài</a:t>
            </a:r>
          </a:p>
        </p:txBody>
      </p:sp>
      <p:sp>
        <p:nvSpPr>
          <p:cNvPr id="3" name="Content Placeholder 2"/>
          <p:cNvSpPr>
            <a:spLocks noGrp="1"/>
          </p:cNvSpPr>
          <p:nvPr>
            <p:ph idx="1"/>
          </p:nvPr>
        </p:nvSpPr>
        <p:spPr/>
        <p:txBody>
          <a:bodyPr>
            <a:normAutofit/>
          </a:bodyPr>
          <a:lstStyle/>
          <a:p>
            <a:r>
              <a:rPr lang="en-US" sz="3000">
                <a:latin typeface="Times New Roman" panose="02020603050405020304" pitchFamily="18" charset="0"/>
                <a:cs typeface="Times New Roman" panose="02020603050405020304" pitchFamily="18" charset="0"/>
              </a:rPr>
              <a:t>Tên đề tài: Nhận dạng ký tự từ ảnh số</a:t>
            </a:r>
          </a:p>
          <a:p>
            <a:r>
              <a:rPr lang="en-US" sz="3000">
                <a:latin typeface="Times New Roman" panose="02020603050405020304" pitchFamily="18" charset="0"/>
                <a:cs typeface="Times New Roman" panose="02020603050405020304" pitchFamily="18" charset="0"/>
              </a:rPr>
              <a:t>Công nghệ sử dụng:</a:t>
            </a:r>
          </a:p>
          <a:p>
            <a:pPr marL="0" lvl="0" indent="0">
              <a:buNone/>
            </a:pPr>
            <a:r>
              <a:rPr lang="en-US" sz="3000">
                <a:latin typeface="Times New Roman" panose="02020603050405020304" pitchFamily="18" charset="0"/>
                <a:cs typeface="Times New Roman" panose="02020603050405020304" pitchFamily="18" charset="0"/>
              </a:rPr>
              <a:t>Phương pháp và thuật toán nhận dạng ký tự quang học OCR (</a:t>
            </a:r>
            <a:r>
              <a:rPr lang="en-US" sz="3000" b="1">
                <a:latin typeface="Times New Roman" panose="02020603050405020304" pitchFamily="18" charset="0"/>
                <a:cs typeface="Times New Roman" panose="02020603050405020304" pitchFamily="18" charset="0"/>
              </a:rPr>
              <a:t>Optical Character Recognition </a:t>
            </a:r>
            <a:r>
              <a:rPr lang="en-US" sz="3000">
                <a:latin typeface="Times New Roman" panose="02020603050405020304" pitchFamily="18" charset="0"/>
                <a:cs typeface="Times New Roman" panose="02020603050405020304" pitchFamily="18" charset="0"/>
              </a:rPr>
              <a:t>)</a:t>
            </a:r>
          </a:p>
          <a:p>
            <a:pPr lvl="0"/>
            <a:r>
              <a:rPr lang="en-US" sz="3000">
                <a:latin typeface="Times New Roman" panose="02020603050405020304" pitchFamily="18" charset="0"/>
                <a:cs typeface="Times New Roman" panose="02020603050405020304" pitchFamily="18" charset="0"/>
              </a:rPr>
              <a:t>Phần mềm Matlab và công nghệ xử lý ảnh trong Matlab</a:t>
            </a:r>
          </a:p>
          <a:p>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87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40683"/>
            <a:ext cx="9404723" cy="1400530"/>
          </a:xfrm>
        </p:spPr>
        <p:txBody>
          <a:bodyPr/>
          <a:lstStyle/>
          <a:p>
            <a:r>
              <a:rPr lang="en-US">
                <a:latin typeface="Times New Roman" panose="02020603050405020304" pitchFamily="18" charset="0"/>
                <a:cs typeface="Times New Roman" panose="02020603050405020304" pitchFamily="18" charset="0"/>
              </a:rPr>
              <a:t>3. Giới thiệu chung về Matlab</a:t>
            </a:r>
          </a:p>
        </p:txBody>
      </p:sp>
      <p:sp>
        <p:nvSpPr>
          <p:cNvPr id="3" name="Content Placeholder 2"/>
          <p:cNvSpPr>
            <a:spLocks noGrp="1"/>
          </p:cNvSpPr>
          <p:nvPr>
            <p:ph idx="1"/>
          </p:nvPr>
        </p:nvSpPr>
        <p:spPr>
          <a:xfrm>
            <a:off x="1103312" y="1244535"/>
            <a:ext cx="8946541" cy="4195481"/>
          </a:xfrm>
        </p:spPr>
        <p:txBody>
          <a:bodyPr>
            <a:noAutofit/>
          </a:bodyPr>
          <a:lstStyle/>
          <a:p>
            <a:r>
              <a:rPr lang="en-US" sz="2200">
                <a:latin typeface="Times New Roman" panose="02020603050405020304" pitchFamily="18" charset="0"/>
                <a:cs typeface="Times New Roman" panose="02020603050405020304" pitchFamily="18" charset="0"/>
              </a:rPr>
              <a:t>Matlab là một ngôn ngữ lập trình thực hành bậc cao được sử dụng để giải các bài toán về kỹ thuật. Matlab tích hợp được việc tính toán, thể hiện kết quả, cho phép lập trình, giao diện làm việc rất dễ dàng cho người sử dụng. Dữ liệu cùng với thư viện được lập trình sẵn cho phép người sử dụng có thể có được những ứng dụng sau đây.</a:t>
            </a:r>
          </a:p>
          <a:p>
            <a:pPr lvl="0"/>
            <a:r>
              <a:rPr lang="en-US" sz="2200">
                <a:latin typeface="Times New Roman" panose="02020603050405020304" pitchFamily="18" charset="0"/>
                <a:cs typeface="Times New Roman" panose="02020603050405020304" pitchFamily="18" charset="0"/>
              </a:rPr>
              <a:t>Sử dụng các hàm có sẵn trong thư viện, các phép tính toán học thông thường.</a:t>
            </a:r>
          </a:p>
          <a:p>
            <a:pPr lvl="0"/>
            <a:r>
              <a:rPr lang="en-US" sz="2200">
                <a:latin typeface="Times New Roman" panose="02020603050405020304" pitchFamily="18" charset="0"/>
                <a:cs typeface="Times New Roman" panose="02020603050405020304" pitchFamily="18" charset="0"/>
              </a:rPr>
              <a:t>Cho phép lập trình tạo ra những ứng dụng mới.</a:t>
            </a:r>
          </a:p>
          <a:p>
            <a:pPr lvl="0"/>
            <a:r>
              <a:rPr lang="en-US" sz="2200">
                <a:latin typeface="Times New Roman" panose="02020603050405020304" pitchFamily="18" charset="0"/>
                <a:cs typeface="Times New Roman" panose="02020603050405020304" pitchFamily="18" charset="0"/>
              </a:rPr>
              <a:t>Cho phép mô phỏng các mô hình thực tế.</a:t>
            </a:r>
          </a:p>
          <a:p>
            <a:pPr lvl="0"/>
            <a:r>
              <a:rPr lang="en-US" sz="2200">
                <a:latin typeface="Times New Roman" panose="02020603050405020304" pitchFamily="18" charset="0"/>
                <a:cs typeface="Times New Roman" panose="02020603050405020304" pitchFamily="18" charset="0"/>
              </a:rPr>
              <a:t>Phân tích, khảo sát và hiển thị dữ liệu.</a:t>
            </a:r>
          </a:p>
          <a:p>
            <a:pPr lvl="0"/>
            <a:r>
              <a:rPr lang="en-US" sz="2200">
                <a:latin typeface="Times New Roman" panose="02020603050405020304" pitchFamily="18" charset="0"/>
                <a:cs typeface="Times New Roman" panose="02020603050405020304" pitchFamily="18" charset="0"/>
              </a:rPr>
              <a:t>Với phần mềm đồ hoạ cực mạnh.</a:t>
            </a:r>
          </a:p>
          <a:p>
            <a:pPr lvl="0"/>
            <a:r>
              <a:rPr lang="en-US" sz="2200">
                <a:latin typeface="Times New Roman" panose="02020603050405020304" pitchFamily="18" charset="0"/>
                <a:cs typeface="Times New Roman" panose="02020603050405020304" pitchFamily="18" charset="0"/>
              </a:rPr>
              <a:t>Cho phép phát triển, giao tiếp với một số phần mềm khác như C++, Fortran</a:t>
            </a:r>
          </a:p>
          <a:p>
            <a:pPr marL="0" indent="0">
              <a:buNone/>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536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153</TotalTime>
  <Words>2933</Words>
  <Application>Microsoft Office PowerPoint</Application>
  <PresentationFormat>Widescreen</PresentationFormat>
  <Paragraphs>234</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Cambria</vt:lpstr>
      <vt:lpstr>Century Gothic</vt:lpstr>
      <vt:lpstr>Times New Roman</vt:lpstr>
      <vt:lpstr>Wingdings</vt:lpstr>
      <vt:lpstr>Wingdings 3</vt:lpstr>
      <vt:lpstr>Ion</vt:lpstr>
      <vt:lpstr>BÁO CÁO CÁC VẤN ĐỀ CHỌN LỌC TRONG THỊ GIÁC MÁY TÍNH ĐỀ TÀI: NHẬN DẠNG KÝ TỰ TỪ ẢNH SỐ </vt:lpstr>
      <vt:lpstr>Nội dung</vt:lpstr>
      <vt:lpstr>1. Giới thiệu chung</vt:lpstr>
      <vt:lpstr>1. Giới thiệu chung</vt:lpstr>
      <vt:lpstr>1. Giới thiệu chung</vt:lpstr>
      <vt:lpstr>1. Giới thiệu chung</vt:lpstr>
      <vt:lpstr>1. Giới thiệu chung</vt:lpstr>
      <vt:lpstr>2. Tóm tắt đề tài</vt:lpstr>
      <vt:lpstr>3. Giới thiệu chung về Matlab</vt:lpstr>
      <vt:lpstr>4. Phương Pháp và Giải Thuật</vt:lpstr>
      <vt:lpstr>4. Phương Pháp và Giải Thuật</vt:lpstr>
      <vt:lpstr>4. Phương Pháp và Giải Thuật</vt:lpstr>
      <vt:lpstr>4. Phương Pháp và Giải Thuật</vt:lpstr>
      <vt:lpstr>4. Phương Pháp và Giải Thuật</vt:lpstr>
      <vt:lpstr>4. Phương Pháp và Giải Thuật</vt:lpstr>
      <vt:lpstr>4. Phương Pháp và Giải Thuật</vt:lpstr>
      <vt:lpstr>4. Phương Pháp và Giải Thuật</vt:lpstr>
      <vt:lpstr>PowerPoint Presentation</vt:lpstr>
      <vt:lpstr>PowerPoint Presentation</vt:lpstr>
      <vt:lpstr>PowerPoint Presentation</vt:lpstr>
      <vt:lpstr>4. Phương Pháp và Giải Thuật</vt:lpstr>
      <vt:lpstr>4. Phương Pháp và Giải Thuật</vt:lpstr>
      <vt:lpstr>4. Phương Pháp và Giải Thuật</vt:lpstr>
      <vt:lpstr>4. Phương Pháp và Giải Thuật</vt:lpstr>
      <vt:lpstr>4. Phương Pháp và Giải Thuật</vt:lpstr>
      <vt:lpstr>4. Phương Pháp và Giải Thuật</vt:lpstr>
      <vt:lpstr>4. Phương Pháp và Giải Thuật</vt:lpstr>
      <vt:lpstr>4. Phương Pháp và Giải Thuật</vt:lpstr>
      <vt:lpstr>4. Phương Pháp và Giải Thuật</vt:lpstr>
      <vt:lpstr>4. Phương Pháp và Giải Thuật</vt:lpstr>
      <vt:lpstr>4. Phương Pháp và Giải Thuật</vt:lpstr>
      <vt:lpstr>4. Phương Pháp và Giải Thuật</vt:lpstr>
      <vt:lpstr>4. Phương Pháp và Giải Thuật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CÁC VẤN ĐỀ CHỌN LỌC TRONG THỊ GIÁC MÁY TÍNH ĐỀ TÀI: NHẬN DẠNG KÝ TỰ TỪ ẢNH SỐ</dc:title>
  <dc:creator>Nguyen Anh Quan</dc:creator>
  <cp:lastModifiedBy>Nguyen Anh Quan</cp:lastModifiedBy>
  <cp:revision>13</cp:revision>
  <dcterms:created xsi:type="dcterms:W3CDTF">2016-12-15T03:21:38Z</dcterms:created>
  <dcterms:modified xsi:type="dcterms:W3CDTF">2016-12-15T15:17:49Z</dcterms:modified>
</cp:coreProperties>
</file>