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Poppins Medium" charset="1" panose="00000600000000000000"/>
      <p:regular r:id="rId19"/>
    </p:embeddedFont>
    <p:embeddedFont>
      <p:font typeface="Anton" charset="1" panose="00000500000000000000"/>
      <p:regular r:id="rId20"/>
    </p:embeddedFont>
    <p:embeddedFont>
      <p:font typeface="Poppins" charset="1" panose="00000500000000000000"/>
      <p:regular r:id="rId21"/>
    </p:embeddedFont>
    <p:embeddedFont>
      <p:font typeface="Poppins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22.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23.png" Type="http://schemas.openxmlformats.org/officeDocument/2006/relationships/image"/><Relationship Id="rId12" Target="../media/image24.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25.jpeg" Type="http://schemas.openxmlformats.org/officeDocument/2006/relationships/image"/><Relationship Id="rId12" Target="../media/image26.jpeg" Type="http://schemas.openxmlformats.org/officeDocument/2006/relationships/image"/><Relationship Id="rId13" Target="../media/image13.png" Type="http://schemas.openxmlformats.org/officeDocument/2006/relationships/image"/><Relationship Id="rId14" Target="../media/image14.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jpe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9.png" Type="http://schemas.openxmlformats.org/officeDocument/2006/relationships/image"/><Relationship Id="rId14" Target="../media/image10.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7.png" Type="http://schemas.openxmlformats.org/officeDocument/2006/relationships/image"/><Relationship Id="rId14" Target="../media/image18.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20.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13.png" Type="http://schemas.openxmlformats.org/officeDocument/2006/relationships/image"/><Relationship Id="rId12" Target="../media/image14.svg" Type="http://schemas.openxmlformats.org/officeDocument/2006/relationships/image"/><Relationship Id="rId13" Target="../media/image21.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5142511" y="2754290"/>
            <a:ext cx="12514635" cy="1588339"/>
            <a:chOff x="0" y="0"/>
            <a:chExt cx="3296036" cy="418328"/>
          </a:xfrm>
        </p:grpSpPr>
        <p:sp>
          <p:nvSpPr>
            <p:cNvPr name="Freeform 7" id="7"/>
            <p:cNvSpPr/>
            <p:nvPr/>
          </p:nvSpPr>
          <p:spPr>
            <a:xfrm flipH="false" flipV="false" rot="0">
              <a:off x="0" y="0"/>
              <a:ext cx="3296036" cy="418328"/>
            </a:xfrm>
            <a:custGeom>
              <a:avLst/>
              <a:gdLst/>
              <a:ahLst/>
              <a:cxnLst/>
              <a:rect r="r" b="b" t="t" l="l"/>
              <a:pathLst>
                <a:path h="418328" w="3296036">
                  <a:moveTo>
                    <a:pt x="0" y="0"/>
                  </a:moveTo>
                  <a:lnTo>
                    <a:pt x="3296036" y="0"/>
                  </a:lnTo>
                  <a:lnTo>
                    <a:pt x="3296036" y="418328"/>
                  </a:lnTo>
                  <a:lnTo>
                    <a:pt x="0" y="418328"/>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8" id="8"/>
            <p:cNvSpPr txBox="true"/>
            <p:nvPr/>
          </p:nvSpPr>
          <p:spPr>
            <a:xfrm>
              <a:off x="0" y="-38100"/>
              <a:ext cx="3296036" cy="45642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3896258"/>
            <a:ext cx="18502431" cy="2826589"/>
            <a:chOff x="0" y="0"/>
            <a:chExt cx="4873068" cy="744451"/>
          </a:xfrm>
        </p:grpSpPr>
        <p:sp>
          <p:nvSpPr>
            <p:cNvPr name="Freeform 10" id="10"/>
            <p:cNvSpPr/>
            <p:nvPr/>
          </p:nvSpPr>
          <p:spPr>
            <a:xfrm flipH="false" flipV="false" rot="0">
              <a:off x="0" y="0"/>
              <a:ext cx="4873068" cy="744451"/>
            </a:xfrm>
            <a:custGeom>
              <a:avLst/>
              <a:gdLst/>
              <a:ahLst/>
              <a:cxnLst/>
              <a:rect r="r" b="b" t="t" l="l"/>
              <a:pathLst>
                <a:path h="744451" w="4873068">
                  <a:moveTo>
                    <a:pt x="0" y="0"/>
                  </a:moveTo>
                  <a:lnTo>
                    <a:pt x="4873068" y="0"/>
                  </a:lnTo>
                  <a:lnTo>
                    <a:pt x="4873068" y="744451"/>
                  </a:lnTo>
                  <a:lnTo>
                    <a:pt x="0" y="744451"/>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1" id="11"/>
            <p:cNvSpPr txBox="true"/>
            <p:nvPr/>
          </p:nvSpPr>
          <p:spPr>
            <a:xfrm>
              <a:off x="0" y="-38100"/>
              <a:ext cx="4873068" cy="782551"/>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a:grpSpLocks noChangeAspect="true"/>
          </p:cNvGrpSpPr>
          <p:nvPr/>
        </p:nvGrpSpPr>
        <p:grpSpPr>
          <a:xfrm rot="0">
            <a:off x="1977154" y="2365123"/>
            <a:ext cx="6330714" cy="6330714"/>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38492" t="0" r="-38492" b="0"/>
              </a:stretch>
            </a:blipFill>
          </p:spPr>
        </p:sp>
      </p:grpSp>
      <p:sp>
        <p:nvSpPr>
          <p:cNvPr name="Freeform 16" id="16"/>
          <p:cNvSpPr/>
          <p:nvPr/>
        </p:nvSpPr>
        <p:spPr>
          <a:xfrm flipH="false" flipV="false" rot="0">
            <a:off x="622788" y="1568080"/>
            <a:ext cx="5802923" cy="4114800"/>
          </a:xfrm>
          <a:custGeom>
            <a:avLst/>
            <a:gdLst/>
            <a:ahLst/>
            <a:cxnLst/>
            <a:rect r="r" b="b" t="t" l="l"/>
            <a:pathLst>
              <a:path h="4114800" w="5802923">
                <a:moveTo>
                  <a:pt x="0" y="0"/>
                </a:moveTo>
                <a:lnTo>
                  <a:pt x="5802924" y="0"/>
                </a:lnTo>
                <a:lnTo>
                  <a:pt x="580292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8" id="18"/>
          <p:cNvGrpSpPr/>
          <p:nvPr/>
        </p:nvGrpSpPr>
        <p:grpSpPr>
          <a:xfrm rot="0">
            <a:off x="605460" y="9029768"/>
            <a:ext cx="742179" cy="742179"/>
            <a:chOff x="0" y="0"/>
            <a:chExt cx="195471" cy="195471"/>
          </a:xfrm>
        </p:grpSpPr>
        <p:sp>
          <p:nvSpPr>
            <p:cNvPr name="Freeform 19" id="19"/>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20" id="20"/>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21" id="21"/>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22" id="22"/>
          <p:cNvSpPr txBox="true"/>
          <p:nvPr/>
        </p:nvSpPr>
        <p:spPr>
          <a:xfrm rot="0">
            <a:off x="9322737" y="2909674"/>
            <a:ext cx="7936563" cy="1668774"/>
          </a:xfrm>
          <a:prstGeom prst="rect">
            <a:avLst/>
          </a:prstGeom>
        </p:spPr>
        <p:txBody>
          <a:bodyPr anchor="t" rtlCol="false" tIns="0" lIns="0" bIns="0" rIns="0">
            <a:spAutoFit/>
          </a:bodyPr>
          <a:lstStyle/>
          <a:p>
            <a:pPr algn="l">
              <a:lnSpc>
                <a:spcPts val="6720"/>
              </a:lnSpc>
              <a:spcBef>
                <a:spcPct val="0"/>
              </a:spcBef>
            </a:pPr>
            <a:r>
              <a:rPr lang="en-US" sz="4800">
                <a:solidFill>
                  <a:srgbClr val="FFFFFF"/>
                </a:solidFill>
                <a:latin typeface="Anton"/>
                <a:ea typeface="Anton"/>
                <a:cs typeface="Anton"/>
                <a:sym typeface="Anton"/>
              </a:rPr>
              <a:t>ĐỀ TÀI: TẤN CÔNG DỊCH NGƯỢC MÔ HÌNH PHÁT HIỆN MÃ ĐỘC</a:t>
            </a:r>
          </a:p>
        </p:txBody>
      </p:sp>
      <p:sp>
        <p:nvSpPr>
          <p:cNvPr name="TextBox 23" id="23"/>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4" id="24"/>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02</a:t>
            </a:r>
          </a:p>
        </p:txBody>
      </p:sp>
      <p:sp>
        <p:nvSpPr>
          <p:cNvPr name="TextBox 25" id="25"/>
          <p:cNvSpPr txBox="true"/>
          <p:nvPr/>
        </p:nvSpPr>
        <p:spPr>
          <a:xfrm rot="0">
            <a:off x="9278347" y="5054073"/>
            <a:ext cx="7936563" cy="1668774"/>
          </a:xfrm>
          <a:prstGeom prst="rect">
            <a:avLst/>
          </a:prstGeom>
        </p:spPr>
        <p:txBody>
          <a:bodyPr anchor="t" rtlCol="false" tIns="0" lIns="0" bIns="0" rIns="0">
            <a:spAutoFit/>
          </a:bodyPr>
          <a:lstStyle/>
          <a:p>
            <a:pPr algn="l">
              <a:lnSpc>
                <a:spcPts val="6720"/>
              </a:lnSpc>
              <a:spcBef>
                <a:spcPct val="0"/>
              </a:spcBef>
            </a:pPr>
            <a:r>
              <a:rPr lang="en-US" sz="4800">
                <a:solidFill>
                  <a:srgbClr val="FFFFFF"/>
                </a:solidFill>
                <a:latin typeface="Anton"/>
                <a:ea typeface="Anton"/>
                <a:cs typeface="Anton"/>
                <a:sym typeface="Anton"/>
              </a:rPr>
              <a:t>REVERSE ENGINEERING ATTACKS ON MALWARE DETECTION MODELS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9901894" y="-404148"/>
            <a:ext cx="8386106" cy="12028873"/>
            <a:chOff x="0" y="0"/>
            <a:chExt cx="2208686" cy="3168098"/>
          </a:xfrm>
        </p:grpSpPr>
        <p:sp>
          <p:nvSpPr>
            <p:cNvPr name="Freeform 6" id="6"/>
            <p:cNvSpPr/>
            <p:nvPr/>
          </p:nvSpPr>
          <p:spPr>
            <a:xfrm flipH="false" flipV="false" rot="0">
              <a:off x="0" y="0"/>
              <a:ext cx="2208686" cy="3168098"/>
            </a:xfrm>
            <a:custGeom>
              <a:avLst/>
              <a:gdLst/>
              <a:ahLst/>
              <a:cxnLst/>
              <a:rect r="r" b="b" t="t" l="l"/>
              <a:pathLst>
                <a:path h="3168098" w="2208686">
                  <a:moveTo>
                    <a:pt x="0" y="0"/>
                  </a:moveTo>
                  <a:lnTo>
                    <a:pt x="2208686" y="0"/>
                  </a:lnTo>
                  <a:lnTo>
                    <a:pt x="2208686" y="3168098"/>
                  </a:lnTo>
                  <a:lnTo>
                    <a:pt x="0" y="3168098"/>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7" id="7"/>
            <p:cNvSpPr txBox="true"/>
            <p:nvPr/>
          </p:nvSpPr>
          <p:spPr>
            <a:xfrm>
              <a:off x="0" y="-38100"/>
              <a:ext cx="2208686" cy="32061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605460" y="9029768"/>
            <a:ext cx="742179" cy="742179"/>
            <a:chOff x="0" y="0"/>
            <a:chExt cx="195471" cy="195471"/>
          </a:xfrm>
        </p:grpSpPr>
        <p:sp>
          <p:nvSpPr>
            <p:cNvPr name="Freeform 11" id="11"/>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2" id="12"/>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3" id="13"/>
          <p:cNvGrpSpPr/>
          <p:nvPr/>
        </p:nvGrpSpPr>
        <p:grpSpPr>
          <a:xfrm rot="0">
            <a:off x="1304154" y="2663969"/>
            <a:ext cx="345440" cy="345440"/>
            <a:chOff x="0" y="0"/>
            <a:chExt cx="90980" cy="90980"/>
          </a:xfrm>
        </p:grpSpPr>
        <p:sp>
          <p:nvSpPr>
            <p:cNvPr name="Freeform 14" id="14"/>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5" id="15"/>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Freeform 16" id="16"/>
          <p:cNvSpPr/>
          <p:nvPr/>
        </p:nvSpPr>
        <p:spPr>
          <a:xfrm flipH="false" flipV="false" rot="0">
            <a:off x="7946390" y="3697191"/>
            <a:ext cx="10075407" cy="3035216"/>
          </a:xfrm>
          <a:custGeom>
            <a:avLst/>
            <a:gdLst/>
            <a:ahLst/>
            <a:cxnLst/>
            <a:rect r="r" b="b" t="t" l="l"/>
            <a:pathLst>
              <a:path h="3035216" w="10075407">
                <a:moveTo>
                  <a:pt x="0" y="0"/>
                </a:moveTo>
                <a:lnTo>
                  <a:pt x="10075407" y="0"/>
                </a:lnTo>
                <a:lnTo>
                  <a:pt x="10075407" y="3035216"/>
                </a:lnTo>
                <a:lnTo>
                  <a:pt x="0" y="3035216"/>
                </a:lnTo>
                <a:lnTo>
                  <a:pt x="0" y="0"/>
                </a:lnTo>
                <a:close/>
              </a:path>
            </a:pathLst>
          </a:custGeom>
          <a:blipFill>
            <a:blip r:embed="rId11"/>
            <a:stretch>
              <a:fillRect l="0" t="0" r="0" b="0"/>
            </a:stretch>
          </a:blipFill>
        </p:spPr>
      </p:sp>
      <p:sp>
        <p:nvSpPr>
          <p:cNvPr name="TextBox 17" id="17"/>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8" id="18"/>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9" id="19"/>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07</a:t>
            </a:r>
          </a:p>
        </p:txBody>
      </p:sp>
      <p:sp>
        <p:nvSpPr>
          <p:cNvPr name="TextBox 20" id="20"/>
          <p:cNvSpPr txBox="true"/>
          <p:nvPr/>
        </p:nvSpPr>
        <p:spPr>
          <a:xfrm rot="0">
            <a:off x="1150211" y="1438486"/>
            <a:ext cx="7777158" cy="1007795"/>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MÔ HÌNH TẤN CÔNG</a:t>
            </a:r>
          </a:p>
        </p:txBody>
      </p:sp>
      <p:sp>
        <p:nvSpPr>
          <p:cNvPr name="TextBox 21" id="21"/>
          <p:cNvSpPr txBox="true"/>
          <p:nvPr/>
        </p:nvSpPr>
        <p:spPr>
          <a:xfrm rot="0">
            <a:off x="1304154" y="3224092"/>
            <a:ext cx="6383896" cy="1692380"/>
          </a:xfrm>
          <a:prstGeom prst="rect">
            <a:avLst/>
          </a:prstGeom>
        </p:spPr>
        <p:txBody>
          <a:bodyPr anchor="t" rtlCol="false" tIns="0" lIns="0" bIns="0" rIns="0">
            <a:spAutoFit/>
          </a:bodyPr>
          <a:lstStyle/>
          <a:p>
            <a:pPr algn="l">
              <a:lnSpc>
                <a:spcPts val="3319"/>
              </a:lnSpc>
              <a:spcBef>
                <a:spcPct val="0"/>
              </a:spcBef>
            </a:pPr>
            <a:r>
              <a:rPr lang="en-US" sz="2370">
                <a:solidFill>
                  <a:srgbClr val="FFFFFF"/>
                </a:solidFill>
                <a:latin typeface="Poppins"/>
                <a:ea typeface="Poppins"/>
                <a:cs typeface="Poppins"/>
                <a:sym typeface="Poppins"/>
              </a:rPr>
              <a:t>Mô hình lấy dữ liệu là các ảnh khi đưa vào mô hình phân loại sẽ được gắn nhãn gì và lấy kết quả đó để làmm đữ liệu training mô hình cGAN</a:t>
            </a:r>
          </a:p>
        </p:txBody>
      </p:sp>
      <p:sp>
        <p:nvSpPr>
          <p:cNvPr name="TextBox 22" id="22"/>
          <p:cNvSpPr txBox="true"/>
          <p:nvPr/>
        </p:nvSpPr>
        <p:spPr>
          <a:xfrm rot="0">
            <a:off x="2296226" y="2544537"/>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Mô hình cGAN</a:t>
            </a:r>
          </a:p>
        </p:txBody>
      </p:sp>
      <p:sp>
        <p:nvSpPr>
          <p:cNvPr name="TextBox 23" id="23"/>
          <p:cNvSpPr txBox="true"/>
          <p:nvPr/>
        </p:nvSpPr>
        <p:spPr>
          <a:xfrm rot="0">
            <a:off x="1304154" y="5241279"/>
            <a:ext cx="6915150" cy="2642340"/>
          </a:xfrm>
          <a:prstGeom prst="rect">
            <a:avLst/>
          </a:prstGeom>
        </p:spPr>
        <p:txBody>
          <a:bodyPr anchor="t" rtlCol="false" tIns="0" lIns="0" bIns="0" rIns="0">
            <a:spAutoFit/>
          </a:bodyPr>
          <a:lstStyle/>
          <a:p>
            <a:pPr algn="l">
              <a:lnSpc>
                <a:spcPts val="3459"/>
              </a:lnSpc>
            </a:pPr>
            <a:r>
              <a:rPr lang="en-US" sz="2470">
                <a:solidFill>
                  <a:srgbClr val="FFFFFF"/>
                </a:solidFill>
                <a:latin typeface="Poppins"/>
                <a:ea typeface="Poppins"/>
                <a:cs typeface="Poppins"/>
                <a:sym typeface="Poppins"/>
              </a:rPr>
              <a:t>Giả sử muốn tạo ra 1 mã độc có nhãn là 5 nhưng được mô hình đánh giá là 0</a:t>
            </a:r>
          </a:p>
          <a:p>
            <a:pPr algn="l" marL="533460" indent="-266730" lvl="1">
              <a:lnSpc>
                <a:spcPts val="3459"/>
              </a:lnSpc>
              <a:buFont typeface="Arial"/>
              <a:buChar char="•"/>
            </a:pPr>
            <a:r>
              <a:rPr lang="en-US" sz="2470">
                <a:solidFill>
                  <a:srgbClr val="FFFFFF"/>
                </a:solidFill>
                <a:latin typeface="Poppins"/>
                <a:ea typeface="Poppins"/>
                <a:cs typeface="Poppins"/>
                <a:sym typeface="Poppins"/>
              </a:rPr>
              <a:t>Tạo ra mô hình generator để tạo dữ liệu đánh lừa discriminator</a:t>
            </a:r>
          </a:p>
          <a:p>
            <a:pPr algn="l" marL="533460" indent="-266730" lvl="1">
              <a:lnSpc>
                <a:spcPts val="3459"/>
              </a:lnSpc>
              <a:buFont typeface="Arial"/>
              <a:buChar char="•"/>
            </a:pPr>
            <a:r>
              <a:rPr lang="en-US" sz="2470">
                <a:solidFill>
                  <a:srgbClr val="FFFFFF"/>
                </a:solidFill>
                <a:latin typeface="Poppins"/>
                <a:ea typeface="Poppins"/>
                <a:cs typeface="Poppins"/>
                <a:sym typeface="Poppins"/>
              </a:rPr>
              <a:t>Tạo mô hình discriminator để đánh giá dữ liệu gen là thật hay giả</a:t>
            </a:r>
          </a:p>
        </p:txBody>
      </p:sp>
    </p:spTree>
  </p:cSld>
  <p:clrMapOvr>
    <a:masterClrMapping/>
  </p:clrMapOvr>
  <p:transition spd="fast">
    <p:push dir="l"/>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9901894" y="-404148"/>
            <a:ext cx="8386106" cy="12028873"/>
            <a:chOff x="0" y="0"/>
            <a:chExt cx="2208686" cy="3168098"/>
          </a:xfrm>
        </p:grpSpPr>
        <p:sp>
          <p:nvSpPr>
            <p:cNvPr name="Freeform 6" id="6"/>
            <p:cNvSpPr/>
            <p:nvPr/>
          </p:nvSpPr>
          <p:spPr>
            <a:xfrm flipH="false" flipV="false" rot="0">
              <a:off x="0" y="0"/>
              <a:ext cx="2208686" cy="3168098"/>
            </a:xfrm>
            <a:custGeom>
              <a:avLst/>
              <a:gdLst/>
              <a:ahLst/>
              <a:cxnLst/>
              <a:rect r="r" b="b" t="t" l="l"/>
              <a:pathLst>
                <a:path h="3168098" w="2208686">
                  <a:moveTo>
                    <a:pt x="0" y="0"/>
                  </a:moveTo>
                  <a:lnTo>
                    <a:pt x="2208686" y="0"/>
                  </a:lnTo>
                  <a:lnTo>
                    <a:pt x="2208686" y="3168098"/>
                  </a:lnTo>
                  <a:lnTo>
                    <a:pt x="0" y="3168098"/>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7" id="7"/>
            <p:cNvSpPr txBox="true"/>
            <p:nvPr/>
          </p:nvSpPr>
          <p:spPr>
            <a:xfrm>
              <a:off x="0" y="-38100"/>
              <a:ext cx="2208686" cy="320619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605460" y="9029768"/>
            <a:ext cx="742179" cy="742179"/>
            <a:chOff x="0" y="0"/>
            <a:chExt cx="195471" cy="195471"/>
          </a:xfrm>
        </p:grpSpPr>
        <p:sp>
          <p:nvSpPr>
            <p:cNvPr name="Freeform 11" id="11"/>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2" id="12"/>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3" id="13"/>
          <p:cNvGrpSpPr/>
          <p:nvPr/>
        </p:nvGrpSpPr>
        <p:grpSpPr>
          <a:xfrm rot="0">
            <a:off x="1304154" y="2663969"/>
            <a:ext cx="345440" cy="345440"/>
            <a:chOff x="0" y="0"/>
            <a:chExt cx="90980" cy="90980"/>
          </a:xfrm>
        </p:grpSpPr>
        <p:sp>
          <p:nvSpPr>
            <p:cNvPr name="Freeform 14" id="14"/>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5" id="15"/>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Freeform 16" id="16"/>
          <p:cNvSpPr/>
          <p:nvPr/>
        </p:nvSpPr>
        <p:spPr>
          <a:xfrm flipH="false" flipV="false" rot="0">
            <a:off x="8652422" y="3768578"/>
            <a:ext cx="4983349" cy="3384708"/>
          </a:xfrm>
          <a:custGeom>
            <a:avLst/>
            <a:gdLst/>
            <a:ahLst/>
            <a:cxnLst/>
            <a:rect r="r" b="b" t="t" l="l"/>
            <a:pathLst>
              <a:path h="3384708" w="4983349">
                <a:moveTo>
                  <a:pt x="0" y="0"/>
                </a:moveTo>
                <a:lnTo>
                  <a:pt x="4983348" y="0"/>
                </a:lnTo>
                <a:lnTo>
                  <a:pt x="4983348" y="3384708"/>
                </a:lnTo>
                <a:lnTo>
                  <a:pt x="0" y="3384708"/>
                </a:lnTo>
                <a:lnTo>
                  <a:pt x="0" y="0"/>
                </a:lnTo>
                <a:close/>
              </a:path>
            </a:pathLst>
          </a:custGeom>
          <a:blipFill>
            <a:blip r:embed="rId11"/>
            <a:stretch>
              <a:fillRect l="0" t="0" r="0" b="0"/>
            </a:stretch>
          </a:blipFill>
        </p:spPr>
      </p:sp>
      <p:sp>
        <p:nvSpPr>
          <p:cNvPr name="Freeform 17" id="17"/>
          <p:cNvSpPr/>
          <p:nvPr/>
        </p:nvSpPr>
        <p:spPr>
          <a:xfrm flipH="false" flipV="false" rot="0">
            <a:off x="14276025" y="3568758"/>
            <a:ext cx="3832405" cy="4083061"/>
          </a:xfrm>
          <a:custGeom>
            <a:avLst/>
            <a:gdLst/>
            <a:ahLst/>
            <a:cxnLst/>
            <a:rect r="r" b="b" t="t" l="l"/>
            <a:pathLst>
              <a:path h="4083061" w="3832405">
                <a:moveTo>
                  <a:pt x="0" y="0"/>
                </a:moveTo>
                <a:lnTo>
                  <a:pt x="3832405" y="0"/>
                </a:lnTo>
                <a:lnTo>
                  <a:pt x="3832405" y="4083061"/>
                </a:lnTo>
                <a:lnTo>
                  <a:pt x="0" y="4083061"/>
                </a:lnTo>
                <a:lnTo>
                  <a:pt x="0" y="0"/>
                </a:lnTo>
                <a:close/>
              </a:path>
            </a:pathLst>
          </a:custGeom>
          <a:blipFill>
            <a:blip r:embed="rId12"/>
            <a:stretch>
              <a:fillRect l="0" t="0" r="0" b="0"/>
            </a:stretch>
          </a:blipFill>
        </p:spPr>
      </p:sp>
      <p:sp>
        <p:nvSpPr>
          <p:cNvPr name="TextBox 18" id="18"/>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9" id="19"/>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0" id="20"/>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07</a:t>
            </a:r>
          </a:p>
        </p:txBody>
      </p:sp>
      <p:sp>
        <p:nvSpPr>
          <p:cNvPr name="TextBox 21" id="21"/>
          <p:cNvSpPr txBox="true"/>
          <p:nvPr/>
        </p:nvSpPr>
        <p:spPr>
          <a:xfrm rot="0">
            <a:off x="1150211" y="1438486"/>
            <a:ext cx="7777158" cy="1007795"/>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MÔ HÌNH TẤN CÔNG</a:t>
            </a:r>
          </a:p>
        </p:txBody>
      </p:sp>
      <p:sp>
        <p:nvSpPr>
          <p:cNvPr name="TextBox 22" id="22"/>
          <p:cNvSpPr txBox="true"/>
          <p:nvPr/>
        </p:nvSpPr>
        <p:spPr>
          <a:xfrm rot="0">
            <a:off x="1150211" y="4595692"/>
            <a:ext cx="6383896" cy="1625705"/>
          </a:xfrm>
          <a:prstGeom prst="rect">
            <a:avLst/>
          </a:prstGeom>
        </p:spPr>
        <p:txBody>
          <a:bodyPr anchor="t" rtlCol="false" tIns="0" lIns="0" bIns="0" rIns="0">
            <a:spAutoFit/>
          </a:bodyPr>
          <a:lstStyle/>
          <a:p>
            <a:pPr algn="l">
              <a:lnSpc>
                <a:spcPts val="4719"/>
              </a:lnSpc>
            </a:pPr>
            <a:r>
              <a:rPr lang="en-US" sz="3370">
                <a:solidFill>
                  <a:srgbClr val="FFFFFF"/>
                </a:solidFill>
                <a:latin typeface="Poppins"/>
                <a:ea typeface="Poppins"/>
                <a:cs typeface="Poppins"/>
                <a:sym typeface="Poppins"/>
              </a:rPr>
              <a:t>Kết quả :</a:t>
            </a:r>
          </a:p>
          <a:p>
            <a:pPr algn="l" marL="619818" indent="-309909" lvl="1">
              <a:lnSpc>
                <a:spcPts val="4019"/>
              </a:lnSpc>
              <a:spcBef>
                <a:spcPct val="0"/>
              </a:spcBef>
              <a:buFont typeface="Arial"/>
              <a:buChar char="•"/>
            </a:pPr>
            <a:r>
              <a:rPr lang="en-US" sz="2870">
                <a:solidFill>
                  <a:srgbClr val="FFFFFF"/>
                </a:solidFill>
                <a:latin typeface="Poppins"/>
                <a:ea typeface="Poppins"/>
                <a:cs typeface="Poppins"/>
                <a:sym typeface="Poppins"/>
              </a:rPr>
              <a:t>loss hơi cao nhưng dần được cản thiện qua từng step </a:t>
            </a:r>
          </a:p>
        </p:txBody>
      </p:sp>
      <p:sp>
        <p:nvSpPr>
          <p:cNvPr name="TextBox 23" id="23"/>
          <p:cNvSpPr txBox="true"/>
          <p:nvPr/>
        </p:nvSpPr>
        <p:spPr>
          <a:xfrm rot="0">
            <a:off x="2296226" y="2544537"/>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Mô hình cGAN</a:t>
            </a:r>
          </a:p>
        </p:txBody>
      </p:sp>
    </p:spTree>
  </p:cSld>
  <p:clrMapOvr>
    <a:masterClrMapping/>
  </p:clrMapOvr>
  <p:transition spd="fast">
    <p:push dir="l"/>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Freeform 7" id="7"/>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605460" y="9029768"/>
            <a:ext cx="742179" cy="742179"/>
            <a:chOff x="0" y="0"/>
            <a:chExt cx="195471" cy="195471"/>
          </a:xfrm>
        </p:grpSpPr>
        <p:sp>
          <p:nvSpPr>
            <p:cNvPr name="Freeform 9" id="9"/>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0" id="10"/>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11" id="11"/>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2" id="12"/>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08</a:t>
            </a:r>
          </a:p>
        </p:txBody>
      </p:sp>
      <p:sp>
        <p:nvSpPr>
          <p:cNvPr name="TextBox 13" id="13"/>
          <p:cNvSpPr txBox="true"/>
          <p:nvPr/>
        </p:nvSpPr>
        <p:spPr>
          <a:xfrm rot="0">
            <a:off x="9661153" y="4854817"/>
            <a:ext cx="7114712" cy="3144625"/>
          </a:xfrm>
          <a:prstGeom prst="rect">
            <a:avLst/>
          </a:prstGeom>
        </p:spPr>
        <p:txBody>
          <a:bodyPr anchor="t" rtlCol="false" tIns="0" lIns="0" bIns="0" rIns="0">
            <a:spAutoFit/>
          </a:bodyPr>
          <a:lstStyle/>
          <a:p>
            <a:pPr algn="l">
              <a:lnSpc>
                <a:spcPts val="3599"/>
              </a:lnSpc>
            </a:pPr>
            <a:r>
              <a:rPr lang="en-US" sz="2570">
                <a:solidFill>
                  <a:srgbClr val="FFFFFF"/>
                </a:solidFill>
                <a:latin typeface="Poppins"/>
                <a:ea typeface="Poppins"/>
                <a:cs typeface="Poppins"/>
                <a:sym typeface="Poppins"/>
              </a:rPr>
              <a:t>Kết quả đạt được:</a:t>
            </a:r>
          </a:p>
          <a:p>
            <a:pPr algn="l" marL="555050" indent="-277525" lvl="1">
              <a:lnSpc>
                <a:spcPts val="3599"/>
              </a:lnSpc>
              <a:buFont typeface="Arial"/>
              <a:buChar char="•"/>
            </a:pPr>
            <a:r>
              <a:rPr lang="en-US" sz="2570">
                <a:solidFill>
                  <a:srgbClr val="FFFFFF"/>
                </a:solidFill>
                <a:latin typeface="Poppins"/>
                <a:ea typeface="Poppins"/>
                <a:cs typeface="Poppins"/>
                <a:sym typeface="Poppins"/>
              </a:rPr>
              <a:t>Mô phỏng thành công quá trình từ phân loại mã độc đến tấn công mô hình </a:t>
            </a:r>
          </a:p>
          <a:p>
            <a:pPr algn="l" marL="555050" indent="-277525" lvl="1">
              <a:lnSpc>
                <a:spcPts val="3599"/>
              </a:lnSpc>
              <a:buFont typeface="Arial"/>
              <a:buChar char="•"/>
            </a:pPr>
            <a:r>
              <a:rPr lang="en-US" sz="2570">
                <a:solidFill>
                  <a:srgbClr val="FFFFFF"/>
                </a:solidFill>
                <a:latin typeface="Poppins"/>
                <a:ea typeface="Poppins"/>
                <a:cs typeface="Poppins"/>
                <a:sym typeface="Poppins"/>
              </a:rPr>
              <a:t>Hiểu được cơ bản các quy trình tấn công mô hình </a:t>
            </a:r>
          </a:p>
          <a:p>
            <a:pPr algn="l" marL="555050" indent="-277525" lvl="1">
              <a:lnSpc>
                <a:spcPts val="3599"/>
              </a:lnSpc>
              <a:spcBef>
                <a:spcPct val="0"/>
              </a:spcBef>
              <a:buFont typeface="Arial"/>
              <a:buChar char="•"/>
            </a:pPr>
            <a:r>
              <a:rPr lang="en-US" sz="2570">
                <a:solidFill>
                  <a:srgbClr val="FFFFFF"/>
                </a:solidFill>
                <a:latin typeface="Poppins"/>
                <a:ea typeface="Poppins"/>
                <a:cs typeface="Poppins"/>
                <a:sym typeface="Poppins"/>
              </a:rPr>
              <a:t>Thực hiện khai thác kết quả và tấn công đối kháng mô hình phát hiện mã độc</a:t>
            </a:r>
          </a:p>
        </p:txBody>
      </p:sp>
      <p:grpSp>
        <p:nvGrpSpPr>
          <p:cNvPr name="Group 14" id="14"/>
          <p:cNvGrpSpPr/>
          <p:nvPr/>
        </p:nvGrpSpPr>
        <p:grpSpPr>
          <a:xfrm rot="0">
            <a:off x="8726395" y="1778352"/>
            <a:ext cx="10466891" cy="2940889"/>
            <a:chOff x="0" y="0"/>
            <a:chExt cx="2756712" cy="774555"/>
          </a:xfrm>
        </p:grpSpPr>
        <p:sp>
          <p:nvSpPr>
            <p:cNvPr name="Freeform 15" id="15"/>
            <p:cNvSpPr/>
            <p:nvPr/>
          </p:nvSpPr>
          <p:spPr>
            <a:xfrm flipH="false" flipV="false" rot="0">
              <a:off x="0" y="0"/>
              <a:ext cx="2756712" cy="774555"/>
            </a:xfrm>
            <a:custGeom>
              <a:avLst/>
              <a:gdLst/>
              <a:ahLst/>
              <a:cxnLst/>
              <a:rect r="r" b="b" t="t" l="l"/>
              <a:pathLst>
                <a:path h="774555" w="2756712">
                  <a:moveTo>
                    <a:pt x="0" y="0"/>
                  </a:moveTo>
                  <a:lnTo>
                    <a:pt x="2756712" y="0"/>
                  </a:lnTo>
                  <a:lnTo>
                    <a:pt x="275671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6" id="16"/>
            <p:cNvSpPr txBox="true"/>
            <p:nvPr/>
          </p:nvSpPr>
          <p:spPr>
            <a:xfrm>
              <a:off x="0" y="-38100"/>
              <a:ext cx="2756712" cy="812655"/>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9661153" y="2081031"/>
            <a:ext cx="7882339" cy="1183005"/>
          </a:xfrm>
          <a:prstGeom prst="rect">
            <a:avLst/>
          </a:prstGeom>
        </p:spPr>
        <p:txBody>
          <a:bodyPr anchor="t" rtlCol="false" tIns="0" lIns="0" bIns="0" rIns="0">
            <a:spAutoFit/>
          </a:bodyPr>
          <a:lstStyle/>
          <a:p>
            <a:pPr algn="l">
              <a:lnSpc>
                <a:spcPts val="9360"/>
              </a:lnSpc>
            </a:pPr>
            <a:r>
              <a:rPr lang="en-US" sz="8000">
                <a:solidFill>
                  <a:srgbClr val="FFFFFF"/>
                </a:solidFill>
                <a:latin typeface="Anton"/>
                <a:ea typeface="Anton"/>
                <a:cs typeface="Anton"/>
                <a:sym typeface="Anton"/>
              </a:rPr>
              <a:t>ĐÁNH GIÁ </a:t>
            </a:r>
          </a:p>
        </p:txBody>
      </p:sp>
      <p:grpSp>
        <p:nvGrpSpPr>
          <p:cNvPr name="Group 18" id="18"/>
          <p:cNvGrpSpPr>
            <a:grpSpLocks noChangeAspect="true"/>
          </p:cNvGrpSpPr>
          <p:nvPr/>
        </p:nvGrpSpPr>
        <p:grpSpPr>
          <a:xfrm rot="0">
            <a:off x="3254282" y="1778352"/>
            <a:ext cx="5264334" cy="5264334"/>
            <a:chOff x="0" y="0"/>
            <a:chExt cx="14840029" cy="14840029"/>
          </a:xfrm>
        </p:grpSpPr>
        <p:sp>
          <p:nvSpPr>
            <p:cNvPr name="Freeform 19" id="1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0" id="2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1" id="2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4712" t="0" r="-24712" b="0"/>
              </a:stretch>
            </a:blipFill>
          </p:spPr>
        </p:sp>
      </p:grpSp>
      <p:grpSp>
        <p:nvGrpSpPr>
          <p:cNvPr name="Group 22" id="22"/>
          <p:cNvGrpSpPr>
            <a:grpSpLocks noChangeAspect="true"/>
          </p:cNvGrpSpPr>
          <p:nvPr/>
        </p:nvGrpSpPr>
        <p:grpSpPr>
          <a:xfrm rot="0">
            <a:off x="1419800" y="4614555"/>
            <a:ext cx="3668962" cy="3668962"/>
            <a:chOff x="0" y="0"/>
            <a:chExt cx="14840029" cy="14840029"/>
          </a:xfrm>
        </p:grpSpPr>
        <p:sp>
          <p:nvSpPr>
            <p:cNvPr name="Freeform 23" id="2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4" id="2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5" id="2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2"/>
              <a:stretch>
                <a:fillRect l="-24712" t="0" r="-24712" b="0"/>
              </a:stretch>
            </a:blipFill>
          </p:spPr>
        </p:sp>
      </p:grpSp>
      <p:sp>
        <p:nvSpPr>
          <p:cNvPr name="Freeform 26" id="26"/>
          <p:cNvSpPr/>
          <p:nvPr/>
        </p:nvSpPr>
        <p:spPr>
          <a:xfrm flipH="false" flipV="false" rot="0">
            <a:off x="1151504" y="2899460"/>
            <a:ext cx="1674557" cy="1715095"/>
          </a:xfrm>
          <a:custGeom>
            <a:avLst/>
            <a:gdLst/>
            <a:ahLst/>
            <a:cxnLst/>
            <a:rect r="r" b="b" t="t" l="l"/>
            <a:pathLst>
              <a:path h="1715095" w="1674557">
                <a:moveTo>
                  <a:pt x="0" y="0"/>
                </a:moveTo>
                <a:lnTo>
                  <a:pt x="1674557" y="0"/>
                </a:lnTo>
                <a:lnTo>
                  <a:pt x="1674557" y="1715095"/>
                </a:lnTo>
                <a:lnTo>
                  <a:pt x="0" y="1715095"/>
                </a:lnTo>
                <a:lnTo>
                  <a:pt x="0" y="0"/>
                </a:lnTo>
                <a:close/>
              </a:path>
            </a:pathLst>
          </a:custGeom>
          <a:blipFill>
            <a:blip r:embed="rId13">
              <a:alphaModFix amt="31000"/>
              <a:extLst>
                <a:ext uri="{96DAC541-7B7A-43D3-8B79-37D633B846F1}">
                  <asvg:svgBlip xmlns:asvg="http://schemas.microsoft.com/office/drawing/2016/SVG/main" r:embed="rId14"/>
                </a:ext>
              </a:extLst>
            </a:blip>
            <a:stretch>
              <a:fillRect l="0" t="0" r="0" b="0"/>
            </a:stretch>
          </a:blipFill>
        </p:spPr>
      </p:sp>
      <p:sp>
        <p:nvSpPr>
          <p:cNvPr name="Freeform 27" id="27"/>
          <p:cNvSpPr/>
          <p:nvPr/>
        </p:nvSpPr>
        <p:spPr>
          <a:xfrm flipH="false" flipV="false" rot="0">
            <a:off x="5281721" y="7502307"/>
            <a:ext cx="1209456" cy="1238735"/>
          </a:xfrm>
          <a:custGeom>
            <a:avLst/>
            <a:gdLst/>
            <a:ahLst/>
            <a:cxnLst/>
            <a:rect r="r" b="b" t="t" l="l"/>
            <a:pathLst>
              <a:path h="1238735" w="1209456">
                <a:moveTo>
                  <a:pt x="0" y="0"/>
                </a:moveTo>
                <a:lnTo>
                  <a:pt x="1209456" y="0"/>
                </a:lnTo>
                <a:lnTo>
                  <a:pt x="1209456" y="1238735"/>
                </a:lnTo>
                <a:lnTo>
                  <a:pt x="0" y="1238735"/>
                </a:lnTo>
                <a:lnTo>
                  <a:pt x="0" y="0"/>
                </a:lnTo>
                <a:close/>
              </a:path>
            </a:pathLst>
          </a:custGeom>
          <a:blipFill>
            <a:blip r:embed="rId13">
              <a:alphaModFix amt="31000"/>
              <a:extLst>
                <a:ext uri="{96DAC541-7B7A-43D3-8B79-37D633B846F1}">
                  <asvg:svgBlip xmlns:asvg="http://schemas.microsoft.com/office/drawing/2016/SVG/main" r:embed="rId14"/>
                </a:ext>
              </a:extLst>
            </a:blip>
            <a:stretch>
              <a:fillRect l="0" t="0" r="0" b="0"/>
            </a:stretch>
          </a:blipFill>
        </p:spPr>
      </p:sp>
    </p:spTree>
  </p:cSld>
  <p:clrMapOvr>
    <a:masterClrMapping/>
  </p:clrMapOvr>
  <p:transition spd="fast">
    <p:push dir="l"/>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sp>
        <p:nvSpPr>
          <p:cNvPr name="TextBox 10" id="10"/>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08</a:t>
            </a:r>
          </a:p>
        </p:txBody>
      </p:sp>
      <p:sp>
        <p:nvSpPr>
          <p:cNvPr name="TextBox 11" id="11"/>
          <p:cNvSpPr txBox="true"/>
          <p:nvPr/>
        </p:nvSpPr>
        <p:spPr>
          <a:xfrm rot="0">
            <a:off x="9661153" y="4854817"/>
            <a:ext cx="7114712" cy="4487650"/>
          </a:xfrm>
          <a:prstGeom prst="rect">
            <a:avLst/>
          </a:prstGeom>
        </p:spPr>
        <p:txBody>
          <a:bodyPr anchor="t" rtlCol="false" tIns="0" lIns="0" bIns="0" rIns="0">
            <a:spAutoFit/>
          </a:bodyPr>
          <a:lstStyle/>
          <a:p>
            <a:pPr algn="l">
              <a:lnSpc>
                <a:spcPts val="3599"/>
              </a:lnSpc>
            </a:pPr>
            <a:r>
              <a:rPr lang="en-US" sz="2570">
                <a:solidFill>
                  <a:srgbClr val="FFFFFF"/>
                </a:solidFill>
                <a:latin typeface="Poppins"/>
                <a:ea typeface="Poppins"/>
                <a:cs typeface="Poppins"/>
                <a:sym typeface="Poppins"/>
              </a:rPr>
              <a:t>Hạn chế:</a:t>
            </a:r>
          </a:p>
          <a:p>
            <a:pPr algn="l" marL="555050" indent="-277525" lvl="1">
              <a:lnSpc>
                <a:spcPts val="3599"/>
              </a:lnSpc>
              <a:buFont typeface="Arial"/>
              <a:buChar char="•"/>
            </a:pPr>
            <a:r>
              <a:rPr lang="en-US" sz="2570">
                <a:solidFill>
                  <a:srgbClr val="FFFFFF"/>
                </a:solidFill>
                <a:latin typeface="Poppins"/>
                <a:ea typeface="Poppins"/>
                <a:cs typeface="Poppins"/>
                <a:sym typeface="Poppins"/>
              </a:rPr>
              <a:t>Vì dữ liệu là hình ảnh nên không thể đánh giá chính xác nhất các yếu tố liên quan hay các đặc trưng phổ biến của mã độc</a:t>
            </a:r>
          </a:p>
          <a:p>
            <a:pPr algn="l" marL="555050" indent="-277525" lvl="1">
              <a:lnSpc>
                <a:spcPts val="3599"/>
              </a:lnSpc>
              <a:spcBef>
                <a:spcPct val="0"/>
              </a:spcBef>
              <a:buFont typeface="Arial"/>
              <a:buChar char="•"/>
            </a:pPr>
            <a:r>
              <a:rPr lang="en-US" sz="2570">
                <a:solidFill>
                  <a:srgbClr val="FFFFFF"/>
                </a:solidFill>
                <a:latin typeface="Poppins"/>
                <a:ea typeface="Poppins"/>
                <a:cs typeface="Poppins"/>
                <a:sym typeface="Poppins"/>
              </a:rPr>
              <a:t>Do thiếu bộ dữ liệu và không có nhãn của các mã độc nên cả 2 mô hình đều sử dụng gần như là chung 1 bộ dữ liệu và có thể gây ra đánh giá không chính xác</a:t>
            </a:r>
          </a:p>
        </p:txBody>
      </p:sp>
      <p:grpSp>
        <p:nvGrpSpPr>
          <p:cNvPr name="Group 12" id="12"/>
          <p:cNvGrpSpPr/>
          <p:nvPr/>
        </p:nvGrpSpPr>
        <p:grpSpPr>
          <a:xfrm rot="0">
            <a:off x="8726395" y="1778352"/>
            <a:ext cx="10466891" cy="2940889"/>
            <a:chOff x="0" y="0"/>
            <a:chExt cx="2756712" cy="774555"/>
          </a:xfrm>
        </p:grpSpPr>
        <p:sp>
          <p:nvSpPr>
            <p:cNvPr name="Freeform 13" id="13"/>
            <p:cNvSpPr/>
            <p:nvPr/>
          </p:nvSpPr>
          <p:spPr>
            <a:xfrm flipH="false" flipV="false" rot="0">
              <a:off x="0" y="0"/>
              <a:ext cx="2756712" cy="774555"/>
            </a:xfrm>
            <a:custGeom>
              <a:avLst/>
              <a:gdLst/>
              <a:ahLst/>
              <a:cxnLst/>
              <a:rect r="r" b="b" t="t" l="l"/>
              <a:pathLst>
                <a:path h="774555" w="2756712">
                  <a:moveTo>
                    <a:pt x="0" y="0"/>
                  </a:moveTo>
                  <a:lnTo>
                    <a:pt x="2756712" y="0"/>
                  </a:lnTo>
                  <a:lnTo>
                    <a:pt x="275671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4" id="14"/>
            <p:cNvSpPr txBox="true"/>
            <p:nvPr/>
          </p:nvSpPr>
          <p:spPr>
            <a:xfrm>
              <a:off x="0" y="-38100"/>
              <a:ext cx="2756712" cy="81265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9661153" y="2081031"/>
            <a:ext cx="7882339" cy="1183005"/>
          </a:xfrm>
          <a:prstGeom prst="rect">
            <a:avLst/>
          </a:prstGeom>
        </p:spPr>
        <p:txBody>
          <a:bodyPr anchor="t" rtlCol="false" tIns="0" lIns="0" bIns="0" rIns="0">
            <a:spAutoFit/>
          </a:bodyPr>
          <a:lstStyle/>
          <a:p>
            <a:pPr algn="l">
              <a:lnSpc>
                <a:spcPts val="9360"/>
              </a:lnSpc>
            </a:pPr>
            <a:r>
              <a:rPr lang="en-US" sz="8000">
                <a:solidFill>
                  <a:srgbClr val="FFFFFF"/>
                </a:solidFill>
                <a:latin typeface="Anton"/>
                <a:ea typeface="Anton"/>
                <a:cs typeface="Anton"/>
                <a:sym typeface="Anton"/>
              </a:rPr>
              <a:t>ĐÁNH GIÁ </a:t>
            </a:r>
          </a:p>
        </p:txBody>
      </p:sp>
      <p:grpSp>
        <p:nvGrpSpPr>
          <p:cNvPr name="Group 16" id="16"/>
          <p:cNvGrpSpPr>
            <a:grpSpLocks noChangeAspect="true"/>
          </p:cNvGrpSpPr>
          <p:nvPr/>
        </p:nvGrpSpPr>
        <p:grpSpPr>
          <a:xfrm rot="0">
            <a:off x="3254282" y="1778352"/>
            <a:ext cx="5264334" cy="5264334"/>
            <a:chOff x="0" y="0"/>
            <a:chExt cx="14840029" cy="14840029"/>
          </a:xfrm>
        </p:grpSpPr>
        <p:sp>
          <p:nvSpPr>
            <p:cNvPr name="Freeform 17" id="17"/>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18" id="18"/>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9" id="19"/>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9"/>
              <a:stretch>
                <a:fillRect l="-24712" t="0" r="-24712" b="0"/>
              </a:stretch>
            </a:blipFill>
          </p:spPr>
        </p:sp>
      </p:grpSp>
      <p:grpSp>
        <p:nvGrpSpPr>
          <p:cNvPr name="Group 20" id="20"/>
          <p:cNvGrpSpPr>
            <a:grpSpLocks noChangeAspect="true"/>
          </p:cNvGrpSpPr>
          <p:nvPr/>
        </p:nvGrpSpPr>
        <p:grpSpPr>
          <a:xfrm rot="0">
            <a:off x="1419800" y="4614555"/>
            <a:ext cx="3668962" cy="3668962"/>
            <a:chOff x="0" y="0"/>
            <a:chExt cx="14840029" cy="14840029"/>
          </a:xfrm>
        </p:grpSpPr>
        <p:sp>
          <p:nvSpPr>
            <p:cNvPr name="Freeform 21" id="2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68F8FF">
                    <a:alpha val="100000"/>
                  </a:srgbClr>
                </a:gs>
                <a:gs pos="100000">
                  <a:srgbClr val="4612B6">
                    <a:alpha val="100000"/>
                  </a:srgbClr>
                </a:gs>
              </a:gsLst>
              <a:lin ang="2700000"/>
            </a:gradFill>
          </p:spPr>
        </p:sp>
        <p:sp>
          <p:nvSpPr>
            <p:cNvPr name="Freeform 22" id="2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3" id="2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0"/>
              <a:stretch>
                <a:fillRect l="-24712" t="0" r="-24712" b="0"/>
              </a:stretch>
            </a:blipFill>
          </p:spPr>
        </p:sp>
      </p:grpSp>
      <p:sp>
        <p:nvSpPr>
          <p:cNvPr name="Freeform 24" id="24"/>
          <p:cNvSpPr/>
          <p:nvPr/>
        </p:nvSpPr>
        <p:spPr>
          <a:xfrm flipH="false" flipV="false" rot="0">
            <a:off x="1151504" y="2899460"/>
            <a:ext cx="1674557" cy="1715095"/>
          </a:xfrm>
          <a:custGeom>
            <a:avLst/>
            <a:gdLst/>
            <a:ahLst/>
            <a:cxnLst/>
            <a:rect r="r" b="b" t="t" l="l"/>
            <a:pathLst>
              <a:path h="1715095" w="1674557">
                <a:moveTo>
                  <a:pt x="0" y="0"/>
                </a:moveTo>
                <a:lnTo>
                  <a:pt x="1674557" y="0"/>
                </a:lnTo>
                <a:lnTo>
                  <a:pt x="1674557" y="1715095"/>
                </a:lnTo>
                <a:lnTo>
                  <a:pt x="0" y="1715095"/>
                </a:lnTo>
                <a:lnTo>
                  <a:pt x="0" y="0"/>
                </a:lnTo>
                <a:close/>
              </a:path>
            </a:pathLst>
          </a:custGeom>
          <a:blipFill>
            <a:blip r:embed="rId11">
              <a:alphaModFix amt="31000"/>
              <a:extLst>
                <a:ext uri="{96DAC541-7B7A-43D3-8B79-37D633B846F1}">
                  <asvg:svgBlip xmlns:asvg="http://schemas.microsoft.com/office/drawing/2016/SVG/main" r:embed="rId12"/>
                </a:ext>
              </a:extLst>
            </a:blip>
            <a:stretch>
              <a:fillRect l="0" t="0" r="0" b="0"/>
            </a:stretch>
          </a:blipFill>
        </p:spPr>
      </p:sp>
      <p:sp>
        <p:nvSpPr>
          <p:cNvPr name="Freeform 25" id="25"/>
          <p:cNvSpPr/>
          <p:nvPr/>
        </p:nvSpPr>
        <p:spPr>
          <a:xfrm flipH="false" flipV="false" rot="0">
            <a:off x="5281721" y="7502307"/>
            <a:ext cx="1209456" cy="1238735"/>
          </a:xfrm>
          <a:custGeom>
            <a:avLst/>
            <a:gdLst/>
            <a:ahLst/>
            <a:cxnLst/>
            <a:rect r="r" b="b" t="t" l="l"/>
            <a:pathLst>
              <a:path h="1238735" w="1209456">
                <a:moveTo>
                  <a:pt x="0" y="0"/>
                </a:moveTo>
                <a:lnTo>
                  <a:pt x="1209456" y="0"/>
                </a:lnTo>
                <a:lnTo>
                  <a:pt x="1209456" y="1238735"/>
                </a:lnTo>
                <a:lnTo>
                  <a:pt x="0" y="1238735"/>
                </a:lnTo>
                <a:lnTo>
                  <a:pt x="0" y="0"/>
                </a:lnTo>
                <a:close/>
              </a:path>
            </a:pathLst>
          </a:custGeom>
          <a:blipFill>
            <a:blip r:embed="rId11">
              <a:alphaModFix amt="31000"/>
              <a:extLst>
                <a:ext uri="{96DAC541-7B7A-43D3-8B79-37D633B846F1}">
                  <asvg:svgBlip xmlns:asvg="http://schemas.microsoft.com/office/drawing/2016/SVG/main" r:embed="rId12"/>
                </a:ext>
              </a:extLst>
            </a:blip>
            <a:stretch>
              <a:fillRect l="0" t="0" r="0" b="0"/>
            </a:stretch>
          </a:blipFill>
        </p:spPr>
      </p:sp>
    </p:spTree>
  </p:cSld>
  <p:clrMapOvr>
    <a:masterClrMapping/>
  </p:clrMapOvr>
  <p:transition spd="fast">
    <p:push dir="l"/>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552450" y="1995627"/>
            <a:ext cx="21069300" cy="6267450"/>
            <a:chOff x="0" y="0"/>
            <a:chExt cx="5549116" cy="1650686"/>
          </a:xfrm>
        </p:grpSpPr>
        <p:sp>
          <p:nvSpPr>
            <p:cNvPr name="Freeform 11" id="11"/>
            <p:cNvSpPr/>
            <p:nvPr/>
          </p:nvSpPr>
          <p:spPr>
            <a:xfrm flipH="false" flipV="false" rot="0">
              <a:off x="0" y="0"/>
              <a:ext cx="5549116" cy="1650686"/>
            </a:xfrm>
            <a:custGeom>
              <a:avLst/>
              <a:gdLst/>
              <a:ahLst/>
              <a:cxnLst/>
              <a:rect r="r" b="b" t="t" l="l"/>
              <a:pathLst>
                <a:path h="1650686" w="5549116">
                  <a:moveTo>
                    <a:pt x="0" y="0"/>
                  </a:moveTo>
                  <a:lnTo>
                    <a:pt x="5549116" y="0"/>
                  </a:lnTo>
                  <a:lnTo>
                    <a:pt x="5549116" y="1650686"/>
                  </a:lnTo>
                  <a:lnTo>
                    <a:pt x="0" y="1650686"/>
                  </a:lnTo>
                  <a:close/>
                </a:path>
              </a:pathLst>
            </a:custGeom>
            <a:gradFill rotWithShape="true">
              <a:gsLst>
                <a:gs pos="0">
                  <a:srgbClr val="006CCD">
                    <a:alpha val="0"/>
                  </a:srgbClr>
                </a:gs>
                <a:gs pos="100000">
                  <a:srgbClr val="2376D4">
                    <a:alpha val="100000"/>
                  </a:srgbClr>
                </a:gs>
              </a:gsLst>
              <a:lin ang="0"/>
            </a:gradFill>
          </p:spPr>
        </p:sp>
        <p:sp>
          <p:nvSpPr>
            <p:cNvPr name="TextBox 12" id="12"/>
            <p:cNvSpPr txBox="true"/>
            <p:nvPr/>
          </p:nvSpPr>
          <p:spPr>
            <a:xfrm>
              <a:off x="0" y="-38100"/>
              <a:ext cx="5549116" cy="1688786"/>
            </a:xfrm>
            <a:prstGeom prst="rect">
              <a:avLst/>
            </a:prstGeom>
          </p:spPr>
          <p:txBody>
            <a:bodyPr anchor="ctr" rtlCol="false" tIns="50800" lIns="50800" bIns="50800" rIns="50800"/>
            <a:lstStyle/>
            <a:p>
              <a:pPr algn="ctr">
                <a:lnSpc>
                  <a:spcPts val="2199"/>
                </a:lnSpc>
              </a:pPr>
            </a:p>
          </p:txBody>
        </p:sp>
      </p:grpSp>
      <p:sp>
        <p:nvSpPr>
          <p:cNvPr name="Freeform 13" id="13"/>
          <p:cNvSpPr/>
          <p:nvPr/>
        </p:nvSpPr>
        <p:spPr>
          <a:xfrm flipH="true" flipV="false" rot="0">
            <a:off x="13141693" y="250713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5" id="15"/>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6" id="16"/>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04</a:t>
            </a:r>
          </a:p>
        </p:txBody>
      </p:sp>
      <p:sp>
        <p:nvSpPr>
          <p:cNvPr name="TextBox 17" id="17"/>
          <p:cNvSpPr txBox="true"/>
          <p:nvPr/>
        </p:nvSpPr>
        <p:spPr>
          <a:xfrm rot="0">
            <a:off x="5641669" y="2449446"/>
            <a:ext cx="7004662" cy="1007795"/>
          </a:xfrm>
          <a:prstGeom prst="rect">
            <a:avLst/>
          </a:prstGeom>
        </p:spPr>
        <p:txBody>
          <a:bodyPr anchor="t" rtlCol="false" tIns="0" lIns="0" bIns="0" rIns="0">
            <a:spAutoFit/>
          </a:bodyPr>
          <a:lstStyle/>
          <a:p>
            <a:pPr algn="ctr">
              <a:lnSpc>
                <a:spcPts val="7441"/>
              </a:lnSpc>
            </a:pPr>
            <a:r>
              <a:rPr lang="en-US" sz="8001">
                <a:solidFill>
                  <a:srgbClr val="FFFFFF"/>
                </a:solidFill>
                <a:latin typeface="Anton"/>
                <a:ea typeface="Anton"/>
                <a:cs typeface="Anton"/>
                <a:sym typeface="Anton"/>
              </a:rPr>
              <a:t>THÀNH VIÊN</a:t>
            </a:r>
          </a:p>
        </p:txBody>
      </p:sp>
      <p:sp>
        <p:nvSpPr>
          <p:cNvPr name="Freeform 18" id="18"/>
          <p:cNvSpPr/>
          <p:nvPr/>
        </p:nvSpPr>
        <p:spPr>
          <a:xfrm flipH="false" flipV="false" rot="0">
            <a:off x="-312143" y="2507132"/>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9" id="19"/>
          <p:cNvSpPr txBox="true"/>
          <p:nvPr/>
        </p:nvSpPr>
        <p:spPr>
          <a:xfrm rot="0">
            <a:off x="2307594" y="4067908"/>
            <a:ext cx="4068571" cy="859896"/>
          </a:xfrm>
          <a:prstGeom prst="rect">
            <a:avLst/>
          </a:prstGeom>
        </p:spPr>
        <p:txBody>
          <a:bodyPr anchor="t" rtlCol="false" tIns="0" lIns="0" bIns="0" rIns="0">
            <a:spAutoFit/>
          </a:bodyPr>
          <a:lstStyle/>
          <a:p>
            <a:pPr algn="ctr">
              <a:lnSpc>
                <a:spcPts val="6679"/>
              </a:lnSpc>
              <a:spcBef>
                <a:spcPct val="0"/>
              </a:spcBef>
            </a:pPr>
            <a:r>
              <a:rPr lang="en-US" b="true" sz="4770">
                <a:solidFill>
                  <a:srgbClr val="FFFFFF"/>
                </a:solidFill>
                <a:latin typeface="Poppins Medium"/>
                <a:ea typeface="Poppins Medium"/>
                <a:cs typeface="Poppins Medium"/>
                <a:sym typeface="Poppins Medium"/>
              </a:rPr>
              <a:t>Võ Anh Quân</a:t>
            </a:r>
          </a:p>
        </p:txBody>
      </p:sp>
      <p:sp>
        <p:nvSpPr>
          <p:cNvPr name="TextBox 20" id="20"/>
          <p:cNvSpPr txBox="true"/>
          <p:nvPr/>
        </p:nvSpPr>
        <p:spPr>
          <a:xfrm rot="0">
            <a:off x="2589319" y="6289175"/>
            <a:ext cx="3505120" cy="810366"/>
          </a:xfrm>
          <a:prstGeom prst="rect">
            <a:avLst/>
          </a:prstGeom>
        </p:spPr>
        <p:txBody>
          <a:bodyPr anchor="t" rtlCol="false" tIns="0" lIns="0" bIns="0" rIns="0">
            <a:spAutoFit/>
          </a:bodyPr>
          <a:lstStyle/>
          <a:p>
            <a:pPr algn="ctr">
              <a:lnSpc>
                <a:spcPts val="6259"/>
              </a:lnSpc>
              <a:spcBef>
                <a:spcPct val="0"/>
              </a:spcBef>
            </a:pPr>
            <a:r>
              <a:rPr lang="en-US" b="true" sz="4470">
                <a:solidFill>
                  <a:srgbClr val="FFFFFF"/>
                </a:solidFill>
                <a:latin typeface="Poppins Medium"/>
                <a:ea typeface="Poppins Medium"/>
                <a:cs typeface="Poppins Medium"/>
                <a:sym typeface="Poppins Medium"/>
              </a:rPr>
              <a:t>22521192</a:t>
            </a:r>
          </a:p>
        </p:txBody>
      </p:sp>
      <p:sp>
        <p:nvSpPr>
          <p:cNvPr name="TextBox 21" id="21"/>
          <p:cNvSpPr txBox="true"/>
          <p:nvPr/>
        </p:nvSpPr>
        <p:spPr>
          <a:xfrm rot="0">
            <a:off x="11107407" y="4067908"/>
            <a:ext cx="5243768" cy="859896"/>
          </a:xfrm>
          <a:prstGeom prst="rect">
            <a:avLst/>
          </a:prstGeom>
        </p:spPr>
        <p:txBody>
          <a:bodyPr anchor="t" rtlCol="false" tIns="0" lIns="0" bIns="0" rIns="0">
            <a:spAutoFit/>
          </a:bodyPr>
          <a:lstStyle/>
          <a:p>
            <a:pPr algn="ctr">
              <a:lnSpc>
                <a:spcPts val="6679"/>
              </a:lnSpc>
              <a:spcBef>
                <a:spcPct val="0"/>
              </a:spcBef>
            </a:pPr>
            <a:r>
              <a:rPr lang="en-US" b="true" sz="4770">
                <a:solidFill>
                  <a:srgbClr val="FFFFFF"/>
                </a:solidFill>
                <a:latin typeface="Poppins Medium"/>
                <a:ea typeface="Poppins Medium"/>
                <a:cs typeface="Poppins Medium"/>
                <a:sym typeface="Poppins Medium"/>
              </a:rPr>
              <a:t>Võ Minh Quyền</a:t>
            </a:r>
          </a:p>
        </p:txBody>
      </p:sp>
      <p:sp>
        <p:nvSpPr>
          <p:cNvPr name="TextBox 22" id="22"/>
          <p:cNvSpPr txBox="true"/>
          <p:nvPr/>
        </p:nvSpPr>
        <p:spPr>
          <a:xfrm rot="0">
            <a:off x="12029374" y="6289175"/>
            <a:ext cx="3505120" cy="810366"/>
          </a:xfrm>
          <a:prstGeom prst="rect">
            <a:avLst/>
          </a:prstGeom>
        </p:spPr>
        <p:txBody>
          <a:bodyPr anchor="t" rtlCol="false" tIns="0" lIns="0" bIns="0" rIns="0">
            <a:spAutoFit/>
          </a:bodyPr>
          <a:lstStyle/>
          <a:p>
            <a:pPr algn="ctr">
              <a:lnSpc>
                <a:spcPts val="6259"/>
              </a:lnSpc>
              <a:spcBef>
                <a:spcPct val="0"/>
              </a:spcBef>
            </a:pPr>
            <a:r>
              <a:rPr lang="en-US" b="true" sz="4470">
                <a:solidFill>
                  <a:srgbClr val="FFFFFF"/>
                </a:solidFill>
                <a:latin typeface="Poppins Medium"/>
                <a:ea typeface="Poppins Medium"/>
                <a:cs typeface="Poppins Medium"/>
                <a:sym typeface="Poppins Medium"/>
              </a:rPr>
              <a:t>22521227</a:t>
            </a:r>
          </a:p>
        </p:txBody>
      </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1304154" y="2506973"/>
            <a:ext cx="8748831" cy="2060393"/>
            <a:chOff x="0" y="0"/>
            <a:chExt cx="2304219" cy="542655"/>
          </a:xfrm>
        </p:grpSpPr>
        <p:sp>
          <p:nvSpPr>
            <p:cNvPr name="Freeform 11" id="11"/>
            <p:cNvSpPr/>
            <p:nvPr/>
          </p:nvSpPr>
          <p:spPr>
            <a:xfrm flipH="false" flipV="false" rot="0">
              <a:off x="0" y="0"/>
              <a:ext cx="2304219" cy="542655"/>
            </a:xfrm>
            <a:custGeom>
              <a:avLst/>
              <a:gdLst/>
              <a:ahLst/>
              <a:cxnLst/>
              <a:rect r="r" b="b" t="t" l="l"/>
              <a:pathLst>
                <a:path h="542655" w="2304219">
                  <a:moveTo>
                    <a:pt x="0" y="0"/>
                  </a:moveTo>
                  <a:lnTo>
                    <a:pt x="2304219" y="0"/>
                  </a:lnTo>
                  <a:lnTo>
                    <a:pt x="2304219" y="542655"/>
                  </a:lnTo>
                  <a:lnTo>
                    <a:pt x="0" y="542655"/>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2" id="12"/>
            <p:cNvSpPr txBox="true"/>
            <p:nvPr/>
          </p:nvSpPr>
          <p:spPr>
            <a:xfrm>
              <a:off x="0" y="-38100"/>
              <a:ext cx="2304219" cy="58075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304154" y="5496813"/>
            <a:ext cx="8748831" cy="2597989"/>
            <a:chOff x="0" y="0"/>
            <a:chExt cx="2304219" cy="684244"/>
          </a:xfrm>
        </p:grpSpPr>
        <p:sp>
          <p:nvSpPr>
            <p:cNvPr name="Freeform 14" id="14"/>
            <p:cNvSpPr/>
            <p:nvPr/>
          </p:nvSpPr>
          <p:spPr>
            <a:xfrm flipH="false" flipV="false" rot="0">
              <a:off x="0" y="0"/>
              <a:ext cx="2304219" cy="684244"/>
            </a:xfrm>
            <a:custGeom>
              <a:avLst/>
              <a:gdLst/>
              <a:ahLst/>
              <a:cxnLst/>
              <a:rect r="r" b="b" t="t" l="l"/>
              <a:pathLst>
                <a:path h="684244" w="2304219">
                  <a:moveTo>
                    <a:pt x="0" y="0"/>
                  </a:moveTo>
                  <a:lnTo>
                    <a:pt x="2304219" y="0"/>
                  </a:lnTo>
                  <a:lnTo>
                    <a:pt x="2304219" y="684244"/>
                  </a:lnTo>
                  <a:lnTo>
                    <a:pt x="0" y="68424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5" id="15"/>
            <p:cNvSpPr txBox="true"/>
            <p:nvPr/>
          </p:nvSpPr>
          <p:spPr>
            <a:xfrm>
              <a:off x="0" y="-38100"/>
              <a:ext cx="2304219" cy="722344"/>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0842362" y="1626477"/>
            <a:ext cx="7561635" cy="2940889"/>
            <a:chOff x="0" y="0"/>
            <a:chExt cx="1991542" cy="774555"/>
          </a:xfrm>
        </p:grpSpPr>
        <p:sp>
          <p:nvSpPr>
            <p:cNvPr name="Freeform 17" id="17"/>
            <p:cNvSpPr/>
            <p:nvPr/>
          </p:nvSpPr>
          <p:spPr>
            <a:xfrm flipH="false" flipV="false" rot="0">
              <a:off x="0" y="0"/>
              <a:ext cx="1991542" cy="774555"/>
            </a:xfrm>
            <a:custGeom>
              <a:avLst/>
              <a:gdLst/>
              <a:ahLst/>
              <a:cxnLst/>
              <a:rect r="r" b="b" t="t" l="l"/>
              <a:pathLst>
                <a:path h="774555" w="1991542">
                  <a:moveTo>
                    <a:pt x="0" y="0"/>
                  </a:moveTo>
                  <a:lnTo>
                    <a:pt x="1991542" y="0"/>
                  </a:lnTo>
                  <a:lnTo>
                    <a:pt x="1991542" y="774555"/>
                  </a:lnTo>
                  <a:lnTo>
                    <a:pt x="0" y="774555"/>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8" id="18"/>
            <p:cNvSpPr txBox="true"/>
            <p:nvPr/>
          </p:nvSpPr>
          <p:spPr>
            <a:xfrm>
              <a:off x="0" y="-38100"/>
              <a:ext cx="1991542" cy="812655"/>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5250529" y="7143262"/>
            <a:ext cx="4017541" cy="4114800"/>
          </a:xfrm>
          <a:custGeom>
            <a:avLst/>
            <a:gdLst/>
            <a:ahLst/>
            <a:cxnLst/>
            <a:rect r="r" b="b" t="t" l="l"/>
            <a:pathLst>
              <a:path h="4114800" w="4017541">
                <a:moveTo>
                  <a:pt x="0" y="0"/>
                </a:moveTo>
                <a:lnTo>
                  <a:pt x="4017542" y="0"/>
                </a:lnTo>
                <a:lnTo>
                  <a:pt x="4017542" y="4114800"/>
                </a:lnTo>
                <a:lnTo>
                  <a:pt x="0" y="4114800"/>
                </a:lnTo>
                <a:lnTo>
                  <a:pt x="0" y="0"/>
                </a:lnTo>
                <a:close/>
              </a:path>
            </a:pathLst>
          </a:custGeom>
          <a:blipFill>
            <a:blip r:embed="rId11">
              <a:alphaModFix amt="31000"/>
              <a:extLst>
                <a:ext uri="{96DAC541-7B7A-43D3-8B79-37D633B846F1}">
                  <asvg:svgBlip xmlns:asvg="http://schemas.microsoft.com/office/drawing/2016/SVG/main" r:embed="rId12"/>
                </a:ext>
              </a:extLst>
            </a:blip>
            <a:stretch>
              <a:fillRect l="0" t="0" r="0" b="0"/>
            </a:stretch>
          </a:blipFill>
        </p:spPr>
      </p:sp>
      <p:grpSp>
        <p:nvGrpSpPr>
          <p:cNvPr name="Group 20" id="20"/>
          <p:cNvGrpSpPr/>
          <p:nvPr/>
        </p:nvGrpSpPr>
        <p:grpSpPr>
          <a:xfrm rot="0">
            <a:off x="1962150" y="2048767"/>
            <a:ext cx="345440" cy="345440"/>
            <a:chOff x="0" y="0"/>
            <a:chExt cx="90980" cy="90980"/>
          </a:xfrm>
        </p:grpSpPr>
        <p:sp>
          <p:nvSpPr>
            <p:cNvPr name="Freeform 21" id="21"/>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2" id="22"/>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23" id="23"/>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24" id="24"/>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5" id="25"/>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03</a:t>
            </a:r>
          </a:p>
        </p:txBody>
      </p:sp>
      <p:sp>
        <p:nvSpPr>
          <p:cNvPr name="TextBox 26" id="26"/>
          <p:cNvSpPr txBox="true"/>
          <p:nvPr/>
        </p:nvSpPr>
        <p:spPr>
          <a:xfrm rot="0">
            <a:off x="1962150" y="2754015"/>
            <a:ext cx="6915150" cy="1378690"/>
          </a:xfrm>
          <a:prstGeom prst="rect">
            <a:avLst/>
          </a:prstGeom>
        </p:spPr>
        <p:txBody>
          <a:bodyPr anchor="t" rtlCol="false" tIns="0" lIns="0" bIns="0" rIns="0">
            <a:spAutoFit/>
          </a:bodyPr>
          <a:lstStyle/>
          <a:p>
            <a:pPr algn="l">
              <a:lnSpc>
                <a:spcPts val="2759"/>
              </a:lnSpc>
              <a:spcBef>
                <a:spcPct val="0"/>
              </a:spcBef>
            </a:pPr>
            <a:r>
              <a:rPr lang="en-US" b="true" sz="1970">
                <a:solidFill>
                  <a:srgbClr val="FFFFFF"/>
                </a:solidFill>
                <a:latin typeface="Poppins Medium"/>
                <a:ea typeface="Poppins Medium"/>
                <a:cs typeface="Poppins Medium"/>
                <a:sym typeface="Poppins Medium"/>
              </a:rPr>
              <a:t>Hiện nay, tấn công dịch ngược mô hình phát hiện mã độc đang trở thành một mối đe dọa ngày càng nghiêm trọng trong lĩnh vực an ninh mạng, với nhiều xu hướng và chiến thuật mới được ghi nhận</a:t>
            </a:r>
          </a:p>
        </p:txBody>
      </p:sp>
      <p:sp>
        <p:nvSpPr>
          <p:cNvPr name="TextBox 27" id="27"/>
          <p:cNvSpPr txBox="true"/>
          <p:nvPr/>
        </p:nvSpPr>
        <p:spPr>
          <a:xfrm rot="0">
            <a:off x="11532363" y="2737040"/>
            <a:ext cx="6181632" cy="900738"/>
          </a:xfrm>
          <a:prstGeom prst="rect">
            <a:avLst/>
          </a:prstGeom>
        </p:spPr>
        <p:txBody>
          <a:bodyPr anchor="t" rtlCol="false" tIns="0" lIns="0" bIns="0" rIns="0">
            <a:spAutoFit/>
          </a:bodyPr>
          <a:lstStyle/>
          <a:p>
            <a:pPr algn="l">
              <a:lnSpc>
                <a:spcPts val="6604"/>
              </a:lnSpc>
            </a:pPr>
            <a:r>
              <a:rPr lang="en-US" sz="7101">
                <a:solidFill>
                  <a:srgbClr val="FFFFFF"/>
                </a:solidFill>
                <a:latin typeface="Anton"/>
                <a:ea typeface="Anton"/>
                <a:cs typeface="Anton"/>
                <a:sym typeface="Anton"/>
              </a:rPr>
              <a:t>LÝ DO CHỌN ĐỀ TÀI</a:t>
            </a:r>
          </a:p>
        </p:txBody>
      </p:sp>
      <p:sp>
        <p:nvSpPr>
          <p:cNvPr name="TextBox 28" id="28"/>
          <p:cNvSpPr txBox="true"/>
          <p:nvPr/>
        </p:nvSpPr>
        <p:spPr>
          <a:xfrm rot="0">
            <a:off x="1962150" y="5754728"/>
            <a:ext cx="6915150" cy="2064490"/>
          </a:xfrm>
          <a:prstGeom prst="rect">
            <a:avLst/>
          </a:prstGeom>
        </p:spPr>
        <p:txBody>
          <a:bodyPr anchor="t" rtlCol="false" tIns="0" lIns="0" bIns="0" rIns="0">
            <a:spAutoFit/>
          </a:bodyPr>
          <a:lstStyle/>
          <a:p>
            <a:pPr algn="l" marL="425513" indent="-212756" lvl="1">
              <a:lnSpc>
                <a:spcPts val="2759"/>
              </a:lnSpc>
              <a:buFont typeface="Arial"/>
              <a:buChar char="•"/>
            </a:pPr>
            <a:r>
              <a:rPr lang="en-US" b="true" sz="1970">
                <a:solidFill>
                  <a:srgbClr val="FFFFFF"/>
                </a:solidFill>
                <a:latin typeface="Poppins Medium"/>
                <a:ea typeface="Poppins Medium"/>
                <a:cs typeface="Poppins Medium"/>
                <a:sym typeface="Poppins Medium"/>
              </a:rPr>
              <a:t>Gia tăng mã độc APT và ransomware: </a:t>
            </a:r>
          </a:p>
          <a:p>
            <a:pPr algn="l" marL="425513" indent="-212756" lvl="1">
              <a:lnSpc>
                <a:spcPts val="2759"/>
              </a:lnSpc>
              <a:buFont typeface="Arial"/>
              <a:buChar char="•"/>
            </a:pPr>
            <a:r>
              <a:rPr lang="en-US" b="true" sz="1970">
                <a:solidFill>
                  <a:srgbClr val="FFFFFF"/>
                </a:solidFill>
                <a:latin typeface="Poppins Medium"/>
                <a:ea typeface="Poppins Medium"/>
                <a:cs typeface="Poppins Medium"/>
                <a:sym typeface="Poppins Medium"/>
              </a:rPr>
              <a:t>Thiệt hại lớn </a:t>
            </a:r>
          </a:p>
          <a:p>
            <a:pPr algn="l" marL="425513" indent="-212756" lvl="1">
              <a:lnSpc>
                <a:spcPts val="2759"/>
              </a:lnSpc>
              <a:buFont typeface="Arial"/>
              <a:buChar char="•"/>
            </a:pPr>
            <a:r>
              <a:rPr lang="en-US" b="true" sz="1970">
                <a:solidFill>
                  <a:srgbClr val="FFFFFF"/>
                </a:solidFill>
                <a:latin typeface="Poppins Medium"/>
                <a:ea typeface="Poppins Medium"/>
                <a:cs typeface="Poppins Medium"/>
                <a:sym typeface="Poppins Medium"/>
              </a:rPr>
              <a:t>Các cơ quan nhà nước bị tấn công</a:t>
            </a:r>
          </a:p>
          <a:p>
            <a:pPr algn="l" marL="425513" indent="-212756" lvl="1">
              <a:lnSpc>
                <a:spcPts val="2759"/>
              </a:lnSpc>
              <a:spcBef>
                <a:spcPct val="0"/>
              </a:spcBef>
              <a:buFont typeface="Arial"/>
              <a:buChar char="•"/>
            </a:pPr>
            <a:r>
              <a:rPr lang="en-US" b="true" sz="1970">
                <a:solidFill>
                  <a:srgbClr val="FFFFFF"/>
                </a:solidFill>
                <a:latin typeface="Poppins Medium"/>
                <a:ea typeface="Poppins Medium"/>
                <a:cs typeface="Poppins Medium"/>
                <a:sym typeface="Poppins Medium"/>
              </a:rPr>
              <a:t>https://ictvietnam.vn/cac-cuoc-tan-cong-mang-ngay-cang-tinh-vi-va-phuc-tap-hon-67939.html</a:t>
            </a:r>
          </a:p>
          <a:p>
            <a:pPr algn="l">
              <a:lnSpc>
                <a:spcPts val="2759"/>
              </a:lnSpc>
              <a:spcBef>
                <a:spcPct val="0"/>
              </a:spcBef>
            </a:pPr>
          </a:p>
        </p:txBody>
      </p:sp>
      <p:sp>
        <p:nvSpPr>
          <p:cNvPr name="TextBox 29" id="29"/>
          <p:cNvSpPr txBox="true"/>
          <p:nvPr/>
        </p:nvSpPr>
        <p:spPr>
          <a:xfrm rot="0">
            <a:off x="2593603" y="1914678"/>
            <a:ext cx="2399495"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Thực trạng</a:t>
            </a:r>
          </a:p>
        </p:txBody>
      </p:sp>
      <p:grpSp>
        <p:nvGrpSpPr>
          <p:cNvPr name="Group 30" id="30"/>
          <p:cNvGrpSpPr/>
          <p:nvPr/>
        </p:nvGrpSpPr>
        <p:grpSpPr>
          <a:xfrm rot="0">
            <a:off x="1962150" y="4760847"/>
            <a:ext cx="345440" cy="345440"/>
            <a:chOff x="0" y="0"/>
            <a:chExt cx="90980" cy="90980"/>
          </a:xfrm>
        </p:grpSpPr>
        <p:sp>
          <p:nvSpPr>
            <p:cNvPr name="Freeform 31" id="31"/>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32" id="32"/>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33" id="33"/>
          <p:cNvSpPr txBox="true"/>
          <p:nvPr/>
        </p:nvSpPr>
        <p:spPr>
          <a:xfrm rot="0">
            <a:off x="2593603" y="4684647"/>
            <a:ext cx="4329716" cy="1012930"/>
          </a:xfrm>
          <a:prstGeom prst="rect">
            <a:avLst/>
          </a:prstGeom>
        </p:spPr>
        <p:txBody>
          <a:bodyPr anchor="t" rtlCol="false" tIns="0" lIns="0" bIns="0" rIns="0">
            <a:spAutoFit/>
          </a:bodyPr>
          <a:lstStyle/>
          <a:p>
            <a:pPr algn="l">
              <a:lnSpc>
                <a:spcPts val="4019"/>
              </a:lnSpc>
            </a:pPr>
            <a:r>
              <a:rPr lang="en-US" sz="2870" b="true">
                <a:solidFill>
                  <a:srgbClr val="FFFFFF"/>
                </a:solidFill>
                <a:latin typeface="Poppins Medium"/>
                <a:ea typeface="Poppins Medium"/>
                <a:cs typeface="Poppins Medium"/>
                <a:sym typeface="Poppins Medium"/>
              </a:rPr>
              <a:t>Tình hình tại Việt Nam</a:t>
            </a:r>
          </a:p>
          <a:p>
            <a:pPr algn="l">
              <a:lnSpc>
                <a:spcPts val="4019"/>
              </a:lnSpc>
              <a:spcBef>
                <a:spcPct val="0"/>
              </a:spcBef>
            </a:pPr>
          </a:p>
        </p:txBody>
      </p:sp>
      <p:grpSp>
        <p:nvGrpSpPr>
          <p:cNvPr name="Group 34" id="34"/>
          <p:cNvGrpSpPr/>
          <p:nvPr/>
        </p:nvGrpSpPr>
        <p:grpSpPr>
          <a:xfrm rot="0">
            <a:off x="11359643" y="4760847"/>
            <a:ext cx="345440" cy="345440"/>
            <a:chOff x="0" y="0"/>
            <a:chExt cx="90980" cy="90980"/>
          </a:xfrm>
        </p:grpSpPr>
        <p:sp>
          <p:nvSpPr>
            <p:cNvPr name="Freeform 35" id="35"/>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36" id="36"/>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37" id="37"/>
          <p:cNvSpPr txBox="true"/>
          <p:nvPr/>
        </p:nvSpPr>
        <p:spPr>
          <a:xfrm rot="0">
            <a:off x="12458321" y="4684647"/>
            <a:ext cx="4329716" cy="1012930"/>
          </a:xfrm>
          <a:prstGeom prst="rect">
            <a:avLst/>
          </a:prstGeom>
        </p:spPr>
        <p:txBody>
          <a:bodyPr anchor="t" rtlCol="false" tIns="0" lIns="0" bIns="0" rIns="0">
            <a:spAutoFit/>
          </a:bodyPr>
          <a:lstStyle/>
          <a:p>
            <a:pPr algn="l">
              <a:lnSpc>
                <a:spcPts val="4019"/>
              </a:lnSpc>
            </a:pPr>
            <a:r>
              <a:rPr lang="en-US" sz="2870" b="true">
                <a:solidFill>
                  <a:srgbClr val="FFFFFF"/>
                </a:solidFill>
                <a:latin typeface="Poppins Medium"/>
                <a:ea typeface="Poppins Medium"/>
                <a:cs typeface="Poppins Medium"/>
                <a:sym typeface="Poppins Medium"/>
              </a:rPr>
              <a:t>Hậu quả </a:t>
            </a:r>
          </a:p>
          <a:p>
            <a:pPr algn="l">
              <a:lnSpc>
                <a:spcPts val="4019"/>
              </a:lnSpc>
              <a:spcBef>
                <a:spcPct val="0"/>
              </a:spcBef>
            </a:pPr>
          </a:p>
        </p:txBody>
      </p:sp>
      <p:grpSp>
        <p:nvGrpSpPr>
          <p:cNvPr name="Group 38" id="38"/>
          <p:cNvGrpSpPr/>
          <p:nvPr/>
        </p:nvGrpSpPr>
        <p:grpSpPr>
          <a:xfrm rot="0">
            <a:off x="10745441" y="5496813"/>
            <a:ext cx="8748831" cy="2597989"/>
            <a:chOff x="0" y="0"/>
            <a:chExt cx="2304219" cy="684244"/>
          </a:xfrm>
        </p:grpSpPr>
        <p:sp>
          <p:nvSpPr>
            <p:cNvPr name="Freeform 39" id="39"/>
            <p:cNvSpPr/>
            <p:nvPr/>
          </p:nvSpPr>
          <p:spPr>
            <a:xfrm flipH="false" flipV="false" rot="0">
              <a:off x="0" y="0"/>
              <a:ext cx="2304219" cy="684244"/>
            </a:xfrm>
            <a:custGeom>
              <a:avLst/>
              <a:gdLst/>
              <a:ahLst/>
              <a:cxnLst/>
              <a:rect r="r" b="b" t="t" l="l"/>
              <a:pathLst>
                <a:path h="684244" w="2304219">
                  <a:moveTo>
                    <a:pt x="0" y="0"/>
                  </a:moveTo>
                  <a:lnTo>
                    <a:pt x="2304219" y="0"/>
                  </a:lnTo>
                  <a:lnTo>
                    <a:pt x="2304219" y="684244"/>
                  </a:lnTo>
                  <a:lnTo>
                    <a:pt x="0" y="68424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40" id="40"/>
            <p:cNvSpPr txBox="true"/>
            <p:nvPr/>
          </p:nvSpPr>
          <p:spPr>
            <a:xfrm>
              <a:off x="0" y="-38100"/>
              <a:ext cx="2304219" cy="722344"/>
            </a:xfrm>
            <a:prstGeom prst="rect">
              <a:avLst/>
            </a:prstGeom>
          </p:spPr>
          <p:txBody>
            <a:bodyPr anchor="ctr" rtlCol="false" tIns="50800" lIns="50800" bIns="50800" rIns="50800"/>
            <a:lstStyle/>
            <a:p>
              <a:pPr algn="ctr">
                <a:lnSpc>
                  <a:spcPts val="2659"/>
                </a:lnSpc>
                <a:spcBef>
                  <a:spcPct val="0"/>
                </a:spcBef>
              </a:pPr>
            </a:p>
          </p:txBody>
        </p:sp>
      </p:grpSp>
      <p:sp>
        <p:nvSpPr>
          <p:cNvPr name="TextBox 41" id="41"/>
          <p:cNvSpPr txBox="true"/>
          <p:nvPr/>
        </p:nvSpPr>
        <p:spPr>
          <a:xfrm rot="0">
            <a:off x="11037671" y="5734988"/>
            <a:ext cx="6915150" cy="2064490"/>
          </a:xfrm>
          <a:prstGeom prst="rect">
            <a:avLst/>
          </a:prstGeom>
        </p:spPr>
        <p:txBody>
          <a:bodyPr anchor="t" rtlCol="false" tIns="0" lIns="0" bIns="0" rIns="0">
            <a:spAutoFit/>
          </a:bodyPr>
          <a:lstStyle/>
          <a:p>
            <a:pPr algn="l" marL="425513" indent="-212756" lvl="1">
              <a:lnSpc>
                <a:spcPts val="2759"/>
              </a:lnSpc>
              <a:buFont typeface="Arial"/>
              <a:buChar char="•"/>
            </a:pPr>
            <a:r>
              <a:rPr lang="en-US" b="true" sz="1970">
                <a:solidFill>
                  <a:srgbClr val="FFFFFF"/>
                </a:solidFill>
                <a:latin typeface="Poppins Medium"/>
                <a:ea typeface="Poppins Medium"/>
                <a:cs typeface="Poppins Medium"/>
                <a:sym typeface="Poppins Medium"/>
              </a:rPr>
              <a:t>Làm giảm hiệu quả của hệ thống phát hiện mã độc.</a:t>
            </a:r>
          </a:p>
          <a:p>
            <a:pPr algn="l" marL="425513" indent="-212756" lvl="1">
              <a:lnSpc>
                <a:spcPts val="2759"/>
              </a:lnSpc>
              <a:buFont typeface="Arial"/>
              <a:buChar char="•"/>
            </a:pPr>
            <a:r>
              <a:rPr lang="en-US" b="true" sz="1970">
                <a:solidFill>
                  <a:srgbClr val="FFFFFF"/>
                </a:solidFill>
                <a:latin typeface="Poppins Medium"/>
                <a:ea typeface="Poppins Medium"/>
                <a:cs typeface="Poppins Medium"/>
                <a:sym typeface="Poppins Medium"/>
              </a:rPr>
              <a:t>Tạo ra các biến thể mã độc ngày càng k</a:t>
            </a:r>
            <a:r>
              <a:rPr lang="en-US" b="true" sz="1970">
                <a:solidFill>
                  <a:srgbClr val="FFFFFF"/>
                </a:solidFill>
                <a:latin typeface="Poppins Medium"/>
                <a:ea typeface="Poppins Medium"/>
                <a:cs typeface="Poppins Medium"/>
                <a:sym typeface="Poppins Medium"/>
              </a:rPr>
              <a:t>hó phát hiện.</a:t>
            </a:r>
          </a:p>
          <a:p>
            <a:pPr algn="l" marL="425513" indent="-212756" lvl="1">
              <a:lnSpc>
                <a:spcPts val="2759"/>
              </a:lnSpc>
              <a:spcBef>
                <a:spcPct val="0"/>
              </a:spcBef>
              <a:buFont typeface="Arial"/>
              <a:buChar char="•"/>
            </a:pPr>
            <a:r>
              <a:rPr lang="en-US" b="true" sz="1970">
                <a:solidFill>
                  <a:srgbClr val="FFFFFF"/>
                </a:solidFill>
                <a:latin typeface="Poppins Medium"/>
                <a:ea typeface="Poppins Medium"/>
                <a:cs typeface="Poppins Medium"/>
                <a:sym typeface="Poppins Medium"/>
              </a:rPr>
              <a:t>Gây rủi ro lớn cho an ninh mạng, đặc biệt trong môi trường doanh nghiệp và hạ tầng quan trọng.</a:t>
            </a:r>
          </a:p>
          <a:p>
            <a:pPr algn="l">
              <a:lnSpc>
                <a:spcPts val="2759"/>
              </a:lnSpc>
              <a:spcBef>
                <a:spcPct val="0"/>
              </a:spcBef>
            </a:pPr>
          </a:p>
        </p:txBody>
      </p:sp>
    </p:spTree>
  </p:cSld>
  <p:clrMapOvr>
    <a:masterClrMapping/>
  </p:clrMapOvr>
  <p:transition spd="fast">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498890" y="1700848"/>
            <a:ext cx="8057507" cy="4992443"/>
            <a:chOff x="0" y="0"/>
            <a:chExt cx="2122142" cy="1314882"/>
          </a:xfrm>
        </p:grpSpPr>
        <p:sp>
          <p:nvSpPr>
            <p:cNvPr name="Freeform 6" id="6"/>
            <p:cNvSpPr/>
            <p:nvPr/>
          </p:nvSpPr>
          <p:spPr>
            <a:xfrm flipH="false" flipV="false" rot="0">
              <a:off x="0" y="0"/>
              <a:ext cx="2122142" cy="1314882"/>
            </a:xfrm>
            <a:custGeom>
              <a:avLst/>
              <a:gdLst/>
              <a:ahLst/>
              <a:cxnLst/>
              <a:rect r="r" b="b" t="t" l="l"/>
              <a:pathLst>
                <a:path h="1314882" w="2122142">
                  <a:moveTo>
                    <a:pt x="0" y="0"/>
                  </a:moveTo>
                  <a:lnTo>
                    <a:pt x="2122142" y="0"/>
                  </a:lnTo>
                  <a:lnTo>
                    <a:pt x="2122142" y="1314882"/>
                  </a:lnTo>
                  <a:lnTo>
                    <a:pt x="0" y="1314882"/>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7" id="7"/>
            <p:cNvSpPr txBox="true"/>
            <p:nvPr/>
          </p:nvSpPr>
          <p:spPr>
            <a:xfrm>
              <a:off x="0" y="-38100"/>
              <a:ext cx="2122142" cy="135298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605460" y="9029768"/>
            <a:ext cx="742179" cy="742179"/>
            <a:chOff x="0" y="0"/>
            <a:chExt cx="195471" cy="195471"/>
          </a:xfrm>
        </p:grpSpPr>
        <p:sp>
          <p:nvSpPr>
            <p:cNvPr name="Freeform 11" id="11"/>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2" id="12"/>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3" id="13"/>
          <p:cNvGrpSpPr/>
          <p:nvPr/>
        </p:nvGrpSpPr>
        <p:grpSpPr>
          <a:xfrm rot="0">
            <a:off x="1962150" y="2272479"/>
            <a:ext cx="345440" cy="345440"/>
            <a:chOff x="0" y="0"/>
            <a:chExt cx="90980" cy="90980"/>
          </a:xfrm>
        </p:grpSpPr>
        <p:sp>
          <p:nvSpPr>
            <p:cNvPr name="Freeform 14" id="14"/>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5" id="15"/>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16" id="16"/>
          <p:cNvGrpSpPr/>
          <p:nvPr/>
        </p:nvGrpSpPr>
        <p:grpSpPr>
          <a:xfrm rot="0">
            <a:off x="1962150" y="4472436"/>
            <a:ext cx="345440" cy="345440"/>
            <a:chOff x="0" y="0"/>
            <a:chExt cx="90980" cy="90980"/>
          </a:xfrm>
        </p:grpSpPr>
        <p:sp>
          <p:nvSpPr>
            <p:cNvPr name="Freeform 17" id="17"/>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8" id="18"/>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19" id="19"/>
          <p:cNvGrpSpPr/>
          <p:nvPr/>
        </p:nvGrpSpPr>
        <p:grpSpPr>
          <a:xfrm rot="0">
            <a:off x="1962150" y="6179798"/>
            <a:ext cx="345440" cy="345440"/>
            <a:chOff x="0" y="0"/>
            <a:chExt cx="90980" cy="90980"/>
          </a:xfrm>
        </p:grpSpPr>
        <p:sp>
          <p:nvSpPr>
            <p:cNvPr name="Freeform 20" id="20"/>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1" id="21"/>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Freeform 22" id="22"/>
          <p:cNvSpPr/>
          <p:nvPr/>
        </p:nvSpPr>
        <p:spPr>
          <a:xfrm flipH="false" flipV="false" rot="0">
            <a:off x="11795216" y="2483299"/>
            <a:ext cx="1040529" cy="1040529"/>
          </a:xfrm>
          <a:custGeom>
            <a:avLst/>
            <a:gdLst/>
            <a:ahLst/>
            <a:cxnLst/>
            <a:rect r="r" b="b" t="t" l="l"/>
            <a:pathLst>
              <a:path h="1040529" w="1040529">
                <a:moveTo>
                  <a:pt x="0" y="0"/>
                </a:moveTo>
                <a:lnTo>
                  <a:pt x="1040529" y="0"/>
                </a:lnTo>
                <a:lnTo>
                  <a:pt x="1040529" y="1040529"/>
                </a:lnTo>
                <a:lnTo>
                  <a:pt x="0" y="10405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3" id="23"/>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24" id="24"/>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5" id="25"/>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05</a:t>
            </a:r>
          </a:p>
        </p:txBody>
      </p:sp>
      <p:sp>
        <p:nvSpPr>
          <p:cNvPr name="TextBox 26" id="26"/>
          <p:cNvSpPr txBox="true"/>
          <p:nvPr/>
        </p:nvSpPr>
        <p:spPr>
          <a:xfrm rot="0">
            <a:off x="11795216" y="4014423"/>
            <a:ext cx="4523662" cy="1007795"/>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MỤC TIÊU</a:t>
            </a:r>
          </a:p>
        </p:txBody>
      </p:sp>
      <p:sp>
        <p:nvSpPr>
          <p:cNvPr name="TextBox 27" id="27"/>
          <p:cNvSpPr txBox="true"/>
          <p:nvPr/>
        </p:nvSpPr>
        <p:spPr>
          <a:xfrm rot="0">
            <a:off x="2593603" y="2773872"/>
            <a:ext cx="6915150" cy="1378690"/>
          </a:xfrm>
          <a:prstGeom prst="rect">
            <a:avLst/>
          </a:prstGeom>
        </p:spPr>
        <p:txBody>
          <a:bodyPr anchor="t" rtlCol="false" tIns="0" lIns="0" bIns="0" rIns="0">
            <a:spAutoFit/>
          </a:bodyPr>
          <a:lstStyle/>
          <a:p>
            <a:pPr algn="l">
              <a:lnSpc>
                <a:spcPts val="2759"/>
              </a:lnSpc>
              <a:spcBef>
                <a:spcPct val="0"/>
              </a:spcBef>
            </a:pPr>
            <a:r>
              <a:rPr lang="en-US" sz="1970">
                <a:solidFill>
                  <a:srgbClr val="FFFFFF"/>
                </a:solidFill>
                <a:latin typeface="Poppins"/>
                <a:ea typeface="Poppins"/>
                <a:cs typeface="Poppins"/>
                <a:sym typeface="Poppins"/>
              </a:rPr>
              <a:t>Tấn công dịch ngược là quá trình mà kẻ tấn công cố gắng phân tích ngược lại mô hình học máy hoặc hệ thống phát hiện mã độc để hiểu cách nó hoạt động, từ đó tìm cách qua mặt hoặc vô hiệu hóa hệ thống đó.</a:t>
            </a:r>
          </a:p>
        </p:txBody>
      </p:sp>
      <p:sp>
        <p:nvSpPr>
          <p:cNvPr name="TextBox 28" id="28"/>
          <p:cNvSpPr txBox="true"/>
          <p:nvPr/>
        </p:nvSpPr>
        <p:spPr>
          <a:xfrm rot="0">
            <a:off x="2593603" y="2191146"/>
            <a:ext cx="7905287"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Tìm hiểu về tấn công dịch ngược</a:t>
            </a:r>
          </a:p>
        </p:txBody>
      </p:sp>
      <p:sp>
        <p:nvSpPr>
          <p:cNvPr name="TextBox 29" id="29"/>
          <p:cNvSpPr txBox="true"/>
          <p:nvPr/>
        </p:nvSpPr>
        <p:spPr>
          <a:xfrm rot="0">
            <a:off x="2593603" y="4973829"/>
            <a:ext cx="6915150" cy="1378690"/>
          </a:xfrm>
          <a:prstGeom prst="rect">
            <a:avLst/>
          </a:prstGeom>
        </p:spPr>
        <p:txBody>
          <a:bodyPr anchor="t" rtlCol="false" tIns="0" lIns="0" bIns="0" rIns="0">
            <a:spAutoFit/>
          </a:bodyPr>
          <a:lstStyle/>
          <a:p>
            <a:pPr algn="l">
              <a:lnSpc>
                <a:spcPts val="2759"/>
              </a:lnSpc>
              <a:spcBef>
                <a:spcPct val="0"/>
              </a:spcBef>
            </a:pPr>
            <a:r>
              <a:rPr lang="en-US" sz="1970">
                <a:solidFill>
                  <a:srgbClr val="FFFFFF"/>
                </a:solidFill>
                <a:latin typeface="Poppins"/>
                <a:ea typeface="Poppins"/>
                <a:cs typeface="Poppins"/>
                <a:sym typeface="Poppins"/>
              </a:rPr>
              <a:t>Mô phỏng đơn giản 1 quy trình tấn công dịch ngược và cố gắng tạo ra 1 mã độc giả qua mặt được mmoo hình phân loại mã độc</a:t>
            </a:r>
          </a:p>
          <a:p>
            <a:pPr algn="l">
              <a:lnSpc>
                <a:spcPts val="2759"/>
              </a:lnSpc>
              <a:spcBef>
                <a:spcPct val="0"/>
              </a:spcBef>
            </a:pPr>
          </a:p>
        </p:txBody>
      </p:sp>
      <p:sp>
        <p:nvSpPr>
          <p:cNvPr name="TextBox 30" id="30"/>
          <p:cNvSpPr txBox="true"/>
          <p:nvPr/>
        </p:nvSpPr>
        <p:spPr>
          <a:xfrm rot="0">
            <a:off x="2593603" y="4391104"/>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Mô phỏng quy trình</a:t>
            </a:r>
          </a:p>
        </p:txBody>
      </p:sp>
      <p:sp>
        <p:nvSpPr>
          <p:cNvPr name="TextBox 31" id="31"/>
          <p:cNvSpPr txBox="true"/>
          <p:nvPr/>
        </p:nvSpPr>
        <p:spPr>
          <a:xfrm rot="0">
            <a:off x="2363197" y="6687904"/>
            <a:ext cx="6915150" cy="2538200"/>
          </a:xfrm>
          <a:prstGeom prst="rect">
            <a:avLst/>
          </a:prstGeom>
        </p:spPr>
        <p:txBody>
          <a:bodyPr anchor="t" rtlCol="false" tIns="0" lIns="0" bIns="0" rIns="0">
            <a:spAutoFit/>
          </a:bodyPr>
          <a:lstStyle/>
          <a:p>
            <a:pPr algn="l" marL="447102" indent="-223551" lvl="1">
              <a:lnSpc>
                <a:spcPts val="2899"/>
              </a:lnSpc>
              <a:buFont typeface="Arial"/>
              <a:buChar char="•"/>
            </a:pPr>
            <a:r>
              <a:rPr lang="en-US" sz="2070">
                <a:solidFill>
                  <a:srgbClr val="FFFFFF"/>
                </a:solidFill>
                <a:latin typeface="Poppins"/>
                <a:ea typeface="Poppins"/>
                <a:cs typeface="Poppins"/>
                <a:sym typeface="Poppins"/>
              </a:rPr>
              <a:t>Khai thác API phát hiện mã độc: Kẻ tấn công gửi hàng loạt mẫu để phân tích phản hồi, từ đó xây dựng mô hình tương tự (model extraction).</a:t>
            </a:r>
          </a:p>
          <a:p>
            <a:pPr algn="l" marL="447102" indent="-223551" lvl="1">
              <a:lnSpc>
                <a:spcPts val="2899"/>
              </a:lnSpc>
              <a:buFont typeface="Arial"/>
              <a:buChar char="•"/>
            </a:pPr>
            <a:r>
              <a:rPr lang="en-US" sz="2070">
                <a:solidFill>
                  <a:srgbClr val="FFFFFF"/>
                </a:solidFill>
                <a:latin typeface="Poppins"/>
                <a:ea typeface="Poppins"/>
                <a:cs typeface="Poppins"/>
                <a:sym typeface="Poppins"/>
              </a:rPr>
              <a:t>Tấn công đối kháng (adversarial attacks): Tạo ra các mẫu mã độc đã được chỉnh sửa tinh vi để vượt qua hệ thống phát hiện, như đã mô phỏng ở trên.</a:t>
            </a:r>
          </a:p>
        </p:txBody>
      </p:sp>
      <p:sp>
        <p:nvSpPr>
          <p:cNvPr name="TextBox 32" id="32"/>
          <p:cNvSpPr txBox="true"/>
          <p:nvPr/>
        </p:nvSpPr>
        <p:spPr>
          <a:xfrm rot="0">
            <a:off x="2593603" y="6103598"/>
            <a:ext cx="7021132" cy="508105"/>
          </a:xfrm>
          <a:prstGeom prst="rect">
            <a:avLst/>
          </a:prstGeom>
        </p:spPr>
        <p:txBody>
          <a:bodyPr anchor="t" rtlCol="false" tIns="0" lIns="0" bIns="0" rIns="0">
            <a:spAutoFit/>
          </a:bodyPr>
          <a:lstStyle/>
          <a:p>
            <a:pPr algn="l">
              <a:lnSpc>
                <a:spcPts val="4019"/>
              </a:lnSpc>
              <a:spcBef>
                <a:spcPct val="0"/>
              </a:spcBef>
            </a:pPr>
            <a:r>
              <a:rPr lang="en-US" sz="2870">
                <a:solidFill>
                  <a:srgbClr val="FFFFFF"/>
                </a:solidFill>
                <a:latin typeface="Poppins"/>
                <a:ea typeface="Poppins"/>
                <a:cs typeface="Poppins"/>
                <a:sym typeface="Poppins"/>
              </a:rPr>
              <a:t>Bài làm tập trung theo 2 hướng là </a:t>
            </a:r>
          </a:p>
        </p:txBody>
      </p:sp>
      <p:sp>
        <p:nvSpPr>
          <p:cNvPr name="Freeform 33" id="33"/>
          <p:cNvSpPr/>
          <p:nvPr/>
        </p:nvSpPr>
        <p:spPr>
          <a:xfrm flipH="true" flipV="true" rot="0">
            <a:off x="14057047" y="4061712"/>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34" id="34"/>
          <p:cNvSpPr/>
          <p:nvPr/>
        </p:nvSpPr>
        <p:spPr>
          <a:xfrm flipH="false" flipV="false" rot="0">
            <a:off x="12563130" y="7367553"/>
            <a:ext cx="1273375" cy="1304201"/>
          </a:xfrm>
          <a:custGeom>
            <a:avLst/>
            <a:gdLst/>
            <a:ahLst/>
            <a:cxnLst/>
            <a:rect r="r" b="b" t="t" l="l"/>
            <a:pathLst>
              <a:path h="1304201" w="1273375">
                <a:moveTo>
                  <a:pt x="0" y="0"/>
                </a:moveTo>
                <a:lnTo>
                  <a:pt x="1273375" y="0"/>
                </a:lnTo>
                <a:lnTo>
                  <a:pt x="1273375" y="1304201"/>
                </a:lnTo>
                <a:lnTo>
                  <a:pt x="0" y="1304201"/>
                </a:lnTo>
                <a:lnTo>
                  <a:pt x="0" y="0"/>
                </a:lnTo>
                <a:close/>
              </a:path>
            </a:pathLst>
          </a:custGeom>
          <a:blipFill>
            <a:blip r:embed="rId15">
              <a:alphaModFix amt="31000"/>
              <a:extLst>
                <a:ext uri="{96DAC541-7B7A-43D3-8B79-37D633B846F1}">
                  <asvg:svgBlip xmlns:asvg="http://schemas.microsoft.com/office/drawing/2016/SVG/main" r:embed="rId16"/>
                </a:ext>
              </a:extLst>
            </a:blip>
            <a:stretch>
              <a:fillRect l="0" t="0" r="0" b="0"/>
            </a:stretch>
          </a:blipFill>
        </p:spPr>
      </p:sp>
    </p:spTree>
  </p:cSld>
  <p:clrMapOvr>
    <a:masterClrMapping/>
  </p:clrMapOvr>
  <p:transition spd="fast">
    <p:push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0" y="2777705"/>
            <a:ext cx="18502431" cy="4350589"/>
            <a:chOff x="0" y="0"/>
            <a:chExt cx="4873068" cy="1145834"/>
          </a:xfrm>
        </p:grpSpPr>
        <p:sp>
          <p:nvSpPr>
            <p:cNvPr name="Freeform 11" id="11"/>
            <p:cNvSpPr/>
            <p:nvPr/>
          </p:nvSpPr>
          <p:spPr>
            <a:xfrm flipH="false" flipV="false" rot="0">
              <a:off x="0" y="0"/>
              <a:ext cx="4873068" cy="1145834"/>
            </a:xfrm>
            <a:custGeom>
              <a:avLst/>
              <a:gdLst/>
              <a:ahLst/>
              <a:cxnLst/>
              <a:rect r="r" b="b" t="t" l="l"/>
              <a:pathLst>
                <a:path h="1145834" w="4873068">
                  <a:moveTo>
                    <a:pt x="0" y="0"/>
                  </a:moveTo>
                  <a:lnTo>
                    <a:pt x="4873068" y="0"/>
                  </a:lnTo>
                  <a:lnTo>
                    <a:pt x="4873068" y="1145834"/>
                  </a:lnTo>
                  <a:lnTo>
                    <a:pt x="0" y="114583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2" id="12"/>
            <p:cNvSpPr txBox="true"/>
            <p:nvPr/>
          </p:nvSpPr>
          <p:spPr>
            <a:xfrm>
              <a:off x="0" y="-38100"/>
              <a:ext cx="4873068" cy="1183934"/>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13217893" y="206898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4" id="14"/>
          <p:cNvGrpSpPr/>
          <p:nvPr/>
        </p:nvGrpSpPr>
        <p:grpSpPr>
          <a:xfrm rot="0">
            <a:off x="7781689" y="1723541"/>
            <a:ext cx="345440" cy="345440"/>
            <a:chOff x="0" y="0"/>
            <a:chExt cx="90980" cy="90980"/>
          </a:xfrm>
        </p:grpSpPr>
        <p:sp>
          <p:nvSpPr>
            <p:cNvPr name="Freeform 15" id="15"/>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6" id="16"/>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Freeform 17" id="17"/>
          <p:cNvSpPr/>
          <p:nvPr/>
        </p:nvSpPr>
        <p:spPr>
          <a:xfrm flipH="false" flipV="false" rot="0">
            <a:off x="498056" y="4953000"/>
            <a:ext cx="6339975" cy="3003563"/>
          </a:xfrm>
          <a:custGeom>
            <a:avLst/>
            <a:gdLst/>
            <a:ahLst/>
            <a:cxnLst/>
            <a:rect r="r" b="b" t="t" l="l"/>
            <a:pathLst>
              <a:path h="3003563" w="6339975">
                <a:moveTo>
                  <a:pt x="0" y="0"/>
                </a:moveTo>
                <a:lnTo>
                  <a:pt x="6339975" y="0"/>
                </a:lnTo>
                <a:lnTo>
                  <a:pt x="6339975" y="3003563"/>
                </a:lnTo>
                <a:lnTo>
                  <a:pt x="0" y="3003563"/>
                </a:lnTo>
                <a:lnTo>
                  <a:pt x="0" y="0"/>
                </a:lnTo>
                <a:close/>
              </a:path>
            </a:pathLst>
          </a:custGeom>
          <a:blipFill>
            <a:blip r:embed="rId13"/>
            <a:stretch>
              <a:fillRect l="0" t="0" r="0" b="0"/>
            </a:stretch>
          </a:blipFill>
        </p:spPr>
      </p:sp>
      <p:sp>
        <p:nvSpPr>
          <p:cNvPr name="Freeform 18" id="18"/>
          <p:cNvSpPr/>
          <p:nvPr/>
        </p:nvSpPr>
        <p:spPr>
          <a:xfrm flipH="false" flipV="false" rot="0">
            <a:off x="8127129" y="5183657"/>
            <a:ext cx="8596549" cy="2033966"/>
          </a:xfrm>
          <a:custGeom>
            <a:avLst/>
            <a:gdLst/>
            <a:ahLst/>
            <a:cxnLst/>
            <a:rect r="r" b="b" t="t" l="l"/>
            <a:pathLst>
              <a:path h="2033966" w="8596549">
                <a:moveTo>
                  <a:pt x="0" y="0"/>
                </a:moveTo>
                <a:lnTo>
                  <a:pt x="8596550" y="0"/>
                </a:lnTo>
                <a:lnTo>
                  <a:pt x="8596550" y="2033965"/>
                </a:lnTo>
                <a:lnTo>
                  <a:pt x="0" y="2033965"/>
                </a:lnTo>
                <a:lnTo>
                  <a:pt x="0" y="0"/>
                </a:lnTo>
                <a:close/>
              </a:path>
            </a:pathLst>
          </a:custGeom>
          <a:blipFill>
            <a:blip r:embed="rId14"/>
            <a:stretch>
              <a:fillRect l="0" t="0" r="-83768" b="0"/>
            </a:stretch>
          </a:blipFill>
        </p:spPr>
      </p:sp>
      <p:sp>
        <p:nvSpPr>
          <p:cNvPr name="TextBox 19" id="19"/>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20" id="20"/>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1" id="21"/>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sp>
        <p:nvSpPr>
          <p:cNvPr name="TextBox 22" id="22"/>
          <p:cNvSpPr txBox="true"/>
          <p:nvPr/>
        </p:nvSpPr>
        <p:spPr>
          <a:xfrm rot="0">
            <a:off x="679049" y="3207212"/>
            <a:ext cx="6454684" cy="1104291"/>
          </a:xfrm>
          <a:prstGeom prst="rect">
            <a:avLst/>
          </a:prstGeom>
        </p:spPr>
        <p:txBody>
          <a:bodyPr anchor="t" rtlCol="false" tIns="0" lIns="0" bIns="0" rIns="0">
            <a:spAutoFit/>
          </a:bodyPr>
          <a:lstStyle/>
          <a:p>
            <a:pPr algn="l">
              <a:lnSpc>
                <a:spcPts val="8481"/>
              </a:lnSpc>
            </a:pPr>
            <a:r>
              <a:rPr lang="en-US" sz="8001">
                <a:solidFill>
                  <a:srgbClr val="FFFFFF"/>
                </a:solidFill>
                <a:latin typeface="Anton"/>
                <a:ea typeface="Anton"/>
                <a:cs typeface="Anton"/>
                <a:sym typeface="Anton"/>
              </a:rPr>
              <a:t>BỘ DỮ LIỆU</a:t>
            </a:r>
          </a:p>
        </p:txBody>
      </p:sp>
      <p:sp>
        <p:nvSpPr>
          <p:cNvPr name="TextBox 23" id="23"/>
          <p:cNvSpPr txBox="true"/>
          <p:nvPr/>
        </p:nvSpPr>
        <p:spPr>
          <a:xfrm rot="0">
            <a:off x="8444867" y="2121689"/>
            <a:ext cx="8903564" cy="2004692"/>
          </a:xfrm>
          <a:prstGeom prst="rect">
            <a:avLst/>
          </a:prstGeom>
        </p:spPr>
        <p:txBody>
          <a:bodyPr anchor="t" rtlCol="false" tIns="0" lIns="0" bIns="0" rIns="0">
            <a:spAutoFit/>
          </a:bodyPr>
          <a:lstStyle/>
          <a:p>
            <a:pPr algn="l" marL="620735" indent="-310367" lvl="1">
              <a:lnSpc>
                <a:spcPts val="4025"/>
              </a:lnSpc>
              <a:buFont typeface="Arial"/>
              <a:buChar char="•"/>
            </a:pPr>
            <a:r>
              <a:rPr lang="en-US" b="true" sz="2875">
                <a:solidFill>
                  <a:srgbClr val="FFFFFF"/>
                </a:solidFill>
                <a:latin typeface="Poppins Medium"/>
                <a:ea typeface="Poppins Medium"/>
                <a:cs typeface="Poppins Medium"/>
                <a:sym typeface="Poppins Medium"/>
              </a:rPr>
              <a:t>Là bộ dữ liệu được lấy từ kaggle với </a:t>
            </a:r>
          </a:p>
          <a:p>
            <a:pPr algn="l" marL="1241469" indent="-413823" lvl="2">
              <a:lnSpc>
                <a:spcPts val="4025"/>
              </a:lnSpc>
              <a:buFont typeface="Arial"/>
              <a:buChar char="⚬"/>
            </a:pPr>
            <a:r>
              <a:rPr lang="en-US" b="true" sz="2875">
                <a:solidFill>
                  <a:srgbClr val="FFFFFF"/>
                </a:solidFill>
                <a:latin typeface="Poppins Medium"/>
                <a:ea typeface="Poppins Medium"/>
                <a:cs typeface="Poppins Medium"/>
                <a:sym typeface="Poppins Medium"/>
              </a:rPr>
              <a:t>9 loại mã độc</a:t>
            </a:r>
          </a:p>
          <a:p>
            <a:pPr algn="l" marL="1241469" indent="-413823" lvl="2">
              <a:lnSpc>
                <a:spcPts val="4025"/>
              </a:lnSpc>
              <a:buFont typeface="Arial"/>
              <a:buChar char="⚬"/>
            </a:pPr>
            <a:r>
              <a:rPr lang="en-US" b="true" sz="2875">
                <a:solidFill>
                  <a:srgbClr val="FFFFFF"/>
                </a:solidFill>
                <a:latin typeface="Poppins Medium"/>
                <a:ea typeface="Poppins Medium"/>
                <a:cs typeface="Poppins Medium"/>
                <a:sym typeface="Poppins Medium"/>
              </a:rPr>
              <a:t> Mã thường </a:t>
            </a:r>
          </a:p>
          <a:p>
            <a:pPr algn="l" marL="599145" indent="-299573" lvl="1">
              <a:lnSpc>
                <a:spcPts val="3885"/>
              </a:lnSpc>
              <a:buFont typeface="Arial"/>
              <a:buChar char="•"/>
            </a:pPr>
            <a:r>
              <a:rPr lang="en-US" b="true" sz="2775">
                <a:solidFill>
                  <a:srgbClr val="FFFFFF"/>
                </a:solidFill>
                <a:latin typeface="Poppins Medium"/>
                <a:ea typeface="Poppins Medium"/>
                <a:cs typeface="Poppins Medium"/>
                <a:sym typeface="Poppins Medium"/>
              </a:rPr>
              <a:t>Các dữ liệu được chuyển thành hình ảnh 32x32 </a:t>
            </a:r>
          </a:p>
        </p:txBody>
      </p:sp>
      <p:sp>
        <p:nvSpPr>
          <p:cNvPr name="TextBox 24" id="24"/>
          <p:cNvSpPr txBox="true"/>
          <p:nvPr/>
        </p:nvSpPr>
        <p:spPr>
          <a:xfrm rot="0">
            <a:off x="8518616" y="1504731"/>
            <a:ext cx="4154242" cy="668761"/>
          </a:xfrm>
          <a:prstGeom prst="rect">
            <a:avLst/>
          </a:prstGeom>
        </p:spPr>
        <p:txBody>
          <a:bodyPr anchor="t" rtlCol="false" tIns="0" lIns="0" bIns="0" rIns="0">
            <a:spAutoFit/>
          </a:bodyPr>
          <a:lstStyle/>
          <a:p>
            <a:pPr algn="l">
              <a:lnSpc>
                <a:spcPts val="5139"/>
              </a:lnSpc>
              <a:spcBef>
                <a:spcPct val="0"/>
              </a:spcBef>
            </a:pPr>
            <a:r>
              <a:rPr lang="en-US" b="true" sz="3670">
                <a:solidFill>
                  <a:srgbClr val="FFFFFF"/>
                </a:solidFill>
                <a:latin typeface="Poppins Medium"/>
                <a:ea typeface="Poppins Medium"/>
                <a:cs typeface="Poppins Medium"/>
                <a:sym typeface="Poppins Medium"/>
              </a:rPr>
              <a:t>Hình ảnh 32x32</a:t>
            </a:r>
          </a:p>
        </p:txBody>
      </p:sp>
    </p:spTree>
  </p:cSld>
  <p:clrMapOvr>
    <a:masterClrMapping/>
  </p:clrMapOvr>
  <p:transition spd="fast">
    <p:push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0" y="2777705"/>
            <a:ext cx="18502431" cy="4350589"/>
            <a:chOff x="0" y="0"/>
            <a:chExt cx="4873068" cy="1145834"/>
          </a:xfrm>
        </p:grpSpPr>
        <p:sp>
          <p:nvSpPr>
            <p:cNvPr name="Freeform 11" id="11"/>
            <p:cNvSpPr/>
            <p:nvPr/>
          </p:nvSpPr>
          <p:spPr>
            <a:xfrm flipH="false" flipV="false" rot="0">
              <a:off x="0" y="0"/>
              <a:ext cx="4873068" cy="1145834"/>
            </a:xfrm>
            <a:custGeom>
              <a:avLst/>
              <a:gdLst/>
              <a:ahLst/>
              <a:cxnLst/>
              <a:rect r="r" b="b" t="t" l="l"/>
              <a:pathLst>
                <a:path h="1145834" w="4873068">
                  <a:moveTo>
                    <a:pt x="0" y="0"/>
                  </a:moveTo>
                  <a:lnTo>
                    <a:pt x="4873068" y="0"/>
                  </a:lnTo>
                  <a:lnTo>
                    <a:pt x="4873068" y="1145834"/>
                  </a:lnTo>
                  <a:lnTo>
                    <a:pt x="0" y="114583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2" id="12"/>
            <p:cNvSpPr txBox="true"/>
            <p:nvPr/>
          </p:nvSpPr>
          <p:spPr>
            <a:xfrm>
              <a:off x="0" y="-38100"/>
              <a:ext cx="4873068" cy="1183934"/>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13217893" y="206898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5958041" y="2156396"/>
            <a:ext cx="11301259" cy="6116806"/>
          </a:xfrm>
          <a:custGeom>
            <a:avLst/>
            <a:gdLst/>
            <a:ahLst/>
            <a:cxnLst/>
            <a:rect r="r" b="b" t="t" l="l"/>
            <a:pathLst>
              <a:path h="6116806" w="11301259">
                <a:moveTo>
                  <a:pt x="0" y="0"/>
                </a:moveTo>
                <a:lnTo>
                  <a:pt x="11301259" y="0"/>
                </a:lnTo>
                <a:lnTo>
                  <a:pt x="11301259" y="6116807"/>
                </a:lnTo>
                <a:lnTo>
                  <a:pt x="0" y="6116807"/>
                </a:lnTo>
                <a:lnTo>
                  <a:pt x="0" y="0"/>
                </a:lnTo>
                <a:close/>
              </a:path>
            </a:pathLst>
          </a:custGeom>
          <a:blipFill>
            <a:blip r:embed="rId13"/>
            <a:stretch>
              <a:fillRect l="0" t="0" r="0" b="0"/>
            </a:stretch>
          </a:blipFill>
        </p:spPr>
      </p:sp>
      <p:sp>
        <p:nvSpPr>
          <p:cNvPr name="TextBox 15" id="15"/>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6" id="16"/>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7" id="17"/>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sp>
        <p:nvSpPr>
          <p:cNvPr name="TextBox 18" id="18"/>
          <p:cNvSpPr txBox="true"/>
          <p:nvPr/>
        </p:nvSpPr>
        <p:spPr>
          <a:xfrm rot="0">
            <a:off x="679049" y="3207212"/>
            <a:ext cx="6454684" cy="1104291"/>
          </a:xfrm>
          <a:prstGeom prst="rect">
            <a:avLst/>
          </a:prstGeom>
        </p:spPr>
        <p:txBody>
          <a:bodyPr anchor="t" rtlCol="false" tIns="0" lIns="0" bIns="0" rIns="0">
            <a:spAutoFit/>
          </a:bodyPr>
          <a:lstStyle/>
          <a:p>
            <a:pPr algn="l">
              <a:lnSpc>
                <a:spcPts val="8481"/>
              </a:lnSpc>
            </a:pPr>
            <a:r>
              <a:rPr lang="en-US" sz="8001">
                <a:solidFill>
                  <a:srgbClr val="FFFFFF"/>
                </a:solidFill>
                <a:latin typeface="Anton"/>
                <a:ea typeface="Anton"/>
                <a:cs typeface="Anton"/>
                <a:sym typeface="Anton"/>
              </a:rPr>
              <a:t>TRỰC QUAN</a:t>
            </a:r>
          </a:p>
        </p:txBody>
      </p:sp>
    </p:spTree>
  </p:cSld>
  <p:clrMapOvr>
    <a:masterClrMapping/>
  </p:clrMapOvr>
  <p:transition spd="fast">
    <p:push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0" y="2777705"/>
            <a:ext cx="18502431" cy="4350589"/>
            <a:chOff x="0" y="0"/>
            <a:chExt cx="4873068" cy="1145834"/>
          </a:xfrm>
        </p:grpSpPr>
        <p:sp>
          <p:nvSpPr>
            <p:cNvPr name="Freeform 11" id="11"/>
            <p:cNvSpPr/>
            <p:nvPr/>
          </p:nvSpPr>
          <p:spPr>
            <a:xfrm flipH="false" flipV="false" rot="0">
              <a:off x="0" y="0"/>
              <a:ext cx="4873068" cy="1145834"/>
            </a:xfrm>
            <a:custGeom>
              <a:avLst/>
              <a:gdLst/>
              <a:ahLst/>
              <a:cxnLst/>
              <a:rect r="r" b="b" t="t" l="l"/>
              <a:pathLst>
                <a:path h="1145834" w="4873068">
                  <a:moveTo>
                    <a:pt x="0" y="0"/>
                  </a:moveTo>
                  <a:lnTo>
                    <a:pt x="4873068" y="0"/>
                  </a:lnTo>
                  <a:lnTo>
                    <a:pt x="4873068" y="1145834"/>
                  </a:lnTo>
                  <a:lnTo>
                    <a:pt x="0" y="114583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2" id="12"/>
            <p:cNvSpPr txBox="true"/>
            <p:nvPr/>
          </p:nvSpPr>
          <p:spPr>
            <a:xfrm>
              <a:off x="0" y="-38100"/>
              <a:ext cx="4873068" cy="1183934"/>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13217893" y="206898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6047171" y="2202596"/>
            <a:ext cx="11301259" cy="6145060"/>
          </a:xfrm>
          <a:custGeom>
            <a:avLst/>
            <a:gdLst/>
            <a:ahLst/>
            <a:cxnLst/>
            <a:rect r="r" b="b" t="t" l="l"/>
            <a:pathLst>
              <a:path h="6145060" w="11301259">
                <a:moveTo>
                  <a:pt x="0" y="0"/>
                </a:moveTo>
                <a:lnTo>
                  <a:pt x="11301259" y="0"/>
                </a:lnTo>
                <a:lnTo>
                  <a:pt x="11301259" y="6145059"/>
                </a:lnTo>
                <a:lnTo>
                  <a:pt x="0" y="6145059"/>
                </a:lnTo>
                <a:lnTo>
                  <a:pt x="0" y="0"/>
                </a:lnTo>
                <a:close/>
              </a:path>
            </a:pathLst>
          </a:custGeom>
          <a:blipFill>
            <a:blip r:embed="rId13"/>
            <a:stretch>
              <a:fillRect l="0" t="0" r="0" b="0"/>
            </a:stretch>
          </a:blipFill>
        </p:spPr>
      </p:sp>
      <p:sp>
        <p:nvSpPr>
          <p:cNvPr name="TextBox 15" id="15"/>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6" id="16"/>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7" id="17"/>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sp>
        <p:nvSpPr>
          <p:cNvPr name="TextBox 18" id="18"/>
          <p:cNvSpPr txBox="true"/>
          <p:nvPr/>
        </p:nvSpPr>
        <p:spPr>
          <a:xfrm rot="0">
            <a:off x="679049" y="3207212"/>
            <a:ext cx="6454684" cy="1104291"/>
          </a:xfrm>
          <a:prstGeom prst="rect">
            <a:avLst/>
          </a:prstGeom>
        </p:spPr>
        <p:txBody>
          <a:bodyPr anchor="t" rtlCol="false" tIns="0" lIns="0" bIns="0" rIns="0">
            <a:spAutoFit/>
          </a:bodyPr>
          <a:lstStyle/>
          <a:p>
            <a:pPr algn="l">
              <a:lnSpc>
                <a:spcPts val="8481"/>
              </a:lnSpc>
            </a:pPr>
            <a:r>
              <a:rPr lang="en-US" sz="8001">
                <a:solidFill>
                  <a:srgbClr val="FFFFFF"/>
                </a:solidFill>
                <a:latin typeface="Anton"/>
                <a:ea typeface="Anton"/>
                <a:cs typeface="Anton"/>
                <a:sym typeface="Anton"/>
              </a:rPr>
              <a:t>TRỰC QUAN</a:t>
            </a:r>
          </a:p>
        </p:txBody>
      </p:sp>
      <p:sp>
        <p:nvSpPr>
          <p:cNvPr name="TextBox 19" id="19"/>
          <p:cNvSpPr txBox="true"/>
          <p:nvPr/>
        </p:nvSpPr>
        <p:spPr>
          <a:xfrm rot="0">
            <a:off x="679049" y="4532786"/>
            <a:ext cx="4966039" cy="1801600"/>
          </a:xfrm>
          <a:prstGeom prst="rect">
            <a:avLst/>
          </a:prstGeom>
        </p:spPr>
        <p:txBody>
          <a:bodyPr anchor="t" rtlCol="false" tIns="0" lIns="0" bIns="0" rIns="0">
            <a:spAutoFit/>
          </a:bodyPr>
          <a:lstStyle/>
          <a:p>
            <a:pPr algn="ctr">
              <a:lnSpc>
                <a:spcPts val="3599"/>
              </a:lnSpc>
              <a:spcBef>
                <a:spcPct val="0"/>
              </a:spcBef>
            </a:pPr>
            <a:r>
              <a:rPr lang="en-US" b="true" sz="2570">
                <a:solidFill>
                  <a:srgbClr val="FFFFFF"/>
                </a:solidFill>
                <a:latin typeface="Poppins Medium"/>
                <a:ea typeface="Poppins Medium"/>
                <a:cs typeface="Poppins Medium"/>
                <a:sym typeface="Poppins Medium"/>
              </a:rPr>
              <a:t>Do số lượng của mã độc chênh lệch quá nhiều có thể dẫn đến sai lệch nên đã thực thiện tinh chỉnh lại bộ dữ liệu </a:t>
            </a:r>
          </a:p>
        </p:txBody>
      </p:sp>
    </p:spTree>
  </p:cSld>
  <p:clrMapOvr>
    <a:masterClrMapping/>
  </p:clrMapOvr>
  <p:transition spd="fast">
    <p:push dir="l"/>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7" id="7"/>
          <p:cNvGrpSpPr/>
          <p:nvPr/>
        </p:nvGrpSpPr>
        <p:grpSpPr>
          <a:xfrm rot="0">
            <a:off x="605460" y="9029768"/>
            <a:ext cx="742179" cy="742179"/>
            <a:chOff x="0" y="0"/>
            <a:chExt cx="195471" cy="195471"/>
          </a:xfrm>
        </p:grpSpPr>
        <p:sp>
          <p:nvSpPr>
            <p:cNvPr name="Freeform 8" id="8"/>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9" id="9"/>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0" id="10"/>
          <p:cNvGrpSpPr/>
          <p:nvPr/>
        </p:nvGrpSpPr>
        <p:grpSpPr>
          <a:xfrm rot="0">
            <a:off x="0" y="2777705"/>
            <a:ext cx="18502431" cy="4350589"/>
            <a:chOff x="0" y="0"/>
            <a:chExt cx="4873068" cy="1145834"/>
          </a:xfrm>
        </p:grpSpPr>
        <p:sp>
          <p:nvSpPr>
            <p:cNvPr name="Freeform 11" id="11"/>
            <p:cNvSpPr/>
            <p:nvPr/>
          </p:nvSpPr>
          <p:spPr>
            <a:xfrm flipH="false" flipV="false" rot="0">
              <a:off x="0" y="0"/>
              <a:ext cx="4873068" cy="1145834"/>
            </a:xfrm>
            <a:custGeom>
              <a:avLst/>
              <a:gdLst/>
              <a:ahLst/>
              <a:cxnLst/>
              <a:rect r="r" b="b" t="t" l="l"/>
              <a:pathLst>
                <a:path h="1145834" w="4873068">
                  <a:moveTo>
                    <a:pt x="0" y="0"/>
                  </a:moveTo>
                  <a:lnTo>
                    <a:pt x="4873068" y="0"/>
                  </a:lnTo>
                  <a:lnTo>
                    <a:pt x="4873068" y="1145834"/>
                  </a:lnTo>
                  <a:lnTo>
                    <a:pt x="0" y="1145834"/>
                  </a:lnTo>
                  <a:close/>
                </a:path>
              </a:pathLst>
            </a:custGeom>
            <a:gradFill rotWithShape="true">
              <a:gsLst>
                <a:gs pos="0">
                  <a:srgbClr val="000000">
                    <a:alpha val="41000"/>
                  </a:srgbClr>
                </a:gs>
                <a:gs pos="50000">
                  <a:srgbClr val="0F2949">
                    <a:alpha val="0"/>
                  </a:srgbClr>
                </a:gs>
                <a:gs pos="100000">
                  <a:srgbClr val="328DFF">
                    <a:alpha val="0"/>
                  </a:srgbClr>
                </a:gs>
              </a:gsLst>
              <a:lin ang="0"/>
            </a:gradFill>
          </p:spPr>
        </p:sp>
        <p:sp>
          <p:nvSpPr>
            <p:cNvPr name="TextBox 12" id="12"/>
            <p:cNvSpPr txBox="true"/>
            <p:nvPr/>
          </p:nvSpPr>
          <p:spPr>
            <a:xfrm>
              <a:off x="0" y="-38100"/>
              <a:ext cx="4873068" cy="1183934"/>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true" flipV="false" rot="0">
            <a:off x="13217893" y="2068982"/>
            <a:ext cx="5802923" cy="4114800"/>
          </a:xfrm>
          <a:custGeom>
            <a:avLst/>
            <a:gdLst/>
            <a:ahLst/>
            <a:cxnLst/>
            <a:rect r="r" b="b" t="t" l="l"/>
            <a:pathLst>
              <a:path h="4114800" w="5802923">
                <a:moveTo>
                  <a:pt x="5802923" y="0"/>
                </a:moveTo>
                <a:lnTo>
                  <a:pt x="0" y="0"/>
                </a:lnTo>
                <a:lnTo>
                  <a:pt x="0" y="4114800"/>
                </a:lnTo>
                <a:lnTo>
                  <a:pt x="5802923" y="4114800"/>
                </a:lnTo>
                <a:lnTo>
                  <a:pt x="5802923"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4" id="14"/>
          <p:cNvGrpSpPr/>
          <p:nvPr/>
        </p:nvGrpSpPr>
        <p:grpSpPr>
          <a:xfrm rot="0">
            <a:off x="7239878" y="2635666"/>
            <a:ext cx="345440" cy="345440"/>
            <a:chOff x="0" y="0"/>
            <a:chExt cx="90980" cy="90980"/>
          </a:xfrm>
        </p:grpSpPr>
        <p:sp>
          <p:nvSpPr>
            <p:cNvPr name="Freeform 15" id="15"/>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6" id="16"/>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TextBox 17" id="17"/>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18" id="18"/>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19" id="19"/>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06</a:t>
            </a:r>
          </a:p>
        </p:txBody>
      </p:sp>
      <p:sp>
        <p:nvSpPr>
          <p:cNvPr name="TextBox 20" id="20"/>
          <p:cNvSpPr txBox="true"/>
          <p:nvPr/>
        </p:nvSpPr>
        <p:spPr>
          <a:xfrm rot="0">
            <a:off x="437570" y="4508378"/>
            <a:ext cx="6454684" cy="1104291"/>
          </a:xfrm>
          <a:prstGeom prst="rect">
            <a:avLst/>
          </a:prstGeom>
        </p:spPr>
        <p:txBody>
          <a:bodyPr anchor="t" rtlCol="false" tIns="0" lIns="0" bIns="0" rIns="0">
            <a:spAutoFit/>
          </a:bodyPr>
          <a:lstStyle/>
          <a:p>
            <a:pPr algn="l">
              <a:lnSpc>
                <a:spcPts val="8481"/>
              </a:lnSpc>
            </a:pPr>
            <a:r>
              <a:rPr lang="en-US" sz="8001">
                <a:solidFill>
                  <a:srgbClr val="FFFFFF"/>
                </a:solidFill>
                <a:latin typeface="Anton"/>
                <a:ea typeface="Anton"/>
                <a:cs typeface="Anton"/>
                <a:sym typeface="Anton"/>
              </a:rPr>
              <a:t>BÀI TOÁN</a:t>
            </a:r>
          </a:p>
        </p:txBody>
      </p:sp>
      <p:sp>
        <p:nvSpPr>
          <p:cNvPr name="TextBox 21" id="21"/>
          <p:cNvSpPr txBox="true"/>
          <p:nvPr/>
        </p:nvSpPr>
        <p:spPr>
          <a:xfrm rot="0">
            <a:off x="8307868" y="2559466"/>
            <a:ext cx="7600738" cy="2249275"/>
          </a:xfrm>
          <a:prstGeom prst="rect">
            <a:avLst/>
          </a:prstGeom>
        </p:spPr>
        <p:txBody>
          <a:bodyPr anchor="t" rtlCol="false" tIns="0" lIns="0" bIns="0" rIns="0">
            <a:spAutoFit/>
          </a:bodyPr>
          <a:lstStyle/>
          <a:p>
            <a:pPr algn="l">
              <a:lnSpc>
                <a:spcPts val="3599"/>
              </a:lnSpc>
              <a:spcBef>
                <a:spcPct val="0"/>
              </a:spcBef>
            </a:pPr>
            <a:r>
              <a:rPr lang="en-US" b="true" sz="2570">
                <a:solidFill>
                  <a:srgbClr val="FFFFFF"/>
                </a:solidFill>
                <a:latin typeface="Poppins Medium"/>
                <a:ea typeface="Poppins Medium"/>
                <a:cs typeface="Poppins Medium"/>
                <a:sym typeface="Poppins Medium"/>
              </a:rPr>
              <a:t>Giả định có 1 mô hình phân loại mã độc khi đưa ảnh vào sẽ cho ra label là có độc (1-9) hay không (0)</a:t>
            </a:r>
          </a:p>
          <a:p>
            <a:pPr algn="l">
              <a:lnSpc>
                <a:spcPts val="3599"/>
              </a:lnSpc>
              <a:spcBef>
                <a:spcPct val="0"/>
              </a:spcBef>
            </a:pPr>
            <a:r>
              <a:rPr lang="en-US" b="true" sz="2570">
                <a:solidFill>
                  <a:srgbClr val="FFFFFF"/>
                </a:solidFill>
                <a:latin typeface="Poppins Bold"/>
                <a:ea typeface="Poppins Bold"/>
                <a:cs typeface="Poppins Bold"/>
                <a:sym typeface="Poppins Bold"/>
              </a:rPr>
              <a:t>Input: hình ảnh</a:t>
            </a:r>
          </a:p>
          <a:p>
            <a:pPr algn="l">
              <a:lnSpc>
                <a:spcPts val="3599"/>
              </a:lnSpc>
              <a:spcBef>
                <a:spcPct val="0"/>
              </a:spcBef>
            </a:pPr>
            <a:r>
              <a:rPr lang="en-US" b="true" sz="2570">
                <a:solidFill>
                  <a:srgbClr val="FFFFFF"/>
                </a:solidFill>
                <a:latin typeface="Poppins Bold"/>
                <a:ea typeface="Poppins Bold"/>
                <a:cs typeface="Poppins Bold"/>
                <a:sym typeface="Poppins Bold"/>
              </a:rPr>
              <a:t>Output: kết quả phân loại (0-9)</a:t>
            </a:r>
          </a:p>
        </p:txBody>
      </p:sp>
      <p:sp>
        <p:nvSpPr>
          <p:cNvPr name="TextBox 22" id="22"/>
          <p:cNvSpPr txBox="true"/>
          <p:nvPr/>
        </p:nvSpPr>
        <p:spPr>
          <a:xfrm rot="0">
            <a:off x="8307868" y="5536469"/>
            <a:ext cx="7600738" cy="3144625"/>
          </a:xfrm>
          <a:prstGeom prst="rect">
            <a:avLst/>
          </a:prstGeom>
        </p:spPr>
        <p:txBody>
          <a:bodyPr anchor="t" rtlCol="false" tIns="0" lIns="0" bIns="0" rIns="0">
            <a:spAutoFit/>
          </a:bodyPr>
          <a:lstStyle/>
          <a:p>
            <a:pPr algn="l">
              <a:lnSpc>
                <a:spcPts val="3599"/>
              </a:lnSpc>
              <a:spcBef>
                <a:spcPct val="0"/>
              </a:spcBef>
            </a:pPr>
            <a:r>
              <a:rPr lang="en-US" b="true" sz="2570">
                <a:solidFill>
                  <a:srgbClr val="FFFFFF"/>
                </a:solidFill>
                <a:latin typeface="Poppins Medium"/>
                <a:ea typeface="Poppins Medium"/>
                <a:cs typeface="Poppins Medium"/>
                <a:sym typeface="Poppins Medium"/>
              </a:rPr>
              <a:t>1 tin tặc phát hiện ra mô hình có thể cho ra kết quả là 1-9 hoặc 0 nên đã sử dụng 1 bộ dữ liệu để huấn luyện mô hình tấn công</a:t>
            </a:r>
          </a:p>
          <a:p>
            <a:pPr algn="l">
              <a:lnSpc>
                <a:spcPts val="3599"/>
              </a:lnSpc>
              <a:spcBef>
                <a:spcPct val="0"/>
              </a:spcBef>
            </a:pPr>
            <a:r>
              <a:rPr lang="en-US" b="true" sz="2570">
                <a:solidFill>
                  <a:srgbClr val="FFFFFF"/>
                </a:solidFill>
                <a:latin typeface="Poppins Medium"/>
                <a:ea typeface="Poppins Medium"/>
                <a:cs typeface="Poppins Medium"/>
                <a:sym typeface="Poppins Medium"/>
              </a:rPr>
              <a:t>Input: kết quả của 1 loạt hình ảnh đưa vào mô hình 1</a:t>
            </a:r>
          </a:p>
          <a:p>
            <a:pPr algn="l">
              <a:lnSpc>
                <a:spcPts val="3599"/>
              </a:lnSpc>
              <a:spcBef>
                <a:spcPct val="0"/>
              </a:spcBef>
            </a:pPr>
            <a:r>
              <a:rPr lang="en-US" b="true" sz="2570">
                <a:solidFill>
                  <a:srgbClr val="FFFFFF"/>
                </a:solidFill>
                <a:latin typeface="Poppins Medium"/>
                <a:ea typeface="Poppins Medium"/>
                <a:cs typeface="Poppins Medium"/>
                <a:sym typeface="Poppins Medium"/>
              </a:rPr>
              <a:t>Output: hình ảnh được biến đổi để qua mặt mô hình 1</a:t>
            </a:r>
          </a:p>
        </p:txBody>
      </p:sp>
      <p:grpSp>
        <p:nvGrpSpPr>
          <p:cNvPr name="Group 23" id="23"/>
          <p:cNvGrpSpPr/>
          <p:nvPr/>
        </p:nvGrpSpPr>
        <p:grpSpPr>
          <a:xfrm rot="0">
            <a:off x="7239878" y="5612669"/>
            <a:ext cx="345440" cy="345440"/>
            <a:chOff x="0" y="0"/>
            <a:chExt cx="90980" cy="90980"/>
          </a:xfrm>
        </p:grpSpPr>
        <p:sp>
          <p:nvSpPr>
            <p:cNvPr name="Freeform 24" id="24"/>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5" id="25"/>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Tree>
  </p:cSld>
  <p:clrMapOvr>
    <a:masterClrMapping/>
  </p:clrMapOvr>
  <p:transition spd="fast">
    <p:push dir="l"/>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3305" t="-11296" r="-7990" b="0"/>
            </a:stretch>
          </a:blipFill>
        </p:spPr>
      </p:sp>
      <p:sp>
        <p:nvSpPr>
          <p:cNvPr name="Freeform 3" id="3"/>
          <p:cNvSpPr/>
          <p:nvPr/>
        </p:nvSpPr>
        <p:spPr>
          <a:xfrm flipH="false" flipV="false" rot="0">
            <a:off x="7946390" y="847961"/>
            <a:ext cx="361478" cy="361478"/>
          </a:xfrm>
          <a:custGeom>
            <a:avLst/>
            <a:gdLst/>
            <a:ahLst/>
            <a:cxnLst/>
            <a:rect r="r" b="b" t="t" l="l"/>
            <a:pathLst>
              <a:path h="361478" w="361478">
                <a:moveTo>
                  <a:pt x="0" y="0"/>
                </a:moveTo>
                <a:lnTo>
                  <a:pt x="361478" y="0"/>
                </a:lnTo>
                <a:lnTo>
                  <a:pt x="361478" y="361478"/>
                </a:lnTo>
                <a:lnTo>
                  <a:pt x="0" y="36147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25047"/>
            <a:ext cx="637879" cy="151931"/>
          </a:xfrm>
          <a:custGeom>
            <a:avLst/>
            <a:gdLst/>
            <a:ahLst/>
            <a:cxnLst/>
            <a:rect r="r" b="b" t="t" l="l"/>
            <a:pathLst>
              <a:path h="151931" w="637879">
                <a:moveTo>
                  <a:pt x="0" y="0"/>
                </a:moveTo>
                <a:lnTo>
                  <a:pt x="637879" y="0"/>
                </a:lnTo>
                <a:lnTo>
                  <a:pt x="637879" y="151931"/>
                </a:lnTo>
                <a:lnTo>
                  <a:pt x="0" y="1519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9309485" y="4550195"/>
            <a:ext cx="2590275" cy="25902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a:gradFill>
                <a:gsLst>
                  <a:gs pos="0">
                    <a:srgbClr val="006CCD">
                      <a:alpha val="100000"/>
                    </a:srgbClr>
                  </a:gs>
                  <a:gs pos="100000">
                    <a:srgbClr val="050024">
                      <a:alpha val="0"/>
                    </a:srgbClr>
                  </a:gs>
                </a:gsLst>
                <a:lin ang="0"/>
              </a:gra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199"/>
                </a:lnSpc>
              </a:pPr>
            </a:p>
          </p:txBody>
        </p:sp>
      </p:grpSp>
      <p:grpSp>
        <p:nvGrpSpPr>
          <p:cNvPr name="Group 8" id="8"/>
          <p:cNvGrpSpPr/>
          <p:nvPr/>
        </p:nvGrpSpPr>
        <p:grpSpPr>
          <a:xfrm rot="0">
            <a:off x="9901894" y="-404148"/>
            <a:ext cx="8386106" cy="12028873"/>
            <a:chOff x="0" y="0"/>
            <a:chExt cx="2208686" cy="3168098"/>
          </a:xfrm>
        </p:grpSpPr>
        <p:sp>
          <p:nvSpPr>
            <p:cNvPr name="Freeform 9" id="9"/>
            <p:cNvSpPr/>
            <p:nvPr/>
          </p:nvSpPr>
          <p:spPr>
            <a:xfrm flipH="false" flipV="false" rot="0">
              <a:off x="0" y="0"/>
              <a:ext cx="2208686" cy="3168098"/>
            </a:xfrm>
            <a:custGeom>
              <a:avLst/>
              <a:gdLst/>
              <a:ahLst/>
              <a:cxnLst/>
              <a:rect r="r" b="b" t="t" l="l"/>
              <a:pathLst>
                <a:path h="3168098" w="2208686">
                  <a:moveTo>
                    <a:pt x="0" y="0"/>
                  </a:moveTo>
                  <a:lnTo>
                    <a:pt x="2208686" y="0"/>
                  </a:lnTo>
                  <a:lnTo>
                    <a:pt x="2208686" y="3168098"/>
                  </a:lnTo>
                  <a:lnTo>
                    <a:pt x="0" y="3168098"/>
                  </a:lnTo>
                  <a:close/>
                </a:path>
              </a:pathLst>
            </a:custGeom>
            <a:gradFill rotWithShape="true">
              <a:gsLst>
                <a:gs pos="0">
                  <a:srgbClr val="000000">
                    <a:alpha val="0"/>
                  </a:srgbClr>
                </a:gs>
                <a:gs pos="50000">
                  <a:srgbClr val="000000">
                    <a:alpha val="41000"/>
                  </a:srgbClr>
                </a:gs>
                <a:gs pos="100000">
                  <a:srgbClr val="000000">
                    <a:alpha val="41000"/>
                  </a:srgbClr>
                </a:gs>
              </a:gsLst>
              <a:lin ang="0"/>
            </a:gradFill>
          </p:spPr>
        </p:sp>
        <p:sp>
          <p:nvSpPr>
            <p:cNvPr name="TextBox 10" id="10"/>
            <p:cNvSpPr txBox="true"/>
            <p:nvPr/>
          </p:nvSpPr>
          <p:spPr>
            <a:xfrm>
              <a:off x="0" y="-38100"/>
              <a:ext cx="2208686" cy="32061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775865" y="901013"/>
            <a:ext cx="572565" cy="327924"/>
          </a:xfrm>
          <a:custGeom>
            <a:avLst/>
            <a:gdLst/>
            <a:ahLst/>
            <a:cxnLst/>
            <a:rect r="r" b="b" t="t" l="l"/>
            <a:pathLst>
              <a:path h="327924" w="572565">
                <a:moveTo>
                  <a:pt x="0" y="0"/>
                </a:moveTo>
                <a:lnTo>
                  <a:pt x="572565" y="0"/>
                </a:lnTo>
                <a:lnTo>
                  <a:pt x="572565" y="327923"/>
                </a:lnTo>
                <a:lnTo>
                  <a:pt x="0" y="327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6258626" y="9200662"/>
            <a:ext cx="5770747" cy="526419"/>
          </a:xfrm>
          <a:custGeom>
            <a:avLst/>
            <a:gdLst/>
            <a:ahLst/>
            <a:cxnLst/>
            <a:rect r="r" b="b" t="t" l="l"/>
            <a:pathLst>
              <a:path h="526419" w="5770747">
                <a:moveTo>
                  <a:pt x="0" y="0"/>
                </a:moveTo>
                <a:lnTo>
                  <a:pt x="5770748" y="0"/>
                </a:lnTo>
                <a:lnTo>
                  <a:pt x="5770748" y="526420"/>
                </a:lnTo>
                <a:lnTo>
                  <a:pt x="0" y="52642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3" id="13"/>
          <p:cNvGrpSpPr/>
          <p:nvPr/>
        </p:nvGrpSpPr>
        <p:grpSpPr>
          <a:xfrm rot="0">
            <a:off x="605460" y="9029768"/>
            <a:ext cx="742179" cy="742179"/>
            <a:chOff x="0" y="0"/>
            <a:chExt cx="195471" cy="195471"/>
          </a:xfrm>
        </p:grpSpPr>
        <p:sp>
          <p:nvSpPr>
            <p:cNvPr name="Freeform 14" id="14"/>
            <p:cNvSpPr/>
            <p:nvPr/>
          </p:nvSpPr>
          <p:spPr>
            <a:xfrm flipH="false" flipV="false" rot="0">
              <a:off x="0" y="0"/>
              <a:ext cx="195471" cy="195471"/>
            </a:xfrm>
            <a:custGeom>
              <a:avLst/>
              <a:gdLst/>
              <a:ahLst/>
              <a:cxnLst/>
              <a:rect r="r" b="b" t="t" l="l"/>
              <a:pathLst>
                <a:path h="195471" w="195471">
                  <a:moveTo>
                    <a:pt x="0" y="0"/>
                  </a:moveTo>
                  <a:lnTo>
                    <a:pt x="195471" y="0"/>
                  </a:lnTo>
                  <a:lnTo>
                    <a:pt x="195471" y="195471"/>
                  </a:lnTo>
                  <a:lnTo>
                    <a:pt x="0" y="195471"/>
                  </a:lnTo>
                  <a:close/>
                </a:path>
              </a:pathLst>
            </a:custGeom>
            <a:gradFill rotWithShape="true">
              <a:gsLst>
                <a:gs pos="0">
                  <a:srgbClr val="006CCD">
                    <a:alpha val="100000"/>
                  </a:srgbClr>
                </a:gs>
                <a:gs pos="100000">
                  <a:srgbClr val="050024">
                    <a:alpha val="0"/>
                  </a:srgbClr>
                </a:gs>
              </a:gsLst>
              <a:lin ang="0"/>
            </a:gradFill>
          </p:spPr>
        </p:sp>
        <p:sp>
          <p:nvSpPr>
            <p:cNvPr name="TextBox 15" id="15"/>
            <p:cNvSpPr txBox="true"/>
            <p:nvPr/>
          </p:nvSpPr>
          <p:spPr>
            <a:xfrm>
              <a:off x="0" y="-38100"/>
              <a:ext cx="195471" cy="233571"/>
            </a:xfrm>
            <a:prstGeom prst="rect">
              <a:avLst/>
            </a:prstGeom>
          </p:spPr>
          <p:txBody>
            <a:bodyPr anchor="ctr" rtlCol="false" tIns="50800" lIns="50800" bIns="50800" rIns="50800"/>
            <a:lstStyle/>
            <a:p>
              <a:pPr algn="ctr">
                <a:lnSpc>
                  <a:spcPts val="2199"/>
                </a:lnSpc>
              </a:pPr>
            </a:p>
          </p:txBody>
        </p:sp>
      </p:grpSp>
      <p:grpSp>
        <p:nvGrpSpPr>
          <p:cNvPr name="Group 16" id="16"/>
          <p:cNvGrpSpPr/>
          <p:nvPr/>
        </p:nvGrpSpPr>
        <p:grpSpPr>
          <a:xfrm rot="0">
            <a:off x="1028700" y="3492417"/>
            <a:ext cx="345440" cy="345440"/>
            <a:chOff x="0" y="0"/>
            <a:chExt cx="90980" cy="90980"/>
          </a:xfrm>
        </p:grpSpPr>
        <p:sp>
          <p:nvSpPr>
            <p:cNvPr name="Freeform 17" id="17"/>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18" id="18"/>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grpSp>
        <p:nvGrpSpPr>
          <p:cNvPr name="Group 19" id="19"/>
          <p:cNvGrpSpPr/>
          <p:nvPr/>
        </p:nvGrpSpPr>
        <p:grpSpPr>
          <a:xfrm rot="0">
            <a:off x="1150211" y="6353296"/>
            <a:ext cx="345440" cy="345440"/>
            <a:chOff x="0" y="0"/>
            <a:chExt cx="90980" cy="90980"/>
          </a:xfrm>
        </p:grpSpPr>
        <p:sp>
          <p:nvSpPr>
            <p:cNvPr name="Freeform 20" id="20"/>
            <p:cNvSpPr/>
            <p:nvPr/>
          </p:nvSpPr>
          <p:spPr>
            <a:xfrm flipH="false" flipV="false" rot="0">
              <a:off x="0" y="0"/>
              <a:ext cx="90980" cy="90980"/>
            </a:xfrm>
            <a:custGeom>
              <a:avLst/>
              <a:gdLst/>
              <a:ahLst/>
              <a:cxnLst/>
              <a:rect r="r" b="b" t="t" l="l"/>
              <a:pathLst>
                <a:path h="90980" w="90980">
                  <a:moveTo>
                    <a:pt x="0" y="0"/>
                  </a:moveTo>
                  <a:lnTo>
                    <a:pt x="90980" y="0"/>
                  </a:lnTo>
                  <a:lnTo>
                    <a:pt x="90980" y="90980"/>
                  </a:lnTo>
                  <a:lnTo>
                    <a:pt x="0" y="90980"/>
                  </a:lnTo>
                  <a:close/>
                </a:path>
              </a:pathLst>
            </a:custGeom>
            <a:solidFill>
              <a:srgbClr val="006CCD"/>
            </a:solidFill>
          </p:spPr>
        </p:sp>
        <p:sp>
          <p:nvSpPr>
            <p:cNvPr name="TextBox 21" id="21"/>
            <p:cNvSpPr txBox="true"/>
            <p:nvPr/>
          </p:nvSpPr>
          <p:spPr>
            <a:xfrm>
              <a:off x="0" y="-38100"/>
              <a:ext cx="90980" cy="129080"/>
            </a:xfrm>
            <a:prstGeom prst="rect">
              <a:avLst/>
            </a:prstGeom>
          </p:spPr>
          <p:txBody>
            <a:bodyPr anchor="ctr" rtlCol="false" tIns="50800" lIns="50800" bIns="50800" rIns="50800"/>
            <a:lstStyle/>
            <a:p>
              <a:pPr algn="ctr">
                <a:lnSpc>
                  <a:spcPts val="2199"/>
                </a:lnSpc>
              </a:pPr>
            </a:p>
          </p:txBody>
        </p:sp>
      </p:grpSp>
      <p:sp>
        <p:nvSpPr>
          <p:cNvPr name="Freeform 22" id="22"/>
          <p:cNvSpPr/>
          <p:nvPr/>
        </p:nvSpPr>
        <p:spPr>
          <a:xfrm flipH="false" flipV="false" rot="0">
            <a:off x="14417324" y="6079368"/>
            <a:ext cx="1209456" cy="1238735"/>
          </a:xfrm>
          <a:custGeom>
            <a:avLst/>
            <a:gdLst/>
            <a:ahLst/>
            <a:cxnLst/>
            <a:rect r="r" b="b" t="t" l="l"/>
            <a:pathLst>
              <a:path h="1238735" w="1209456">
                <a:moveTo>
                  <a:pt x="0" y="0"/>
                </a:moveTo>
                <a:lnTo>
                  <a:pt x="1209456" y="0"/>
                </a:lnTo>
                <a:lnTo>
                  <a:pt x="1209456" y="1238736"/>
                </a:lnTo>
                <a:lnTo>
                  <a:pt x="0" y="1238736"/>
                </a:lnTo>
                <a:lnTo>
                  <a:pt x="0" y="0"/>
                </a:lnTo>
                <a:close/>
              </a:path>
            </a:pathLst>
          </a:custGeom>
          <a:blipFill>
            <a:blip r:embed="rId11">
              <a:alphaModFix amt="31000"/>
              <a:extLst>
                <a:ext uri="{96DAC541-7B7A-43D3-8B79-37D633B846F1}">
                  <asvg:svgBlip xmlns:asvg="http://schemas.microsoft.com/office/drawing/2016/SVG/main" r:embed="rId12"/>
                </a:ext>
              </a:extLst>
            </a:blip>
            <a:stretch>
              <a:fillRect l="0" t="0" r="0" b="0"/>
            </a:stretch>
          </a:blipFill>
        </p:spPr>
      </p:sp>
      <p:grpSp>
        <p:nvGrpSpPr>
          <p:cNvPr name="Group 23" id="23"/>
          <p:cNvGrpSpPr/>
          <p:nvPr/>
        </p:nvGrpSpPr>
        <p:grpSpPr>
          <a:xfrm rot="0">
            <a:off x="9725121" y="4936018"/>
            <a:ext cx="1759003" cy="1759003"/>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6CCD">
                    <a:alpha val="100000"/>
                  </a:srgbClr>
                </a:gs>
                <a:gs pos="100000">
                  <a:srgbClr val="041D57">
                    <a:alpha val="100000"/>
                  </a:srgbClr>
                </a:gs>
              </a:gsLst>
              <a:lin ang="0"/>
            </a:gra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199"/>
                </a:lnSpc>
              </a:pPr>
            </a:p>
          </p:txBody>
        </p:sp>
      </p:grpSp>
      <p:sp>
        <p:nvSpPr>
          <p:cNvPr name="Freeform 26" id="26"/>
          <p:cNvSpPr/>
          <p:nvPr/>
        </p:nvSpPr>
        <p:spPr>
          <a:xfrm flipH="false" flipV="false" rot="0">
            <a:off x="10604622" y="2109920"/>
            <a:ext cx="6548818" cy="5388655"/>
          </a:xfrm>
          <a:custGeom>
            <a:avLst/>
            <a:gdLst/>
            <a:ahLst/>
            <a:cxnLst/>
            <a:rect r="r" b="b" t="t" l="l"/>
            <a:pathLst>
              <a:path h="5388655" w="6548818">
                <a:moveTo>
                  <a:pt x="0" y="0"/>
                </a:moveTo>
                <a:lnTo>
                  <a:pt x="6548819" y="0"/>
                </a:lnTo>
                <a:lnTo>
                  <a:pt x="6548819" y="5388655"/>
                </a:lnTo>
                <a:lnTo>
                  <a:pt x="0" y="5388655"/>
                </a:lnTo>
                <a:lnTo>
                  <a:pt x="0" y="0"/>
                </a:lnTo>
                <a:close/>
              </a:path>
            </a:pathLst>
          </a:custGeom>
          <a:blipFill>
            <a:blip r:embed="rId13"/>
            <a:stretch>
              <a:fillRect l="0" t="0" r="0" b="0"/>
            </a:stretch>
          </a:blipFill>
        </p:spPr>
      </p:sp>
      <p:sp>
        <p:nvSpPr>
          <p:cNvPr name="TextBox 27" id="27"/>
          <p:cNvSpPr txBox="true"/>
          <p:nvPr/>
        </p:nvSpPr>
        <p:spPr>
          <a:xfrm rot="0">
            <a:off x="8518616" y="862913"/>
            <a:ext cx="1980274" cy="274424"/>
          </a:xfrm>
          <a:prstGeom prst="rect">
            <a:avLst/>
          </a:prstGeom>
        </p:spPr>
        <p:txBody>
          <a:bodyPr anchor="t" rtlCol="false" tIns="0" lIns="0" bIns="0" rIns="0">
            <a:spAutoFit/>
          </a:bodyPr>
          <a:lstStyle/>
          <a:p>
            <a:pPr algn="l">
              <a:lnSpc>
                <a:spcPts val="2199"/>
              </a:lnSpc>
              <a:spcBef>
                <a:spcPct val="0"/>
              </a:spcBef>
            </a:pPr>
            <a:r>
              <a:rPr lang="en-US" b="true" sz="1570">
                <a:solidFill>
                  <a:srgbClr val="FFFFFF"/>
                </a:solidFill>
                <a:latin typeface="Poppins Medium"/>
                <a:ea typeface="Poppins Medium"/>
                <a:cs typeface="Poppins Medium"/>
                <a:sym typeface="Poppins Medium"/>
              </a:rPr>
              <a:t>Thynk Unlimited</a:t>
            </a:r>
          </a:p>
        </p:txBody>
      </p:sp>
      <p:sp>
        <p:nvSpPr>
          <p:cNvPr name="TextBox 28" id="28"/>
          <p:cNvSpPr txBox="true"/>
          <p:nvPr/>
        </p:nvSpPr>
        <p:spPr>
          <a:xfrm rot="0">
            <a:off x="7412598" y="9264164"/>
            <a:ext cx="3731498" cy="342265"/>
          </a:xfrm>
          <a:prstGeom prst="rect">
            <a:avLst/>
          </a:prstGeom>
        </p:spPr>
        <p:txBody>
          <a:bodyPr anchor="t" rtlCol="false" tIns="0" lIns="0" bIns="0" rIns="0">
            <a:spAutoFit/>
          </a:bodyPr>
          <a:lstStyle/>
          <a:p>
            <a:pPr algn="ctr">
              <a:lnSpc>
                <a:spcPts val="2659"/>
              </a:lnSpc>
              <a:spcBef>
                <a:spcPct val="0"/>
              </a:spcBef>
            </a:pPr>
            <a:r>
              <a:rPr lang="en-US" b="true" sz="1899">
                <a:solidFill>
                  <a:srgbClr val="FFFFFF"/>
                </a:solidFill>
                <a:latin typeface="Poppins Medium"/>
                <a:ea typeface="Poppins Medium"/>
                <a:cs typeface="Poppins Medium"/>
                <a:sym typeface="Poppins Medium"/>
              </a:rPr>
              <a:t>www.reallygreatsite.com</a:t>
            </a:r>
          </a:p>
        </p:txBody>
      </p:sp>
      <p:sp>
        <p:nvSpPr>
          <p:cNvPr name="TextBox 29" id="29"/>
          <p:cNvSpPr txBox="true"/>
          <p:nvPr/>
        </p:nvSpPr>
        <p:spPr>
          <a:xfrm rot="0">
            <a:off x="941728" y="9182100"/>
            <a:ext cx="724851" cy="4515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07</a:t>
            </a:r>
          </a:p>
        </p:txBody>
      </p:sp>
      <p:sp>
        <p:nvSpPr>
          <p:cNvPr name="TextBox 30" id="30"/>
          <p:cNvSpPr txBox="true"/>
          <p:nvPr/>
        </p:nvSpPr>
        <p:spPr>
          <a:xfrm rot="0">
            <a:off x="741457" y="2335848"/>
            <a:ext cx="7777158" cy="1007795"/>
          </a:xfrm>
          <a:prstGeom prst="rect">
            <a:avLst/>
          </a:prstGeom>
        </p:spPr>
        <p:txBody>
          <a:bodyPr anchor="t" rtlCol="false" tIns="0" lIns="0" bIns="0" rIns="0">
            <a:spAutoFit/>
          </a:bodyPr>
          <a:lstStyle/>
          <a:p>
            <a:pPr algn="l">
              <a:lnSpc>
                <a:spcPts val="7441"/>
              </a:lnSpc>
            </a:pPr>
            <a:r>
              <a:rPr lang="en-US" sz="8001">
                <a:solidFill>
                  <a:srgbClr val="FFFFFF"/>
                </a:solidFill>
                <a:latin typeface="Anton"/>
                <a:ea typeface="Anton"/>
                <a:cs typeface="Anton"/>
                <a:sym typeface="Anton"/>
              </a:rPr>
              <a:t>MÔ HÌNH PHÂN LOẠI</a:t>
            </a:r>
          </a:p>
        </p:txBody>
      </p:sp>
      <p:sp>
        <p:nvSpPr>
          <p:cNvPr name="TextBox 31" id="31"/>
          <p:cNvSpPr txBox="true"/>
          <p:nvPr/>
        </p:nvSpPr>
        <p:spPr>
          <a:xfrm rot="0">
            <a:off x="1781663" y="4003305"/>
            <a:ext cx="6915150" cy="2204190"/>
          </a:xfrm>
          <a:prstGeom prst="rect">
            <a:avLst/>
          </a:prstGeom>
        </p:spPr>
        <p:txBody>
          <a:bodyPr anchor="t" rtlCol="false" tIns="0" lIns="0" bIns="0" rIns="0">
            <a:spAutoFit/>
          </a:bodyPr>
          <a:lstStyle/>
          <a:p>
            <a:pPr algn="l">
              <a:lnSpc>
                <a:spcPts val="3459"/>
              </a:lnSpc>
              <a:spcBef>
                <a:spcPct val="0"/>
              </a:spcBef>
            </a:pPr>
            <a:r>
              <a:rPr lang="en-US" b="true" sz="2470">
                <a:solidFill>
                  <a:srgbClr val="FFFFFF"/>
                </a:solidFill>
                <a:latin typeface="Poppins Medium"/>
                <a:ea typeface="Poppins Medium"/>
                <a:cs typeface="Poppins Medium"/>
                <a:sym typeface="Poppins Medium"/>
              </a:rPr>
              <a:t>Có kết quả tốt với accuracy là 0.86</a:t>
            </a:r>
          </a:p>
          <a:p>
            <a:pPr algn="l">
              <a:lnSpc>
                <a:spcPts val="3459"/>
              </a:lnSpc>
              <a:spcBef>
                <a:spcPct val="0"/>
              </a:spcBef>
            </a:pPr>
            <a:r>
              <a:rPr lang="en-US" b="true" sz="2470">
                <a:solidFill>
                  <a:srgbClr val="FFFFFF"/>
                </a:solidFill>
                <a:latin typeface="Poppins Medium"/>
                <a:ea typeface="Poppins Medium"/>
                <a:cs typeface="Poppins Medium"/>
                <a:sym typeface="Poppins Medium"/>
              </a:rPr>
              <a:t>Precision là 0.91</a:t>
            </a:r>
          </a:p>
          <a:p>
            <a:pPr algn="l">
              <a:lnSpc>
                <a:spcPts val="3459"/>
              </a:lnSpc>
              <a:spcBef>
                <a:spcPct val="0"/>
              </a:spcBef>
            </a:pPr>
            <a:r>
              <a:rPr lang="en-US" b="true" sz="2470">
                <a:solidFill>
                  <a:srgbClr val="FFFFFF"/>
                </a:solidFill>
                <a:latin typeface="Poppins Medium"/>
                <a:ea typeface="Poppins Medium"/>
                <a:cs typeface="Poppins Medium"/>
                <a:sym typeface="Poppins Medium"/>
              </a:rPr>
              <a:t>F1 là 0.88</a:t>
            </a:r>
          </a:p>
          <a:p>
            <a:pPr algn="l">
              <a:lnSpc>
                <a:spcPts val="3459"/>
              </a:lnSpc>
              <a:spcBef>
                <a:spcPct val="0"/>
              </a:spcBef>
            </a:pPr>
            <a:r>
              <a:rPr lang="en-US" b="true" sz="2470">
                <a:solidFill>
                  <a:srgbClr val="FFFFFF"/>
                </a:solidFill>
                <a:latin typeface="Poppins Medium"/>
                <a:ea typeface="Poppins Medium"/>
                <a:cs typeface="Poppins Medium"/>
                <a:sym typeface="Poppins Medium"/>
              </a:rPr>
              <a:t>Các thang điểm đánh giá của mô hình tương đối tốt</a:t>
            </a:r>
          </a:p>
        </p:txBody>
      </p:sp>
      <p:sp>
        <p:nvSpPr>
          <p:cNvPr name="TextBox 32" id="32"/>
          <p:cNvSpPr txBox="true"/>
          <p:nvPr/>
        </p:nvSpPr>
        <p:spPr>
          <a:xfrm rot="0">
            <a:off x="1781663" y="3416217"/>
            <a:ext cx="4581006"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Mô hình RandomForest</a:t>
            </a:r>
          </a:p>
        </p:txBody>
      </p:sp>
      <p:sp>
        <p:nvSpPr>
          <p:cNvPr name="TextBox 33" id="33"/>
          <p:cNvSpPr txBox="true"/>
          <p:nvPr/>
        </p:nvSpPr>
        <p:spPr>
          <a:xfrm rot="0">
            <a:off x="1781663" y="6835639"/>
            <a:ext cx="6915150" cy="1766040"/>
          </a:xfrm>
          <a:prstGeom prst="rect">
            <a:avLst/>
          </a:prstGeom>
        </p:spPr>
        <p:txBody>
          <a:bodyPr anchor="t" rtlCol="false" tIns="0" lIns="0" bIns="0" rIns="0">
            <a:spAutoFit/>
          </a:bodyPr>
          <a:lstStyle/>
          <a:p>
            <a:pPr algn="l">
              <a:lnSpc>
                <a:spcPts val="3459"/>
              </a:lnSpc>
            </a:pPr>
            <a:r>
              <a:rPr lang="en-US" sz="2470">
                <a:solidFill>
                  <a:srgbClr val="FFFFFF"/>
                </a:solidFill>
                <a:latin typeface="Poppins"/>
                <a:ea typeface="Poppins"/>
                <a:cs typeface="Poppins"/>
                <a:sym typeface="Poppins"/>
              </a:rPr>
              <a:t>Một số lớp bị nhầm lẫn nhiều (đặc biệt là lớp 0, 5, 7): Có thể do đặc trưng chưa đủ mạnh hoặc chưa được chuẩn hóa tốt</a:t>
            </a:r>
          </a:p>
          <a:p>
            <a:pPr algn="l">
              <a:lnSpc>
                <a:spcPts val="3459"/>
              </a:lnSpc>
            </a:pPr>
          </a:p>
        </p:txBody>
      </p:sp>
      <p:sp>
        <p:nvSpPr>
          <p:cNvPr name="TextBox 34" id="34"/>
          <p:cNvSpPr txBox="true"/>
          <p:nvPr/>
        </p:nvSpPr>
        <p:spPr>
          <a:xfrm rot="0">
            <a:off x="1781663" y="6271963"/>
            <a:ext cx="3962400" cy="508105"/>
          </a:xfrm>
          <a:prstGeom prst="rect">
            <a:avLst/>
          </a:prstGeom>
        </p:spPr>
        <p:txBody>
          <a:bodyPr anchor="t" rtlCol="false" tIns="0" lIns="0" bIns="0" rIns="0">
            <a:spAutoFit/>
          </a:bodyPr>
          <a:lstStyle/>
          <a:p>
            <a:pPr algn="l">
              <a:lnSpc>
                <a:spcPts val="4019"/>
              </a:lnSpc>
              <a:spcBef>
                <a:spcPct val="0"/>
              </a:spcBef>
            </a:pPr>
            <a:r>
              <a:rPr lang="en-US" b="true" sz="2870">
                <a:solidFill>
                  <a:srgbClr val="FFFFFF"/>
                </a:solidFill>
                <a:latin typeface="Poppins Medium"/>
                <a:ea typeface="Poppins Medium"/>
                <a:cs typeface="Poppins Medium"/>
                <a:sym typeface="Poppins Medium"/>
              </a:rPr>
              <a:t>Confusion Matrix</a:t>
            </a:r>
          </a:p>
        </p:txBody>
      </p:sp>
    </p:spTree>
  </p:cSld>
  <p:clrMapOvr>
    <a:masterClrMapping/>
  </p:clrMapOvr>
  <p:transition spd="fast">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DAGsIEM9RUQ</dc:identifier>
  <dcterms:modified xsi:type="dcterms:W3CDTF">2011-08-01T06:04:30Z</dcterms:modified>
  <cp:revision>1</cp:revision>
  <dc:title>Slide_22521227_22521192</dc:title>
</cp:coreProperties>
</file>