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74" r:id="rId4"/>
    <p:sldId id="276" r:id="rId5"/>
    <p:sldId id="259" r:id="rId6"/>
    <p:sldId id="261" r:id="rId7"/>
    <p:sldId id="260" r:id="rId8"/>
    <p:sldId id="263" r:id="rId9"/>
    <p:sldId id="264" r:id="rId10"/>
    <p:sldId id="266" r:id="rId11"/>
    <p:sldId id="267" r:id="rId12"/>
    <p:sldId id="268" r:id="rId13"/>
    <p:sldId id="269"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69B9"/>
    <a:srgbClr val="E1C233"/>
    <a:srgbClr val="6B007B"/>
    <a:srgbClr val="D645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4/22/2025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944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4/22/2025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7238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4/22/2025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615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4/22/2025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7230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4/22/2025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219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4/22/2025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4570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4/22/2025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210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4/22/2025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8707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4/22/2025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7506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4/22/2025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098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4/22/2025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2311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4/22/2025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69792075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B4C0E-1C67-3683-DB56-4C7074594A47}"/>
              </a:ext>
            </a:extLst>
          </p:cNvPr>
          <p:cNvSpPr>
            <a:spLocks noGrp="1"/>
          </p:cNvSpPr>
          <p:nvPr>
            <p:ph type="ctrTitle"/>
          </p:nvPr>
        </p:nvSpPr>
        <p:spPr>
          <a:xfrm>
            <a:off x="833257" y="922403"/>
            <a:ext cx="3901736" cy="4114800"/>
          </a:xfrm>
        </p:spPr>
        <p:txBody>
          <a:bodyPr>
            <a:normAutofit/>
          </a:bodyPr>
          <a:lstStyle/>
          <a:p>
            <a:pPr>
              <a:lnSpc>
                <a:spcPct val="90000"/>
              </a:lnSpc>
            </a:pPr>
            <a:r>
              <a:rPr lang="en-US" sz="3400" dirty="0">
                <a:latin typeface="+mn-lt"/>
              </a:rPr>
              <a:t>Case Study </a:t>
            </a:r>
            <a:br>
              <a:rPr lang="en-US" sz="3400" dirty="0">
                <a:latin typeface="+mn-lt"/>
              </a:rPr>
            </a:br>
            <a:r>
              <a:rPr lang="en-US" sz="4000" dirty="0">
                <a:solidFill>
                  <a:schemeClr val="accent1">
                    <a:lumMod val="50000"/>
                  </a:schemeClr>
                </a:solidFill>
              </a:rPr>
              <a:t>Impact of COVID-19 on ABC Company’s Parcel Delivery Business</a:t>
            </a:r>
          </a:p>
        </p:txBody>
      </p:sp>
      <p:sp>
        <p:nvSpPr>
          <p:cNvPr id="3" name="Subtitle 2">
            <a:extLst>
              <a:ext uri="{FF2B5EF4-FFF2-40B4-BE49-F238E27FC236}">
                <a16:creationId xmlns:a16="http://schemas.microsoft.com/office/drawing/2014/main" id="{AFBD8ADC-417C-74C8-F4C0-B9D956C8E856}"/>
              </a:ext>
            </a:extLst>
          </p:cNvPr>
          <p:cNvSpPr>
            <a:spLocks noGrp="1"/>
          </p:cNvSpPr>
          <p:nvPr>
            <p:ph type="subTitle" idx="1"/>
          </p:nvPr>
        </p:nvSpPr>
        <p:spPr>
          <a:xfrm>
            <a:off x="833257" y="5432058"/>
            <a:ext cx="3901736" cy="503539"/>
          </a:xfrm>
        </p:spPr>
        <p:txBody>
          <a:bodyPr>
            <a:normAutofit/>
          </a:bodyPr>
          <a:lstStyle/>
          <a:p>
            <a:r>
              <a:rPr lang="en-US" b="1" dirty="0"/>
              <a:t>Group 7</a:t>
            </a:r>
          </a:p>
        </p:txBody>
      </p:sp>
      <p:pic>
        <p:nvPicPr>
          <p:cNvPr id="6" name="Picture 5" descr="A plane flying over a truck&#10;&#10;AI-generated content may be incorrect.">
            <a:extLst>
              <a:ext uri="{FF2B5EF4-FFF2-40B4-BE49-F238E27FC236}">
                <a16:creationId xmlns:a16="http://schemas.microsoft.com/office/drawing/2014/main" id="{F46EB2C4-DDAC-8024-F6CF-A78DB41465E1}"/>
              </a:ext>
            </a:extLst>
          </p:cNvPr>
          <p:cNvPicPr>
            <a:picLocks noChangeAspect="1"/>
          </p:cNvPicPr>
          <p:nvPr/>
        </p:nvPicPr>
        <p:blipFill>
          <a:blip r:embed="rId2">
            <a:extLst>
              <a:ext uri="{28A0092B-C50C-407E-A947-70E740481C1C}">
                <a14:useLocalDpi xmlns:a14="http://schemas.microsoft.com/office/drawing/2010/main" val="0"/>
              </a:ext>
            </a:extLst>
          </a:blip>
          <a:srcRect l="12401" r="3141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0271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2E39-2278-0B07-5AFB-136F530E6655}"/>
              </a:ext>
            </a:extLst>
          </p:cNvPr>
          <p:cNvSpPr>
            <a:spLocks noGrp="1"/>
          </p:cNvSpPr>
          <p:nvPr>
            <p:ph type="title"/>
          </p:nvPr>
        </p:nvSpPr>
        <p:spPr>
          <a:xfrm>
            <a:off x="609600" y="266840"/>
            <a:ext cx="10972800" cy="699516"/>
          </a:xfrm>
        </p:spPr>
        <p:txBody>
          <a:bodyPr>
            <a:normAutofit fontScale="90000"/>
          </a:bodyPr>
          <a:lstStyle/>
          <a:p>
            <a:r>
              <a:rPr lang="en-US" dirty="0"/>
              <a:t>Customer Segment Analysis</a:t>
            </a:r>
          </a:p>
        </p:txBody>
      </p:sp>
      <p:pic>
        <p:nvPicPr>
          <p:cNvPr id="5" name="Picture 4">
            <a:extLst>
              <a:ext uri="{FF2B5EF4-FFF2-40B4-BE49-F238E27FC236}">
                <a16:creationId xmlns:a16="http://schemas.microsoft.com/office/drawing/2014/main" id="{577EB935-A5A4-2D6C-7FC9-68F787CF31FF}"/>
              </a:ext>
            </a:extLst>
          </p:cNvPr>
          <p:cNvPicPr>
            <a:picLocks noChangeAspect="1"/>
          </p:cNvPicPr>
          <p:nvPr/>
        </p:nvPicPr>
        <p:blipFill>
          <a:blip r:embed="rId2"/>
          <a:stretch>
            <a:fillRect/>
          </a:stretch>
        </p:blipFill>
        <p:spPr>
          <a:xfrm>
            <a:off x="393122" y="966355"/>
            <a:ext cx="11421341" cy="3649057"/>
          </a:xfrm>
          <a:prstGeom prst="rect">
            <a:avLst/>
          </a:prstGeom>
        </p:spPr>
      </p:pic>
      <p:pic>
        <p:nvPicPr>
          <p:cNvPr id="9" name="Picture 8">
            <a:extLst>
              <a:ext uri="{FF2B5EF4-FFF2-40B4-BE49-F238E27FC236}">
                <a16:creationId xmlns:a16="http://schemas.microsoft.com/office/drawing/2014/main" id="{784693CF-A94F-9380-5789-78709CF0162F}"/>
              </a:ext>
            </a:extLst>
          </p:cNvPr>
          <p:cNvPicPr>
            <a:picLocks noChangeAspect="1"/>
          </p:cNvPicPr>
          <p:nvPr/>
        </p:nvPicPr>
        <p:blipFill>
          <a:blip r:embed="rId3"/>
          <a:stretch>
            <a:fillRect/>
          </a:stretch>
        </p:blipFill>
        <p:spPr>
          <a:xfrm>
            <a:off x="1241240" y="4569796"/>
            <a:ext cx="2878475" cy="2021364"/>
          </a:xfrm>
          <a:prstGeom prst="rect">
            <a:avLst/>
          </a:prstGeom>
        </p:spPr>
      </p:pic>
      <p:sp>
        <p:nvSpPr>
          <p:cNvPr id="4" name="TextBox 3">
            <a:extLst>
              <a:ext uri="{FF2B5EF4-FFF2-40B4-BE49-F238E27FC236}">
                <a16:creationId xmlns:a16="http://schemas.microsoft.com/office/drawing/2014/main" id="{1C57AC5F-55B5-6493-7314-8736EB61531E}"/>
              </a:ext>
            </a:extLst>
          </p:cNvPr>
          <p:cNvSpPr txBox="1"/>
          <p:nvPr/>
        </p:nvSpPr>
        <p:spPr>
          <a:xfrm>
            <a:off x="5024287" y="4980313"/>
            <a:ext cx="6096000" cy="1200329"/>
          </a:xfrm>
          <a:prstGeom prst="rect">
            <a:avLst/>
          </a:prstGeom>
          <a:noFill/>
        </p:spPr>
        <p:txBody>
          <a:bodyPr wrap="square">
            <a:spAutoFit/>
          </a:bodyPr>
          <a:lstStyle/>
          <a:p>
            <a:r>
              <a:rPr lang="en-US" dirty="0"/>
              <a:t>From 2019 to 2020, there was a </a:t>
            </a:r>
            <a:r>
              <a:rPr lang="en-US" b="1" dirty="0"/>
              <a:t>noticeable shift in customer size</a:t>
            </a:r>
            <a:r>
              <a:rPr lang="en-US" dirty="0"/>
              <a:t>: the Small segment declined while Medium and Large segments grew, indicating customer upgrades and a diversification in the client base</a:t>
            </a:r>
          </a:p>
        </p:txBody>
      </p:sp>
    </p:spTree>
    <p:extLst>
      <p:ext uri="{BB962C8B-B14F-4D97-AF65-F5344CB8AC3E}">
        <p14:creationId xmlns:p14="http://schemas.microsoft.com/office/powerpoint/2010/main" val="231471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1126-176E-B150-7531-54B181A7E4A9}"/>
              </a:ext>
            </a:extLst>
          </p:cNvPr>
          <p:cNvSpPr>
            <a:spLocks noGrp="1"/>
          </p:cNvSpPr>
          <p:nvPr>
            <p:ph type="title"/>
          </p:nvPr>
        </p:nvSpPr>
        <p:spPr>
          <a:xfrm>
            <a:off x="609600" y="355113"/>
            <a:ext cx="10972800" cy="720298"/>
          </a:xfrm>
        </p:spPr>
        <p:txBody>
          <a:bodyPr>
            <a:normAutofit fontScale="90000"/>
          </a:bodyPr>
          <a:lstStyle/>
          <a:p>
            <a:r>
              <a:rPr lang="en-US" dirty="0"/>
              <a:t>Customer Segment Analysis</a:t>
            </a:r>
          </a:p>
        </p:txBody>
      </p:sp>
      <p:pic>
        <p:nvPicPr>
          <p:cNvPr id="9" name="Picture 8">
            <a:extLst>
              <a:ext uri="{FF2B5EF4-FFF2-40B4-BE49-F238E27FC236}">
                <a16:creationId xmlns:a16="http://schemas.microsoft.com/office/drawing/2014/main" id="{9CF25DFB-F196-867D-E723-5845C6301D9E}"/>
              </a:ext>
            </a:extLst>
          </p:cNvPr>
          <p:cNvPicPr>
            <a:picLocks noChangeAspect="1"/>
          </p:cNvPicPr>
          <p:nvPr/>
        </p:nvPicPr>
        <p:blipFill>
          <a:blip r:embed="rId2"/>
          <a:stretch>
            <a:fillRect/>
          </a:stretch>
        </p:blipFill>
        <p:spPr>
          <a:xfrm>
            <a:off x="0" y="1249074"/>
            <a:ext cx="6661765" cy="4226935"/>
          </a:xfrm>
          <a:prstGeom prst="rect">
            <a:avLst/>
          </a:prstGeom>
        </p:spPr>
      </p:pic>
      <p:pic>
        <p:nvPicPr>
          <p:cNvPr id="11" name="Picture 10">
            <a:extLst>
              <a:ext uri="{FF2B5EF4-FFF2-40B4-BE49-F238E27FC236}">
                <a16:creationId xmlns:a16="http://schemas.microsoft.com/office/drawing/2014/main" id="{CB04B43C-3FEA-43C4-DADF-218A593129D4}"/>
              </a:ext>
            </a:extLst>
          </p:cNvPr>
          <p:cNvPicPr>
            <a:picLocks noChangeAspect="1"/>
          </p:cNvPicPr>
          <p:nvPr/>
        </p:nvPicPr>
        <p:blipFill>
          <a:blip r:embed="rId3"/>
          <a:stretch>
            <a:fillRect/>
          </a:stretch>
        </p:blipFill>
        <p:spPr>
          <a:xfrm>
            <a:off x="6391275" y="1249074"/>
            <a:ext cx="5800725" cy="3086100"/>
          </a:xfrm>
          <a:prstGeom prst="rect">
            <a:avLst/>
          </a:prstGeom>
        </p:spPr>
      </p:pic>
      <p:sp>
        <p:nvSpPr>
          <p:cNvPr id="4" name="TextBox 3">
            <a:extLst>
              <a:ext uri="{FF2B5EF4-FFF2-40B4-BE49-F238E27FC236}">
                <a16:creationId xmlns:a16="http://schemas.microsoft.com/office/drawing/2014/main" id="{F0E6C0E6-0363-9D50-D5A5-26B419C701A7}"/>
              </a:ext>
            </a:extLst>
          </p:cNvPr>
          <p:cNvSpPr txBox="1"/>
          <p:nvPr/>
        </p:nvSpPr>
        <p:spPr>
          <a:xfrm>
            <a:off x="3195331" y="5049507"/>
            <a:ext cx="6096000" cy="1200329"/>
          </a:xfrm>
          <a:prstGeom prst="rect">
            <a:avLst/>
          </a:prstGeom>
          <a:noFill/>
        </p:spPr>
        <p:txBody>
          <a:bodyPr wrap="square">
            <a:spAutoFit/>
          </a:bodyPr>
          <a:lstStyle/>
          <a:p>
            <a:r>
              <a:rPr lang="en-US" dirty="0"/>
              <a:t>Nearly </a:t>
            </a:r>
            <a:r>
              <a:rPr lang="en-US" b="1" dirty="0"/>
              <a:t>60% of customers were in decline</a:t>
            </a:r>
            <a:r>
              <a:rPr lang="en-US" dirty="0"/>
              <a:t>, with the </a:t>
            </a:r>
            <a:r>
              <a:rPr lang="en-US" b="1" dirty="0"/>
              <a:t>Small segment accounting for the highest drop-off</a:t>
            </a:r>
            <a:r>
              <a:rPr lang="en-US" dirty="0"/>
              <a:t>. This suggests retention challenges and emphasizes the need to focus on sustaining growth and reducing churn</a:t>
            </a:r>
          </a:p>
        </p:txBody>
      </p:sp>
    </p:spTree>
    <p:extLst>
      <p:ext uri="{BB962C8B-B14F-4D97-AF65-F5344CB8AC3E}">
        <p14:creationId xmlns:p14="http://schemas.microsoft.com/office/powerpoint/2010/main" val="301750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F4B9-7264-3314-90B2-0F3181320EB8}"/>
              </a:ext>
            </a:extLst>
          </p:cNvPr>
          <p:cNvSpPr>
            <a:spLocks noGrp="1"/>
          </p:cNvSpPr>
          <p:nvPr>
            <p:ph type="title"/>
          </p:nvPr>
        </p:nvSpPr>
        <p:spPr>
          <a:xfrm>
            <a:off x="609600" y="318745"/>
            <a:ext cx="10972800" cy="793034"/>
          </a:xfrm>
        </p:spPr>
        <p:txBody>
          <a:bodyPr/>
          <a:lstStyle/>
          <a:p>
            <a:r>
              <a:rPr lang="en-US" dirty="0"/>
              <a:t>Customer Segment Analysis</a:t>
            </a:r>
          </a:p>
        </p:txBody>
      </p:sp>
      <p:sp>
        <p:nvSpPr>
          <p:cNvPr id="4" name="Rectangle 1">
            <a:extLst>
              <a:ext uri="{FF2B5EF4-FFF2-40B4-BE49-F238E27FC236}">
                <a16:creationId xmlns:a16="http://schemas.microsoft.com/office/drawing/2014/main" id="{A8B50FE1-DA62-35C8-0D00-31F692D4D50F}"/>
              </a:ext>
            </a:extLst>
          </p:cNvPr>
          <p:cNvSpPr>
            <a:spLocks noGrp="1" noChangeArrowheads="1"/>
          </p:cNvSpPr>
          <p:nvPr>
            <p:ph idx="1"/>
          </p:nvPr>
        </p:nvSpPr>
        <p:spPr bwMode="auto">
          <a:xfrm>
            <a:off x="1752600" y="1206961"/>
            <a:ext cx="811876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Customer shift observed</a:t>
            </a:r>
            <a:r>
              <a:rPr kumimoji="0" lang="en-US" altLang="en-US" b="0" i="0" u="none" strike="noStrike" cap="none" normalizeH="0" baseline="0" dirty="0">
                <a:ln>
                  <a:noFill/>
                </a:ln>
                <a:solidFill>
                  <a:schemeClr val="tx1"/>
                </a:solidFill>
                <a:effectLst/>
                <a:latin typeface="Arial" panose="020B0604020202020204" pitchFamily="34" charset="0"/>
              </a:rPr>
              <a:t> from small to medium segment</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 87% of new customers in 2020 upgraded from small size</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High proportion of declining customers</a:t>
            </a:r>
            <a:r>
              <a:rPr kumimoji="0" lang="en-US" altLang="en-US" b="0" i="0" u="none" strike="noStrike" cap="none" normalizeH="0" baseline="0" dirty="0">
                <a:ln>
                  <a:noFill/>
                </a:ln>
                <a:solidFill>
                  <a:schemeClr val="tx1"/>
                </a:solidFill>
                <a:effectLst/>
                <a:latin typeface="Arial" panose="020B0604020202020204" pitchFamily="34" charset="0"/>
              </a:rPr>
              <a:t> (59.7%)</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 Signals risk of churn and post-COVID instability</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Only 19.7% in high growth group</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    → Opportunity to nurture and retain this valuable segment</a:t>
            </a:r>
          </a:p>
        </p:txBody>
      </p:sp>
    </p:spTree>
    <p:extLst>
      <p:ext uri="{BB962C8B-B14F-4D97-AF65-F5344CB8AC3E}">
        <p14:creationId xmlns:p14="http://schemas.microsoft.com/office/powerpoint/2010/main" val="385778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282B-A0F9-3F50-2DEA-F0ED77BF41A9}"/>
              </a:ext>
            </a:extLst>
          </p:cNvPr>
          <p:cNvSpPr>
            <a:spLocks noGrp="1"/>
          </p:cNvSpPr>
          <p:nvPr>
            <p:ph type="title"/>
          </p:nvPr>
        </p:nvSpPr>
        <p:spPr>
          <a:xfrm>
            <a:off x="609600" y="233320"/>
            <a:ext cx="10972800" cy="730242"/>
          </a:xfrm>
        </p:spPr>
        <p:txBody>
          <a:bodyPr>
            <a:normAutofit fontScale="90000"/>
          </a:bodyPr>
          <a:lstStyle/>
          <a:p>
            <a:r>
              <a:rPr lang="en-US" dirty="0"/>
              <a:t>Revenue Estimation</a:t>
            </a:r>
          </a:p>
        </p:txBody>
      </p:sp>
      <p:pic>
        <p:nvPicPr>
          <p:cNvPr id="9" name="Picture 8">
            <a:extLst>
              <a:ext uri="{FF2B5EF4-FFF2-40B4-BE49-F238E27FC236}">
                <a16:creationId xmlns:a16="http://schemas.microsoft.com/office/drawing/2014/main" id="{48919FDA-43ED-C74F-EF31-0E4DCBD58B59}"/>
              </a:ext>
            </a:extLst>
          </p:cNvPr>
          <p:cNvPicPr>
            <a:picLocks noChangeAspect="1"/>
          </p:cNvPicPr>
          <p:nvPr/>
        </p:nvPicPr>
        <p:blipFill>
          <a:blip r:embed="rId2"/>
          <a:stretch>
            <a:fillRect/>
          </a:stretch>
        </p:blipFill>
        <p:spPr>
          <a:xfrm>
            <a:off x="1244661" y="963562"/>
            <a:ext cx="9702678" cy="5805926"/>
          </a:xfrm>
          <a:prstGeom prst="rect">
            <a:avLst/>
          </a:prstGeom>
        </p:spPr>
      </p:pic>
    </p:spTree>
    <p:extLst>
      <p:ext uri="{BB962C8B-B14F-4D97-AF65-F5344CB8AC3E}">
        <p14:creationId xmlns:p14="http://schemas.microsoft.com/office/powerpoint/2010/main" val="22911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57B7-345E-9FB7-646A-E4576330A9BF}"/>
              </a:ext>
            </a:extLst>
          </p:cNvPr>
          <p:cNvSpPr>
            <a:spLocks noGrp="1"/>
          </p:cNvSpPr>
          <p:nvPr>
            <p:ph type="title"/>
          </p:nvPr>
        </p:nvSpPr>
        <p:spPr>
          <a:xfrm>
            <a:off x="609600" y="164495"/>
            <a:ext cx="10972800" cy="740074"/>
          </a:xfrm>
        </p:spPr>
        <p:txBody>
          <a:bodyPr>
            <a:normAutofit fontScale="90000"/>
          </a:bodyPr>
          <a:lstStyle/>
          <a:p>
            <a:r>
              <a:rPr lang="en-US" dirty="0"/>
              <a:t>Key Findings &amp; Insights</a:t>
            </a:r>
          </a:p>
        </p:txBody>
      </p:sp>
      <p:sp>
        <p:nvSpPr>
          <p:cNvPr id="4" name="Rectangle 1">
            <a:extLst>
              <a:ext uri="{FF2B5EF4-FFF2-40B4-BE49-F238E27FC236}">
                <a16:creationId xmlns:a16="http://schemas.microsoft.com/office/drawing/2014/main" id="{EF4828C4-8BB9-49EE-CBB3-F2E7745E7813}"/>
              </a:ext>
            </a:extLst>
          </p:cNvPr>
          <p:cNvSpPr>
            <a:spLocks noChangeArrowheads="1"/>
          </p:cNvSpPr>
          <p:nvPr/>
        </p:nvSpPr>
        <p:spPr bwMode="auto">
          <a:xfrm rot="10800000" flipV="1">
            <a:off x="609600" y="589097"/>
            <a:ext cx="1124810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Parcel volume surged from Week 12 (2020)</a:t>
            </a:r>
            <a:r>
              <a:rPr kumimoji="0" lang="en-US" altLang="en-US" sz="2000" b="0" i="0" u="none" strike="noStrike" cap="none" normalizeH="0" baseline="0" dirty="0">
                <a:ln>
                  <a:noFill/>
                </a:ln>
                <a:solidFill>
                  <a:schemeClr val="tx1"/>
                </a:solidFill>
                <a:effectLst/>
                <a:latin typeface="Arial" panose="020B0604020202020204" pitchFamily="34" charset="0"/>
              </a:rPr>
              <a:t> as lockdowns began and e-commerce demand accelerated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2020 peak season volume</a:t>
            </a:r>
            <a:r>
              <a:rPr kumimoji="0" lang="en-US" altLang="en-US" sz="2000" b="0" i="0" u="none" strike="noStrike" cap="none" normalizeH="0" baseline="0" dirty="0">
                <a:ln>
                  <a:noFill/>
                </a:ln>
                <a:solidFill>
                  <a:schemeClr val="tx1"/>
                </a:solidFill>
                <a:effectLst/>
                <a:latin typeface="Arial" panose="020B0604020202020204" pitchFamily="34" charset="0"/>
              </a:rPr>
              <a:t> increased by </a:t>
            </a:r>
            <a:r>
              <a:rPr kumimoji="0" lang="en-US" altLang="en-US" sz="2000" b="1" i="0" u="none" strike="noStrike" cap="none" normalizeH="0" baseline="0" dirty="0">
                <a:ln>
                  <a:noFill/>
                </a:ln>
                <a:solidFill>
                  <a:schemeClr val="tx1"/>
                </a:solidFill>
                <a:effectLst/>
                <a:latin typeface="Arial" panose="020B0604020202020204" pitchFamily="34" charset="0"/>
              </a:rPr>
              <a:t>26.48%</a:t>
            </a:r>
            <a:r>
              <a:rPr kumimoji="0" lang="en-US" altLang="en-US" sz="2000" b="0" i="0" u="none" strike="noStrike" cap="none" normalizeH="0" baseline="0" dirty="0">
                <a:ln>
                  <a:noFill/>
                </a:ln>
                <a:solidFill>
                  <a:schemeClr val="tx1"/>
                </a:solidFill>
                <a:effectLst/>
                <a:latin typeface="Arial" panose="020B0604020202020204" pitchFamily="34" charset="0"/>
              </a:rPr>
              <a:t> compared to 2019</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Estimated revenue</a:t>
            </a:r>
            <a:r>
              <a:rPr kumimoji="0" lang="en-US" altLang="en-US" sz="2000" b="0" i="0" u="none" strike="noStrike" cap="none" normalizeH="0" baseline="0" dirty="0">
                <a:ln>
                  <a:noFill/>
                </a:ln>
                <a:solidFill>
                  <a:schemeClr val="tx1"/>
                </a:solidFill>
                <a:effectLst/>
                <a:latin typeface="Arial" panose="020B0604020202020204" pitchFamily="34" charset="0"/>
              </a:rPr>
              <a:t> rose proportionally, reflecting strong commercial impact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High-growth customers</a:t>
            </a:r>
            <a:r>
              <a:rPr kumimoji="0" lang="en-US" altLang="en-US" sz="2000" b="0" i="0" u="none" strike="noStrike" cap="none" normalizeH="0" baseline="0" dirty="0">
                <a:ln>
                  <a:noFill/>
                </a:ln>
                <a:solidFill>
                  <a:schemeClr val="tx1"/>
                </a:solidFill>
                <a:effectLst/>
                <a:latin typeface="Arial" panose="020B0604020202020204" pitchFamily="34" charset="0"/>
              </a:rPr>
              <a:t> represented only 19.7% but contributed significantly to volume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Small segment dominated in size</a:t>
            </a:r>
            <a:r>
              <a:rPr kumimoji="0" lang="en-US" altLang="en-US" sz="2000" b="0" i="0" u="none" strike="noStrike" cap="none" normalizeH="0" baseline="0" dirty="0">
                <a:ln>
                  <a:noFill/>
                </a:ln>
                <a:solidFill>
                  <a:schemeClr val="tx1"/>
                </a:solidFill>
                <a:effectLst/>
                <a:latin typeface="Arial" panose="020B0604020202020204" pitchFamily="34" charset="0"/>
              </a:rPr>
              <a:t> but had the highest attrition rate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59.7% of customers declined</a:t>
            </a:r>
            <a:r>
              <a:rPr kumimoji="0" lang="en-US" altLang="en-US" sz="2000" b="0" i="0" u="none" strike="noStrike" cap="none" normalizeH="0" baseline="0" dirty="0">
                <a:ln>
                  <a:noFill/>
                </a:ln>
                <a:solidFill>
                  <a:schemeClr val="tx1"/>
                </a:solidFill>
                <a:effectLst/>
                <a:latin typeface="Arial" panose="020B0604020202020204" pitchFamily="34" charset="0"/>
              </a:rPr>
              <a:t> in activity post-COVID, </a:t>
            </a:r>
            <a:r>
              <a:rPr kumimoji="0" lang="en-US" altLang="en-US" sz="2000" b="0" i="0" u="none" strike="noStrike" cap="none" normalizeH="0" baseline="0" dirty="0" err="1">
                <a:ln>
                  <a:noFill/>
                </a:ln>
                <a:solidFill>
                  <a:schemeClr val="tx1"/>
                </a:solidFill>
                <a:effectLst/>
                <a:latin typeface="Arial" panose="020B0604020202020204" pitchFamily="34" charset="0"/>
              </a:rPr>
              <a:t>signalling</a:t>
            </a:r>
            <a:r>
              <a:rPr kumimoji="0" lang="en-US" altLang="en-US" sz="2000" b="0" i="0" u="none" strike="noStrike" cap="none" normalizeH="0" baseline="0" dirty="0">
                <a:ln>
                  <a:noFill/>
                </a:ln>
                <a:solidFill>
                  <a:schemeClr val="tx1"/>
                </a:solidFill>
                <a:effectLst/>
                <a:latin typeface="Arial" panose="020B0604020202020204" pitchFamily="34" charset="0"/>
              </a:rPr>
              <a:t> retention challenges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1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2FEA-DEE8-B9B8-9ABE-D42A1D701766}"/>
              </a:ext>
            </a:extLst>
          </p:cNvPr>
          <p:cNvSpPr>
            <a:spLocks noGrp="1"/>
          </p:cNvSpPr>
          <p:nvPr>
            <p:ph type="title"/>
          </p:nvPr>
        </p:nvSpPr>
        <p:spPr>
          <a:xfrm>
            <a:off x="609600" y="557785"/>
            <a:ext cx="10972800" cy="730242"/>
          </a:xfrm>
        </p:spPr>
        <p:txBody>
          <a:bodyPr>
            <a:normAutofit fontScale="90000"/>
          </a:bodyPr>
          <a:lstStyle/>
          <a:p>
            <a:r>
              <a:rPr lang="en-US" dirty="0"/>
              <a:t>Recommendations</a:t>
            </a:r>
          </a:p>
        </p:txBody>
      </p:sp>
      <p:sp>
        <p:nvSpPr>
          <p:cNvPr id="3" name="Content Placeholder 2">
            <a:extLst>
              <a:ext uri="{FF2B5EF4-FFF2-40B4-BE49-F238E27FC236}">
                <a16:creationId xmlns:a16="http://schemas.microsoft.com/office/drawing/2014/main" id="{E1804C80-3E89-F0F5-AAE3-E7D6E1A2F0C2}"/>
              </a:ext>
            </a:extLst>
          </p:cNvPr>
          <p:cNvSpPr>
            <a:spLocks noGrp="1"/>
          </p:cNvSpPr>
          <p:nvPr>
            <p:ph idx="1"/>
          </p:nvPr>
        </p:nvSpPr>
        <p:spPr/>
        <p:txBody>
          <a:bodyPr>
            <a:normAutofit/>
          </a:bodyPr>
          <a:lstStyle/>
          <a:p>
            <a:r>
              <a:rPr lang="en-US" b="1" dirty="0"/>
              <a:t>📊 Focus on Retaining Small Customers</a:t>
            </a:r>
          </a:p>
          <a:p>
            <a:endParaRPr lang="en-US" b="1" dirty="0"/>
          </a:p>
          <a:p>
            <a:r>
              <a:rPr lang="en-US" b="1" dirty="0"/>
              <a:t>📈 Invest in High-Growth Segments</a:t>
            </a:r>
          </a:p>
          <a:p>
            <a:endParaRPr lang="en-US" b="1" dirty="0"/>
          </a:p>
          <a:p>
            <a:r>
              <a:rPr lang="en-US" b="1" dirty="0"/>
              <a:t>👥 Expand Medium Customer Base</a:t>
            </a:r>
          </a:p>
          <a:p>
            <a:endParaRPr lang="en-US" b="1" dirty="0"/>
          </a:p>
        </p:txBody>
      </p:sp>
    </p:spTree>
    <p:extLst>
      <p:ext uri="{BB962C8B-B14F-4D97-AF65-F5344CB8AC3E}">
        <p14:creationId xmlns:p14="http://schemas.microsoft.com/office/powerpoint/2010/main" val="100577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EAA54B-B322-4943-83DF-6B95378DA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7181C69-1FEA-47A3-8E1A-C3573A136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43C7ABF-B9E1-7E26-BB38-B696E004E7EF}"/>
              </a:ext>
            </a:extLst>
          </p:cNvPr>
          <p:cNvSpPr>
            <a:spLocks noGrp="1"/>
          </p:cNvSpPr>
          <p:nvPr>
            <p:ph idx="1"/>
          </p:nvPr>
        </p:nvSpPr>
        <p:spPr>
          <a:xfrm>
            <a:off x="2141489" y="3097174"/>
            <a:ext cx="7125252" cy="2391879"/>
          </a:xfrm>
        </p:spPr>
        <p:txBody>
          <a:bodyPr>
            <a:normAutofit/>
          </a:bodyPr>
          <a:lstStyle/>
          <a:p>
            <a:pPr algn="ctr"/>
            <a:r>
              <a:rPr lang="en-US" sz="5400" dirty="0">
                <a:solidFill>
                  <a:schemeClr val="accent3">
                    <a:lumMod val="50000"/>
                  </a:schemeClr>
                </a:solidFill>
                <a:latin typeface="+mj-lt"/>
              </a:rPr>
              <a:t>Thank you</a:t>
            </a:r>
          </a:p>
          <a:p>
            <a:pPr algn="ctr"/>
            <a:endParaRPr lang="en-US" sz="5400" dirty="0">
              <a:solidFill>
                <a:schemeClr val="accent3">
                  <a:lumMod val="50000"/>
                </a:schemeClr>
              </a:solidFill>
              <a:latin typeface="+mj-lt"/>
            </a:endParaRPr>
          </a:p>
        </p:txBody>
      </p:sp>
    </p:spTree>
    <p:extLst>
      <p:ext uri="{BB962C8B-B14F-4D97-AF65-F5344CB8AC3E}">
        <p14:creationId xmlns:p14="http://schemas.microsoft.com/office/powerpoint/2010/main" val="128720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F324-8E8F-C097-7F73-2E802A127D81}"/>
              </a:ext>
            </a:extLst>
          </p:cNvPr>
          <p:cNvSpPr>
            <a:spLocks noGrp="1"/>
          </p:cNvSpPr>
          <p:nvPr>
            <p:ph type="title"/>
          </p:nvPr>
        </p:nvSpPr>
        <p:spPr>
          <a:xfrm>
            <a:off x="609600" y="329502"/>
            <a:ext cx="10972800" cy="771520"/>
          </a:xfrm>
        </p:spPr>
        <p:txBody>
          <a:bodyPr/>
          <a:lstStyle/>
          <a:p>
            <a:r>
              <a:rPr lang="en-US" dirty="0"/>
              <a:t>Objective and Approach</a:t>
            </a:r>
          </a:p>
        </p:txBody>
      </p:sp>
      <p:sp>
        <p:nvSpPr>
          <p:cNvPr id="3" name="Content Placeholder 2">
            <a:extLst>
              <a:ext uri="{FF2B5EF4-FFF2-40B4-BE49-F238E27FC236}">
                <a16:creationId xmlns:a16="http://schemas.microsoft.com/office/drawing/2014/main" id="{BC9F1F97-8BE5-FF83-6039-683788493AAF}"/>
              </a:ext>
            </a:extLst>
          </p:cNvPr>
          <p:cNvSpPr>
            <a:spLocks noGrp="1"/>
          </p:cNvSpPr>
          <p:nvPr>
            <p:ph idx="1"/>
          </p:nvPr>
        </p:nvSpPr>
        <p:spPr>
          <a:xfrm>
            <a:off x="609600" y="1288473"/>
            <a:ext cx="10972800" cy="5240025"/>
          </a:xfrm>
        </p:spPr>
        <p:txBody>
          <a:bodyPr>
            <a:normAutofit/>
          </a:bodyPr>
          <a:lstStyle/>
          <a:p>
            <a:pPr>
              <a:buNone/>
            </a:pPr>
            <a:r>
              <a:rPr lang="en-US" b="1" dirty="0"/>
              <a:t>🧭 Project Objectives</a:t>
            </a:r>
          </a:p>
          <a:p>
            <a:r>
              <a:rPr lang="en-US" dirty="0"/>
              <a:t>- Analyze how the COVID-19 pandemic impacted ABC Company’s parcel delivery business.</a:t>
            </a:r>
          </a:p>
          <a:p>
            <a:r>
              <a:rPr lang="en-US" dirty="0"/>
              <a:t>- Highlight the impact on </a:t>
            </a:r>
            <a:r>
              <a:rPr lang="en-US" b="1" dirty="0"/>
              <a:t>peak season</a:t>
            </a:r>
            <a:r>
              <a:rPr lang="en-US" dirty="0"/>
              <a:t>, </a:t>
            </a:r>
            <a:r>
              <a:rPr lang="en-US" b="1" dirty="0"/>
              <a:t>customer segments</a:t>
            </a:r>
            <a:r>
              <a:rPr lang="en-US" dirty="0"/>
              <a:t>, and </a:t>
            </a:r>
            <a:r>
              <a:rPr lang="en-US" b="1" dirty="0"/>
              <a:t>revenue</a:t>
            </a:r>
            <a:r>
              <a:rPr lang="en-US" dirty="0"/>
              <a:t>.</a:t>
            </a:r>
          </a:p>
          <a:p>
            <a:r>
              <a:rPr lang="en-US" dirty="0"/>
              <a:t>- Provide </a:t>
            </a:r>
            <a:r>
              <a:rPr lang="en-US" b="1" dirty="0"/>
              <a:t>insightful recommendations</a:t>
            </a:r>
            <a:r>
              <a:rPr lang="en-US" dirty="0"/>
              <a:t> for future strategic decisions.</a:t>
            </a:r>
            <a:endParaRPr lang="en-US" b="1" dirty="0"/>
          </a:p>
          <a:p>
            <a:pPr>
              <a:buNone/>
            </a:pPr>
            <a:endParaRPr lang="en-US" b="1" dirty="0"/>
          </a:p>
          <a:p>
            <a:pPr>
              <a:buNone/>
            </a:pPr>
            <a:r>
              <a:rPr lang="en-US" b="1" dirty="0"/>
              <a:t>🔍 Methodology</a:t>
            </a:r>
          </a:p>
          <a:p>
            <a:r>
              <a:rPr lang="en-US" dirty="0"/>
              <a:t>- </a:t>
            </a:r>
            <a:r>
              <a:rPr lang="en-US" b="1" dirty="0"/>
              <a:t>Descriptive analysis</a:t>
            </a:r>
            <a:r>
              <a:rPr lang="en-US" dirty="0"/>
              <a:t> by year and week (2019 vs 2020)</a:t>
            </a:r>
          </a:p>
          <a:p>
            <a:r>
              <a:rPr lang="en-US" dirty="0"/>
              <a:t>- </a:t>
            </a:r>
            <a:r>
              <a:rPr lang="en-US" b="1" dirty="0"/>
              <a:t>Customer segmentation</a:t>
            </a:r>
            <a:r>
              <a:rPr lang="en-US" dirty="0"/>
              <a:t>: New, Lost, Stable, High Growth</a:t>
            </a:r>
          </a:p>
          <a:p>
            <a:r>
              <a:rPr lang="en-US" dirty="0"/>
              <a:t>- </a:t>
            </a:r>
            <a:r>
              <a:rPr lang="en-US" b="1" dirty="0"/>
              <a:t>Comparison</a:t>
            </a:r>
            <a:r>
              <a:rPr lang="en-US" dirty="0"/>
              <a:t>: Peak vs non-peak season</a:t>
            </a:r>
          </a:p>
          <a:p>
            <a:endParaRPr lang="en-US" dirty="0"/>
          </a:p>
        </p:txBody>
      </p:sp>
    </p:spTree>
    <p:extLst>
      <p:ext uri="{BB962C8B-B14F-4D97-AF65-F5344CB8AC3E}">
        <p14:creationId xmlns:p14="http://schemas.microsoft.com/office/powerpoint/2010/main" val="407716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2767-8938-DF8F-377D-2BA158D45BFB}"/>
              </a:ext>
            </a:extLst>
          </p:cNvPr>
          <p:cNvSpPr>
            <a:spLocks noGrp="1"/>
          </p:cNvSpPr>
          <p:nvPr>
            <p:ph type="title"/>
          </p:nvPr>
        </p:nvSpPr>
        <p:spPr>
          <a:xfrm>
            <a:off x="609600" y="292313"/>
            <a:ext cx="10972800" cy="838397"/>
          </a:xfrm>
        </p:spPr>
        <p:txBody>
          <a:bodyPr>
            <a:normAutofit/>
          </a:bodyPr>
          <a:lstStyle/>
          <a:p>
            <a:r>
              <a:rPr lang="en-US" dirty="0"/>
              <a:t>Business Overview</a:t>
            </a:r>
          </a:p>
        </p:txBody>
      </p:sp>
      <p:pic>
        <p:nvPicPr>
          <p:cNvPr id="4" name="Picture 3">
            <a:extLst>
              <a:ext uri="{FF2B5EF4-FFF2-40B4-BE49-F238E27FC236}">
                <a16:creationId xmlns:a16="http://schemas.microsoft.com/office/drawing/2014/main" id="{9F7BCD0D-CFCB-9DE2-3707-5F4074BEB5A1}"/>
              </a:ext>
            </a:extLst>
          </p:cNvPr>
          <p:cNvPicPr>
            <a:picLocks noChangeAspect="1"/>
          </p:cNvPicPr>
          <p:nvPr/>
        </p:nvPicPr>
        <p:blipFill>
          <a:blip r:embed="rId2"/>
          <a:stretch>
            <a:fillRect/>
          </a:stretch>
        </p:blipFill>
        <p:spPr>
          <a:xfrm>
            <a:off x="793820" y="1130710"/>
            <a:ext cx="10850492" cy="4647092"/>
          </a:xfrm>
          <a:prstGeom prst="rect">
            <a:avLst/>
          </a:prstGeom>
        </p:spPr>
      </p:pic>
      <p:pic>
        <p:nvPicPr>
          <p:cNvPr id="6" name="Picture 5">
            <a:extLst>
              <a:ext uri="{FF2B5EF4-FFF2-40B4-BE49-F238E27FC236}">
                <a16:creationId xmlns:a16="http://schemas.microsoft.com/office/drawing/2014/main" id="{912452BE-D400-27B2-847F-DDB5F4554D82}"/>
              </a:ext>
            </a:extLst>
          </p:cNvPr>
          <p:cNvPicPr>
            <a:picLocks noChangeAspect="1"/>
          </p:cNvPicPr>
          <p:nvPr/>
        </p:nvPicPr>
        <p:blipFill>
          <a:blip r:embed="rId3"/>
          <a:stretch>
            <a:fillRect/>
          </a:stretch>
        </p:blipFill>
        <p:spPr>
          <a:xfrm>
            <a:off x="2705675" y="5760144"/>
            <a:ext cx="6619875" cy="838200"/>
          </a:xfrm>
          <a:prstGeom prst="rect">
            <a:avLst/>
          </a:prstGeom>
        </p:spPr>
      </p:pic>
    </p:spTree>
    <p:extLst>
      <p:ext uri="{BB962C8B-B14F-4D97-AF65-F5344CB8AC3E}">
        <p14:creationId xmlns:p14="http://schemas.microsoft.com/office/powerpoint/2010/main" val="190984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B88A9-E0B3-CB4E-802C-0041857831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70E87-802F-9950-A7BC-B848ABC295DF}"/>
              </a:ext>
            </a:extLst>
          </p:cNvPr>
          <p:cNvSpPr>
            <a:spLocks noGrp="1"/>
          </p:cNvSpPr>
          <p:nvPr>
            <p:ph type="title"/>
          </p:nvPr>
        </p:nvSpPr>
        <p:spPr>
          <a:xfrm>
            <a:off x="542925" y="282265"/>
            <a:ext cx="10972800" cy="612039"/>
          </a:xfrm>
        </p:spPr>
        <p:txBody>
          <a:bodyPr>
            <a:noAutofit/>
          </a:bodyPr>
          <a:lstStyle/>
          <a:p>
            <a:r>
              <a:rPr lang="en-US" sz="3200" dirty="0"/>
              <a:t>Impact before and after COVID-19 Declaration</a:t>
            </a:r>
          </a:p>
        </p:txBody>
      </p:sp>
      <p:pic>
        <p:nvPicPr>
          <p:cNvPr id="4" name="Picture 3">
            <a:extLst>
              <a:ext uri="{FF2B5EF4-FFF2-40B4-BE49-F238E27FC236}">
                <a16:creationId xmlns:a16="http://schemas.microsoft.com/office/drawing/2014/main" id="{4764D5B6-900A-37BE-A7F4-00BE3612B281}"/>
              </a:ext>
            </a:extLst>
          </p:cNvPr>
          <p:cNvPicPr>
            <a:picLocks noChangeAspect="1"/>
          </p:cNvPicPr>
          <p:nvPr/>
        </p:nvPicPr>
        <p:blipFill>
          <a:blip r:embed="rId2"/>
          <a:stretch>
            <a:fillRect/>
          </a:stretch>
        </p:blipFill>
        <p:spPr>
          <a:xfrm>
            <a:off x="542925" y="1034980"/>
            <a:ext cx="10972800" cy="5697416"/>
          </a:xfrm>
          <a:prstGeom prst="rect">
            <a:avLst/>
          </a:prstGeom>
        </p:spPr>
      </p:pic>
    </p:spTree>
    <p:extLst>
      <p:ext uri="{BB962C8B-B14F-4D97-AF65-F5344CB8AC3E}">
        <p14:creationId xmlns:p14="http://schemas.microsoft.com/office/powerpoint/2010/main" val="238653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C97E-EDF8-3FF5-8C8F-7DAA1A490A72}"/>
              </a:ext>
            </a:extLst>
          </p:cNvPr>
          <p:cNvSpPr>
            <a:spLocks noGrp="1"/>
          </p:cNvSpPr>
          <p:nvPr>
            <p:ph type="title"/>
          </p:nvPr>
        </p:nvSpPr>
        <p:spPr>
          <a:xfrm>
            <a:off x="609600" y="433093"/>
            <a:ext cx="10972800" cy="782643"/>
          </a:xfrm>
        </p:spPr>
        <p:txBody>
          <a:bodyPr/>
          <a:lstStyle/>
          <a:p>
            <a:r>
              <a:rPr lang="en-US" dirty="0"/>
              <a:t>First impact of COVID-19</a:t>
            </a:r>
          </a:p>
        </p:txBody>
      </p:sp>
      <p:pic>
        <p:nvPicPr>
          <p:cNvPr id="6" name="Picture 5">
            <a:extLst>
              <a:ext uri="{FF2B5EF4-FFF2-40B4-BE49-F238E27FC236}">
                <a16:creationId xmlns:a16="http://schemas.microsoft.com/office/drawing/2014/main" id="{18741CDD-0E4F-F70E-0491-ED7AD2B93B60}"/>
              </a:ext>
            </a:extLst>
          </p:cNvPr>
          <p:cNvPicPr>
            <a:picLocks noChangeAspect="1"/>
          </p:cNvPicPr>
          <p:nvPr/>
        </p:nvPicPr>
        <p:blipFill>
          <a:blip r:embed="rId2"/>
          <a:stretch>
            <a:fillRect/>
          </a:stretch>
        </p:blipFill>
        <p:spPr>
          <a:xfrm>
            <a:off x="0" y="1215736"/>
            <a:ext cx="12192000" cy="5575095"/>
          </a:xfrm>
          <a:prstGeom prst="rect">
            <a:avLst/>
          </a:prstGeom>
        </p:spPr>
      </p:pic>
    </p:spTree>
    <p:extLst>
      <p:ext uri="{BB962C8B-B14F-4D97-AF65-F5344CB8AC3E}">
        <p14:creationId xmlns:p14="http://schemas.microsoft.com/office/powerpoint/2010/main" val="388139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A06E6-337B-2EAB-C1B4-D5195F43E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1B852-710B-929B-A839-EEE31007D5A6}"/>
              </a:ext>
            </a:extLst>
          </p:cNvPr>
          <p:cNvSpPr>
            <a:spLocks noGrp="1"/>
          </p:cNvSpPr>
          <p:nvPr>
            <p:ph type="ctrTitle"/>
          </p:nvPr>
        </p:nvSpPr>
        <p:spPr>
          <a:xfrm>
            <a:off x="611124" y="436444"/>
            <a:ext cx="10969752" cy="782644"/>
          </a:xfrm>
        </p:spPr>
        <p:txBody>
          <a:bodyPr>
            <a:normAutofit/>
          </a:bodyPr>
          <a:lstStyle/>
          <a:p>
            <a:r>
              <a:rPr lang="en-US" sz="4400" dirty="0"/>
              <a:t>First impact of COVID-19</a:t>
            </a:r>
          </a:p>
        </p:txBody>
      </p:sp>
      <p:sp>
        <p:nvSpPr>
          <p:cNvPr id="3" name="Subtitle 2">
            <a:extLst>
              <a:ext uri="{FF2B5EF4-FFF2-40B4-BE49-F238E27FC236}">
                <a16:creationId xmlns:a16="http://schemas.microsoft.com/office/drawing/2014/main" id="{713DF1F3-994C-2BBE-D4AB-EEB5592F140E}"/>
              </a:ext>
            </a:extLst>
          </p:cNvPr>
          <p:cNvSpPr>
            <a:spLocks noGrp="1"/>
          </p:cNvSpPr>
          <p:nvPr>
            <p:ph type="subTitle" idx="1"/>
          </p:nvPr>
        </p:nvSpPr>
        <p:spPr>
          <a:xfrm>
            <a:off x="611124" y="1465119"/>
            <a:ext cx="10969752" cy="1818407"/>
          </a:xfrm>
        </p:spPr>
        <p:txBody>
          <a:bodyPr/>
          <a:lstStyle/>
          <a:p>
            <a:r>
              <a:rPr lang="en-US" sz="2400" dirty="0"/>
              <a:t> There was a significant increase in parcel volume starting from week 12</a:t>
            </a:r>
          </a:p>
          <a:p>
            <a:r>
              <a:rPr lang="en-US" dirty="0"/>
              <a:t>                         </a:t>
            </a:r>
          </a:p>
          <a:p>
            <a:pPr algn="ctr"/>
            <a:r>
              <a:rPr lang="en-US" sz="2400" dirty="0"/>
              <a:t> </a:t>
            </a:r>
            <a:r>
              <a:rPr lang="en-US" sz="2400" b="1" dirty="0"/>
              <a:t>→ A clear sign of booming e-commerce demand</a:t>
            </a:r>
            <a:endParaRPr lang="en-US" b="1" dirty="0"/>
          </a:p>
        </p:txBody>
      </p:sp>
    </p:spTree>
    <p:extLst>
      <p:ext uri="{BB962C8B-B14F-4D97-AF65-F5344CB8AC3E}">
        <p14:creationId xmlns:p14="http://schemas.microsoft.com/office/powerpoint/2010/main" val="151675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15F6-596C-17A4-8A35-CE84DFC63CB3}"/>
              </a:ext>
            </a:extLst>
          </p:cNvPr>
          <p:cNvSpPr>
            <a:spLocks noGrp="1"/>
          </p:cNvSpPr>
          <p:nvPr>
            <p:ph type="title"/>
          </p:nvPr>
        </p:nvSpPr>
        <p:spPr>
          <a:xfrm>
            <a:off x="609600" y="557784"/>
            <a:ext cx="10972800" cy="761861"/>
          </a:xfrm>
        </p:spPr>
        <p:txBody>
          <a:bodyPr>
            <a:noAutofit/>
          </a:bodyPr>
          <a:lstStyle/>
          <a:p>
            <a:r>
              <a:rPr lang="en-US" dirty="0"/>
              <a:t>COVID Timeline vs Volume Spike</a:t>
            </a:r>
          </a:p>
        </p:txBody>
      </p:sp>
      <p:graphicFrame>
        <p:nvGraphicFramePr>
          <p:cNvPr id="9" name="Table 8">
            <a:extLst>
              <a:ext uri="{FF2B5EF4-FFF2-40B4-BE49-F238E27FC236}">
                <a16:creationId xmlns:a16="http://schemas.microsoft.com/office/drawing/2014/main" id="{6FD19C98-96D1-56A4-31EE-D7AC73591A56}"/>
              </a:ext>
            </a:extLst>
          </p:cNvPr>
          <p:cNvGraphicFramePr>
            <a:graphicFrameLocks noGrp="1"/>
          </p:cNvGraphicFramePr>
          <p:nvPr>
            <p:extLst>
              <p:ext uri="{D42A27DB-BD31-4B8C-83A1-F6EECF244321}">
                <p14:modId xmlns:p14="http://schemas.microsoft.com/office/powerpoint/2010/main" val="776228562"/>
              </p:ext>
            </p:extLst>
          </p:nvPr>
        </p:nvGraphicFramePr>
        <p:xfrm>
          <a:off x="6941575" y="1450722"/>
          <a:ext cx="4532670" cy="2323730"/>
        </p:xfrm>
        <a:graphic>
          <a:graphicData uri="http://schemas.openxmlformats.org/drawingml/2006/table">
            <a:tbl>
              <a:tblPr firstRow="1" bandRow="1">
                <a:tableStyleId>{9D7B26C5-4107-4FEC-AEDC-1716B250A1EF}</a:tableStyleId>
              </a:tblPr>
              <a:tblGrid>
                <a:gridCol w="784435">
                  <a:extLst>
                    <a:ext uri="{9D8B030D-6E8A-4147-A177-3AD203B41FA5}">
                      <a16:colId xmlns:a16="http://schemas.microsoft.com/office/drawing/2014/main" val="584425468"/>
                    </a:ext>
                  </a:extLst>
                </a:gridCol>
                <a:gridCol w="1288026">
                  <a:extLst>
                    <a:ext uri="{9D8B030D-6E8A-4147-A177-3AD203B41FA5}">
                      <a16:colId xmlns:a16="http://schemas.microsoft.com/office/drawing/2014/main" val="3899221002"/>
                    </a:ext>
                  </a:extLst>
                </a:gridCol>
                <a:gridCol w="581717">
                  <a:extLst>
                    <a:ext uri="{9D8B030D-6E8A-4147-A177-3AD203B41FA5}">
                      <a16:colId xmlns:a16="http://schemas.microsoft.com/office/drawing/2014/main" val="2768743516"/>
                    </a:ext>
                  </a:extLst>
                </a:gridCol>
                <a:gridCol w="696476">
                  <a:extLst>
                    <a:ext uri="{9D8B030D-6E8A-4147-A177-3AD203B41FA5}">
                      <a16:colId xmlns:a16="http://schemas.microsoft.com/office/drawing/2014/main" val="3777036179"/>
                    </a:ext>
                  </a:extLst>
                </a:gridCol>
                <a:gridCol w="678425">
                  <a:extLst>
                    <a:ext uri="{9D8B030D-6E8A-4147-A177-3AD203B41FA5}">
                      <a16:colId xmlns:a16="http://schemas.microsoft.com/office/drawing/2014/main" val="1452522966"/>
                    </a:ext>
                  </a:extLst>
                </a:gridCol>
                <a:gridCol w="503591">
                  <a:extLst>
                    <a:ext uri="{9D8B030D-6E8A-4147-A177-3AD203B41FA5}">
                      <a16:colId xmlns:a16="http://schemas.microsoft.com/office/drawing/2014/main" val="3053037997"/>
                    </a:ext>
                  </a:extLst>
                </a:gridCol>
              </a:tblGrid>
              <a:tr h="417408">
                <a:tc>
                  <a:txBody>
                    <a:bodyPr/>
                    <a:lstStyle/>
                    <a:p>
                      <a:r>
                        <a:rPr lang="en-US" sz="1050" dirty="0"/>
                        <a:t>Legend</a:t>
                      </a:r>
                    </a:p>
                  </a:txBody>
                  <a:tcPr/>
                </a:tc>
                <a:tc>
                  <a:txBody>
                    <a:bodyPr/>
                    <a:lstStyle/>
                    <a:p>
                      <a:r>
                        <a:rPr lang="en-US" sz="1050" dirty="0"/>
                        <a:t>Event Label</a:t>
                      </a:r>
                    </a:p>
                  </a:txBody>
                  <a:tcPr/>
                </a:tc>
                <a:tc>
                  <a:txBody>
                    <a:bodyPr/>
                    <a:lstStyle/>
                    <a:p>
                      <a:r>
                        <a:rPr lang="en-US" sz="1050" dirty="0"/>
                        <a:t>Year</a:t>
                      </a:r>
                    </a:p>
                  </a:txBody>
                  <a:tcPr/>
                </a:tc>
                <a:tc>
                  <a:txBody>
                    <a:bodyPr/>
                    <a:lstStyle/>
                    <a:p>
                      <a:r>
                        <a:rPr lang="en-US" sz="1050" dirty="0"/>
                        <a:t>Month</a:t>
                      </a:r>
                    </a:p>
                  </a:txBody>
                  <a:tcPr/>
                </a:tc>
                <a:tc>
                  <a:txBody>
                    <a:bodyPr/>
                    <a:lstStyle/>
                    <a:p>
                      <a:r>
                        <a:rPr lang="en-US" sz="1050" dirty="0"/>
                        <a:t>Week </a:t>
                      </a:r>
                    </a:p>
                  </a:txBody>
                  <a:tcPr/>
                </a:tc>
                <a:tc>
                  <a:txBody>
                    <a:bodyPr/>
                    <a:lstStyle/>
                    <a:p>
                      <a:r>
                        <a:rPr lang="en-US" sz="1050" dirty="0"/>
                        <a:t>Day</a:t>
                      </a:r>
                    </a:p>
                  </a:txBody>
                  <a:tcPr/>
                </a:tc>
                <a:extLst>
                  <a:ext uri="{0D108BD9-81ED-4DB2-BD59-A6C34878D82A}">
                    <a16:rowId xmlns:a16="http://schemas.microsoft.com/office/drawing/2014/main" val="2458835153"/>
                  </a:ext>
                </a:extLst>
              </a:tr>
              <a:tr h="484805">
                <a:tc>
                  <a:txBody>
                    <a:bodyPr/>
                    <a:lstStyle/>
                    <a:p>
                      <a:endParaRPr lang="en-US" sz="1050" dirty="0"/>
                    </a:p>
                  </a:txBody>
                  <a:tcPr/>
                </a:tc>
                <a:tc>
                  <a:txBody>
                    <a:bodyPr/>
                    <a:lstStyle/>
                    <a:p>
                      <a:r>
                        <a:rPr lang="en-US" sz="1050" dirty="0"/>
                        <a:t>Pandemic Declared</a:t>
                      </a:r>
                    </a:p>
                  </a:txBody>
                  <a:tcPr/>
                </a:tc>
                <a:tc>
                  <a:txBody>
                    <a:bodyPr/>
                    <a:lstStyle/>
                    <a:p>
                      <a:r>
                        <a:rPr lang="en-US" sz="1050" dirty="0"/>
                        <a:t>2020</a:t>
                      </a:r>
                    </a:p>
                  </a:txBody>
                  <a:tcPr/>
                </a:tc>
                <a:tc>
                  <a:txBody>
                    <a:bodyPr/>
                    <a:lstStyle/>
                    <a:p>
                      <a:r>
                        <a:rPr lang="en-US" sz="1050" dirty="0"/>
                        <a:t>March </a:t>
                      </a:r>
                    </a:p>
                  </a:txBody>
                  <a:tcPr/>
                </a:tc>
                <a:tc>
                  <a:txBody>
                    <a:bodyPr/>
                    <a:lstStyle/>
                    <a:p>
                      <a:r>
                        <a:rPr lang="en-US" sz="1050" dirty="0"/>
                        <a:t>11</a:t>
                      </a:r>
                    </a:p>
                  </a:txBody>
                  <a:tcPr/>
                </a:tc>
                <a:tc>
                  <a:txBody>
                    <a:bodyPr/>
                    <a:lstStyle/>
                    <a:p>
                      <a:r>
                        <a:rPr lang="en-US" sz="1050" dirty="0"/>
                        <a:t>11</a:t>
                      </a:r>
                    </a:p>
                  </a:txBody>
                  <a:tcPr/>
                </a:tc>
                <a:extLst>
                  <a:ext uri="{0D108BD9-81ED-4DB2-BD59-A6C34878D82A}">
                    <a16:rowId xmlns:a16="http://schemas.microsoft.com/office/drawing/2014/main" val="4180699601"/>
                  </a:ext>
                </a:extLst>
              </a:tr>
              <a:tr h="320221">
                <a:tc>
                  <a:txBody>
                    <a:bodyPr/>
                    <a:lstStyle/>
                    <a:p>
                      <a:endParaRPr lang="en-US" sz="1050" dirty="0"/>
                    </a:p>
                  </a:txBody>
                  <a:tcPr/>
                </a:tc>
                <a:tc>
                  <a:txBody>
                    <a:bodyPr/>
                    <a:lstStyle/>
                    <a:p>
                      <a:r>
                        <a:rPr lang="en-US" sz="1050" dirty="0"/>
                        <a:t>WFH Urged </a:t>
                      </a:r>
                    </a:p>
                  </a:txBody>
                  <a:tcPr/>
                </a:tc>
                <a:tc>
                  <a:txBody>
                    <a:bodyPr/>
                    <a:lstStyle/>
                    <a:p>
                      <a:r>
                        <a:rPr lang="en-US" sz="1050" dirty="0"/>
                        <a:t>2020</a:t>
                      </a:r>
                    </a:p>
                  </a:txBody>
                  <a:tcPr/>
                </a:tc>
                <a:tc>
                  <a:txBody>
                    <a:bodyPr/>
                    <a:lstStyle/>
                    <a:p>
                      <a:r>
                        <a:rPr lang="en-US" sz="1050" dirty="0"/>
                        <a:t>March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12</a:t>
                      </a:r>
                    </a:p>
                  </a:txBody>
                  <a:tcPr/>
                </a:tc>
                <a:tc>
                  <a:txBody>
                    <a:bodyPr/>
                    <a:lstStyle/>
                    <a:p>
                      <a:r>
                        <a:rPr lang="en-US" sz="1050" dirty="0"/>
                        <a:t>16</a:t>
                      </a:r>
                    </a:p>
                  </a:txBody>
                  <a:tcPr/>
                </a:tc>
                <a:extLst>
                  <a:ext uri="{0D108BD9-81ED-4DB2-BD59-A6C34878D82A}">
                    <a16:rowId xmlns:a16="http://schemas.microsoft.com/office/drawing/2014/main" val="1647277073"/>
                  </a:ext>
                </a:extLst>
              </a:tr>
              <a:tr h="320221">
                <a:tc>
                  <a:txBody>
                    <a:bodyPr/>
                    <a:lstStyle/>
                    <a:p>
                      <a:endParaRPr lang="en-US" sz="1050" dirty="0"/>
                    </a:p>
                  </a:txBody>
                  <a:tcPr/>
                </a:tc>
                <a:tc>
                  <a:txBody>
                    <a:bodyPr/>
                    <a:lstStyle/>
                    <a:p>
                      <a:r>
                        <a:rPr lang="en-US" sz="1050" dirty="0"/>
                        <a:t>Border Restriction</a:t>
                      </a:r>
                    </a:p>
                  </a:txBody>
                  <a:tcPr/>
                </a:tc>
                <a:tc>
                  <a:txBody>
                    <a:bodyPr/>
                    <a:lstStyle/>
                    <a:p>
                      <a:r>
                        <a:rPr lang="en-US" sz="1050" dirty="0"/>
                        <a:t>2020</a:t>
                      </a:r>
                    </a:p>
                  </a:txBody>
                  <a:tcPr/>
                </a:tc>
                <a:tc>
                  <a:txBody>
                    <a:bodyPr/>
                    <a:lstStyle/>
                    <a:p>
                      <a:r>
                        <a:rPr lang="en-US" sz="1050" dirty="0"/>
                        <a:t>March </a:t>
                      </a:r>
                    </a:p>
                  </a:txBody>
                  <a:tcPr/>
                </a:tc>
                <a:tc>
                  <a:txBody>
                    <a:bodyPr/>
                    <a:lstStyle/>
                    <a:p>
                      <a:r>
                        <a:rPr lang="en-US" sz="1050" dirty="0"/>
                        <a:t>12</a:t>
                      </a:r>
                    </a:p>
                  </a:txBody>
                  <a:tcPr/>
                </a:tc>
                <a:tc>
                  <a:txBody>
                    <a:bodyPr/>
                    <a:lstStyle/>
                    <a:p>
                      <a:r>
                        <a:rPr lang="en-US" sz="1050" dirty="0"/>
                        <a:t>18</a:t>
                      </a:r>
                    </a:p>
                  </a:txBody>
                  <a:tcPr/>
                </a:tc>
                <a:extLst>
                  <a:ext uri="{0D108BD9-81ED-4DB2-BD59-A6C34878D82A}">
                    <a16:rowId xmlns:a16="http://schemas.microsoft.com/office/drawing/2014/main" val="2320914290"/>
                  </a:ext>
                </a:extLst>
              </a:tr>
              <a:tr h="484805">
                <a:tc>
                  <a:txBody>
                    <a:bodyPr/>
                    <a:lstStyle/>
                    <a:p>
                      <a:endParaRPr lang="en-US" sz="1050" dirty="0"/>
                    </a:p>
                  </a:txBody>
                  <a:tcPr/>
                </a:tc>
                <a:tc>
                  <a:txBody>
                    <a:bodyPr/>
                    <a:lstStyle/>
                    <a:p>
                      <a:r>
                        <a:rPr lang="en-US" sz="1050" dirty="0"/>
                        <a:t>Covid Delivery Standard Began</a:t>
                      </a:r>
                    </a:p>
                  </a:txBody>
                  <a:tcPr/>
                </a:tc>
                <a:tc>
                  <a:txBody>
                    <a:bodyPr/>
                    <a:lstStyle/>
                    <a:p>
                      <a:r>
                        <a:rPr lang="en-US" sz="1050" dirty="0"/>
                        <a:t>2020</a:t>
                      </a:r>
                    </a:p>
                  </a:txBody>
                  <a:tcPr/>
                </a:tc>
                <a:tc>
                  <a:txBody>
                    <a:bodyPr/>
                    <a:lstStyle/>
                    <a:p>
                      <a:r>
                        <a:rPr lang="en-US" sz="1050" dirty="0"/>
                        <a:t>March </a:t>
                      </a:r>
                    </a:p>
                  </a:txBody>
                  <a:tcPr/>
                </a:tc>
                <a:tc>
                  <a:txBody>
                    <a:bodyPr/>
                    <a:lstStyle/>
                    <a:p>
                      <a:r>
                        <a:rPr lang="en-US" sz="1050" dirty="0"/>
                        <a:t>13</a:t>
                      </a:r>
                    </a:p>
                  </a:txBody>
                  <a:tcPr/>
                </a:tc>
                <a:tc>
                  <a:txBody>
                    <a:bodyPr/>
                    <a:lstStyle/>
                    <a:p>
                      <a:r>
                        <a:rPr lang="en-US" sz="1050" dirty="0"/>
                        <a:t>23</a:t>
                      </a:r>
                    </a:p>
                  </a:txBody>
                  <a:tcPr/>
                </a:tc>
                <a:extLst>
                  <a:ext uri="{0D108BD9-81ED-4DB2-BD59-A6C34878D82A}">
                    <a16:rowId xmlns:a16="http://schemas.microsoft.com/office/drawing/2014/main" val="3843480789"/>
                  </a:ext>
                </a:extLst>
              </a:tr>
              <a:tr h="296270">
                <a:tc>
                  <a:txBody>
                    <a:bodyPr/>
                    <a:lstStyle/>
                    <a:p>
                      <a:endParaRPr lang="en-US" sz="1050" dirty="0"/>
                    </a:p>
                  </a:txBody>
                  <a:tcPr/>
                </a:tc>
                <a:tc>
                  <a:txBody>
                    <a:bodyPr/>
                    <a:lstStyle/>
                    <a:p>
                      <a:r>
                        <a:rPr lang="en-US" sz="1050" dirty="0"/>
                        <a:t>C.E.R.B Launched</a:t>
                      </a:r>
                    </a:p>
                  </a:txBody>
                  <a:tcPr/>
                </a:tc>
                <a:tc>
                  <a:txBody>
                    <a:bodyPr/>
                    <a:lstStyle/>
                    <a:p>
                      <a:r>
                        <a:rPr lang="en-US" sz="1050" dirty="0"/>
                        <a:t>2020</a:t>
                      </a:r>
                    </a:p>
                  </a:txBody>
                  <a:tcPr/>
                </a:tc>
                <a:tc>
                  <a:txBody>
                    <a:bodyPr/>
                    <a:lstStyle/>
                    <a:p>
                      <a:r>
                        <a:rPr lang="en-US" sz="1050" dirty="0"/>
                        <a:t>April</a:t>
                      </a:r>
                    </a:p>
                  </a:txBody>
                  <a:tcPr/>
                </a:tc>
                <a:tc>
                  <a:txBody>
                    <a:bodyPr/>
                    <a:lstStyle/>
                    <a:p>
                      <a:r>
                        <a:rPr lang="en-US" sz="1050" dirty="0"/>
                        <a:t>15</a:t>
                      </a:r>
                    </a:p>
                  </a:txBody>
                  <a:tcPr/>
                </a:tc>
                <a:tc>
                  <a:txBody>
                    <a:bodyPr/>
                    <a:lstStyle/>
                    <a:p>
                      <a:r>
                        <a:rPr lang="en-US" sz="1050" dirty="0"/>
                        <a:t>6</a:t>
                      </a:r>
                    </a:p>
                  </a:txBody>
                  <a:tcPr/>
                </a:tc>
                <a:extLst>
                  <a:ext uri="{0D108BD9-81ED-4DB2-BD59-A6C34878D82A}">
                    <a16:rowId xmlns:a16="http://schemas.microsoft.com/office/drawing/2014/main" val="1325288423"/>
                  </a:ext>
                </a:extLst>
              </a:tr>
            </a:tbl>
          </a:graphicData>
        </a:graphic>
      </p:graphicFrame>
      <p:cxnSp>
        <p:nvCxnSpPr>
          <p:cNvPr id="4" name="Straight Connector 3">
            <a:extLst>
              <a:ext uri="{FF2B5EF4-FFF2-40B4-BE49-F238E27FC236}">
                <a16:creationId xmlns:a16="http://schemas.microsoft.com/office/drawing/2014/main" id="{2B47827D-1C6B-DF57-E859-E74FAE2A8673}"/>
              </a:ext>
            </a:extLst>
          </p:cNvPr>
          <p:cNvCxnSpPr>
            <a:cxnSpLocks/>
          </p:cNvCxnSpPr>
          <p:nvPr/>
        </p:nvCxnSpPr>
        <p:spPr>
          <a:xfrm>
            <a:off x="7101036" y="2113934"/>
            <a:ext cx="563567" cy="0"/>
          </a:xfrm>
          <a:prstGeom prst="line">
            <a:avLst/>
          </a:prstGeom>
          <a:ln w="19050" cap="flat" cmpd="sng" algn="ctr">
            <a:solidFill>
              <a:srgbClr val="D645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CB51246-4BE7-1EEC-73AD-2FD849BC074C}"/>
              </a:ext>
            </a:extLst>
          </p:cNvPr>
          <p:cNvCxnSpPr>
            <a:cxnSpLocks/>
          </p:cNvCxnSpPr>
          <p:nvPr/>
        </p:nvCxnSpPr>
        <p:spPr>
          <a:xfrm>
            <a:off x="7101036" y="2482644"/>
            <a:ext cx="563567" cy="0"/>
          </a:xfrm>
          <a:prstGeom prst="line">
            <a:avLst/>
          </a:prstGeom>
          <a:ln w="19050" cap="flat" cmpd="sng" algn="ctr">
            <a:solidFill>
              <a:srgbClr val="6B007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4BD2DBB9-4122-B065-5341-62465F606B37}"/>
              </a:ext>
            </a:extLst>
          </p:cNvPr>
          <p:cNvCxnSpPr>
            <a:cxnSpLocks/>
          </p:cNvCxnSpPr>
          <p:nvPr/>
        </p:nvCxnSpPr>
        <p:spPr>
          <a:xfrm>
            <a:off x="7129326" y="3202858"/>
            <a:ext cx="563567" cy="0"/>
          </a:xfrm>
          <a:prstGeom prst="line">
            <a:avLst/>
          </a:prstGeom>
          <a:ln w="19050" cap="flat" cmpd="sng" algn="ctr">
            <a:solidFill>
              <a:srgbClr val="E1C23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B27B2BEC-209F-9E9B-A40D-B48CEBB885BF}"/>
              </a:ext>
            </a:extLst>
          </p:cNvPr>
          <p:cNvCxnSpPr>
            <a:cxnSpLocks/>
          </p:cNvCxnSpPr>
          <p:nvPr/>
        </p:nvCxnSpPr>
        <p:spPr>
          <a:xfrm>
            <a:off x="7101036" y="3633019"/>
            <a:ext cx="563567" cy="0"/>
          </a:xfrm>
          <a:prstGeom prst="line">
            <a:avLst/>
          </a:prstGeom>
          <a:ln w="19050" cap="flat" cmpd="sng" algn="ctr">
            <a:solidFill>
              <a:srgbClr val="E669B9"/>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27104BC2-213E-33A3-0A1F-72C84D00954B}"/>
              </a:ext>
            </a:extLst>
          </p:cNvPr>
          <p:cNvCxnSpPr>
            <a:cxnSpLocks/>
          </p:cNvCxnSpPr>
          <p:nvPr/>
        </p:nvCxnSpPr>
        <p:spPr>
          <a:xfrm>
            <a:off x="7129326" y="2920179"/>
            <a:ext cx="563567" cy="0"/>
          </a:xfrm>
          <a:prstGeom prst="line">
            <a:avLst/>
          </a:prstGeom>
          <a:ln w="19050" cap="flat" cmpd="sng" algn="ctr">
            <a:solidFill>
              <a:srgbClr val="6B007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3" name="Picture 22">
            <a:extLst>
              <a:ext uri="{FF2B5EF4-FFF2-40B4-BE49-F238E27FC236}">
                <a16:creationId xmlns:a16="http://schemas.microsoft.com/office/drawing/2014/main" id="{083F4164-84A4-864D-3626-F74ACDA4DBAE}"/>
              </a:ext>
            </a:extLst>
          </p:cNvPr>
          <p:cNvPicPr>
            <a:picLocks noChangeAspect="1"/>
          </p:cNvPicPr>
          <p:nvPr/>
        </p:nvPicPr>
        <p:blipFill>
          <a:blip r:embed="rId2"/>
          <a:stretch>
            <a:fillRect/>
          </a:stretch>
        </p:blipFill>
        <p:spPr>
          <a:xfrm>
            <a:off x="69191" y="1450722"/>
            <a:ext cx="6793726" cy="4916860"/>
          </a:xfrm>
          <a:prstGeom prst="rect">
            <a:avLst/>
          </a:prstGeom>
        </p:spPr>
      </p:pic>
      <p:sp>
        <p:nvSpPr>
          <p:cNvPr id="24" name="TextBox 23">
            <a:extLst>
              <a:ext uri="{FF2B5EF4-FFF2-40B4-BE49-F238E27FC236}">
                <a16:creationId xmlns:a16="http://schemas.microsoft.com/office/drawing/2014/main" id="{89AF8A89-BA15-3D09-07A5-B892EFFB0428}"/>
              </a:ext>
            </a:extLst>
          </p:cNvPr>
          <p:cNvSpPr txBox="1"/>
          <p:nvPr/>
        </p:nvSpPr>
        <p:spPr>
          <a:xfrm>
            <a:off x="6862917" y="3811012"/>
            <a:ext cx="5259892" cy="3046988"/>
          </a:xfrm>
          <a:prstGeom prst="rect">
            <a:avLst/>
          </a:prstGeom>
          <a:noFill/>
        </p:spPr>
        <p:txBody>
          <a:bodyPr wrap="square" rtlCol="0">
            <a:spAutoFit/>
          </a:bodyPr>
          <a:lstStyle/>
          <a:p>
            <a:pPr marL="285750" indent="-285750">
              <a:buFontTx/>
              <a:buChar char="-"/>
            </a:pPr>
            <a:r>
              <a:rPr lang="en-US" sz="1600" b="1" dirty="0"/>
              <a:t>Volume spiked dramatically following a sequence of major COVID events</a:t>
            </a:r>
            <a:r>
              <a:rPr lang="en-US" sz="1600" dirty="0"/>
              <a:t>.</a:t>
            </a:r>
          </a:p>
          <a:p>
            <a:pPr marL="285750" indent="-285750">
              <a:buFontTx/>
              <a:buChar char="-"/>
            </a:pPr>
            <a:r>
              <a:rPr lang="en-US" sz="1600" dirty="0"/>
              <a:t>The pandemic was declared in Week 11. </a:t>
            </a:r>
            <a:r>
              <a:rPr lang="en-US" sz="1600" b="1" dirty="0"/>
              <a:t>WFH Urged and Border Restriction triggered a sharp increase in parcel volume</a:t>
            </a:r>
            <a:r>
              <a:rPr lang="en-US" sz="1600" dirty="0"/>
              <a:t> starting from Week 12.</a:t>
            </a:r>
          </a:p>
          <a:p>
            <a:pPr marL="285750" indent="-285750">
              <a:buFontTx/>
              <a:buChar char="-"/>
            </a:pPr>
            <a:r>
              <a:rPr lang="en-US" sz="1600" dirty="0"/>
              <a:t>In Week 13, the COVID Delivery Standard was introduced to ensure safer deliveries and Week 15, the launch of C.E.R.B. provided financial support, both contributing to sustained growth in parcel volume during the pandemic.</a:t>
            </a:r>
          </a:p>
          <a:p>
            <a:r>
              <a:rPr lang="en-US" sz="1600" b="1" dirty="0">
                <a:solidFill>
                  <a:schemeClr val="accent5">
                    <a:lumMod val="75000"/>
                  </a:schemeClr>
                </a:solidFill>
              </a:rPr>
              <a:t>→</a:t>
            </a:r>
            <a:r>
              <a:rPr lang="en-US" sz="1600" b="1" dirty="0"/>
              <a:t> </a:t>
            </a:r>
            <a:r>
              <a:rPr lang="en-US" sz="1600" b="1" i="1" dirty="0">
                <a:solidFill>
                  <a:schemeClr val="accent5">
                    <a:lumMod val="75000"/>
                  </a:schemeClr>
                </a:solidFill>
              </a:rPr>
              <a:t>This marks the turning point toward e-commerce reliance</a:t>
            </a:r>
            <a:endParaRPr lang="en-US" sz="1600" b="1" dirty="0">
              <a:solidFill>
                <a:schemeClr val="accent5">
                  <a:lumMod val="75000"/>
                </a:schemeClr>
              </a:solidFill>
            </a:endParaRPr>
          </a:p>
        </p:txBody>
      </p:sp>
    </p:spTree>
    <p:extLst>
      <p:ext uri="{BB962C8B-B14F-4D97-AF65-F5344CB8AC3E}">
        <p14:creationId xmlns:p14="http://schemas.microsoft.com/office/powerpoint/2010/main" val="164872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171D-2B56-4ED9-151A-7775F4853279}"/>
              </a:ext>
            </a:extLst>
          </p:cNvPr>
          <p:cNvSpPr>
            <a:spLocks noGrp="1"/>
          </p:cNvSpPr>
          <p:nvPr>
            <p:ph type="title"/>
          </p:nvPr>
        </p:nvSpPr>
        <p:spPr>
          <a:xfrm>
            <a:off x="609600" y="173320"/>
            <a:ext cx="10972800" cy="844989"/>
          </a:xfrm>
        </p:spPr>
        <p:txBody>
          <a:bodyPr/>
          <a:lstStyle/>
          <a:p>
            <a:pPr algn="ctr"/>
            <a:r>
              <a:rPr lang="en-US" dirty="0"/>
              <a:t>Peak Season Analysis (2019 vs 2020)</a:t>
            </a:r>
          </a:p>
        </p:txBody>
      </p:sp>
      <p:sp>
        <p:nvSpPr>
          <p:cNvPr id="3" name="TextBox 2">
            <a:extLst>
              <a:ext uri="{FF2B5EF4-FFF2-40B4-BE49-F238E27FC236}">
                <a16:creationId xmlns:a16="http://schemas.microsoft.com/office/drawing/2014/main" id="{B528C169-16C4-E182-B705-2F3562BD06C3}"/>
              </a:ext>
            </a:extLst>
          </p:cNvPr>
          <p:cNvSpPr txBox="1"/>
          <p:nvPr/>
        </p:nvSpPr>
        <p:spPr>
          <a:xfrm>
            <a:off x="7943846" y="2231922"/>
            <a:ext cx="4149213" cy="2031325"/>
          </a:xfrm>
          <a:prstGeom prst="rect">
            <a:avLst/>
          </a:prstGeom>
          <a:noFill/>
        </p:spPr>
        <p:txBody>
          <a:bodyPr wrap="square" rtlCol="0">
            <a:spAutoFit/>
          </a:bodyPr>
          <a:lstStyle/>
          <a:p>
            <a:r>
              <a:rPr lang="en-US" dirty="0"/>
              <a:t>Parcel volume during the 2020 peak season </a:t>
            </a:r>
            <a:r>
              <a:rPr lang="en-US" b="1" dirty="0"/>
              <a:t>increased by 26.48% </a:t>
            </a:r>
            <a:r>
              <a:rPr lang="en-US" dirty="0"/>
              <a:t>compared to 2019, with December and November showing the most significant growth, highlighting the surge in online shopping demand driven by the pandemic</a:t>
            </a:r>
          </a:p>
        </p:txBody>
      </p:sp>
      <p:grpSp>
        <p:nvGrpSpPr>
          <p:cNvPr id="8" name="Group 7">
            <a:extLst>
              <a:ext uri="{FF2B5EF4-FFF2-40B4-BE49-F238E27FC236}">
                <a16:creationId xmlns:a16="http://schemas.microsoft.com/office/drawing/2014/main" id="{B087772F-E72A-3F7B-B02C-ACACE6CFACA6}"/>
              </a:ext>
            </a:extLst>
          </p:cNvPr>
          <p:cNvGrpSpPr/>
          <p:nvPr/>
        </p:nvGrpSpPr>
        <p:grpSpPr>
          <a:xfrm>
            <a:off x="98941" y="1523683"/>
            <a:ext cx="7785912" cy="4377916"/>
            <a:chOff x="355198" y="1373955"/>
            <a:chExt cx="7419929" cy="4110090"/>
          </a:xfrm>
        </p:grpSpPr>
        <p:pic>
          <p:nvPicPr>
            <p:cNvPr id="5" name="Picture 4">
              <a:extLst>
                <a:ext uri="{FF2B5EF4-FFF2-40B4-BE49-F238E27FC236}">
                  <a16:creationId xmlns:a16="http://schemas.microsoft.com/office/drawing/2014/main" id="{4B3D1E4D-6F50-893F-E3DE-E8586E918501}"/>
                </a:ext>
              </a:extLst>
            </p:cNvPr>
            <p:cNvPicPr>
              <a:picLocks noChangeAspect="1"/>
            </p:cNvPicPr>
            <p:nvPr/>
          </p:nvPicPr>
          <p:blipFill>
            <a:blip r:embed="rId2"/>
            <a:stretch>
              <a:fillRect/>
            </a:stretch>
          </p:blipFill>
          <p:spPr>
            <a:xfrm>
              <a:off x="355198" y="1373955"/>
              <a:ext cx="7419929" cy="4110090"/>
            </a:xfrm>
            <a:prstGeom prst="rect">
              <a:avLst/>
            </a:prstGeom>
          </p:spPr>
        </p:pic>
        <p:pic>
          <p:nvPicPr>
            <p:cNvPr id="7" name="Picture 6">
              <a:extLst>
                <a:ext uri="{FF2B5EF4-FFF2-40B4-BE49-F238E27FC236}">
                  <a16:creationId xmlns:a16="http://schemas.microsoft.com/office/drawing/2014/main" id="{4168449D-1385-D1FE-6D87-F88553480DBB}"/>
                </a:ext>
              </a:extLst>
            </p:cNvPr>
            <p:cNvPicPr>
              <a:picLocks noChangeAspect="1"/>
            </p:cNvPicPr>
            <p:nvPr/>
          </p:nvPicPr>
          <p:blipFill>
            <a:blip r:embed="rId3"/>
            <a:stretch>
              <a:fillRect/>
            </a:stretch>
          </p:blipFill>
          <p:spPr>
            <a:xfrm>
              <a:off x="4301114" y="4922070"/>
              <a:ext cx="1600200" cy="561975"/>
            </a:xfrm>
            <a:prstGeom prst="rect">
              <a:avLst/>
            </a:prstGeom>
          </p:spPr>
        </p:pic>
      </p:grpSp>
    </p:spTree>
    <p:extLst>
      <p:ext uri="{BB962C8B-B14F-4D97-AF65-F5344CB8AC3E}">
        <p14:creationId xmlns:p14="http://schemas.microsoft.com/office/powerpoint/2010/main" val="33068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A945-E1A5-C740-0749-7206BB505B89}"/>
              </a:ext>
            </a:extLst>
          </p:cNvPr>
          <p:cNvSpPr>
            <a:spLocks noGrp="1"/>
          </p:cNvSpPr>
          <p:nvPr>
            <p:ph type="title"/>
          </p:nvPr>
        </p:nvSpPr>
        <p:spPr>
          <a:xfrm>
            <a:off x="609600" y="557784"/>
            <a:ext cx="10972800" cy="1094371"/>
          </a:xfrm>
        </p:spPr>
        <p:txBody>
          <a:bodyPr>
            <a:normAutofit fontScale="90000"/>
          </a:bodyPr>
          <a:lstStyle/>
          <a:p>
            <a:r>
              <a:rPr lang="en-US" dirty="0"/>
              <a:t>Peak Season Analysis (Pre-COVID and COVID Observation Period )</a:t>
            </a:r>
          </a:p>
        </p:txBody>
      </p:sp>
      <p:pic>
        <p:nvPicPr>
          <p:cNvPr id="4" name="Picture 3">
            <a:extLst>
              <a:ext uri="{FF2B5EF4-FFF2-40B4-BE49-F238E27FC236}">
                <a16:creationId xmlns:a16="http://schemas.microsoft.com/office/drawing/2014/main" id="{9A7AE0EC-F559-6F41-087A-86A1CF471C07}"/>
              </a:ext>
            </a:extLst>
          </p:cNvPr>
          <p:cNvPicPr>
            <a:picLocks noChangeAspect="1"/>
          </p:cNvPicPr>
          <p:nvPr/>
        </p:nvPicPr>
        <p:blipFill>
          <a:blip r:embed="rId2"/>
          <a:stretch>
            <a:fillRect/>
          </a:stretch>
        </p:blipFill>
        <p:spPr>
          <a:xfrm>
            <a:off x="200967" y="1652155"/>
            <a:ext cx="8179358" cy="4768742"/>
          </a:xfrm>
          <a:prstGeom prst="rect">
            <a:avLst/>
          </a:prstGeom>
        </p:spPr>
      </p:pic>
      <p:cxnSp>
        <p:nvCxnSpPr>
          <p:cNvPr id="7" name="Straight Connector 6">
            <a:extLst>
              <a:ext uri="{FF2B5EF4-FFF2-40B4-BE49-F238E27FC236}">
                <a16:creationId xmlns:a16="http://schemas.microsoft.com/office/drawing/2014/main" id="{D4ED3DAE-D63D-0C04-A848-C2475A781C60}"/>
              </a:ext>
            </a:extLst>
          </p:cNvPr>
          <p:cNvCxnSpPr>
            <a:cxnSpLocks/>
          </p:cNvCxnSpPr>
          <p:nvPr/>
        </p:nvCxnSpPr>
        <p:spPr>
          <a:xfrm>
            <a:off x="2159099" y="2123768"/>
            <a:ext cx="0" cy="3292295"/>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29E2BAAC-EDA0-7E6C-11EE-E0A39BC9D8C7}"/>
              </a:ext>
            </a:extLst>
          </p:cNvPr>
          <p:cNvSpPr txBox="1"/>
          <p:nvPr/>
        </p:nvSpPr>
        <p:spPr>
          <a:xfrm>
            <a:off x="8380324" y="1956619"/>
            <a:ext cx="3811675" cy="2308324"/>
          </a:xfrm>
          <a:prstGeom prst="rect">
            <a:avLst/>
          </a:prstGeom>
          <a:noFill/>
        </p:spPr>
        <p:txBody>
          <a:bodyPr wrap="square" rtlCol="0">
            <a:spAutoFit/>
          </a:bodyPr>
          <a:lstStyle/>
          <a:p>
            <a:r>
              <a:rPr lang="en-US" dirty="0"/>
              <a:t>After March 11 (Week 11), parcel volume </a:t>
            </a:r>
            <a:r>
              <a:rPr lang="en-US" b="1" dirty="0"/>
              <a:t>surged dramatically</a:t>
            </a:r>
            <a:r>
              <a:rPr lang="en-US" dirty="0"/>
              <a:t>, rising from 9M during the pre-COVID period to 65M post-COVID, </a:t>
            </a:r>
            <a:r>
              <a:rPr lang="en-US" b="1" dirty="0"/>
              <a:t>marking a 630% increase</a:t>
            </a:r>
            <a:r>
              <a:rPr lang="en-US" dirty="0"/>
              <a:t>. This highlights the pandemic's significant role in accelerating parcel demand</a:t>
            </a:r>
          </a:p>
        </p:txBody>
      </p:sp>
    </p:spTree>
    <p:extLst>
      <p:ext uri="{BB962C8B-B14F-4D97-AF65-F5344CB8AC3E}">
        <p14:creationId xmlns:p14="http://schemas.microsoft.com/office/powerpoint/2010/main" val="52473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695</TotalTime>
  <Words>598</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Posterama</vt:lpstr>
      <vt:lpstr>SplashVTI</vt:lpstr>
      <vt:lpstr>Case Study  Impact of COVID-19 on ABC Company’s Parcel Delivery Business</vt:lpstr>
      <vt:lpstr>Objective and Approach</vt:lpstr>
      <vt:lpstr>Business Overview</vt:lpstr>
      <vt:lpstr>Impact before and after COVID-19 Declaration</vt:lpstr>
      <vt:lpstr>First impact of COVID-19</vt:lpstr>
      <vt:lpstr>First impact of COVID-19</vt:lpstr>
      <vt:lpstr>COVID Timeline vs Volume Spike</vt:lpstr>
      <vt:lpstr>Peak Season Analysis (2019 vs 2020)</vt:lpstr>
      <vt:lpstr>Peak Season Analysis (Pre-COVID and COVID Observation Period )</vt:lpstr>
      <vt:lpstr>Customer Segment Analysis</vt:lpstr>
      <vt:lpstr>Customer Segment Analysis</vt:lpstr>
      <vt:lpstr>Customer Segment Analysis</vt:lpstr>
      <vt:lpstr>Revenue Estimation</vt:lpstr>
      <vt:lpstr>Key Findings &amp; Insights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HOANG, MAI ANH</dc:creator>
  <cp:lastModifiedBy>HOANG, MAI ANH</cp:lastModifiedBy>
  <cp:revision>10</cp:revision>
  <dcterms:created xsi:type="dcterms:W3CDTF">2025-04-21T15:32:45Z</dcterms:created>
  <dcterms:modified xsi:type="dcterms:W3CDTF">2025-04-22T19:33:02Z</dcterms:modified>
</cp:coreProperties>
</file>