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0"/>
  </p:notesMasterIdLst>
  <p:sldIdLst>
    <p:sldId id="256" r:id="rId2"/>
    <p:sldId id="257" r:id="rId3"/>
    <p:sldId id="274" r:id="rId4"/>
    <p:sldId id="276" r:id="rId5"/>
    <p:sldId id="259" r:id="rId6"/>
    <p:sldId id="261" r:id="rId7"/>
    <p:sldId id="260" r:id="rId8"/>
    <p:sldId id="262" r:id="rId9"/>
    <p:sldId id="277" r:id="rId10"/>
    <p:sldId id="264"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F4D78-3A10-4DD7-8661-82D6435C83D7}" type="datetimeFigureOut">
              <a:rPr lang="en-CA" smtClean="0"/>
              <a:t>2025-04-22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7983B-3331-4797-A10C-89EF6C657117}" type="slidenum">
              <a:rPr lang="en-CA" smtClean="0"/>
              <a:t>‹#›</a:t>
            </a:fld>
            <a:endParaRPr lang="en-CA"/>
          </a:p>
        </p:txBody>
      </p:sp>
    </p:spTree>
    <p:extLst>
      <p:ext uri="{BB962C8B-B14F-4D97-AF65-F5344CB8AC3E}">
        <p14:creationId xmlns:p14="http://schemas.microsoft.com/office/powerpoint/2010/main" val="14577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2E7983B-3331-4797-A10C-89EF6C657117}" type="slidenum">
              <a:rPr lang="en-CA" smtClean="0"/>
              <a:t>3</a:t>
            </a:fld>
            <a:endParaRPr lang="en-CA"/>
          </a:p>
        </p:txBody>
      </p:sp>
    </p:spTree>
    <p:extLst>
      <p:ext uri="{BB962C8B-B14F-4D97-AF65-F5344CB8AC3E}">
        <p14:creationId xmlns:p14="http://schemas.microsoft.com/office/powerpoint/2010/main" val="264022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7983B-3331-4797-A10C-89EF6C657117}" type="slidenum">
              <a:rPr lang="en-CA" smtClean="0"/>
              <a:t>13</a:t>
            </a:fld>
            <a:endParaRPr lang="en-CA"/>
          </a:p>
        </p:txBody>
      </p:sp>
    </p:spTree>
    <p:extLst>
      <p:ext uri="{BB962C8B-B14F-4D97-AF65-F5344CB8AC3E}">
        <p14:creationId xmlns:p14="http://schemas.microsoft.com/office/powerpoint/2010/main" val="350139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4/22/2025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44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4/22/2025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238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4/22/2025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615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4/22/2025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230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4/22/2025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19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4/22/2025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4570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4/22/2025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210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4/22/2025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7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4/22/2025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506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4/22/2025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098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4/22/2025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311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4/22/2025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69792075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B4C0E-1C67-3683-DB56-4C7074594A47}"/>
              </a:ext>
            </a:extLst>
          </p:cNvPr>
          <p:cNvSpPr>
            <a:spLocks noGrp="1"/>
          </p:cNvSpPr>
          <p:nvPr>
            <p:ph type="ctrTitle"/>
          </p:nvPr>
        </p:nvSpPr>
        <p:spPr>
          <a:xfrm>
            <a:off x="833257" y="922403"/>
            <a:ext cx="3901736" cy="4114800"/>
          </a:xfrm>
        </p:spPr>
        <p:txBody>
          <a:bodyPr>
            <a:normAutofit/>
          </a:bodyPr>
          <a:lstStyle/>
          <a:p>
            <a:pPr>
              <a:lnSpc>
                <a:spcPct val="90000"/>
              </a:lnSpc>
            </a:pPr>
            <a:r>
              <a:rPr lang="en-US" sz="3400" dirty="0">
                <a:latin typeface="+mn-lt"/>
              </a:rPr>
              <a:t>Case Study </a:t>
            </a:r>
            <a:br>
              <a:rPr lang="en-US" sz="3400" dirty="0">
                <a:latin typeface="+mn-lt"/>
              </a:rPr>
            </a:br>
            <a:r>
              <a:rPr lang="en-US" sz="4000" dirty="0">
                <a:solidFill>
                  <a:schemeClr val="accent1">
                    <a:lumMod val="50000"/>
                  </a:schemeClr>
                </a:solidFill>
              </a:rPr>
              <a:t>Impact of COVID-19 on ABC Company’s Parcel Delivery Business</a:t>
            </a:r>
          </a:p>
        </p:txBody>
      </p:sp>
      <p:sp>
        <p:nvSpPr>
          <p:cNvPr id="3" name="Subtitle 2">
            <a:extLst>
              <a:ext uri="{FF2B5EF4-FFF2-40B4-BE49-F238E27FC236}">
                <a16:creationId xmlns:a16="http://schemas.microsoft.com/office/drawing/2014/main" id="{AFBD8ADC-417C-74C8-F4C0-B9D956C8E856}"/>
              </a:ext>
            </a:extLst>
          </p:cNvPr>
          <p:cNvSpPr>
            <a:spLocks noGrp="1"/>
          </p:cNvSpPr>
          <p:nvPr>
            <p:ph type="subTitle" idx="1"/>
          </p:nvPr>
        </p:nvSpPr>
        <p:spPr>
          <a:xfrm>
            <a:off x="833257" y="5432058"/>
            <a:ext cx="5262743" cy="503539"/>
          </a:xfrm>
        </p:spPr>
        <p:txBody>
          <a:bodyPr>
            <a:noAutofit/>
          </a:bodyPr>
          <a:lstStyle/>
          <a:p>
            <a:r>
              <a:rPr lang="en-US" sz="1400" b="1" dirty="0"/>
              <a:t>Group 7: Anh Quan Bui, Mai Anh Hoang, Ha Dung Nguyen</a:t>
            </a:r>
          </a:p>
        </p:txBody>
      </p:sp>
      <p:pic>
        <p:nvPicPr>
          <p:cNvPr id="6" name="Picture 5" descr="A plane flying over a truck&#10;&#10;AI-generated content may be incorrect.">
            <a:extLst>
              <a:ext uri="{FF2B5EF4-FFF2-40B4-BE49-F238E27FC236}">
                <a16:creationId xmlns:a16="http://schemas.microsoft.com/office/drawing/2014/main" id="{F46EB2C4-DDAC-8024-F6CF-A78DB41465E1}"/>
              </a:ext>
            </a:extLst>
          </p:cNvPr>
          <p:cNvPicPr>
            <a:picLocks noChangeAspect="1"/>
          </p:cNvPicPr>
          <p:nvPr/>
        </p:nvPicPr>
        <p:blipFill>
          <a:blip r:embed="rId2">
            <a:extLst>
              <a:ext uri="{28A0092B-C50C-407E-A947-70E740481C1C}">
                <a14:useLocalDpi xmlns:a14="http://schemas.microsoft.com/office/drawing/2010/main" val="0"/>
              </a:ext>
            </a:extLst>
          </a:blip>
          <a:srcRect l="12401" r="3141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271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38F467-FEBC-2AF9-0142-E5B1E6837A80}"/>
              </a:ext>
            </a:extLst>
          </p:cNvPr>
          <p:cNvSpPr>
            <a:spLocks noGrp="1"/>
          </p:cNvSpPr>
          <p:nvPr>
            <p:ph type="title"/>
          </p:nvPr>
        </p:nvSpPr>
        <p:spPr>
          <a:xfrm>
            <a:off x="733097" y="125097"/>
            <a:ext cx="10972800" cy="1094371"/>
          </a:xfrm>
        </p:spPr>
        <p:txBody>
          <a:bodyPr>
            <a:noAutofit/>
          </a:bodyPr>
          <a:lstStyle/>
          <a:p>
            <a:r>
              <a:rPr lang="en-US" sz="3600" dirty="0"/>
              <a:t>Peak Season Analysis (Pre-COVID and COVID Observation Period )</a:t>
            </a:r>
          </a:p>
        </p:txBody>
      </p:sp>
      <p:pic>
        <p:nvPicPr>
          <p:cNvPr id="7" name="Picture 6">
            <a:extLst>
              <a:ext uri="{FF2B5EF4-FFF2-40B4-BE49-F238E27FC236}">
                <a16:creationId xmlns:a16="http://schemas.microsoft.com/office/drawing/2014/main" id="{3F2C8AAD-6BB8-D9E0-7CE7-153ED2DCF4B5}"/>
              </a:ext>
            </a:extLst>
          </p:cNvPr>
          <p:cNvPicPr>
            <a:picLocks noChangeAspect="1"/>
          </p:cNvPicPr>
          <p:nvPr/>
        </p:nvPicPr>
        <p:blipFill>
          <a:blip r:embed="rId2"/>
          <a:stretch>
            <a:fillRect/>
          </a:stretch>
        </p:blipFill>
        <p:spPr>
          <a:xfrm>
            <a:off x="2526890" y="1182031"/>
            <a:ext cx="7039897" cy="4104412"/>
          </a:xfrm>
          <a:prstGeom prst="rect">
            <a:avLst/>
          </a:prstGeom>
        </p:spPr>
      </p:pic>
      <p:cxnSp>
        <p:nvCxnSpPr>
          <p:cNvPr id="8" name="Straight Connector 7">
            <a:extLst>
              <a:ext uri="{FF2B5EF4-FFF2-40B4-BE49-F238E27FC236}">
                <a16:creationId xmlns:a16="http://schemas.microsoft.com/office/drawing/2014/main" id="{77E63EFA-4B17-54F9-66D8-B1D73885484F}"/>
              </a:ext>
            </a:extLst>
          </p:cNvPr>
          <p:cNvCxnSpPr>
            <a:cxnSpLocks/>
          </p:cNvCxnSpPr>
          <p:nvPr/>
        </p:nvCxnSpPr>
        <p:spPr>
          <a:xfrm>
            <a:off x="4214946" y="1543665"/>
            <a:ext cx="0" cy="2930661"/>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 1">
            <a:extLst>
              <a:ext uri="{FF2B5EF4-FFF2-40B4-BE49-F238E27FC236}">
                <a16:creationId xmlns:a16="http://schemas.microsoft.com/office/drawing/2014/main" id="{33A5C894-E2A0-FB3C-8988-436BE52B4697}"/>
              </a:ext>
            </a:extLst>
          </p:cNvPr>
          <p:cNvSpPr/>
          <p:nvPr/>
        </p:nvSpPr>
        <p:spPr>
          <a:xfrm>
            <a:off x="1015495" y="5497084"/>
            <a:ext cx="3158609" cy="265747"/>
          </a:xfrm>
          <a:prstGeom prst="rect">
            <a:avLst/>
          </a:prstGeom>
          <a:noFill/>
          <a:ln/>
        </p:spPr>
        <p:txBody>
          <a:bodyPr wrap="none" lIns="0" tIns="0" rIns="0" bIns="0" rtlCol="0" anchor="t"/>
          <a:lstStyle/>
          <a:p>
            <a:pPr marL="0" indent="0" algn="l">
              <a:lnSpc>
                <a:spcPts val="2050"/>
              </a:lnSpc>
              <a:buNone/>
            </a:pPr>
            <a:r>
              <a:rPr lang="en-US" sz="1650" b="1" dirty="0">
                <a:solidFill>
                  <a:srgbClr val="272D45"/>
                </a:solidFill>
                <a:latin typeface="Kanit Light" pitchFamily="34" charset="0"/>
                <a:ea typeface="Kanit Light" pitchFamily="34" charset="-122"/>
                <a:cs typeface="Kanit Light" pitchFamily="34" charset="-120"/>
              </a:rPr>
              <a:t>Pre-COVID vs Post-COVID Volume</a:t>
            </a:r>
            <a:endParaRPr lang="en-US" sz="1650" b="1" dirty="0"/>
          </a:p>
        </p:txBody>
      </p:sp>
      <p:sp>
        <p:nvSpPr>
          <p:cNvPr id="10" name="Text 2">
            <a:extLst>
              <a:ext uri="{FF2B5EF4-FFF2-40B4-BE49-F238E27FC236}">
                <a16:creationId xmlns:a16="http://schemas.microsoft.com/office/drawing/2014/main" id="{20266419-D8BA-6B40-B37C-C9BE6D718E72}"/>
              </a:ext>
            </a:extLst>
          </p:cNvPr>
          <p:cNvSpPr/>
          <p:nvPr/>
        </p:nvSpPr>
        <p:spPr>
          <a:xfrm>
            <a:off x="1015495" y="5932852"/>
            <a:ext cx="6313884" cy="272177"/>
          </a:xfrm>
          <a:prstGeom prst="rect">
            <a:avLst/>
          </a:prstGeom>
          <a:noFill/>
          <a:ln/>
        </p:spPr>
        <p:txBody>
          <a:bodyPr wrap="none" lIns="0" tIns="0" rIns="0" bIns="0" rtlCol="0" anchor="t"/>
          <a:lstStyle/>
          <a:p>
            <a:pPr marL="0" indent="0" algn="l">
              <a:lnSpc>
                <a:spcPts val="2100"/>
              </a:lnSpc>
              <a:buNone/>
            </a:pPr>
            <a:r>
              <a:rPr lang="en-US" sz="1400" dirty="0">
                <a:solidFill>
                  <a:srgbClr val="2C3249"/>
                </a:solidFill>
                <a:latin typeface="Martel Sans" pitchFamily="34" charset="0"/>
                <a:ea typeface="Martel Sans" pitchFamily="34" charset="-122"/>
                <a:cs typeface="Martel Sans" pitchFamily="34" charset="-120"/>
              </a:rPr>
              <a:t>Parcel volume soared from 9 million to 65 million weekly.</a:t>
            </a:r>
            <a:endParaRPr lang="en-US" sz="1400" dirty="0"/>
          </a:p>
        </p:txBody>
      </p:sp>
      <p:sp>
        <p:nvSpPr>
          <p:cNvPr id="11" name="Text 3">
            <a:extLst>
              <a:ext uri="{FF2B5EF4-FFF2-40B4-BE49-F238E27FC236}">
                <a16:creationId xmlns:a16="http://schemas.microsoft.com/office/drawing/2014/main" id="{96C28970-9768-CF03-9670-E1B28504DC80}"/>
              </a:ext>
            </a:extLst>
          </p:cNvPr>
          <p:cNvSpPr/>
          <p:nvPr/>
        </p:nvSpPr>
        <p:spPr>
          <a:xfrm>
            <a:off x="1015495" y="6358025"/>
            <a:ext cx="6313884" cy="272177"/>
          </a:xfrm>
          <a:prstGeom prst="rect">
            <a:avLst/>
          </a:prstGeom>
          <a:noFill/>
          <a:ln/>
        </p:spPr>
        <p:txBody>
          <a:bodyPr wrap="none" lIns="0" tIns="0" rIns="0" bIns="0" rtlCol="0" anchor="t"/>
          <a:lstStyle/>
          <a:p>
            <a:pPr marL="0" indent="0" algn="l">
              <a:lnSpc>
                <a:spcPts val="2100"/>
              </a:lnSpc>
              <a:buNone/>
            </a:pPr>
            <a:r>
              <a:rPr lang="en-US" sz="1400" dirty="0">
                <a:solidFill>
                  <a:srgbClr val="2C3249"/>
                </a:solidFill>
                <a:latin typeface="Martel Sans" pitchFamily="34" charset="0"/>
                <a:ea typeface="Martel Sans" pitchFamily="34" charset="-122"/>
                <a:cs typeface="Martel Sans" pitchFamily="34" charset="-120"/>
              </a:rPr>
              <a:t>This reflects a staggering 630% increase attributable to pandemic pressures.</a:t>
            </a:r>
            <a:endParaRPr lang="en-US" sz="1400" dirty="0"/>
          </a:p>
        </p:txBody>
      </p:sp>
      <p:sp>
        <p:nvSpPr>
          <p:cNvPr id="12" name="Text 4">
            <a:extLst>
              <a:ext uri="{FF2B5EF4-FFF2-40B4-BE49-F238E27FC236}">
                <a16:creationId xmlns:a16="http://schemas.microsoft.com/office/drawing/2014/main" id="{9594ACC8-B6E4-59CC-94DD-36D7BA71CA40}"/>
              </a:ext>
            </a:extLst>
          </p:cNvPr>
          <p:cNvSpPr/>
          <p:nvPr/>
        </p:nvSpPr>
        <p:spPr>
          <a:xfrm>
            <a:off x="7329379" y="5579461"/>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272D45"/>
                </a:solidFill>
                <a:latin typeface="Kanit Light" pitchFamily="34" charset="0"/>
                <a:ea typeface="Kanit Light" pitchFamily="34" charset="-122"/>
                <a:cs typeface="Kanit Light" pitchFamily="34" charset="-120"/>
              </a:rPr>
              <a:t>Implications</a:t>
            </a:r>
            <a:endParaRPr lang="en-US" sz="1650" b="1" dirty="0"/>
          </a:p>
        </p:txBody>
      </p:sp>
      <p:sp>
        <p:nvSpPr>
          <p:cNvPr id="13" name="Text 5">
            <a:extLst>
              <a:ext uri="{FF2B5EF4-FFF2-40B4-BE49-F238E27FC236}">
                <a16:creationId xmlns:a16="http://schemas.microsoft.com/office/drawing/2014/main" id="{191B70F4-B1FC-B8C8-BED2-CC0D8963E680}"/>
              </a:ext>
            </a:extLst>
          </p:cNvPr>
          <p:cNvSpPr/>
          <p:nvPr/>
        </p:nvSpPr>
        <p:spPr>
          <a:xfrm>
            <a:off x="7329379" y="6015229"/>
            <a:ext cx="6313884" cy="272177"/>
          </a:xfrm>
          <a:prstGeom prst="rect">
            <a:avLst/>
          </a:prstGeom>
          <a:noFill/>
          <a:ln/>
        </p:spPr>
        <p:txBody>
          <a:bodyPr wrap="none" lIns="0" tIns="0" rIns="0" bIns="0" rtlCol="0" anchor="t"/>
          <a:lstStyle/>
          <a:p>
            <a:pPr marL="0" indent="0" algn="l">
              <a:lnSpc>
                <a:spcPts val="2100"/>
              </a:lnSpc>
              <a:buNone/>
            </a:pPr>
            <a:r>
              <a:rPr lang="en-US" sz="1400" dirty="0">
                <a:solidFill>
                  <a:srgbClr val="2C3249"/>
                </a:solidFill>
                <a:latin typeface="Martel Sans" pitchFamily="34" charset="0"/>
                <a:ea typeface="Martel Sans" pitchFamily="34" charset="-122"/>
                <a:cs typeface="Martel Sans" pitchFamily="34" charset="-120"/>
              </a:rPr>
              <a:t>The surge stressed delivery networks.</a:t>
            </a:r>
            <a:endParaRPr lang="en-US" sz="1400" dirty="0"/>
          </a:p>
        </p:txBody>
      </p:sp>
      <p:sp>
        <p:nvSpPr>
          <p:cNvPr id="14" name="Text 6">
            <a:extLst>
              <a:ext uri="{FF2B5EF4-FFF2-40B4-BE49-F238E27FC236}">
                <a16:creationId xmlns:a16="http://schemas.microsoft.com/office/drawing/2014/main" id="{6757847E-8E16-77CE-F1A2-2DA23CDAE731}"/>
              </a:ext>
            </a:extLst>
          </p:cNvPr>
          <p:cNvSpPr/>
          <p:nvPr/>
        </p:nvSpPr>
        <p:spPr>
          <a:xfrm>
            <a:off x="7329379" y="6405412"/>
            <a:ext cx="6313884" cy="272177"/>
          </a:xfrm>
          <a:prstGeom prst="rect">
            <a:avLst/>
          </a:prstGeom>
          <a:noFill/>
          <a:ln/>
        </p:spPr>
        <p:txBody>
          <a:bodyPr wrap="none" lIns="0" tIns="0" rIns="0" bIns="0" rtlCol="0" anchor="t"/>
          <a:lstStyle/>
          <a:p>
            <a:pPr marL="0" indent="0" algn="l">
              <a:lnSpc>
                <a:spcPts val="2100"/>
              </a:lnSpc>
              <a:buNone/>
            </a:pPr>
            <a:r>
              <a:rPr lang="en-US" sz="1400" dirty="0">
                <a:solidFill>
                  <a:srgbClr val="2C3249"/>
                </a:solidFill>
                <a:latin typeface="Martel Sans" pitchFamily="34" charset="0"/>
                <a:ea typeface="Martel Sans" pitchFamily="34" charset="-122"/>
                <a:cs typeface="Martel Sans" pitchFamily="34" charset="-120"/>
              </a:rPr>
              <a:t>Prompted urgent adaptations for capacity and safety protocols.</a:t>
            </a:r>
            <a:endParaRPr lang="en-US" sz="1400" dirty="0"/>
          </a:p>
        </p:txBody>
      </p:sp>
      <p:cxnSp>
        <p:nvCxnSpPr>
          <p:cNvPr id="16" name="Straight Arrow Connector 15">
            <a:extLst>
              <a:ext uri="{FF2B5EF4-FFF2-40B4-BE49-F238E27FC236}">
                <a16:creationId xmlns:a16="http://schemas.microsoft.com/office/drawing/2014/main" id="{9ABC6DE0-C008-2B0E-3BC3-C0CDCE4FF0B6}"/>
              </a:ext>
            </a:extLst>
          </p:cNvPr>
          <p:cNvCxnSpPr/>
          <p:nvPr/>
        </p:nvCxnSpPr>
        <p:spPr>
          <a:xfrm>
            <a:off x="3008671" y="2133600"/>
            <a:ext cx="11654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919396-CA16-A98E-87A2-76D50B8FA37B}"/>
              </a:ext>
            </a:extLst>
          </p:cNvPr>
          <p:cNvCxnSpPr>
            <a:cxnSpLocks/>
          </p:cNvCxnSpPr>
          <p:nvPr/>
        </p:nvCxnSpPr>
        <p:spPr>
          <a:xfrm>
            <a:off x="4214946" y="1587910"/>
            <a:ext cx="50962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7602C0-7A5D-BD3A-2D44-844A9F3AD91F}"/>
              </a:ext>
            </a:extLst>
          </p:cNvPr>
          <p:cNvSpPr txBox="1"/>
          <p:nvPr/>
        </p:nvSpPr>
        <p:spPr>
          <a:xfrm>
            <a:off x="6013020" y="1236311"/>
            <a:ext cx="1557818" cy="307777"/>
          </a:xfrm>
          <a:prstGeom prst="rect">
            <a:avLst/>
          </a:prstGeom>
          <a:noFill/>
        </p:spPr>
        <p:txBody>
          <a:bodyPr wrap="square" rtlCol="0">
            <a:spAutoFit/>
          </a:bodyPr>
          <a:lstStyle/>
          <a:p>
            <a:r>
              <a:rPr lang="en-US" sz="1400" dirty="0"/>
              <a:t>During COVID</a:t>
            </a:r>
          </a:p>
        </p:txBody>
      </p:sp>
      <p:sp>
        <p:nvSpPr>
          <p:cNvPr id="21" name="TextBox 20">
            <a:extLst>
              <a:ext uri="{FF2B5EF4-FFF2-40B4-BE49-F238E27FC236}">
                <a16:creationId xmlns:a16="http://schemas.microsoft.com/office/drawing/2014/main" id="{034830B3-BA30-2F35-DA0B-95940E6AA83A}"/>
              </a:ext>
            </a:extLst>
          </p:cNvPr>
          <p:cNvSpPr txBox="1"/>
          <p:nvPr/>
        </p:nvSpPr>
        <p:spPr>
          <a:xfrm>
            <a:off x="3082413" y="1863213"/>
            <a:ext cx="1165431" cy="307777"/>
          </a:xfrm>
          <a:prstGeom prst="rect">
            <a:avLst/>
          </a:prstGeom>
          <a:noFill/>
        </p:spPr>
        <p:txBody>
          <a:bodyPr wrap="square" rtlCol="0">
            <a:spAutoFit/>
          </a:bodyPr>
          <a:lstStyle/>
          <a:p>
            <a:r>
              <a:rPr lang="en-US" sz="1400" dirty="0"/>
              <a:t>Pre COVID</a:t>
            </a:r>
          </a:p>
        </p:txBody>
      </p:sp>
    </p:spTree>
    <p:extLst>
      <p:ext uri="{BB962C8B-B14F-4D97-AF65-F5344CB8AC3E}">
        <p14:creationId xmlns:p14="http://schemas.microsoft.com/office/powerpoint/2010/main" val="52473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P spid="14" grpId="0" animBg="1"/>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46-52B1-DF36-E0FB-015BB0BC147A}"/>
              </a:ext>
            </a:extLst>
          </p:cNvPr>
          <p:cNvSpPr>
            <a:spLocks noGrp="1"/>
          </p:cNvSpPr>
          <p:nvPr>
            <p:ph type="title"/>
          </p:nvPr>
        </p:nvSpPr>
        <p:spPr>
          <a:xfrm>
            <a:off x="609600" y="557784"/>
            <a:ext cx="10972800" cy="751471"/>
          </a:xfrm>
        </p:spPr>
        <p:txBody>
          <a:bodyPr>
            <a:normAutofit fontScale="90000"/>
          </a:bodyPr>
          <a:lstStyle/>
          <a:p>
            <a:r>
              <a:rPr lang="en-US" dirty="0"/>
              <a:t>Peak Season Analysis</a:t>
            </a:r>
          </a:p>
        </p:txBody>
      </p:sp>
      <p:sp>
        <p:nvSpPr>
          <p:cNvPr id="3" name="Content Placeholder 2">
            <a:extLst>
              <a:ext uri="{FF2B5EF4-FFF2-40B4-BE49-F238E27FC236}">
                <a16:creationId xmlns:a16="http://schemas.microsoft.com/office/drawing/2014/main" id="{6F3D3805-B2BD-A221-B15A-73FBC9F7103C}"/>
              </a:ext>
            </a:extLst>
          </p:cNvPr>
          <p:cNvSpPr>
            <a:spLocks noGrp="1"/>
          </p:cNvSpPr>
          <p:nvPr>
            <p:ph idx="1"/>
          </p:nvPr>
        </p:nvSpPr>
        <p:spPr>
          <a:xfrm>
            <a:off x="609600" y="1846431"/>
            <a:ext cx="10972800" cy="1146151"/>
          </a:xfrm>
        </p:spPr>
        <p:txBody>
          <a:bodyPr>
            <a:normAutofit/>
          </a:bodyPr>
          <a:lstStyle/>
          <a:p>
            <a:r>
              <a:rPr lang="en-US" sz="2400" b="1" dirty="0"/>
              <a:t>→ COVID accelerated the e-commerce peak season, leading to a sharp increase in parcel demand</a:t>
            </a:r>
          </a:p>
        </p:txBody>
      </p:sp>
    </p:spTree>
    <p:extLst>
      <p:ext uri="{BB962C8B-B14F-4D97-AF65-F5344CB8AC3E}">
        <p14:creationId xmlns:p14="http://schemas.microsoft.com/office/powerpoint/2010/main" val="28016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138C839-D306-94AD-7CAA-B4D360AD5148}"/>
              </a:ext>
            </a:extLst>
          </p:cNvPr>
          <p:cNvSpPr>
            <a:spLocks noGrp="1"/>
          </p:cNvSpPr>
          <p:nvPr>
            <p:ph type="title"/>
          </p:nvPr>
        </p:nvSpPr>
        <p:spPr>
          <a:xfrm>
            <a:off x="609600" y="266840"/>
            <a:ext cx="10972800" cy="699516"/>
          </a:xfrm>
        </p:spPr>
        <p:txBody>
          <a:bodyPr>
            <a:normAutofit fontScale="90000"/>
          </a:bodyPr>
          <a:lstStyle/>
          <a:p>
            <a:r>
              <a:rPr lang="en-US" dirty="0"/>
              <a:t>Customer Segment Analysis</a:t>
            </a:r>
          </a:p>
        </p:txBody>
      </p:sp>
      <p:pic>
        <p:nvPicPr>
          <p:cNvPr id="17" name="Picture 16">
            <a:extLst>
              <a:ext uri="{FF2B5EF4-FFF2-40B4-BE49-F238E27FC236}">
                <a16:creationId xmlns:a16="http://schemas.microsoft.com/office/drawing/2014/main" id="{52A907B0-C6D0-5DCB-C3CF-CF4ACA948CB4}"/>
              </a:ext>
            </a:extLst>
          </p:cNvPr>
          <p:cNvPicPr>
            <a:picLocks noChangeAspect="1"/>
          </p:cNvPicPr>
          <p:nvPr/>
        </p:nvPicPr>
        <p:blipFill>
          <a:blip r:embed="rId2"/>
          <a:stretch>
            <a:fillRect/>
          </a:stretch>
        </p:blipFill>
        <p:spPr>
          <a:xfrm>
            <a:off x="393122" y="966355"/>
            <a:ext cx="11421341" cy="3649057"/>
          </a:xfrm>
          <a:prstGeom prst="rect">
            <a:avLst/>
          </a:prstGeom>
        </p:spPr>
      </p:pic>
      <p:pic>
        <p:nvPicPr>
          <p:cNvPr id="18" name="Picture 17">
            <a:extLst>
              <a:ext uri="{FF2B5EF4-FFF2-40B4-BE49-F238E27FC236}">
                <a16:creationId xmlns:a16="http://schemas.microsoft.com/office/drawing/2014/main" id="{3936F15D-B1F1-E131-AE4D-5379DC6240CD}"/>
              </a:ext>
            </a:extLst>
          </p:cNvPr>
          <p:cNvPicPr>
            <a:picLocks noChangeAspect="1"/>
          </p:cNvPicPr>
          <p:nvPr/>
        </p:nvPicPr>
        <p:blipFill>
          <a:blip r:embed="rId3"/>
          <a:stretch>
            <a:fillRect/>
          </a:stretch>
        </p:blipFill>
        <p:spPr>
          <a:xfrm>
            <a:off x="1241240" y="4569796"/>
            <a:ext cx="2878475" cy="2021364"/>
          </a:xfrm>
          <a:prstGeom prst="rect">
            <a:avLst/>
          </a:prstGeom>
        </p:spPr>
      </p:pic>
      <p:sp>
        <p:nvSpPr>
          <p:cNvPr id="19" name="Shape 1">
            <a:extLst>
              <a:ext uri="{FF2B5EF4-FFF2-40B4-BE49-F238E27FC236}">
                <a16:creationId xmlns:a16="http://schemas.microsoft.com/office/drawing/2014/main" id="{8BFCB70B-3C25-FCB5-35F5-48E5C6C57D3A}"/>
              </a:ext>
            </a:extLst>
          </p:cNvPr>
          <p:cNvSpPr/>
          <p:nvPr/>
        </p:nvSpPr>
        <p:spPr>
          <a:xfrm>
            <a:off x="4739817" y="4505907"/>
            <a:ext cx="4669654" cy="1112892"/>
          </a:xfrm>
          <a:prstGeom prst="roundRect">
            <a:avLst>
              <a:gd name="adj" fmla="val 7197"/>
            </a:avLst>
          </a:prstGeom>
          <a:solidFill>
            <a:srgbClr val="DFECE9"/>
          </a:solidFill>
          <a:ln w="7620">
            <a:solidFill>
              <a:srgbClr val="C5D2CF"/>
            </a:solidFill>
            <a:prstDash val="solid"/>
          </a:ln>
        </p:spPr>
        <p:txBody>
          <a:bodyPr/>
          <a:lstStyle/>
          <a:p>
            <a:endParaRPr lang="en-US"/>
          </a:p>
        </p:txBody>
      </p:sp>
      <p:sp>
        <p:nvSpPr>
          <p:cNvPr id="20" name="Text 2">
            <a:extLst>
              <a:ext uri="{FF2B5EF4-FFF2-40B4-BE49-F238E27FC236}">
                <a16:creationId xmlns:a16="http://schemas.microsoft.com/office/drawing/2014/main" id="{9DFBAF8D-E3FA-C4AB-EA6F-4DAB6E145C71}"/>
              </a:ext>
            </a:extLst>
          </p:cNvPr>
          <p:cNvSpPr/>
          <p:nvPr/>
        </p:nvSpPr>
        <p:spPr>
          <a:xfrm>
            <a:off x="4879899" y="4635384"/>
            <a:ext cx="2447785" cy="297854"/>
          </a:xfrm>
          <a:prstGeom prst="rect">
            <a:avLst/>
          </a:prstGeom>
          <a:noFill/>
          <a:ln/>
        </p:spPr>
        <p:txBody>
          <a:bodyPr wrap="non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Small Segment Decline</a:t>
            </a:r>
            <a:endParaRPr lang="en-US" sz="2000" dirty="0"/>
          </a:p>
        </p:txBody>
      </p:sp>
      <p:sp>
        <p:nvSpPr>
          <p:cNvPr id="21" name="Text 3">
            <a:extLst>
              <a:ext uri="{FF2B5EF4-FFF2-40B4-BE49-F238E27FC236}">
                <a16:creationId xmlns:a16="http://schemas.microsoft.com/office/drawing/2014/main" id="{AF064553-A91F-398D-F1FD-9787CEF35DA9}"/>
              </a:ext>
            </a:extLst>
          </p:cNvPr>
          <p:cNvSpPr/>
          <p:nvPr/>
        </p:nvSpPr>
        <p:spPr>
          <a:xfrm>
            <a:off x="4967833" y="5011444"/>
            <a:ext cx="6824274" cy="305195"/>
          </a:xfrm>
          <a:prstGeom prst="rect">
            <a:avLst/>
          </a:prstGeom>
          <a:noFill/>
          <a:ln/>
        </p:spPr>
        <p:txBody>
          <a:bodyPr wrap="none" lIns="0" tIns="0" rIns="0" bIns="0" rtlCol="0" anchor="t"/>
          <a:lstStyle/>
          <a:p>
            <a:pPr marL="0" indent="0" algn="l">
              <a:lnSpc>
                <a:spcPts val="2550"/>
              </a:lnSpc>
              <a:buNone/>
            </a:pPr>
            <a:r>
              <a:rPr lang="en-US" sz="1600" dirty="0">
                <a:solidFill>
                  <a:srgbClr val="2C3249"/>
                </a:solidFill>
                <a:latin typeface="Martel Sans" pitchFamily="34" charset="0"/>
                <a:ea typeface="Martel Sans" pitchFamily="34" charset="-122"/>
                <a:cs typeface="Martel Sans" pitchFamily="34" charset="-120"/>
              </a:rPr>
              <a:t>Fewer small customers in 2020 compared to 2019.</a:t>
            </a:r>
            <a:endParaRPr lang="en-US" sz="1600" dirty="0"/>
          </a:p>
        </p:txBody>
      </p:sp>
      <p:sp>
        <p:nvSpPr>
          <p:cNvPr id="22" name="Shape 4">
            <a:extLst>
              <a:ext uri="{FF2B5EF4-FFF2-40B4-BE49-F238E27FC236}">
                <a16:creationId xmlns:a16="http://schemas.microsoft.com/office/drawing/2014/main" id="{E9D8B950-0511-05C9-57A5-7193CDBFB862}"/>
              </a:ext>
            </a:extLst>
          </p:cNvPr>
          <p:cNvSpPr/>
          <p:nvPr/>
        </p:nvSpPr>
        <p:spPr>
          <a:xfrm>
            <a:off x="4748981" y="5618799"/>
            <a:ext cx="4660490" cy="1112892"/>
          </a:xfrm>
          <a:prstGeom prst="roundRect">
            <a:avLst>
              <a:gd name="adj" fmla="val 7197"/>
            </a:avLst>
          </a:prstGeom>
          <a:solidFill>
            <a:srgbClr val="DFECE9"/>
          </a:solidFill>
          <a:ln w="7620">
            <a:solidFill>
              <a:srgbClr val="C5D2CF"/>
            </a:solidFill>
            <a:prstDash val="solid"/>
          </a:ln>
        </p:spPr>
        <p:txBody>
          <a:bodyPr/>
          <a:lstStyle/>
          <a:p>
            <a:endParaRPr lang="en-US"/>
          </a:p>
        </p:txBody>
      </p:sp>
      <p:sp>
        <p:nvSpPr>
          <p:cNvPr id="23" name="Text 5">
            <a:extLst>
              <a:ext uri="{FF2B5EF4-FFF2-40B4-BE49-F238E27FC236}">
                <a16:creationId xmlns:a16="http://schemas.microsoft.com/office/drawing/2014/main" id="{A0839D49-3682-37F3-D4C0-A950A3176C49}"/>
              </a:ext>
            </a:extLst>
          </p:cNvPr>
          <p:cNvSpPr/>
          <p:nvPr/>
        </p:nvSpPr>
        <p:spPr>
          <a:xfrm>
            <a:off x="4879899" y="5774045"/>
            <a:ext cx="2565909" cy="297854"/>
          </a:xfrm>
          <a:prstGeom prst="rect">
            <a:avLst/>
          </a:prstGeom>
          <a:noFill/>
          <a:ln/>
        </p:spPr>
        <p:txBody>
          <a:bodyPr wrap="non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Medium &amp; Large Growth</a:t>
            </a:r>
            <a:endParaRPr lang="en-US" sz="2000" dirty="0"/>
          </a:p>
        </p:txBody>
      </p:sp>
      <p:sp>
        <p:nvSpPr>
          <p:cNvPr id="24" name="Text 6">
            <a:extLst>
              <a:ext uri="{FF2B5EF4-FFF2-40B4-BE49-F238E27FC236}">
                <a16:creationId xmlns:a16="http://schemas.microsoft.com/office/drawing/2014/main" id="{918F9C4C-C96E-31B7-4E06-D0CCE926238D}"/>
              </a:ext>
            </a:extLst>
          </p:cNvPr>
          <p:cNvSpPr/>
          <p:nvPr/>
        </p:nvSpPr>
        <p:spPr>
          <a:xfrm>
            <a:off x="4942347" y="6214803"/>
            <a:ext cx="6824274" cy="305195"/>
          </a:xfrm>
          <a:prstGeom prst="rect">
            <a:avLst/>
          </a:prstGeom>
          <a:noFill/>
          <a:ln/>
        </p:spPr>
        <p:txBody>
          <a:bodyPr wrap="none" lIns="0" tIns="0" rIns="0" bIns="0" rtlCol="0" anchor="t"/>
          <a:lstStyle/>
          <a:p>
            <a:pPr marL="0" indent="0" algn="l">
              <a:lnSpc>
                <a:spcPts val="2550"/>
              </a:lnSpc>
              <a:buNone/>
            </a:pPr>
            <a:r>
              <a:rPr lang="en-US" sz="1600" dirty="0">
                <a:solidFill>
                  <a:srgbClr val="2C3249"/>
                </a:solidFill>
                <a:latin typeface="Martel Sans" pitchFamily="34" charset="0"/>
                <a:ea typeface="Martel Sans" pitchFamily="34" charset="-122"/>
                <a:cs typeface="Martel Sans" pitchFamily="34" charset="-120"/>
              </a:rPr>
              <a:t>Upsizing trends and client diversification evident.</a:t>
            </a:r>
            <a:endParaRPr lang="en-US" sz="1600" dirty="0"/>
          </a:p>
        </p:txBody>
      </p:sp>
    </p:spTree>
    <p:extLst>
      <p:ext uri="{BB962C8B-B14F-4D97-AF65-F5344CB8AC3E}">
        <p14:creationId xmlns:p14="http://schemas.microsoft.com/office/powerpoint/2010/main" val="23147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1126-176E-B150-7531-54B181A7E4A9}"/>
              </a:ext>
            </a:extLst>
          </p:cNvPr>
          <p:cNvSpPr>
            <a:spLocks noGrp="1"/>
          </p:cNvSpPr>
          <p:nvPr>
            <p:ph type="title"/>
          </p:nvPr>
        </p:nvSpPr>
        <p:spPr>
          <a:xfrm>
            <a:off x="609600" y="355113"/>
            <a:ext cx="10972800" cy="720298"/>
          </a:xfrm>
        </p:spPr>
        <p:txBody>
          <a:bodyPr>
            <a:normAutofit fontScale="90000"/>
          </a:bodyPr>
          <a:lstStyle/>
          <a:p>
            <a:r>
              <a:rPr lang="en-US" dirty="0"/>
              <a:t>Customer Segment Analysis</a:t>
            </a:r>
          </a:p>
        </p:txBody>
      </p:sp>
      <p:pic>
        <p:nvPicPr>
          <p:cNvPr id="9" name="Picture 8">
            <a:extLst>
              <a:ext uri="{FF2B5EF4-FFF2-40B4-BE49-F238E27FC236}">
                <a16:creationId xmlns:a16="http://schemas.microsoft.com/office/drawing/2014/main" id="{9CF25DFB-F196-867D-E723-5845C6301D9E}"/>
              </a:ext>
            </a:extLst>
          </p:cNvPr>
          <p:cNvPicPr>
            <a:picLocks noChangeAspect="1"/>
          </p:cNvPicPr>
          <p:nvPr/>
        </p:nvPicPr>
        <p:blipFill>
          <a:blip r:embed="rId3"/>
          <a:stretch>
            <a:fillRect/>
          </a:stretch>
        </p:blipFill>
        <p:spPr>
          <a:xfrm>
            <a:off x="0" y="1249074"/>
            <a:ext cx="6661765" cy="4226935"/>
          </a:xfrm>
          <a:prstGeom prst="rect">
            <a:avLst/>
          </a:prstGeom>
        </p:spPr>
      </p:pic>
      <p:pic>
        <p:nvPicPr>
          <p:cNvPr id="11" name="Picture 10">
            <a:extLst>
              <a:ext uri="{FF2B5EF4-FFF2-40B4-BE49-F238E27FC236}">
                <a16:creationId xmlns:a16="http://schemas.microsoft.com/office/drawing/2014/main" id="{CB04B43C-3FEA-43C4-DADF-218A593129D4}"/>
              </a:ext>
            </a:extLst>
          </p:cNvPr>
          <p:cNvPicPr>
            <a:picLocks noChangeAspect="1"/>
          </p:cNvPicPr>
          <p:nvPr/>
        </p:nvPicPr>
        <p:blipFill>
          <a:blip r:embed="rId4"/>
          <a:stretch>
            <a:fillRect/>
          </a:stretch>
        </p:blipFill>
        <p:spPr>
          <a:xfrm>
            <a:off x="6391275" y="1249074"/>
            <a:ext cx="5800725" cy="3086100"/>
          </a:xfrm>
          <a:prstGeom prst="rect">
            <a:avLst/>
          </a:prstGeom>
        </p:spPr>
      </p:pic>
      <p:sp>
        <p:nvSpPr>
          <p:cNvPr id="3" name="Text 2">
            <a:extLst>
              <a:ext uri="{FF2B5EF4-FFF2-40B4-BE49-F238E27FC236}">
                <a16:creationId xmlns:a16="http://schemas.microsoft.com/office/drawing/2014/main" id="{3DFAEA34-80E8-D618-B8D9-5AA91705C85B}"/>
              </a:ext>
            </a:extLst>
          </p:cNvPr>
          <p:cNvSpPr/>
          <p:nvPr/>
        </p:nvSpPr>
        <p:spPr>
          <a:xfrm>
            <a:off x="786688" y="5626967"/>
            <a:ext cx="1802011" cy="225266"/>
          </a:xfrm>
          <a:prstGeom prst="rect">
            <a:avLst/>
          </a:prstGeom>
          <a:noFill/>
          <a:ln/>
        </p:spPr>
        <p:txBody>
          <a:bodyPr wrap="none" lIns="0" tIns="0" rIns="0" bIns="0" rtlCol="0" anchor="t"/>
          <a:lstStyle/>
          <a:p>
            <a:pPr marL="0" indent="0" algn="l">
              <a:lnSpc>
                <a:spcPts val="1750"/>
              </a:lnSpc>
              <a:buNone/>
            </a:pPr>
            <a:r>
              <a:rPr lang="en-US" sz="2400" b="1" dirty="0">
                <a:solidFill>
                  <a:srgbClr val="272D45"/>
                </a:solidFill>
                <a:latin typeface="Kanit Light" pitchFamily="34" charset="0"/>
                <a:ea typeface="Kanit Light" pitchFamily="34" charset="-122"/>
                <a:cs typeface="Kanit Light" pitchFamily="34" charset="-120"/>
              </a:rPr>
              <a:t>High Customer Decline</a:t>
            </a:r>
            <a:endParaRPr lang="en-US" sz="2400" b="1" dirty="0"/>
          </a:p>
        </p:txBody>
      </p:sp>
      <p:sp>
        <p:nvSpPr>
          <p:cNvPr id="4" name="Text 3">
            <a:extLst>
              <a:ext uri="{FF2B5EF4-FFF2-40B4-BE49-F238E27FC236}">
                <a16:creationId xmlns:a16="http://schemas.microsoft.com/office/drawing/2014/main" id="{952A7444-586A-5BB4-24AA-309664839EB1}"/>
              </a:ext>
            </a:extLst>
          </p:cNvPr>
          <p:cNvSpPr/>
          <p:nvPr/>
        </p:nvSpPr>
        <p:spPr>
          <a:xfrm>
            <a:off x="786688" y="5978258"/>
            <a:ext cx="6578798" cy="230624"/>
          </a:xfrm>
          <a:prstGeom prst="rect">
            <a:avLst/>
          </a:prstGeom>
          <a:noFill/>
          <a:ln/>
        </p:spPr>
        <p:txBody>
          <a:bodyPr wrap="none" lIns="0" tIns="0" rIns="0" bIns="0" rtlCol="0" anchor="t"/>
          <a:lstStyle/>
          <a:p>
            <a:pPr marL="0" indent="0" algn="l">
              <a:lnSpc>
                <a:spcPts val="1800"/>
              </a:lnSpc>
              <a:buNone/>
            </a:pPr>
            <a:r>
              <a:rPr lang="en-US" dirty="0">
                <a:solidFill>
                  <a:srgbClr val="2C3249"/>
                </a:solidFill>
                <a:latin typeface="Martel Sans" pitchFamily="34" charset="0"/>
                <a:ea typeface="Martel Sans" pitchFamily="34" charset="-122"/>
                <a:cs typeface="Martel Sans" pitchFamily="34" charset="-120"/>
              </a:rPr>
              <a:t>Nearly 60% of customers declined, mostly small segment.</a:t>
            </a:r>
            <a:endParaRPr lang="en-US" dirty="0"/>
          </a:p>
        </p:txBody>
      </p:sp>
      <p:sp>
        <p:nvSpPr>
          <p:cNvPr id="5" name="Text 4">
            <a:extLst>
              <a:ext uri="{FF2B5EF4-FFF2-40B4-BE49-F238E27FC236}">
                <a16:creationId xmlns:a16="http://schemas.microsoft.com/office/drawing/2014/main" id="{9602C09C-B07B-5547-6EB0-F034752FE3BF}"/>
              </a:ext>
            </a:extLst>
          </p:cNvPr>
          <p:cNvSpPr/>
          <p:nvPr/>
        </p:nvSpPr>
        <p:spPr>
          <a:xfrm>
            <a:off x="6957900" y="5626967"/>
            <a:ext cx="1802011" cy="225266"/>
          </a:xfrm>
          <a:prstGeom prst="rect">
            <a:avLst/>
          </a:prstGeom>
          <a:noFill/>
          <a:ln/>
        </p:spPr>
        <p:txBody>
          <a:bodyPr wrap="none" lIns="0" tIns="0" rIns="0" bIns="0" rtlCol="0" anchor="t"/>
          <a:lstStyle/>
          <a:p>
            <a:pPr marL="0" indent="0" algn="l">
              <a:lnSpc>
                <a:spcPts val="1750"/>
              </a:lnSpc>
              <a:buNone/>
            </a:pPr>
            <a:r>
              <a:rPr lang="en-US" sz="2400" b="1" dirty="0">
                <a:solidFill>
                  <a:srgbClr val="272D45"/>
                </a:solidFill>
                <a:latin typeface="Kanit Light" pitchFamily="34" charset="0"/>
                <a:ea typeface="Kanit Light" pitchFamily="34" charset="-122"/>
                <a:cs typeface="Kanit Light" pitchFamily="34" charset="-120"/>
              </a:rPr>
              <a:t>Retention Challenges</a:t>
            </a:r>
            <a:endParaRPr lang="en-US" sz="2400" b="1" dirty="0"/>
          </a:p>
        </p:txBody>
      </p:sp>
      <p:sp>
        <p:nvSpPr>
          <p:cNvPr id="6" name="Text 5">
            <a:extLst>
              <a:ext uri="{FF2B5EF4-FFF2-40B4-BE49-F238E27FC236}">
                <a16:creationId xmlns:a16="http://schemas.microsoft.com/office/drawing/2014/main" id="{9C1234EE-CAA5-B097-9D9B-417FB894E6EA}"/>
              </a:ext>
            </a:extLst>
          </p:cNvPr>
          <p:cNvSpPr/>
          <p:nvPr/>
        </p:nvSpPr>
        <p:spPr>
          <a:xfrm>
            <a:off x="6957900" y="5978258"/>
            <a:ext cx="6578798" cy="230624"/>
          </a:xfrm>
          <a:prstGeom prst="rect">
            <a:avLst/>
          </a:prstGeom>
          <a:noFill/>
          <a:ln/>
        </p:spPr>
        <p:txBody>
          <a:bodyPr wrap="none" lIns="0" tIns="0" rIns="0" bIns="0" rtlCol="0" anchor="t"/>
          <a:lstStyle/>
          <a:p>
            <a:pPr marL="0" indent="0" algn="l">
              <a:lnSpc>
                <a:spcPts val="1800"/>
              </a:lnSpc>
              <a:buNone/>
            </a:pPr>
            <a:r>
              <a:rPr lang="en-US" dirty="0">
                <a:solidFill>
                  <a:srgbClr val="2C3249"/>
                </a:solidFill>
                <a:latin typeface="Martel Sans" pitchFamily="34" charset="0"/>
                <a:ea typeface="Martel Sans" pitchFamily="34" charset="-122"/>
                <a:cs typeface="Martel Sans" pitchFamily="34" charset="-120"/>
              </a:rPr>
              <a:t>Focus needed on reducing churn and </a:t>
            </a:r>
            <a:r>
              <a:rPr lang="en-US">
                <a:solidFill>
                  <a:srgbClr val="2C3249"/>
                </a:solidFill>
                <a:latin typeface="Martel Sans" pitchFamily="34" charset="0"/>
                <a:ea typeface="Martel Sans" pitchFamily="34" charset="-122"/>
                <a:cs typeface="Martel Sans" pitchFamily="34" charset="-120"/>
              </a:rPr>
              <a:t>sustaining growth</a:t>
            </a:r>
            <a:endParaRPr lang="en-US" dirty="0"/>
          </a:p>
        </p:txBody>
      </p:sp>
    </p:spTree>
    <p:extLst>
      <p:ext uri="{BB962C8B-B14F-4D97-AF65-F5344CB8AC3E}">
        <p14:creationId xmlns:p14="http://schemas.microsoft.com/office/powerpoint/2010/main" val="30175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F4B9-7264-3314-90B2-0F3181320EB8}"/>
              </a:ext>
            </a:extLst>
          </p:cNvPr>
          <p:cNvSpPr>
            <a:spLocks noGrp="1"/>
          </p:cNvSpPr>
          <p:nvPr>
            <p:ph type="title"/>
          </p:nvPr>
        </p:nvSpPr>
        <p:spPr>
          <a:xfrm>
            <a:off x="609600" y="318745"/>
            <a:ext cx="10972800" cy="793034"/>
          </a:xfrm>
        </p:spPr>
        <p:txBody>
          <a:bodyPr/>
          <a:lstStyle/>
          <a:p>
            <a:r>
              <a:rPr lang="en-US" dirty="0"/>
              <a:t>Customer Segment Analysis</a:t>
            </a:r>
          </a:p>
        </p:txBody>
      </p:sp>
      <p:sp>
        <p:nvSpPr>
          <p:cNvPr id="4" name="Rectangle 1">
            <a:extLst>
              <a:ext uri="{FF2B5EF4-FFF2-40B4-BE49-F238E27FC236}">
                <a16:creationId xmlns:a16="http://schemas.microsoft.com/office/drawing/2014/main" id="{A8B50FE1-DA62-35C8-0D00-31F692D4D50F}"/>
              </a:ext>
            </a:extLst>
          </p:cNvPr>
          <p:cNvSpPr>
            <a:spLocks noGrp="1" noChangeArrowheads="1"/>
          </p:cNvSpPr>
          <p:nvPr>
            <p:ph idx="1"/>
          </p:nvPr>
        </p:nvSpPr>
        <p:spPr bwMode="auto">
          <a:xfrm>
            <a:off x="1752600" y="1206961"/>
            <a:ext cx="81187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Body)"/>
              </a:rPr>
              <a:t>Customer shift observed</a:t>
            </a:r>
            <a:r>
              <a:rPr kumimoji="0" lang="en-US" altLang="en-US" b="0" i="0" u="none" strike="noStrike" cap="none" normalizeH="0" baseline="0" dirty="0">
                <a:ln>
                  <a:noFill/>
                </a:ln>
                <a:solidFill>
                  <a:schemeClr val="tx1"/>
                </a:solidFill>
                <a:effectLst/>
                <a:latin typeface="Avenir Next LT Pro (Body)"/>
              </a:rPr>
              <a:t> from small to medium segment</a:t>
            </a:r>
            <a:br>
              <a:rPr kumimoji="0" lang="en-US" altLang="en-US" b="0" i="0" u="none" strike="noStrike" cap="none" normalizeH="0" baseline="0" dirty="0">
                <a:ln>
                  <a:noFill/>
                </a:ln>
                <a:solidFill>
                  <a:schemeClr val="tx1"/>
                </a:solidFill>
                <a:effectLst/>
                <a:latin typeface="Avenir Next LT Pro (Body)"/>
              </a:rPr>
            </a:br>
            <a:r>
              <a:rPr kumimoji="0" lang="en-US" altLang="en-US" b="0" i="0" u="none" strike="noStrike" cap="none" normalizeH="0" baseline="0" dirty="0">
                <a:ln>
                  <a:noFill/>
                </a:ln>
                <a:solidFill>
                  <a:schemeClr val="tx1"/>
                </a:solidFill>
                <a:effectLst/>
                <a:latin typeface="Avenir Next LT Pro (Body)"/>
              </a:rPr>
              <a:t>→ 87% of new customers in 2020 upgraded from small size</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venir Next LT Pro (Body)"/>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Body)"/>
              </a:rPr>
              <a:t>High proportion of declining customers</a:t>
            </a:r>
            <a:r>
              <a:rPr kumimoji="0" lang="en-US" altLang="en-US" b="0" i="0" u="none" strike="noStrike" cap="none" normalizeH="0" baseline="0" dirty="0">
                <a:ln>
                  <a:noFill/>
                </a:ln>
                <a:solidFill>
                  <a:schemeClr val="tx1"/>
                </a:solidFill>
                <a:effectLst/>
                <a:latin typeface="Avenir Next LT Pro (Body)"/>
              </a:rPr>
              <a:t> (59.7%)</a:t>
            </a:r>
            <a:br>
              <a:rPr kumimoji="0" lang="en-US" altLang="en-US" b="0" i="0" u="none" strike="noStrike" cap="none" normalizeH="0" baseline="0" dirty="0">
                <a:ln>
                  <a:noFill/>
                </a:ln>
                <a:solidFill>
                  <a:schemeClr val="tx1"/>
                </a:solidFill>
                <a:effectLst/>
                <a:latin typeface="Avenir Next LT Pro (Body)"/>
              </a:rPr>
            </a:br>
            <a:r>
              <a:rPr kumimoji="0" lang="en-US" altLang="en-US" b="0" i="0" u="none" strike="noStrike" cap="none" normalizeH="0" baseline="0" dirty="0">
                <a:ln>
                  <a:noFill/>
                </a:ln>
                <a:solidFill>
                  <a:schemeClr val="tx1"/>
                </a:solidFill>
                <a:effectLst/>
                <a:latin typeface="Avenir Next LT Pro (Body)"/>
              </a:rPr>
              <a:t>→ Signals risk of churn and post-COVID instability</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venir Next LT Pro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venir Next LT Pro (Body)"/>
              </a:rPr>
              <a:t>-   </a:t>
            </a:r>
            <a:r>
              <a:rPr kumimoji="0" lang="en-US" altLang="en-US" b="1" i="0" u="none" strike="noStrike" cap="none" normalizeH="0" baseline="0" dirty="0">
                <a:ln>
                  <a:noFill/>
                </a:ln>
                <a:solidFill>
                  <a:schemeClr val="tx1"/>
                </a:solidFill>
                <a:effectLst/>
                <a:latin typeface="Avenir Next LT Pro (Body)"/>
              </a:rPr>
              <a:t>Only 19.7% in high growth group</a:t>
            </a:r>
            <a:br>
              <a:rPr kumimoji="0" lang="en-US" altLang="en-US" b="0" i="0" u="none" strike="noStrike" cap="none" normalizeH="0" baseline="0" dirty="0">
                <a:ln>
                  <a:noFill/>
                </a:ln>
                <a:solidFill>
                  <a:schemeClr val="tx1"/>
                </a:solidFill>
                <a:effectLst/>
                <a:latin typeface="Avenir Next LT Pro (Body)"/>
              </a:rPr>
            </a:br>
            <a:r>
              <a:rPr kumimoji="0" lang="en-US" altLang="en-US" b="0" i="0" u="none" strike="noStrike" cap="none" normalizeH="0" baseline="0" dirty="0">
                <a:ln>
                  <a:noFill/>
                </a:ln>
                <a:solidFill>
                  <a:schemeClr val="tx1"/>
                </a:solidFill>
                <a:effectLst/>
                <a:latin typeface="Avenir Next LT Pro (Body)"/>
              </a:rPr>
              <a:t>    → Opportunity to nurture and retain this valuable segment</a:t>
            </a:r>
          </a:p>
        </p:txBody>
      </p:sp>
    </p:spTree>
    <p:extLst>
      <p:ext uri="{BB962C8B-B14F-4D97-AF65-F5344CB8AC3E}">
        <p14:creationId xmlns:p14="http://schemas.microsoft.com/office/powerpoint/2010/main" val="385778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282B-A0F9-3F50-2DEA-F0ED77BF41A9}"/>
              </a:ext>
            </a:extLst>
          </p:cNvPr>
          <p:cNvSpPr>
            <a:spLocks noGrp="1"/>
          </p:cNvSpPr>
          <p:nvPr>
            <p:ph type="title"/>
          </p:nvPr>
        </p:nvSpPr>
        <p:spPr>
          <a:xfrm>
            <a:off x="609600" y="233320"/>
            <a:ext cx="10972800" cy="730242"/>
          </a:xfrm>
        </p:spPr>
        <p:txBody>
          <a:bodyPr>
            <a:normAutofit fontScale="90000"/>
          </a:bodyPr>
          <a:lstStyle/>
          <a:p>
            <a:r>
              <a:rPr lang="en-US" dirty="0"/>
              <a:t>Revenue Estimation</a:t>
            </a:r>
          </a:p>
        </p:txBody>
      </p:sp>
      <p:pic>
        <p:nvPicPr>
          <p:cNvPr id="9" name="Picture 8">
            <a:extLst>
              <a:ext uri="{FF2B5EF4-FFF2-40B4-BE49-F238E27FC236}">
                <a16:creationId xmlns:a16="http://schemas.microsoft.com/office/drawing/2014/main" id="{48919FDA-43ED-C74F-EF31-0E4DCBD58B59}"/>
              </a:ext>
            </a:extLst>
          </p:cNvPr>
          <p:cNvPicPr>
            <a:picLocks noChangeAspect="1"/>
          </p:cNvPicPr>
          <p:nvPr/>
        </p:nvPicPr>
        <p:blipFill>
          <a:blip r:embed="rId2"/>
          <a:stretch>
            <a:fillRect/>
          </a:stretch>
        </p:blipFill>
        <p:spPr>
          <a:xfrm>
            <a:off x="3843104" y="1293762"/>
            <a:ext cx="8336630" cy="5242505"/>
          </a:xfrm>
          <a:prstGeom prst="rect">
            <a:avLst/>
          </a:prstGeom>
        </p:spPr>
      </p:pic>
      <p:sp>
        <p:nvSpPr>
          <p:cNvPr id="4" name="Rectangle 1">
            <a:extLst>
              <a:ext uri="{FF2B5EF4-FFF2-40B4-BE49-F238E27FC236}">
                <a16:creationId xmlns:a16="http://schemas.microsoft.com/office/drawing/2014/main" id="{59AA4930-8E2F-DFB7-5052-1DBE633A9F08}"/>
              </a:ext>
            </a:extLst>
          </p:cNvPr>
          <p:cNvSpPr>
            <a:spLocks noChangeArrowheads="1"/>
          </p:cNvSpPr>
          <p:nvPr/>
        </p:nvSpPr>
        <p:spPr bwMode="auto">
          <a:xfrm>
            <a:off x="389406" y="2100002"/>
            <a:ext cx="327666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Enterprise customers drove the highest volume and revenue</a:t>
            </a:r>
            <a:r>
              <a:rPr kumimoji="0" lang="en-US" altLang="en-US" sz="1400" b="0" i="0" u="none" strike="noStrike" cap="none" normalizeH="0" baseline="0" dirty="0">
                <a:ln>
                  <a:noFill/>
                </a:ln>
                <a:solidFill>
                  <a:schemeClr val="tx1"/>
                </a:solidFill>
                <a:effectLst/>
                <a:latin typeface="Avenir Next LT Pro (Body)"/>
              </a:rPr>
              <a:t> across all three periods.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Revenue peaked in 2020 (COVID period)</a:t>
            </a:r>
            <a:r>
              <a:rPr kumimoji="0" lang="en-US" altLang="en-US" sz="1400" b="0" i="0" u="none" strike="noStrike" cap="none" normalizeH="0" baseline="0" dirty="0">
                <a:ln>
                  <a:noFill/>
                </a:ln>
                <a:solidFill>
                  <a:schemeClr val="tx1"/>
                </a:solidFill>
                <a:effectLst/>
                <a:latin typeface="Avenir Next LT Pro (Body)"/>
              </a:rPr>
              <a:t> across all segments, especially in Enterprise and Medium.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Post-COVID (2021) saw a decline</a:t>
            </a:r>
            <a:r>
              <a:rPr kumimoji="0" lang="en-US" altLang="en-US" sz="1400" b="0" i="0" u="none" strike="noStrike" cap="none" normalizeH="0" baseline="0" dirty="0">
                <a:ln>
                  <a:noFill/>
                </a:ln>
                <a:solidFill>
                  <a:schemeClr val="tx1"/>
                </a:solidFill>
                <a:effectLst/>
                <a:latin typeface="Avenir Next LT Pro (Body)"/>
              </a:rPr>
              <a:t>, but volumes remained above pre-COVID levels in most segments.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Medium segment showed the most consistent growth</a:t>
            </a:r>
            <a:r>
              <a:rPr kumimoji="0" lang="en-US" altLang="en-US" sz="1400" b="0" i="0" u="none" strike="noStrike" cap="none" normalizeH="0" baseline="0" dirty="0">
                <a:ln>
                  <a:noFill/>
                </a:ln>
                <a:solidFill>
                  <a:schemeClr val="tx1"/>
                </a:solidFill>
                <a:effectLst/>
                <a:latin typeface="Avenir Next LT Pro (Body)"/>
              </a:rPr>
              <a:t>, indicating potential for long-term retention.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Small segment had the lowest revenue but remained stable</a:t>
            </a:r>
            <a:r>
              <a:rPr kumimoji="0" lang="en-US" altLang="en-US" sz="1400" b="0" i="0" u="none" strike="noStrike" cap="none" normalizeH="0" baseline="0" dirty="0">
                <a:ln>
                  <a:noFill/>
                </a:ln>
                <a:solidFill>
                  <a:schemeClr val="tx1"/>
                </a:solidFill>
                <a:effectLst/>
                <a:latin typeface="Avenir Next LT Pro (Body)"/>
              </a:rPr>
              <a:t>, with limited impact from COVID.</a:t>
            </a:r>
          </a:p>
        </p:txBody>
      </p:sp>
    </p:spTree>
    <p:extLst>
      <p:ext uri="{BB962C8B-B14F-4D97-AF65-F5344CB8AC3E}">
        <p14:creationId xmlns:p14="http://schemas.microsoft.com/office/powerpoint/2010/main" val="22911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57B7-345E-9FB7-646A-E4576330A9BF}"/>
              </a:ext>
            </a:extLst>
          </p:cNvPr>
          <p:cNvSpPr>
            <a:spLocks noGrp="1"/>
          </p:cNvSpPr>
          <p:nvPr>
            <p:ph type="title"/>
          </p:nvPr>
        </p:nvSpPr>
        <p:spPr>
          <a:xfrm>
            <a:off x="609600" y="164495"/>
            <a:ext cx="10972800" cy="740074"/>
          </a:xfrm>
        </p:spPr>
        <p:txBody>
          <a:bodyPr>
            <a:normAutofit fontScale="90000"/>
          </a:bodyPr>
          <a:lstStyle/>
          <a:p>
            <a:r>
              <a:rPr lang="en-US" dirty="0"/>
              <a:t>Key Findings &amp; Insights</a:t>
            </a:r>
          </a:p>
        </p:txBody>
      </p:sp>
      <p:sp>
        <p:nvSpPr>
          <p:cNvPr id="4" name="Rectangle 1">
            <a:extLst>
              <a:ext uri="{FF2B5EF4-FFF2-40B4-BE49-F238E27FC236}">
                <a16:creationId xmlns:a16="http://schemas.microsoft.com/office/drawing/2014/main" id="{EF4828C4-8BB9-49EE-CBB3-F2E7745E7813}"/>
              </a:ext>
            </a:extLst>
          </p:cNvPr>
          <p:cNvSpPr>
            <a:spLocks noChangeArrowheads="1"/>
          </p:cNvSpPr>
          <p:nvPr/>
        </p:nvSpPr>
        <p:spPr bwMode="auto">
          <a:xfrm rot="10800000" flipV="1">
            <a:off x="609600" y="589097"/>
            <a:ext cx="1124810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Parcel volume surged from Week 12 (2020)</a:t>
            </a:r>
            <a:r>
              <a:rPr kumimoji="0" lang="en-US" altLang="en-US" sz="2000" b="0" i="0" u="none" strike="noStrike" cap="none" normalizeH="0" baseline="0" dirty="0">
                <a:ln>
                  <a:noFill/>
                </a:ln>
                <a:solidFill>
                  <a:schemeClr val="tx1"/>
                </a:solidFill>
                <a:effectLst/>
                <a:latin typeface="Arial" panose="020B0604020202020204" pitchFamily="34" charset="0"/>
              </a:rPr>
              <a:t> as lockdowns began and e-commerce demand accelerated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2020 peak season volume</a:t>
            </a:r>
            <a:r>
              <a:rPr kumimoji="0" lang="en-US" altLang="en-US" sz="2000" b="0" i="0" u="none" strike="noStrike" cap="none" normalizeH="0" baseline="0" dirty="0">
                <a:ln>
                  <a:noFill/>
                </a:ln>
                <a:solidFill>
                  <a:schemeClr val="tx1"/>
                </a:solidFill>
                <a:effectLst/>
                <a:latin typeface="Arial" panose="020B0604020202020204" pitchFamily="34" charset="0"/>
              </a:rPr>
              <a:t> increased by </a:t>
            </a:r>
            <a:r>
              <a:rPr kumimoji="0" lang="en-US" altLang="en-US" sz="2000" b="1" i="0" u="none" strike="noStrike" cap="none" normalizeH="0" baseline="0" dirty="0">
                <a:ln>
                  <a:noFill/>
                </a:ln>
                <a:solidFill>
                  <a:schemeClr val="tx1"/>
                </a:solidFill>
                <a:effectLst/>
                <a:latin typeface="Arial" panose="020B0604020202020204" pitchFamily="34" charset="0"/>
              </a:rPr>
              <a:t>26.48%</a:t>
            </a:r>
            <a:r>
              <a:rPr kumimoji="0" lang="en-US" altLang="en-US" sz="2000" b="0" i="0" u="none" strike="noStrike" cap="none" normalizeH="0" baseline="0" dirty="0">
                <a:ln>
                  <a:noFill/>
                </a:ln>
                <a:solidFill>
                  <a:schemeClr val="tx1"/>
                </a:solidFill>
                <a:effectLst/>
                <a:latin typeface="Arial" panose="020B0604020202020204" pitchFamily="34" charset="0"/>
              </a:rPr>
              <a:t> compared to 2019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Estimated revenue</a:t>
            </a:r>
            <a:r>
              <a:rPr kumimoji="0" lang="en-US" altLang="en-US" sz="2000" b="0" i="0" u="none" strike="noStrike" cap="none" normalizeH="0" baseline="0" dirty="0">
                <a:ln>
                  <a:noFill/>
                </a:ln>
                <a:solidFill>
                  <a:schemeClr val="tx1"/>
                </a:solidFill>
                <a:effectLst/>
                <a:latin typeface="Arial" panose="020B0604020202020204" pitchFamily="34" charset="0"/>
              </a:rPr>
              <a:t> rose proportionally, reflecting strong commercial impact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High-growth customers</a:t>
            </a:r>
            <a:r>
              <a:rPr kumimoji="0" lang="en-US" altLang="en-US" sz="2000" b="0" i="0" u="none" strike="noStrike" cap="none" normalizeH="0" baseline="0" dirty="0">
                <a:ln>
                  <a:noFill/>
                </a:ln>
                <a:solidFill>
                  <a:schemeClr val="tx1"/>
                </a:solidFill>
                <a:effectLst/>
                <a:latin typeface="Arial" panose="020B0604020202020204" pitchFamily="34" charset="0"/>
              </a:rPr>
              <a:t> represented only 19.7% but contributed significantly to volume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Small segment dominated in size</a:t>
            </a:r>
            <a:r>
              <a:rPr kumimoji="0" lang="en-US" altLang="en-US" sz="2000" b="0" i="0" u="none" strike="noStrike" cap="none" normalizeH="0" baseline="0" dirty="0">
                <a:ln>
                  <a:noFill/>
                </a:ln>
                <a:solidFill>
                  <a:schemeClr val="tx1"/>
                </a:solidFill>
                <a:effectLst/>
                <a:latin typeface="Arial" panose="020B0604020202020204" pitchFamily="34" charset="0"/>
              </a:rPr>
              <a:t> but had the highest attrition rate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59.7% of customers declined</a:t>
            </a:r>
            <a:r>
              <a:rPr kumimoji="0" lang="en-US" altLang="en-US" sz="2000" b="0" i="0" u="none" strike="noStrike" cap="none" normalizeH="0" baseline="0" dirty="0">
                <a:ln>
                  <a:noFill/>
                </a:ln>
                <a:solidFill>
                  <a:schemeClr val="tx1"/>
                </a:solidFill>
                <a:effectLst/>
                <a:latin typeface="Arial" panose="020B0604020202020204" pitchFamily="34" charset="0"/>
              </a:rPr>
              <a:t> in activity post-COVID, </a:t>
            </a:r>
            <a:r>
              <a:rPr kumimoji="0" lang="en-US" altLang="en-US" sz="2000" b="0" i="0" u="none" strike="noStrike" cap="none" normalizeH="0" baseline="0" dirty="0" err="1">
                <a:ln>
                  <a:noFill/>
                </a:ln>
                <a:solidFill>
                  <a:schemeClr val="tx1"/>
                </a:solidFill>
                <a:effectLst/>
                <a:latin typeface="Arial" panose="020B0604020202020204" pitchFamily="34" charset="0"/>
              </a:rPr>
              <a:t>signalling</a:t>
            </a:r>
            <a:r>
              <a:rPr kumimoji="0" lang="en-US" altLang="en-US" sz="2000" b="0" i="0" u="none" strike="noStrike" cap="none" normalizeH="0" baseline="0" dirty="0">
                <a:ln>
                  <a:noFill/>
                </a:ln>
                <a:solidFill>
                  <a:schemeClr val="tx1"/>
                </a:solidFill>
                <a:effectLst/>
                <a:latin typeface="Arial" panose="020B0604020202020204" pitchFamily="34" charset="0"/>
              </a:rPr>
              <a:t> retention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1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2FEA-DEE8-B9B8-9ABE-D42A1D701766}"/>
              </a:ext>
            </a:extLst>
          </p:cNvPr>
          <p:cNvSpPr>
            <a:spLocks noGrp="1"/>
          </p:cNvSpPr>
          <p:nvPr>
            <p:ph type="title"/>
          </p:nvPr>
        </p:nvSpPr>
        <p:spPr>
          <a:xfrm>
            <a:off x="609600" y="557785"/>
            <a:ext cx="10972800" cy="730242"/>
          </a:xfrm>
        </p:spPr>
        <p:txBody>
          <a:bodyPr>
            <a:normAutofit fontScale="90000"/>
          </a:bodyPr>
          <a:lstStyle/>
          <a:p>
            <a:r>
              <a:rPr lang="en-US" dirty="0"/>
              <a:t>Recommendations</a:t>
            </a:r>
          </a:p>
        </p:txBody>
      </p:sp>
      <p:sp>
        <p:nvSpPr>
          <p:cNvPr id="3" name="Content Placeholder 2">
            <a:extLst>
              <a:ext uri="{FF2B5EF4-FFF2-40B4-BE49-F238E27FC236}">
                <a16:creationId xmlns:a16="http://schemas.microsoft.com/office/drawing/2014/main" id="{E1804C80-3E89-F0F5-AAE3-E7D6E1A2F0C2}"/>
              </a:ext>
            </a:extLst>
          </p:cNvPr>
          <p:cNvSpPr>
            <a:spLocks noGrp="1"/>
          </p:cNvSpPr>
          <p:nvPr>
            <p:ph idx="1"/>
          </p:nvPr>
        </p:nvSpPr>
        <p:spPr/>
        <p:txBody>
          <a:bodyPr>
            <a:normAutofit/>
          </a:bodyPr>
          <a:lstStyle/>
          <a:p>
            <a:r>
              <a:rPr lang="en-US" b="1" dirty="0"/>
              <a:t>📊 Focus on Retaining Small Customers</a:t>
            </a:r>
          </a:p>
          <a:p>
            <a:endParaRPr lang="en-US" b="1" dirty="0"/>
          </a:p>
          <a:p>
            <a:r>
              <a:rPr lang="en-US" b="1" dirty="0"/>
              <a:t>📈 Invest in High-Growth Segments</a:t>
            </a:r>
          </a:p>
          <a:p>
            <a:endParaRPr lang="en-US" b="1" dirty="0"/>
          </a:p>
          <a:p>
            <a:r>
              <a:rPr lang="en-US" b="1" dirty="0"/>
              <a:t>👥 Expand Medium Customer Base</a:t>
            </a:r>
          </a:p>
          <a:p>
            <a:endParaRPr lang="en-US" b="1" dirty="0"/>
          </a:p>
        </p:txBody>
      </p:sp>
    </p:spTree>
    <p:extLst>
      <p:ext uri="{BB962C8B-B14F-4D97-AF65-F5344CB8AC3E}">
        <p14:creationId xmlns:p14="http://schemas.microsoft.com/office/powerpoint/2010/main" val="100577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EAA54B-B322-4943-83DF-6B95378DA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7181C69-1FEA-47A3-8E1A-C3573A136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43C7ABF-B9E1-7E26-BB38-B696E004E7EF}"/>
              </a:ext>
            </a:extLst>
          </p:cNvPr>
          <p:cNvSpPr>
            <a:spLocks noGrp="1"/>
          </p:cNvSpPr>
          <p:nvPr>
            <p:ph idx="1"/>
          </p:nvPr>
        </p:nvSpPr>
        <p:spPr>
          <a:xfrm>
            <a:off x="2141489" y="3097174"/>
            <a:ext cx="7125252" cy="2391879"/>
          </a:xfrm>
        </p:spPr>
        <p:txBody>
          <a:bodyPr>
            <a:normAutofit/>
          </a:bodyPr>
          <a:lstStyle/>
          <a:p>
            <a:pPr algn="ctr"/>
            <a:r>
              <a:rPr lang="en-US" sz="5400" dirty="0">
                <a:solidFill>
                  <a:schemeClr val="accent3">
                    <a:lumMod val="50000"/>
                  </a:schemeClr>
                </a:solidFill>
                <a:latin typeface="+mj-lt"/>
              </a:rPr>
              <a:t>Thank you</a:t>
            </a:r>
          </a:p>
          <a:p>
            <a:pPr algn="ctr"/>
            <a:endParaRPr lang="en-US" sz="5400" dirty="0">
              <a:solidFill>
                <a:schemeClr val="accent3">
                  <a:lumMod val="50000"/>
                </a:schemeClr>
              </a:solidFill>
              <a:latin typeface="+mj-lt"/>
            </a:endParaRPr>
          </a:p>
        </p:txBody>
      </p:sp>
    </p:spTree>
    <p:extLst>
      <p:ext uri="{BB962C8B-B14F-4D97-AF65-F5344CB8AC3E}">
        <p14:creationId xmlns:p14="http://schemas.microsoft.com/office/powerpoint/2010/main" val="12872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324-8E8F-C097-7F73-2E802A127D81}"/>
              </a:ext>
            </a:extLst>
          </p:cNvPr>
          <p:cNvSpPr>
            <a:spLocks noGrp="1"/>
          </p:cNvSpPr>
          <p:nvPr>
            <p:ph type="title"/>
          </p:nvPr>
        </p:nvSpPr>
        <p:spPr>
          <a:xfrm>
            <a:off x="609600" y="329502"/>
            <a:ext cx="10972800" cy="771520"/>
          </a:xfrm>
        </p:spPr>
        <p:txBody>
          <a:bodyPr/>
          <a:lstStyle/>
          <a:p>
            <a:r>
              <a:rPr lang="en-US" dirty="0"/>
              <a:t>Objective and Approach</a:t>
            </a:r>
          </a:p>
        </p:txBody>
      </p:sp>
      <p:sp>
        <p:nvSpPr>
          <p:cNvPr id="3" name="Content Placeholder 2">
            <a:extLst>
              <a:ext uri="{FF2B5EF4-FFF2-40B4-BE49-F238E27FC236}">
                <a16:creationId xmlns:a16="http://schemas.microsoft.com/office/drawing/2014/main" id="{BC9F1F97-8BE5-FF83-6039-683788493AAF}"/>
              </a:ext>
            </a:extLst>
          </p:cNvPr>
          <p:cNvSpPr>
            <a:spLocks noGrp="1"/>
          </p:cNvSpPr>
          <p:nvPr>
            <p:ph idx="1"/>
          </p:nvPr>
        </p:nvSpPr>
        <p:spPr>
          <a:xfrm>
            <a:off x="609600" y="1288473"/>
            <a:ext cx="10972800" cy="5240025"/>
          </a:xfrm>
        </p:spPr>
        <p:txBody>
          <a:bodyPr>
            <a:normAutofit/>
          </a:bodyPr>
          <a:lstStyle/>
          <a:p>
            <a:pPr>
              <a:buNone/>
            </a:pPr>
            <a:r>
              <a:rPr lang="en-US" b="1" dirty="0">
                <a:latin typeface="Avenir Next LT Pro (Body)"/>
                <a:cs typeface="Arial" panose="020B0604020202020204" pitchFamily="34" charset="0"/>
              </a:rPr>
              <a:t>🧭 Project Objectives</a:t>
            </a:r>
          </a:p>
          <a:p>
            <a:r>
              <a:rPr lang="en-US" dirty="0">
                <a:latin typeface="Avenir Next LT Pro (Body)"/>
                <a:cs typeface="Arial" panose="020B0604020202020204" pitchFamily="34" charset="0"/>
              </a:rPr>
              <a:t>- Analyze how the COVID-19 pandemic impacted ABC Company’s parcel delivery business.</a:t>
            </a:r>
          </a:p>
          <a:p>
            <a:r>
              <a:rPr lang="en-US" dirty="0">
                <a:latin typeface="Avenir Next LT Pro (Body)"/>
                <a:cs typeface="Arial" panose="020B0604020202020204" pitchFamily="34" charset="0"/>
              </a:rPr>
              <a:t>- Highlight the impact on </a:t>
            </a:r>
            <a:r>
              <a:rPr lang="en-US" b="1" dirty="0">
                <a:latin typeface="Avenir Next LT Pro (Body)"/>
                <a:cs typeface="Arial" panose="020B0604020202020204" pitchFamily="34" charset="0"/>
              </a:rPr>
              <a:t>peak season</a:t>
            </a:r>
            <a:r>
              <a:rPr lang="en-US" dirty="0">
                <a:latin typeface="Avenir Next LT Pro (Body)"/>
                <a:cs typeface="Arial" panose="020B0604020202020204" pitchFamily="34" charset="0"/>
              </a:rPr>
              <a:t>, </a:t>
            </a:r>
            <a:r>
              <a:rPr lang="en-US" b="1" dirty="0">
                <a:latin typeface="Avenir Next LT Pro (Body)"/>
                <a:cs typeface="Arial" panose="020B0604020202020204" pitchFamily="34" charset="0"/>
              </a:rPr>
              <a:t>customer segments</a:t>
            </a:r>
            <a:r>
              <a:rPr lang="en-US" dirty="0">
                <a:latin typeface="Avenir Next LT Pro (Body)"/>
                <a:cs typeface="Arial" panose="020B0604020202020204" pitchFamily="34" charset="0"/>
              </a:rPr>
              <a:t>, and </a:t>
            </a:r>
            <a:r>
              <a:rPr lang="en-US" b="1" dirty="0">
                <a:latin typeface="Avenir Next LT Pro (Body)"/>
                <a:cs typeface="Arial" panose="020B0604020202020204" pitchFamily="34" charset="0"/>
              </a:rPr>
              <a:t>revenue</a:t>
            </a:r>
            <a:r>
              <a:rPr lang="en-US" dirty="0">
                <a:latin typeface="Avenir Next LT Pro (Body)"/>
                <a:cs typeface="Arial" panose="020B0604020202020204" pitchFamily="34" charset="0"/>
              </a:rPr>
              <a:t>.</a:t>
            </a:r>
          </a:p>
          <a:p>
            <a:r>
              <a:rPr lang="en-US" dirty="0">
                <a:latin typeface="Avenir Next LT Pro (Body)"/>
                <a:cs typeface="Arial" panose="020B0604020202020204" pitchFamily="34" charset="0"/>
              </a:rPr>
              <a:t>- Provide </a:t>
            </a:r>
            <a:r>
              <a:rPr lang="en-US" b="1" dirty="0">
                <a:latin typeface="Avenir Next LT Pro (Body)"/>
                <a:cs typeface="Arial" panose="020B0604020202020204" pitchFamily="34" charset="0"/>
              </a:rPr>
              <a:t>insightful recommendations</a:t>
            </a:r>
            <a:r>
              <a:rPr lang="en-US" dirty="0">
                <a:latin typeface="Avenir Next LT Pro (Body)"/>
                <a:cs typeface="Arial" panose="020B0604020202020204" pitchFamily="34" charset="0"/>
              </a:rPr>
              <a:t> for future strategic decisions.</a:t>
            </a:r>
            <a:endParaRPr lang="en-US" b="1" dirty="0">
              <a:latin typeface="Avenir Next LT Pro (Body)"/>
              <a:cs typeface="Arial" panose="020B0604020202020204" pitchFamily="34" charset="0"/>
            </a:endParaRPr>
          </a:p>
          <a:p>
            <a:pPr>
              <a:buNone/>
            </a:pPr>
            <a:endParaRPr lang="en-US" b="1" dirty="0">
              <a:latin typeface="Avenir Next LT Pro (Body)"/>
              <a:cs typeface="Arial" panose="020B0604020202020204" pitchFamily="34" charset="0"/>
            </a:endParaRPr>
          </a:p>
          <a:p>
            <a:pPr>
              <a:buNone/>
            </a:pPr>
            <a:r>
              <a:rPr lang="en-US" b="1" dirty="0">
                <a:latin typeface="Avenir Next LT Pro (Body)"/>
                <a:cs typeface="Arial" panose="020B0604020202020204" pitchFamily="34" charset="0"/>
              </a:rPr>
              <a:t>🔍 Methodology</a:t>
            </a:r>
          </a:p>
          <a:p>
            <a:r>
              <a:rPr lang="en-US" dirty="0">
                <a:latin typeface="Avenir Next LT Pro (Body)"/>
                <a:cs typeface="Arial" panose="020B0604020202020204" pitchFamily="34" charset="0"/>
              </a:rPr>
              <a:t>- </a:t>
            </a:r>
            <a:r>
              <a:rPr lang="en-US" b="1" dirty="0">
                <a:latin typeface="Avenir Next LT Pro (Body)"/>
                <a:cs typeface="Arial" panose="020B0604020202020204" pitchFamily="34" charset="0"/>
              </a:rPr>
              <a:t>Descriptive analysis</a:t>
            </a:r>
            <a:r>
              <a:rPr lang="en-US" dirty="0">
                <a:latin typeface="Avenir Next LT Pro (Body)"/>
                <a:cs typeface="Arial" panose="020B0604020202020204" pitchFamily="34" charset="0"/>
              </a:rPr>
              <a:t> by year and week (2019 vs 2020)</a:t>
            </a:r>
          </a:p>
          <a:p>
            <a:r>
              <a:rPr lang="en-US" dirty="0">
                <a:latin typeface="Avenir Next LT Pro (Body)"/>
                <a:cs typeface="Arial" panose="020B0604020202020204" pitchFamily="34" charset="0"/>
              </a:rPr>
              <a:t>- </a:t>
            </a:r>
            <a:r>
              <a:rPr lang="en-US" b="1" dirty="0">
                <a:latin typeface="Avenir Next LT Pro (Body)"/>
                <a:cs typeface="Arial" panose="020B0604020202020204" pitchFamily="34" charset="0"/>
              </a:rPr>
              <a:t>Customer segmentation</a:t>
            </a:r>
            <a:r>
              <a:rPr lang="en-US" dirty="0">
                <a:latin typeface="Avenir Next LT Pro (Body)"/>
                <a:cs typeface="Arial" panose="020B0604020202020204" pitchFamily="34" charset="0"/>
              </a:rPr>
              <a:t>: New, Lost, Stable, High Growth</a:t>
            </a:r>
          </a:p>
          <a:p>
            <a:r>
              <a:rPr lang="en-US" dirty="0">
                <a:latin typeface="Avenir Next LT Pro (Body)"/>
                <a:cs typeface="Arial" panose="020B0604020202020204" pitchFamily="34" charset="0"/>
              </a:rPr>
              <a:t>- </a:t>
            </a:r>
            <a:r>
              <a:rPr lang="en-US" b="1" dirty="0">
                <a:latin typeface="Avenir Next LT Pro (Body)"/>
                <a:cs typeface="Arial" panose="020B0604020202020204" pitchFamily="34" charset="0"/>
              </a:rPr>
              <a:t>Comparison</a:t>
            </a:r>
            <a:r>
              <a:rPr lang="en-US" dirty="0">
                <a:latin typeface="Avenir Next LT Pro (Body)"/>
                <a:cs typeface="Arial" panose="020B0604020202020204" pitchFamily="34" charset="0"/>
              </a:rPr>
              <a:t>: Peak vs non-peak season</a:t>
            </a:r>
          </a:p>
          <a:p>
            <a:endParaRPr lang="en-US" dirty="0">
              <a:latin typeface="Avenir Next LT Pro (Body)"/>
              <a:cs typeface="Arial" panose="020B0604020202020204" pitchFamily="34" charset="0"/>
            </a:endParaRPr>
          </a:p>
        </p:txBody>
      </p:sp>
    </p:spTree>
    <p:extLst>
      <p:ext uri="{BB962C8B-B14F-4D97-AF65-F5344CB8AC3E}">
        <p14:creationId xmlns:p14="http://schemas.microsoft.com/office/powerpoint/2010/main" val="407716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2767-8938-DF8F-377D-2BA158D45BFB}"/>
              </a:ext>
            </a:extLst>
          </p:cNvPr>
          <p:cNvSpPr>
            <a:spLocks noGrp="1"/>
          </p:cNvSpPr>
          <p:nvPr>
            <p:ph type="title"/>
          </p:nvPr>
        </p:nvSpPr>
        <p:spPr>
          <a:xfrm>
            <a:off x="609600" y="0"/>
            <a:ext cx="10972800" cy="838397"/>
          </a:xfrm>
        </p:spPr>
        <p:txBody>
          <a:bodyPr>
            <a:normAutofit/>
          </a:bodyPr>
          <a:lstStyle/>
          <a:p>
            <a:r>
              <a:rPr lang="en-US" dirty="0"/>
              <a:t>Business Overview</a:t>
            </a:r>
          </a:p>
        </p:txBody>
      </p:sp>
      <p:pic>
        <p:nvPicPr>
          <p:cNvPr id="5" name="Picture 4">
            <a:extLst>
              <a:ext uri="{FF2B5EF4-FFF2-40B4-BE49-F238E27FC236}">
                <a16:creationId xmlns:a16="http://schemas.microsoft.com/office/drawing/2014/main" id="{A28AA835-B7E9-F327-5D60-07F153932E51}"/>
              </a:ext>
            </a:extLst>
          </p:cNvPr>
          <p:cNvPicPr>
            <a:picLocks noChangeAspect="1"/>
          </p:cNvPicPr>
          <p:nvPr/>
        </p:nvPicPr>
        <p:blipFill>
          <a:blip r:embed="rId3"/>
          <a:stretch>
            <a:fillRect/>
          </a:stretch>
        </p:blipFill>
        <p:spPr>
          <a:xfrm>
            <a:off x="609599" y="838397"/>
            <a:ext cx="10778067" cy="4742786"/>
          </a:xfrm>
          <a:prstGeom prst="rect">
            <a:avLst/>
          </a:prstGeom>
        </p:spPr>
      </p:pic>
      <p:pic>
        <p:nvPicPr>
          <p:cNvPr id="8" name="Picture 7">
            <a:extLst>
              <a:ext uri="{FF2B5EF4-FFF2-40B4-BE49-F238E27FC236}">
                <a16:creationId xmlns:a16="http://schemas.microsoft.com/office/drawing/2014/main" id="{50423A2B-5F0E-9B23-1D40-4DF3B2124733}"/>
              </a:ext>
            </a:extLst>
          </p:cNvPr>
          <p:cNvPicPr>
            <a:picLocks noChangeAspect="1"/>
          </p:cNvPicPr>
          <p:nvPr/>
        </p:nvPicPr>
        <p:blipFill>
          <a:blip r:embed="rId4"/>
          <a:stretch>
            <a:fillRect/>
          </a:stretch>
        </p:blipFill>
        <p:spPr>
          <a:xfrm>
            <a:off x="2261756" y="5581183"/>
            <a:ext cx="7668487" cy="955084"/>
          </a:xfrm>
          <a:prstGeom prst="rect">
            <a:avLst/>
          </a:prstGeom>
        </p:spPr>
      </p:pic>
    </p:spTree>
    <p:extLst>
      <p:ext uri="{BB962C8B-B14F-4D97-AF65-F5344CB8AC3E}">
        <p14:creationId xmlns:p14="http://schemas.microsoft.com/office/powerpoint/2010/main" val="190984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B88A9-E0B3-CB4E-802C-004185783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70E87-802F-9950-A7BC-B848ABC295DF}"/>
              </a:ext>
            </a:extLst>
          </p:cNvPr>
          <p:cNvSpPr>
            <a:spLocks noGrp="1"/>
          </p:cNvSpPr>
          <p:nvPr>
            <p:ph type="title"/>
          </p:nvPr>
        </p:nvSpPr>
        <p:spPr>
          <a:xfrm>
            <a:off x="542925" y="282265"/>
            <a:ext cx="10972800" cy="612039"/>
          </a:xfrm>
        </p:spPr>
        <p:txBody>
          <a:bodyPr>
            <a:noAutofit/>
          </a:bodyPr>
          <a:lstStyle/>
          <a:p>
            <a:r>
              <a:rPr lang="en-US" sz="3200" dirty="0"/>
              <a:t>Impact before and after COVID-19 Declaration</a:t>
            </a:r>
          </a:p>
        </p:txBody>
      </p:sp>
      <p:pic>
        <p:nvPicPr>
          <p:cNvPr id="4" name="Picture 3">
            <a:extLst>
              <a:ext uri="{FF2B5EF4-FFF2-40B4-BE49-F238E27FC236}">
                <a16:creationId xmlns:a16="http://schemas.microsoft.com/office/drawing/2014/main" id="{4764D5B6-900A-37BE-A7F4-00BE3612B281}"/>
              </a:ext>
            </a:extLst>
          </p:cNvPr>
          <p:cNvPicPr>
            <a:picLocks noChangeAspect="1"/>
          </p:cNvPicPr>
          <p:nvPr/>
        </p:nvPicPr>
        <p:blipFill>
          <a:blip r:embed="rId2"/>
          <a:stretch>
            <a:fillRect/>
          </a:stretch>
        </p:blipFill>
        <p:spPr>
          <a:xfrm>
            <a:off x="4069080" y="1297954"/>
            <a:ext cx="8122920" cy="4855188"/>
          </a:xfrm>
          <a:prstGeom prst="rect">
            <a:avLst/>
          </a:prstGeom>
        </p:spPr>
      </p:pic>
      <p:sp>
        <p:nvSpPr>
          <p:cNvPr id="26" name="Rectangle 4">
            <a:extLst>
              <a:ext uri="{FF2B5EF4-FFF2-40B4-BE49-F238E27FC236}">
                <a16:creationId xmlns:a16="http://schemas.microsoft.com/office/drawing/2014/main" id="{28D2FBB1-29EA-5998-5E77-8717A00400F6}"/>
              </a:ext>
            </a:extLst>
          </p:cNvPr>
          <p:cNvSpPr>
            <a:spLocks noChangeArrowheads="1"/>
          </p:cNvSpPr>
          <p:nvPr/>
        </p:nvSpPr>
        <p:spPr bwMode="auto">
          <a:xfrm>
            <a:off x="167257" y="1416516"/>
            <a:ext cx="3802763" cy="425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Volume surged starting Week 12</a:t>
            </a:r>
            <a:r>
              <a:rPr kumimoji="0" lang="en-US" altLang="en-US" sz="1400" i="0" u="none" strike="noStrike" cap="none" normalizeH="0" baseline="0" dirty="0">
                <a:ln>
                  <a:noFill/>
                </a:ln>
                <a:solidFill>
                  <a:schemeClr val="tx1"/>
                </a:solidFill>
                <a:effectLst/>
                <a:latin typeface="Avenir Next LT Pro (Body)"/>
              </a:rPr>
              <a:t>, aligning with WHO pandemic declaration.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Pre-COVID weeks </a:t>
            </a:r>
            <a:r>
              <a:rPr kumimoji="0" lang="en-US" altLang="en-US" sz="1400" i="0" u="none" strike="noStrike" cap="none" normalizeH="0" baseline="0" dirty="0">
                <a:ln>
                  <a:noFill/>
                </a:ln>
                <a:solidFill>
                  <a:schemeClr val="tx1"/>
                </a:solidFill>
                <a:effectLst/>
                <a:latin typeface="Avenir Next LT Pro (Body)"/>
              </a:rPr>
              <a:t>show consistent but lower parcel volume.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Post-COVID period </a:t>
            </a:r>
            <a:r>
              <a:rPr kumimoji="0" lang="en-US" altLang="en-US" sz="1400" i="0" u="none" strike="noStrike" cap="none" normalizeH="0" baseline="0" dirty="0">
                <a:ln>
                  <a:noFill/>
                </a:ln>
                <a:solidFill>
                  <a:schemeClr val="tx1"/>
                </a:solidFill>
                <a:effectLst/>
                <a:latin typeface="Avenir Next LT Pro (Body)"/>
              </a:rPr>
              <a:t>shows a steep and sustained rise, reflecting increased reliance on deliveries.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venir Next LT Pro (Body)"/>
              </a:rPr>
              <a:t>Lockdown</a:t>
            </a:r>
            <a:r>
              <a:rPr kumimoji="0" lang="en-US" altLang="en-US" sz="1400" i="0" u="none" strike="noStrike" cap="none" normalizeH="0" baseline="0" dirty="0">
                <a:ln>
                  <a:noFill/>
                </a:ln>
                <a:solidFill>
                  <a:schemeClr val="tx1"/>
                </a:solidFill>
                <a:effectLst/>
                <a:latin typeface="Avenir Next LT Pro (Body)"/>
              </a:rPr>
              <a:t> measures triggered a behavioral shift, especially toward online shopping.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Avenir Next LT Pro (Body)"/>
              </a:rPr>
              <a:t>ABC Company quickly absorbed the spike, indicating operational scalability.</a:t>
            </a:r>
          </a:p>
        </p:txBody>
      </p:sp>
    </p:spTree>
    <p:extLst>
      <p:ext uri="{BB962C8B-B14F-4D97-AF65-F5344CB8AC3E}">
        <p14:creationId xmlns:p14="http://schemas.microsoft.com/office/powerpoint/2010/main" val="23865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C97E-EDF8-3FF5-8C8F-7DAA1A490A72}"/>
              </a:ext>
            </a:extLst>
          </p:cNvPr>
          <p:cNvSpPr>
            <a:spLocks noGrp="1"/>
          </p:cNvSpPr>
          <p:nvPr>
            <p:ph type="title"/>
          </p:nvPr>
        </p:nvSpPr>
        <p:spPr>
          <a:xfrm>
            <a:off x="609600" y="433093"/>
            <a:ext cx="10972800" cy="782643"/>
          </a:xfrm>
        </p:spPr>
        <p:txBody>
          <a:bodyPr/>
          <a:lstStyle/>
          <a:p>
            <a:r>
              <a:rPr lang="en-US" dirty="0"/>
              <a:t>First impact of COVID-19</a:t>
            </a:r>
          </a:p>
        </p:txBody>
      </p:sp>
      <p:pic>
        <p:nvPicPr>
          <p:cNvPr id="6" name="Picture 5">
            <a:extLst>
              <a:ext uri="{FF2B5EF4-FFF2-40B4-BE49-F238E27FC236}">
                <a16:creationId xmlns:a16="http://schemas.microsoft.com/office/drawing/2014/main" id="{18741CDD-0E4F-F70E-0491-ED7AD2B93B60}"/>
              </a:ext>
            </a:extLst>
          </p:cNvPr>
          <p:cNvPicPr>
            <a:picLocks noChangeAspect="1"/>
          </p:cNvPicPr>
          <p:nvPr/>
        </p:nvPicPr>
        <p:blipFill>
          <a:blip r:embed="rId2"/>
          <a:stretch>
            <a:fillRect/>
          </a:stretch>
        </p:blipFill>
        <p:spPr>
          <a:xfrm>
            <a:off x="4378195" y="1879599"/>
            <a:ext cx="7813805" cy="4545307"/>
          </a:xfrm>
          <a:prstGeom prst="rect">
            <a:avLst/>
          </a:prstGeom>
        </p:spPr>
      </p:pic>
      <p:grpSp>
        <p:nvGrpSpPr>
          <p:cNvPr id="3" name="Group 2">
            <a:extLst>
              <a:ext uri="{FF2B5EF4-FFF2-40B4-BE49-F238E27FC236}">
                <a16:creationId xmlns:a16="http://schemas.microsoft.com/office/drawing/2014/main" id="{F25DE2EA-1C2E-C05D-70E4-167052B6EC32}"/>
              </a:ext>
            </a:extLst>
          </p:cNvPr>
          <p:cNvGrpSpPr/>
          <p:nvPr/>
        </p:nvGrpSpPr>
        <p:grpSpPr>
          <a:xfrm>
            <a:off x="0" y="1764487"/>
            <a:ext cx="4266141" cy="4422282"/>
            <a:chOff x="793790" y="1907619"/>
            <a:chExt cx="7556420" cy="5523681"/>
          </a:xfrm>
        </p:grpSpPr>
        <p:sp>
          <p:nvSpPr>
            <p:cNvPr id="4" name="Shape 1">
              <a:extLst>
                <a:ext uri="{FF2B5EF4-FFF2-40B4-BE49-F238E27FC236}">
                  <a16:creationId xmlns:a16="http://schemas.microsoft.com/office/drawing/2014/main" id="{DB6AC7E9-2275-9A43-611D-F24F10A104EA}"/>
                </a:ext>
              </a:extLst>
            </p:cNvPr>
            <p:cNvSpPr/>
            <p:nvPr/>
          </p:nvSpPr>
          <p:spPr>
            <a:xfrm>
              <a:off x="1048941" y="1907619"/>
              <a:ext cx="30480" cy="5463183"/>
            </a:xfrm>
            <a:prstGeom prst="roundRect">
              <a:avLst>
                <a:gd name="adj" fmla="val 111628"/>
              </a:avLst>
            </a:prstGeom>
            <a:solidFill>
              <a:srgbClr val="D4CEC3"/>
            </a:solidFill>
            <a:ln/>
          </p:spPr>
          <p:txBody>
            <a:bodyPr/>
            <a:lstStyle/>
            <a:p>
              <a:endParaRPr lang="en-US"/>
            </a:p>
          </p:txBody>
        </p:sp>
        <p:sp>
          <p:nvSpPr>
            <p:cNvPr id="5" name="Shape 2">
              <a:extLst>
                <a:ext uri="{FF2B5EF4-FFF2-40B4-BE49-F238E27FC236}">
                  <a16:creationId xmlns:a16="http://schemas.microsoft.com/office/drawing/2014/main" id="{8EF2EBFF-1622-6D0D-CD4C-5C76099D3F38}"/>
                </a:ext>
              </a:extLst>
            </p:cNvPr>
            <p:cNvSpPr/>
            <p:nvPr/>
          </p:nvSpPr>
          <p:spPr>
            <a:xfrm>
              <a:off x="1273612" y="2402681"/>
              <a:ext cx="680442" cy="30480"/>
            </a:xfrm>
            <a:prstGeom prst="roundRect">
              <a:avLst>
                <a:gd name="adj" fmla="val 111628"/>
              </a:avLst>
            </a:prstGeom>
            <a:solidFill>
              <a:srgbClr val="D4CEC3"/>
            </a:solidFill>
            <a:ln/>
          </p:spPr>
          <p:txBody>
            <a:bodyPr/>
            <a:lstStyle/>
            <a:p>
              <a:endParaRPr lang="en-US"/>
            </a:p>
          </p:txBody>
        </p:sp>
        <p:sp>
          <p:nvSpPr>
            <p:cNvPr id="7" name="Shape 3">
              <a:extLst>
                <a:ext uri="{FF2B5EF4-FFF2-40B4-BE49-F238E27FC236}">
                  <a16:creationId xmlns:a16="http://schemas.microsoft.com/office/drawing/2014/main" id="{50F8BF2F-B825-216B-0392-991860F704BC}"/>
                </a:ext>
              </a:extLst>
            </p:cNvPr>
            <p:cNvSpPr/>
            <p:nvPr/>
          </p:nvSpPr>
          <p:spPr>
            <a:xfrm>
              <a:off x="793790" y="2162770"/>
              <a:ext cx="510302" cy="510302"/>
            </a:xfrm>
            <a:prstGeom prst="roundRect">
              <a:avLst>
                <a:gd name="adj" fmla="val 6667"/>
              </a:avLst>
            </a:prstGeom>
            <a:solidFill>
              <a:srgbClr val="EEE8DD"/>
            </a:solidFill>
            <a:ln/>
          </p:spPr>
          <p:txBody>
            <a:bodyPr/>
            <a:lstStyle/>
            <a:p>
              <a:endParaRPr lang="en-US"/>
            </a:p>
          </p:txBody>
        </p:sp>
        <p:pic>
          <p:nvPicPr>
            <p:cNvPr id="8" name="Image 1" descr="preencoded.png">
              <a:extLst>
                <a:ext uri="{FF2B5EF4-FFF2-40B4-BE49-F238E27FC236}">
                  <a16:creationId xmlns:a16="http://schemas.microsoft.com/office/drawing/2014/main" id="{41CAA193-5C87-7257-F2D2-D10F272C6196}"/>
                </a:ext>
              </a:extLst>
            </p:cNvPr>
            <p:cNvPicPr>
              <a:picLocks noChangeAspect="1"/>
            </p:cNvPicPr>
            <p:nvPr/>
          </p:nvPicPr>
          <p:blipFill>
            <a:blip r:embed="rId3"/>
            <a:stretch>
              <a:fillRect/>
            </a:stretch>
          </p:blipFill>
          <p:spPr>
            <a:xfrm>
              <a:off x="824272" y="2190036"/>
              <a:ext cx="425232" cy="425291"/>
            </a:xfrm>
            <a:prstGeom prst="rect">
              <a:avLst/>
            </a:prstGeom>
          </p:spPr>
        </p:pic>
        <p:sp>
          <p:nvSpPr>
            <p:cNvPr id="9" name="Text 4">
              <a:extLst>
                <a:ext uri="{FF2B5EF4-FFF2-40B4-BE49-F238E27FC236}">
                  <a16:creationId xmlns:a16="http://schemas.microsoft.com/office/drawing/2014/main" id="{625E4496-DC8D-4E54-1B62-1898047F6CD5}"/>
                </a:ext>
              </a:extLst>
            </p:cNvPr>
            <p:cNvSpPr/>
            <p:nvPr/>
          </p:nvSpPr>
          <p:spPr>
            <a:xfrm>
              <a:off x="2183011" y="2134433"/>
              <a:ext cx="2835235" cy="354330"/>
            </a:xfrm>
            <a:prstGeom prst="rect">
              <a:avLst/>
            </a:prstGeom>
            <a:noFill/>
            <a:ln/>
          </p:spPr>
          <p:txBody>
            <a:bodyPr wrap="none" lIns="0" tIns="0" rIns="0" bIns="0" rtlCol="0" anchor="t"/>
            <a:lstStyle/>
            <a:p>
              <a:pPr marL="0" indent="0" algn="l">
                <a:lnSpc>
                  <a:spcPts val="2750"/>
                </a:lnSpc>
                <a:buNone/>
              </a:pPr>
              <a:r>
                <a:rPr lang="en-US" b="1" dirty="0">
                  <a:latin typeface="Avenir Next LT Pro (Body)"/>
                  <a:ea typeface="Gelasio Semi Bold" pitchFamily="34" charset="-122"/>
                  <a:cs typeface="Gelasio Semi Bold" pitchFamily="34" charset="-120"/>
                </a:rPr>
                <a:t>Week 10-11</a:t>
              </a:r>
              <a:endParaRPr lang="en-US" b="1" dirty="0">
                <a:latin typeface="Avenir Next LT Pro (Body)"/>
              </a:endParaRPr>
            </a:p>
          </p:txBody>
        </p:sp>
        <p:sp>
          <p:nvSpPr>
            <p:cNvPr id="10" name="Text 5">
              <a:extLst>
                <a:ext uri="{FF2B5EF4-FFF2-40B4-BE49-F238E27FC236}">
                  <a16:creationId xmlns:a16="http://schemas.microsoft.com/office/drawing/2014/main" id="{AFB4AA2E-2F04-36C7-6A36-77B82113380A}"/>
                </a:ext>
              </a:extLst>
            </p:cNvPr>
            <p:cNvSpPr/>
            <p:nvPr/>
          </p:nvSpPr>
          <p:spPr>
            <a:xfrm>
              <a:off x="2183011" y="2624852"/>
              <a:ext cx="6167199" cy="725805"/>
            </a:xfrm>
            <a:prstGeom prst="rect">
              <a:avLst/>
            </a:prstGeom>
            <a:noFill/>
            <a:ln/>
          </p:spPr>
          <p:txBody>
            <a:bodyPr wrap="square" lIns="0" tIns="0" rIns="0" bIns="0" rtlCol="0" anchor="t"/>
            <a:lstStyle/>
            <a:p>
              <a:pPr marL="0" indent="0" algn="l">
                <a:lnSpc>
                  <a:spcPts val="2850"/>
                </a:lnSpc>
                <a:buNone/>
              </a:pPr>
              <a:r>
                <a:rPr lang="en-US" sz="1400" dirty="0">
                  <a:latin typeface="Avenir Next LT Pro (Body)"/>
                  <a:ea typeface="Gelasio" pitchFamily="34" charset="-122"/>
                  <a:cs typeface="Gelasio" pitchFamily="34" charset="-120"/>
                </a:rPr>
                <a:t>Initial uncertainty and slight decline in volumes as businesses assessed situation</a:t>
              </a:r>
              <a:endParaRPr lang="en-US" sz="1400" dirty="0">
                <a:latin typeface="Avenir Next LT Pro (Body)"/>
              </a:endParaRPr>
            </a:p>
          </p:txBody>
        </p:sp>
        <p:sp>
          <p:nvSpPr>
            <p:cNvPr id="11" name="Shape 6">
              <a:extLst>
                <a:ext uri="{FF2B5EF4-FFF2-40B4-BE49-F238E27FC236}">
                  <a16:creationId xmlns:a16="http://schemas.microsoft.com/office/drawing/2014/main" id="{AEFBB7F4-A3F9-FCFA-C3CE-749688998AC9}"/>
                </a:ext>
              </a:extLst>
            </p:cNvPr>
            <p:cNvSpPr/>
            <p:nvPr/>
          </p:nvSpPr>
          <p:spPr>
            <a:xfrm>
              <a:off x="1273612" y="4299347"/>
              <a:ext cx="680442" cy="30480"/>
            </a:xfrm>
            <a:prstGeom prst="roundRect">
              <a:avLst>
                <a:gd name="adj" fmla="val 111628"/>
              </a:avLst>
            </a:prstGeom>
            <a:solidFill>
              <a:srgbClr val="D4CEC3"/>
            </a:solidFill>
            <a:ln/>
          </p:spPr>
          <p:txBody>
            <a:bodyPr/>
            <a:lstStyle/>
            <a:p>
              <a:endParaRPr lang="en-US"/>
            </a:p>
          </p:txBody>
        </p:sp>
        <p:sp>
          <p:nvSpPr>
            <p:cNvPr id="12" name="Shape 7">
              <a:extLst>
                <a:ext uri="{FF2B5EF4-FFF2-40B4-BE49-F238E27FC236}">
                  <a16:creationId xmlns:a16="http://schemas.microsoft.com/office/drawing/2014/main" id="{91437E9B-19B3-5A45-20A5-CA1F6F4F56AC}"/>
                </a:ext>
              </a:extLst>
            </p:cNvPr>
            <p:cNvSpPr/>
            <p:nvPr/>
          </p:nvSpPr>
          <p:spPr>
            <a:xfrm>
              <a:off x="793790" y="4059436"/>
              <a:ext cx="510302" cy="510302"/>
            </a:xfrm>
            <a:prstGeom prst="roundRect">
              <a:avLst>
                <a:gd name="adj" fmla="val 6667"/>
              </a:avLst>
            </a:prstGeom>
            <a:solidFill>
              <a:srgbClr val="EEE8DD"/>
            </a:solidFill>
            <a:ln/>
          </p:spPr>
          <p:txBody>
            <a:bodyPr/>
            <a:lstStyle/>
            <a:p>
              <a:endParaRPr lang="en-US"/>
            </a:p>
          </p:txBody>
        </p:sp>
        <p:pic>
          <p:nvPicPr>
            <p:cNvPr id="13" name="Image 2" descr="preencoded.png">
              <a:extLst>
                <a:ext uri="{FF2B5EF4-FFF2-40B4-BE49-F238E27FC236}">
                  <a16:creationId xmlns:a16="http://schemas.microsoft.com/office/drawing/2014/main" id="{1970DFA8-C8C2-70FA-6DF3-60D24C4F0D34}"/>
                </a:ext>
              </a:extLst>
            </p:cNvPr>
            <p:cNvPicPr>
              <a:picLocks noChangeAspect="1"/>
            </p:cNvPicPr>
            <p:nvPr/>
          </p:nvPicPr>
          <p:blipFill>
            <a:blip r:embed="rId4"/>
            <a:stretch>
              <a:fillRect/>
            </a:stretch>
          </p:blipFill>
          <p:spPr>
            <a:xfrm>
              <a:off x="793790" y="4101941"/>
              <a:ext cx="455715" cy="425291"/>
            </a:xfrm>
            <a:prstGeom prst="rect">
              <a:avLst/>
            </a:prstGeom>
          </p:spPr>
        </p:pic>
        <p:sp>
          <p:nvSpPr>
            <p:cNvPr id="14" name="Text 8">
              <a:extLst>
                <a:ext uri="{FF2B5EF4-FFF2-40B4-BE49-F238E27FC236}">
                  <a16:creationId xmlns:a16="http://schemas.microsoft.com/office/drawing/2014/main" id="{873AE62F-7510-9A80-90A1-3D9B5BB5CA78}"/>
                </a:ext>
              </a:extLst>
            </p:cNvPr>
            <p:cNvSpPr/>
            <p:nvPr/>
          </p:nvSpPr>
          <p:spPr>
            <a:xfrm>
              <a:off x="2183011" y="4031099"/>
              <a:ext cx="2835235" cy="354330"/>
            </a:xfrm>
            <a:prstGeom prst="rect">
              <a:avLst/>
            </a:prstGeom>
            <a:noFill/>
            <a:ln/>
          </p:spPr>
          <p:txBody>
            <a:bodyPr wrap="none" lIns="0" tIns="0" rIns="0" bIns="0" rtlCol="0" anchor="t"/>
            <a:lstStyle/>
            <a:p>
              <a:pPr marL="0" indent="0" algn="l">
                <a:lnSpc>
                  <a:spcPts val="2750"/>
                </a:lnSpc>
                <a:buNone/>
              </a:pPr>
              <a:r>
                <a:rPr lang="en-US" b="1" dirty="0">
                  <a:latin typeface="Avenir Next LT Pro (Body)"/>
                  <a:ea typeface="Gelasio Semi Bold" pitchFamily="34" charset="-122"/>
                  <a:cs typeface="Gelasio Semi Bold" pitchFamily="34" charset="-120"/>
                </a:rPr>
                <a:t>Week 12</a:t>
              </a:r>
              <a:endParaRPr lang="en-US" b="1" dirty="0">
                <a:latin typeface="Avenir Next LT Pro (Body)"/>
              </a:endParaRPr>
            </a:p>
          </p:txBody>
        </p:sp>
        <p:sp>
          <p:nvSpPr>
            <p:cNvPr id="15" name="Text 9">
              <a:extLst>
                <a:ext uri="{FF2B5EF4-FFF2-40B4-BE49-F238E27FC236}">
                  <a16:creationId xmlns:a16="http://schemas.microsoft.com/office/drawing/2014/main" id="{9D847599-1B95-8DC7-4BA3-05FFB845D0E6}"/>
                </a:ext>
              </a:extLst>
            </p:cNvPr>
            <p:cNvSpPr/>
            <p:nvPr/>
          </p:nvSpPr>
          <p:spPr>
            <a:xfrm>
              <a:off x="2183011" y="4521517"/>
              <a:ext cx="6167199" cy="725805"/>
            </a:xfrm>
            <a:prstGeom prst="rect">
              <a:avLst/>
            </a:prstGeom>
            <a:noFill/>
            <a:ln/>
          </p:spPr>
          <p:txBody>
            <a:bodyPr wrap="square" lIns="0" tIns="0" rIns="0" bIns="0" rtlCol="0" anchor="t"/>
            <a:lstStyle/>
            <a:p>
              <a:pPr marL="0" indent="0" algn="l">
                <a:lnSpc>
                  <a:spcPts val="2850"/>
                </a:lnSpc>
                <a:buNone/>
              </a:pPr>
              <a:r>
                <a:rPr lang="en-US" sz="1400" dirty="0">
                  <a:latin typeface="Avenir Next LT Pro (Body)"/>
                  <a:ea typeface="Gelasio" pitchFamily="34" charset="-122"/>
                  <a:cs typeface="Gelasio" pitchFamily="34" charset="-120"/>
                </a:rPr>
                <a:t>Dramatic volume increase as lockdowns implemented and e-commerce adoption surged</a:t>
              </a:r>
              <a:endParaRPr lang="en-US" sz="1400" dirty="0">
                <a:latin typeface="Avenir Next LT Pro (Body)"/>
              </a:endParaRPr>
            </a:p>
          </p:txBody>
        </p:sp>
        <p:sp>
          <p:nvSpPr>
            <p:cNvPr id="16" name="Shape 10">
              <a:extLst>
                <a:ext uri="{FF2B5EF4-FFF2-40B4-BE49-F238E27FC236}">
                  <a16:creationId xmlns:a16="http://schemas.microsoft.com/office/drawing/2014/main" id="{20A4C0B8-062B-F8FA-B9CF-6A5B2A5B50E6}"/>
                </a:ext>
              </a:extLst>
            </p:cNvPr>
            <p:cNvSpPr/>
            <p:nvPr/>
          </p:nvSpPr>
          <p:spPr>
            <a:xfrm>
              <a:off x="1304093" y="6435924"/>
              <a:ext cx="680442" cy="30479"/>
            </a:xfrm>
            <a:prstGeom prst="roundRect">
              <a:avLst>
                <a:gd name="adj" fmla="val 111628"/>
              </a:avLst>
            </a:prstGeom>
            <a:solidFill>
              <a:srgbClr val="D4CEC3"/>
            </a:solidFill>
            <a:ln/>
          </p:spPr>
          <p:txBody>
            <a:bodyPr/>
            <a:lstStyle/>
            <a:p>
              <a:endParaRPr lang="en-US"/>
            </a:p>
          </p:txBody>
        </p:sp>
        <p:sp>
          <p:nvSpPr>
            <p:cNvPr id="17" name="Shape 11">
              <a:extLst>
                <a:ext uri="{FF2B5EF4-FFF2-40B4-BE49-F238E27FC236}">
                  <a16:creationId xmlns:a16="http://schemas.microsoft.com/office/drawing/2014/main" id="{4AEA2B05-C6C7-E0E6-695A-DFE208CA5B0D}"/>
                </a:ext>
              </a:extLst>
            </p:cNvPr>
            <p:cNvSpPr/>
            <p:nvPr/>
          </p:nvSpPr>
          <p:spPr>
            <a:xfrm>
              <a:off x="824271" y="6196013"/>
              <a:ext cx="510303" cy="510302"/>
            </a:xfrm>
            <a:prstGeom prst="roundRect">
              <a:avLst>
                <a:gd name="adj" fmla="val 6667"/>
              </a:avLst>
            </a:prstGeom>
            <a:solidFill>
              <a:srgbClr val="EEE8DD"/>
            </a:solidFill>
            <a:ln/>
          </p:spPr>
          <p:txBody>
            <a:bodyPr/>
            <a:lstStyle/>
            <a:p>
              <a:endParaRPr lang="en-US"/>
            </a:p>
          </p:txBody>
        </p:sp>
        <p:pic>
          <p:nvPicPr>
            <p:cNvPr id="18" name="Image 3" descr="preencoded.png">
              <a:extLst>
                <a:ext uri="{FF2B5EF4-FFF2-40B4-BE49-F238E27FC236}">
                  <a16:creationId xmlns:a16="http://schemas.microsoft.com/office/drawing/2014/main" id="{525FE79A-590D-15BA-D59D-0B3C0E7759F2}"/>
                </a:ext>
              </a:extLst>
            </p:cNvPr>
            <p:cNvPicPr>
              <a:picLocks noChangeAspect="1"/>
            </p:cNvPicPr>
            <p:nvPr/>
          </p:nvPicPr>
          <p:blipFill>
            <a:blip r:embed="rId5"/>
            <a:stretch>
              <a:fillRect/>
            </a:stretch>
          </p:blipFill>
          <p:spPr>
            <a:xfrm>
              <a:off x="866803" y="6217886"/>
              <a:ext cx="425234" cy="425291"/>
            </a:xfrm>
            <a:prstGeom prst="rect">
              <a:avLst/>
            </a:prstGeom>
          </p:spPr>
        </p:pic>
        <p:sp>
          <p:nvSpPr>
            <p:cNvPr id="19" name="Text 12">
              <a:extLst>
                <a:ext uri="{FF2B5EF4-FFF2-40B4-BE49-F238E27FC236}">
                  <a16:creationId xmlns:a16="http://schemas.microsoft.com/office/drawing/2014/main" id="{2C9490A8-DE0D-C94C-C20C-FA51E648F204}"/>
                </a:ext>
              </a:extLst>
            </p:cNvPr>
            <p:cNvSpPr/>
            <p:nvPr/>
          </p:nvSpPr>
          <p:spPr>
            <a:xfrm>
              <a:off x="2183011" y="6215079"/>
              <a:ext cx="2835234" cy="354330"/>
            </a:xfrm>
            <a:prstGeom prst="rect">
              <a:avLst/>
            </a:prstGeom>
            <a:noFill/>
            <a:ln/>
          </p:spPr>
          <p:txBody>
            <a:bodyPr wrap="none" lIns="0" tIns="0" rIns="0" bIns="0" rtlCol="0" anchor="t"/>
            <a:lstStyle/>
            <a:p>
              <a:pPr marL="0" indent="0" algn="l">
                <a:lnSpc>
                  <a:spcPts val="2750"/>
                </a:lnSpc>
                <a:buNone/>
              </a:pPr>
              <a:r>
                <a:rPr lang="en-US" b="1" dirty="0">
                  <a:latin typeface="Avenir Next LT Pro (Body)"/>
                  <a:ea typeface="Gelasio Semi Bold" pitchFamily="34" charset="-122"/>
                  <a:cs typeface="Gelasio Semi Bold" pitchFamily="34" charset="-120"/>
                </a:rPr>
                <a:t>Week 13-16</a:t>
              </a:r>
              <a:endParaRPr lang="en-US" b="1" dirty="0">
                <a:latin typeface="Avenir Next LT Pro (Body)"/>
              </a:endParaRPr>
            </a:p>
          </p:txBody>
        </p:sp>
        <p:sp>
          <p:nvSpPr>
            <p:cNvPr id="20" name="Text 13">
              <a:extLst>
                <a:ext uri="{FF2B5EF4-FFF2-40B4-BE49-F238E27FC236}">
                  <a16:creationId xmlns:a16="http://schemas.microsoft.com/office/drawing/2014/main" id="{3A872F36-4086-A3E5-02E8-A63F9DC1BE2B}"/>
                </a:ext>
              </a:extLst>
            </p:cNvPr>
            <p:cNvSpPr/>
            <p:nvPr/>
          </p:nvSpPr>
          <p:spPr>
            <a:xfrm>
              <a:off x="2183011" y="6705496"/>
              <a:ext cx="6167199" cy="725804"/>
            </a:xfrm>
            <a:prstGeom prst="rect">
              <a:avLst/>
            </a:prstGeom>
            <a:noFill/>
            <a:ln/>
          </p:spPr>
          <p:txBody>
            <a:bodyPr wrap="square" lIns="0" tIns="0" rIns="0" bIns="0" rtlCol="0" anchor="t"/>
            <a:lstStyle/>
            <a:p>
              <a:pPr marL="0" indent="0" algn="l">
                <a:lnSpc>
                  <a:spcPts val="2850"/>
                </a:lnSpc>
                <a:buNone/>
              </a:pPr>
              <a:r>
                <a:rPr lang="en-US" sz="1400" dirty="0">
                  <a:latin typeface="Avenir Next LT Pro (Body)"/>
                  <a:ea typeface="Gelasio" pitchFamily="34" charset="-122"/>
                  <a:cs typeface="Gelasio" pitchFamily="34" charset="-120"/>
                </a:rPr>
                <a:t>Sustained growth pattern establishing new baseline demand levels</a:t>
              </a:r>
              <a:endParaRPr lang="en-US" sz="1400" dirty="0">
                <a:latin typeface="Avenir Next LT Pro (Body)"/>
              </a:endParaRPr>
            </a:p>
          </p:txBody>
        </p:sp>
      </p:grpSp>
    </p:spTree>
    <p:extLst>
      <p:ext uri="{BB962C8B-B14F-4D97-AF65-F5344CB8AC3E}">
        <p14:creationId xmlns:p14="http://schemas.microsoft.com/office/powerpoint/2010/main" val="388139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A06E6-337B-2EAB-C1B4-D5195F43E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1B852-710B-929B-A839-EEE31007D5A6}"/>
              </a:ext>
            </a:extLst>
          </p:cNvPr>
          <p:cNvSpPr>
            <a:spLocks noGrp="1"/>
          </p:cNvSpPr>
          <p:nvPr>
            <p:ph type="ctrTitle"/>
          </p:nvPr>
        </p:nvSpPr>
        <p:spPr>
          <a:xfrm>
            <a:off x="611124" y="436444"/>
            <a:ext cx="10969752" cy="782644"/>
          </a:xfrm>
        </p:spPr>
        <p:txBody>
          <a:bodyPr>
            <a:normAutofit/>
          </a:bodyPr>
          <a:lstStyle/>
          <a:p>
            <a:r>
              <a:rPr lang="en-US" sz="4400" dirty="0"/>
              <a:t>First impact of COVID-19</a:t>
            </a:r>
          </a:p>
        </p:txBody>
      </p:sp>
      <p:sp>
        <p:nvSpPr>
          <p:cNvPr id="3" name="Subtitle 2">
            <a:extLst>
              <a:ext uri="{FF2B5EF4-FFF2-40B4-BE49-F238E27FC236}">
                <a16:creationId xmlns:a16="http://schemas.microsoft.com/office/drawing/2014/main" id="{713DF1F3-994C-2BBE-D4AB-EEB5592F140E}"/>
              </a:ext>
            </a:extLst>
          </p:cNvPr>
          <p:cNvSpPr>
            <a:spLocks noGrp="1"/>
          </p:cNvSpPr>
          <p:nvPr>
            <p:ph type="subTitle" idx="1"/>
          </p:nvPr>
        </p:nvSpPr>
        <p:spPr>
          <a:xfrm>
            <a:off x="611124" y="1465119"/>
            <a:ext cx="10969752" cy="1818407"/>
          </a:xfrm>
        </p:spPr>
        <p:txBody>
          <a:bodyPr/>
          <a:lstStyle/>
          <a:p>
            <a:r>
              <a:rPr lang="en-US" sz="2400" dirty="0"/>
              <a:t> There was a significant increase in parcel volume starting from week 12</a:t>
            </a:r>
          </a:p>
          <a:p>
            <a:r>
              <a:rPr lang="en-US" dirty="0"/>
              <a:t>                         </a:t>
            </a:r>
          </a:p>
          <a:p>
            <a:pPr algn="ctr"/>
            <a:r>
              <a:rPr lang="en-US" sz="2400" dirty="0"/>
              <a:t> </a:t>
            </a:r>
            <a:r>
              <a:rPr lang="en-US" sz="2400" b="1" dirty="0"/>
              <a:t>→ A clear sign of booming e-commerce demand</a:t>
            </a:r>
            <a:endParaRPr lang="en-US" b="1" dirty="0"/>
          </a:p>
        </p:txBody>
      </p:sp>
    </p:spTree>
    <p:extLst>
      <p:ext uri="{BB962C8B-B14F-4D97-AF65-F5344CB8AC3E}">
        <p14:creationId xmlns:p14="http://schemas.microsoft.com/office/powerpoint/2010/main" val="15167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15F6-596C-17A4-8A35-CE84DFC63CB3}"/>
              </a:ext>
            </a:extLst>
          </p:cNvPr>
          <p:cNvSpPr>
            <a:spLocks noGrp="1"/>
          </p:cNvSpPr>
          <p:nvPr>
            <p:ph type="title"/>
          </p:nvPr>
        </p:nvSpPr>
        <p:spPr>
          <a:xfrm>
            <a:off x="766917" y="400468"/>
            <a:ext cx="10972800" cy="761861"/>
          </a:xfrm>
        </p:spPr>
        <p:txBody>
          <a:bodyPr>
            <a:noAutofit/>
          </a:bodyPr>
          <a:lstStyle/>
          <a:p>
            <a:r>
              <a:rPr lang="en-US" dirty="0"/>
              <a:t>COVID Timeline vs Volume Spike</a:t>
            </a:r>
          </a:p>
        </p:txBody>
      </p:sp>
      <p:sp>
        <p:nvSpPr>
          <p:cNvPr id="3" name="Title 1">
            <a:extLst>
              <a:ext uri="{FF2B5EF4-FFF2-40B4-BE49-F238E27FC236}">
                <a16:creationId xmlns:a16="http://schemas.microsoft.com/office/drawing/2014/main" id="{E4FCA899-F0E8-0C5C-6FC0-4CB4577340D9}"/>
              </a:ext>
            </a:extLst>
          </p:cNvPr>
          <p:cNvSpPr txBox="1">
            <a:spLocks/>
          </p:cNvSpPr>
          <p:nvPr/>
        </p:nvSpPr>
        <p:spPr>
          <a:xfrm>
            <a:off x="766917" y="400468"/>
            <a:ext cx="10972800" cy="76186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COVID Timeline vs Volume Spike</a:t>
            </a:r>
          </a:p>
        </p:txBody>
      </p:sp>
      <p:graphicFrame>
        <p:nvGraphicFramePr>
          <p:cNvPr id="5" name="Table 4">
            <a:extLst>
              <a:ext uri="{FF2B5EF4-FFF2-40B4-BE49-F238E27FC236}">
                <a16:creationId xmlns:a16="http://schemas.microsoft.com/office/drawing/2014/main" id="{0DD70E9B-B305-BDE0-6594-57B032FD5691}"/>
              </a:ext>
            </a:extLst>
          </p:cNvPr>
          <p:cNvGraphicFramePr>
            <a:graphicFrameLocks noGrp="1"/>
          </p:cNvGraphicFramePr>
          <p:nvPr>
            <p:extLst>
              <p:ext uri="{D42A27DB-BD31-4B8C-83A1-F6EECF244321}">
                <p14:modId xmlns:p14="http://schemas.microsoft.com/office/powerpoint/2010/main" val="4157337827"/>
              </p:ext>
            </p:extLst>
          </p:nvPr>
        </p:nvGraphicFramePr>
        <p:xfrm>
          <a:off x="7098892" y="1293406"/>
          <a:ext cx="4532670" cy="2323730"/>
        </p:xfrm>
        <a:graphic>
          <a:graphicData uri="http://schemas.openxmlformats.org/drawingml/2006/table">
            <a:tbl>
              <a:tblPr firstRow="1" bandRow="1">
                <a:tableStyleId>{9D7B26C5-4107-4FEC-AEDC-1716B250A1EF}</a:tableStyleId>
              </a:tblPr>
              <a:tblGrid>
                <a:gridCol w="784435">
                  <a:extLst>
                    <a:ext uri="{9D8B030D-6E8A-4147-A177-3AD203B41FA5}">
                      <a16:colId xmlns:a16="http://schemas.microsoft.com/office/drawing/2014/main" val="584425468"/>
                    </a:ext>
                  </a:extLst>
                </a:gridCol>
                <a:gridCol w="1288026">
                  <a:extLst>
                    <a:ext uri="{9D8B030D-6E8A-4147-A177-3AD203B41FA5}">
                      <a16:colId xmlns:a16="http://schemas.microsoft.com/office/drawing/2014/main" val="3899221002"/>
                    </a:ext>
                  </a:extLst>
                </a:gridCol>
                <a:gridCol w="581717">
                  <a:extLst>
                    <a:ext uri="{9D8B030D-6E8A-4147-A177-3AD203B41FA5}">
                      <a16:colId xmlns:a16="http://schemas.microsoft.com/office/drawing/2014/main" val="2768743516"/>
                    </a:ext>
                  </a:extLst>
                </a:gridCol>
                <a:gridCol w="696476">
                  <a:extLst>
                    <a:ext uri="{9D8B030D-6E8A-4147-A177-3AD203B41FA5}">
                      <a16:colId xmlns:a16="http://schemas.microsoft.com/office/drawing/2014/main" val="3777036179"/>
                    </a:ext>
                  </a:extLst>
                </a:gridCol>
                <a:gridCol w="678425">
                  <a:extLst>
                    <a:ext uri="{9D8B030D-6E8A-4147-A177-3AD203B41FA5}">
                      <a16:colId xmlns:a16="http://schemas.microsoft.com/office/drawing/2014/main" val="1452522966"/>
                    </a:ext>
                  </a:extLst>
                </a:gridCol>
                <a:gridCol w="503591">
                  <a:extLst>
                    <a:ext uri="{9D8B030D-6E8A-4147-A177-3AD203B41FA5}">
                      <a16:colId xmlns:a16="http://schemas.microsoft.com/office/drawing/2014/main" val="3053037997"/>
                    </a:ext>
                  </a:extLst>
                </a:gridCol>
              </a:tblGrid>
              <a:tr h="417408">
                <a:tc>
                  <a:txBody>
                    <a:bodyPr/>
                    <a:lstStyle/>
                    <a:p>
                      <a:r>
                        <a:rPr lang="en-US" sz="1050" dirty="0"/>
                        <a:t>Legend</a:t>
                      </a:r>
                    </a:p>
                  </a:txBody>
                  <a:tcPr/>
                </a:tc>
                <a:tc>
                  <a:txBody>
                    <a:bodyPr/>
                    <a:lstStyle/>
                    <a:p>
                      <a:r>
                        <a:rPr lang="en-US" sz="1050" dirty="0"/>
                        <a:t>Event Label</a:t>
                      </a:r>
                    </a:p>
                  </a:txBody>
                  <a:tcPr/>
                </a:tc>
                <a:tc>
                  <a:txBody>
                    <a:bodyPr/>
                    <a:lstStyle/>
                    <a:p>
                      <a:r>
                        <a:rPr lang="en-US" sz="1050" dirty="0"/>
                        <a:t>Year</a:t>
                      </a:r>
                    </a:p>
                  </a:txBody>
                  <a:tcPr/>
                </a:tc>
                <a:tc>
                  <a:txBody>
                    <a:bodyPr/>
                    <a:lstStyle/>
                    <a:p>
                      <a:r>
                        <a:rPr lang="en-US" sz="1050" dirty="0"/>
                        <a:t>Month</a:t>
                      </a:r>
                    </a:p>
                  </a:txBody>
                  <a:tcPr/>
                </a:tc>
                <a:tc>
                  <a:txBody>
                    <a:bodyPr/>
                    <a:lstStyle/>
                    <a:p>
                      <a:r>
                        <a:rPr lang="en-US" sz="1050" dirty="0"/>
                        <a:t>Week </a:t>
                      </a:r>
                    </a:p>
                  </a:txBody>
                  <a:tcPr/>
                </a:tc>
                <a:tc>
                  <a:txBody>
                    <a:bodyPr/>
                    <a:lstStyle/>
                    <a:p>
                      <a:r>
                        <a:rPr lang="en-US" sz="1050" dirty="0"/>
                        <a:t>Day</a:t>
                      </a:r>
                    </a:p>
                  </a:txBody>
                  <a:tcPr/>
                </a:tc>
                <a:extLst>
                  <a:ext uri="{0D108BD9-81ED-4DB2-BD59-A6C34878D82A}">
                    <a16:rowId xmlns:a16="http://schemas.microsoft.com/office/drawing/2014/main" val="2458835153"/>
                  </a:ext>
                </a:extLst>
              </a:tr>
              <a:tr h="484805">
                <a:tc>
                  <a:txBody>
                    <a:bodyPr/>
                    <a:lstStyle/>
                    <a:p>
                      <a:endParaRPr lang="en-US" sz="1050" dirty="0"/>
                    </a:p>
                  </a:txBody>
                  <a:tcPr/>
                </a:tc>
                <a:tc>
                  <a:txBody>
                    <a:bodyPr/>
                    <a:lstStyle/>
                    <a:p>
                      <a:r>
                        <a:rPr lang="en-US" sz="1050" dirty="0"/>
                        <a:t>Pandemic Declared</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11</a:t>
                      </a:r>
                    </a:p>
                  </a:txBody>
                  <a:tcPr/>
                </a:tc>
                <a:tc>
                  <a:txBody>
                    <a:bodyPr/>
                    <a:lstStyle/>
                    <a:p>
                      <a:r>
                        <a:rPr lang="en-US" sz="1050" dirty="0"/>
                        <a:t>11</a:t>
                      </a:r>
                    </a:p>
                  </a:txBody>
                  <a:tcPr/>
                </a:tc>
                <a:extLst>
                  <a:ext uri="{0D108BD9-81ED-4DB2-BD59-A6C34878D82A}">
                    <a16:rowId xmlns:a16="http://schemas.microsoft.com/office/drawing/2014/main" val="4180699601"/>
                  </a:ext>
                </a:extLst>
              </a:tr>
              <a:tr h="320221">
                <a:tc>
                  <a:txBody>
                    <a:bodyPr/>
                    <a:lstStyle/>
                    <a:p>
                      <a:endParaRPr lang="en-US" sz="1050" dirty="0"/>
                    </a:p>
                  </a:txBody>
                  <a:tcPr/>
                </a:tc>
                <a:tc>
                  <a:txBody>
                    <a:bodyPr/>
                    <a:lstStyle/>
                    <a:p>
                      <a:r>
                        <a:rPr lang="en-US" sz="1050" dirty="0"/>
                        <a:t>WFH Urged </a:t>
                      </a:r>
                    </a:p>
                  </a:txBody>
                  <a:tcPr/>
                </a:tc>
                <a:tc>
                  <a:txBody>
                    <a:bodyPr/>
                    <a:lstStyle/>
                    <a:p>
                      <a:r>
                        <a:rPr lang="en-US" sz="1050" dirty="0"/>
                        <a:t>2020</a:t>
                      </a:r>
                    </a:p>
                  </a:txBody>
                  <a:tcPr/>
                </a:tc>
                <a:tc>
                  <a:txBody>
                    <a:bodyPr/>
                    <a:lstStyle/>
                    <a:p>
                      <a:r>
                        <a:rPr lang="en-US" sz="1050" dirty="0"/>
                        <a:t>March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12</a:t>
                      </a:r>
                    </a:p>
                  </a:txBody>
                  <a:tcPr/>
                </a:tc>
                <a:tc>
                  <a:txBody>
                    <a:bodyPr/>
                    <a:lstStyle/>
                    <a:p>
                      <a:r>
                        <a:rPr lang="en-US" sz="1050" dirty="0"/>
                        <a:t>16</a:t>
                      </a:r>
                    </a:p>
                  </a:txBody>
                  <a:tcPr/>
                </a:tc>
                <a:extLst>
                  <a:ext uri="{0D108BD9-81ED-4DB2-BD59-A6C34878D82A}">
                    <a16:rowId xmlns:a16="http://schemas.microsoft.com/office/drawing/2014/main" val="1647277073"/>
                  </a:ext>
                </a:extLst>
              </a:tr>
              <a:tr h="320221">
                <a:tc>
                  <a:txBody>
                    <a:bodyPr/>
                    <a:lstStyle/>
                    <a:p>
                      <a:endParaRPr lang="en-US" sz="1050" dirty="0"/>
                    </a:p>
                  </a:txBody>
                  <a:tcPr/>
                </a:tc>
                <a:tc>
                  <a:txBody>
                    <a:bodyPr/>
                    <a:lstStyle/>
                    <a:p>
                      <a:r>
                        <a:rPr lang="en-US" sz="1050" dirty="0"/>
                        <a:t>Border Restriction</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12</a:t>
                      </a:r>
                    </a:p>
                  </a:txBody>
                  <a:tcPr/>
                </a:tc>
                <a:tc>
                  <a:txBody>
                    <a:bodyPr/>
                    <a:lstStyle/>
                    <a:p>
                      <a:r>
                        <a:rPr lang="en-US" sz="1050" dirty="0"/>
                        <a:t>18</a:t>
                      </a:r>
                    </a:p>
                  </a:txBody>
                  <a:tcPr/>
                </a:tc>
                <a:extLst>
                  <a:ext uri="{0D108BD9-81ED-4DB2-BD59-A6C34878D82A}">
                    <a16:rowId xmlns:a16="http://schemas.microsoft.com/office/drawing/2014/main" val="2320914290"/>
                  </a:ext>
                </a:extLst>
              </a:tr>
              <a:tr h="484805">
                <a:tc>
                  <a:txBody>
                    <a:bodyPr/>
                    <a:lstStyle/>
                    <a:p>
                      <a:endParaRPr lang="en-US" sz="1050" dirty="0"/>
                    </a:p>
                  </a:txBody>
                  <a:tcPr/>
                </a:tc>
                <a:tc>
                  <a:txBody>
                    <a:bodyPr/>
                    <a:lstStyle/>
                    <a:p>
                      <a:r>
                        <a:rPr lang="en-US" sz="1050" dirty="0"/>
                        <a:t>Covid Delivery Standard Began</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13</a:t>
                      </a:r>
                    </a:p>
                  </a:txBody>
                  <a:tcPr/>
                </a:tc>
                <a:tc>
                  <a:txBody>
                    <a:bodyPr/>
                    <a:lstStyle/>
                    <a:p>
                      <a:r>
                        <a:rPr lang="en-US" sz="1050" dirty="0"/>
                        <a:t>23</a:t>
                      </a:r>
                    </a:p>
                  </a:txBody>
                  <a:tcPr/>
                </a:tc>
                <a:extLst>
                  <a:ext uri="{0D108BD9-81ED-4DB2-BD59-A6C34878D82A}">
                    <a16:rowId xmlns:a16="http://schemas.microsoft.com/office/drawing/2014/main" val="3843480789"/>
                  </a:ext>
                </a:extLst>
              </a:tr>
              <a:tr h="296270">
                <a:tc>
                  <a:txBody>
                    <a:bodyPr/>
                    <a:lstStyle/>
                    <a:p>
                      <a:endParaRPr lang="en-US" sz="1050" dirty="0"/>
                    </a:p>
                  </a:txBody>
                  <a:tcPr/>
                </a:tc>
                <a:tc>
                  <a:txBody>
                    <a:bodyPr/>
                    <a:lstStyle/>
                    <a:p>
                      <a:r>
                        <a:rPr lang="en-US" sz="1050" dirty="0"/>
                        <a:t>C.E.R.B Launched</a:t>
                      </a:r>
                    </a:p>
                  </a:txBody>
                  <a:tcPr/>
                </a:tc>
                <a:tc>
                  <a:txBody>
                    <a:bodyPr/>
                    <a:lstStyle/>
                    <a:p>
                      <a:r>
                        <a:rPr lang="en-US" sz="1050" dirty="0"/>
                        <a:t>2020</a:t>
                      </a:r>
                    </a:p>
                  </a:txBody>
                  <a:tcPr/>
                </a:tc>
                <a:tc>
                  <a:txBody>
                    <a:bodyPr/>
                    <a:lstStyle/>
                    <a:p>
                      <a:r>
                        <a:rPr lang="en-US" sz="1050" dirty="0"/>
                        <a:t>April</a:t>
                      </a:r>
                    </a:p>
                  </a:txBody>
                  <a:tcPr/>
                </a:tc>
                <a:tc>
                  <a:txBody>
                    <a:bodyPr/>
                    <a:lstStyle/>
                    <a:p>
                      <a:r>
                        <a:rPr lang="en-US" sz="1050" dirty="0"/>
                        <a:t>15</a:t>
                      </a:r>
                    </a:p>
                  </a:txBody>
                  <a:tcPr/>
                </a:tc>
                <a:tc>
                  <a:txBody>
                    <a:bodyPr/>
                    <a:lstStyle/>
                    <a:p>
                      <a:r>
                        <a:rPr lang="en-US" sz="1050" dirty="0"/>
                        <a:t>6</a:t>
                      </a:r>
                    </a:p>
                  </a:txBody>
                  <a:tcPr/>
                </a:tc>
                <a:extLst>
                  <a:ext uri="{0D108BD9-81ED-4DB2-BD59-A6C34878D82A}">
                    <a16:rowId xmlns:a16="http://schemas.microsoft.com/office/drawing/2014/main" val="1325288423"/>
                  </a:ext>
                </a:extLst>
              </a:tr>
            </a:tbl>
          </a:graphicData>
        </a:graphic>
      </p:graphicFrame>
      <p:cxnSp>
        <p:nvCxnSpPr>
          <p:cNvPr id="6" name="Straight Connector 5">
            <a:extLst>
              <a:ext uri="{FF2B5EF4-FFF2-40B4-BE49-F238E27FC236}">
                <a16:creationId xmlns:a16="http://schemas.microsoft.com/office/drawing/2014/main" id="{8FB612F4-A3CC-B859-BD91-0E7942CEF4D7}"/>
              </a:ext>
            </a:extLst>
          </p:cNvPr>
          <p:cNvCxnSpPr>
            <a:cxnSpLocks/>
          </p:cNvCxnSpPr>
          <p:nvPr/>
        </p:nvCxnSpPr>
        <p:spPr>
          <a:xfrm>
            <a:off x="7258353" y="1956618"/>
            <a:ext cx="563567" cy="0"/>
          </a:xfrm>
          <a:prstGeom prst="line">
            <a:avLst/>
          </a:prstGeom>
          <a:ln w="19050" cap="flat" cmpd="sng" algn="ctr">
            <a:solidFill>
              <a:srgbClr val="D645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B7D43213-9FB7-CDB9-A3A7-325ED56074CA}"/>
              </a:ext>
            </a:extLst>
          </p:cNvPr>
          <p:cNvCxnSpPr>
            <a:cxnSpLocks/>
          </p:cNvCxnSpPr>
          <p:nvPr/>
        </p:nvCxnSpPr>
        <p:spPr>
          <a:xfrm>
            <a:off x="7258353" y="2325328"/>
            <a:ext cx="563567" cy="0"/>
          </a:xfrm>
          <a:prstGeom prst="line">
            <a:avLst/>
          </a:prstGeom>
          <a:ln w="19050" cap="flat" cmpd="sng" algn="ctr">
            <a:solidFill>
              <a:srgbClr val="6B007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9D3C3B3-6C9A-600C-6E4D-1F764D60C66C}"/>
              </a:ext>
            </a:extLst>
          </p:cNvPr>
          <p:cNvCxnSpPr>
            <a:cxnSpLocks/>
          </p:cNvCxnSpPr>
          <p:nvPr/>
        </p:nvCxnSpPr>
        <p:spPr>
          <a:xfrm>
            <a:off x="7286643" y="3045542"/>
            <a:ext cx="563567" cy="0"/>
          </a:xfrm>
          <a:prstGeom prst="line">
            <a:avLst/>
          </a:prstGeom>
          <a:ln w="19050" cap="flat" cmpd="sng" algn="ctr">
            <a:solidFill>
              <a:srgbClr val="E1C23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CF3B6D7-3B83-8E05-CA3F-2B01614A5ECA}"/>
              </a:ext>
            </a:extLst>
          </p:cNvPr>
          <p:cNvCxnSpPr>
            <a:cxnSpLocks/>
          </p:cNvCxnSpPr>
          <p:nvPr/>
        </p:nvCxnSpPr>
        <p:spPr>
          <a:xfrm>
            <a:off x="7258353" y="3475703"/>
            <a:ext cx="563567" cy="0"/>
          </a:xfrm>
          <a:prstGeom prst="line">
            <a:avLst/>
          </a:prstGeom>
          <a:ln w="19050" cap="flat" cmpd="sng" algn="ctr">
            <a:solidFill>
              <a:srgbClr val="E669B9"/>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5ADDB77-1B7E-7197-34A0-F38F13734185}"/>
              </a:ext>
            </a:extLst>
          </p:cNvPr>
          <p:cNvCxnSpPr>
            <a:cxnSpLocks/>
          </p:cNvCxnSpPr>
          <p:nvPr/>
        </p:nvCxnSpPr>
        <p:spPr>
          <a:xfrm>
            <a:off x="7286643" y="2762863"/>
            <a:ext cx="563567" cy="0"/>
          </a:xfrm>
          <a:prstGeom prst="line">
            <a:avLst/>
          </a:prstGeom>
          <a:ln w="19050" cap="flat" cmpd="sng" algn="ctr">
            <a:solidFill>
              <a:srgbClr val="6B007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578D864A-B18B-4EB3-E53E-FC5E4EF2A72A}"/>
              </a:ext>
            </a:extLst>
          </p:cNvPr>
          <p:cNvPicPr>
            <a:picLocks noChangeAspect="1"/>
          </p:cNvPicPr>
          <p:nvPr/>
        </p:nvPicPr>
        <p:blipFill>
          <a:blip r:embed="rId2"/>
          <a:stretch>
            <a:fillRect/>
          </a:stretch>
        </p:blipFill>
        <p:spPr>
          <a:xfrm>
            <a:off x="226508" y="1293406"/>
            <a:ext cx="6793726" cy="4916860"/>
          </a:xfrm>
          <a:prstGeom prst="rect">
            <a:avLst/>
          </a:prstGeom>
        </p:spPr>
      </p:pic>
      <p:sp>
        <p:nvSpPr>
          <p:cNvPr id="13" name="TextBox 12">
            <a:extLst>
              <a:ext uri="{FF2B5EF4-FFF2-40B4-BE49-F238E27FC236}">
                <a16:creationId xmlns:a16="http://schemas.microsoft.com/office/drawing/2014/main" id="{51BEE61F-6A18-12DA-17CD-3B1A2A4D6B0A}"/>
              </a:ext>
            </a:extLst>
          </p:cNvPr>
          <p:cNvSpPr txBox="1"/>
          <p:nvPr/>
        </p:nvSpPr>
        <p:spPr>
          <a:xfrm>
            <a:off x="7020234" y="3653696"/>
            <a:ext cx="5259892" cy="3046988"/>
          </a:xfrm>
          <a:prstGeom prst="rect">
            <a:avLst/>
          </a:prstGeom>
          <a:noFill/>
        </p:spPr>
        <p:txBody>
          <a:bodyPr wrap="square" rtlCol="0">
            <a:spAutoFit/>
          </a:bodyPr>
          <a:lstStyle/>
          <a:p>
            <a:pPr marL="285750" indent="-285750">
              <a:buFontTx/>
              <a:buChar char="-"/>
            </a:pPr>
            <a:r>
              <a:rPr lang="en-US" sz="1600" b="1" dirty="0"/>
              <a:t>Volume spiked dramatically following a sequence of major COVID events</a:t>
            </a:r>
            <a:r>
              <a:rPr lang="en-US" sz="1600" dirty="0"/>
              <a:t>.</a:t>
            </a:r>
          </a:p>
          <a:p>
            <a:pPr marL="285750" indent="-285750">
              <a:buFontTx/>
              <a:buChar char="-"/>
            </a:pPr>
            <a:r>
              <a:rPr lang="en-US" sz="1600" dirty="0"/>
              <a:t>The pandemic was declared in Week 11. </a:t>
            </a:r>
            <a:r>
              <a:rPr lang="en-US" sz="1600" b="1" dirty="0"/>
              <a:t>WFH Urged and Border Restriction triggered a sharp increase in parcel volume</a:t>
            </a:r>
            <a:r>
              <a:rPr lang="en-US" sz="1600" dirty="0"/>
              <a:t> starting from Week 12.</a:t>
            </a:r>
          </a:p>
          <a:p>
            <a:pPr marL="285750" indent="-285750">
              <a:buFontTx/>
              <a:buChar char="-"/>
            </a:pPr>
            <a:r>
              <a:rPr lang="en-US" sz="1600" dirty="0"/>
              <a:t>In Week 13, the COVID Delivery Standard was introduced to ensure safer deliveries and Week 15, the launch of C.E.R.B. provided financial support, both contributing to sustained growth in parcel volume during the pandemic.</a:t>
            </a:r>
          </a:p>
          <a:p>
            <a:r>
              <a:rPr lang="en-US" sz="1600" b="1" dirty="0">
                <a:solidFill>
                  <a:schemeClr val="accent5">
                    <a:lumMod val="75000"/>
                  </a:schemeClr>
                </a:solidFill>
              </a:rPr>
              <a:t>→</a:t>
            </a:r>
            <a:r>
              <a:rPr lang="en-US" sz="1600" b="1" dirty="0"/>
              <a:t> </a:t>
            </a:r>
            <a:r>
              <a:rPr lang="en-US" sz="1600" b="1" i="1" dirty="0">
                <a:solidFill>
                  <a:schemeClr val="accent5">
                    <a:lumMod val="75000"/>
                  </a:schemeClr>
                </a:solidFill>
              </a:rPr>
              <a:t>This marks the turning point toward e-commerce reliance</a:t>
            </a:r>
            <a:endParaRPr lang="en-US" sz="1600" b="1" dirty="0">
              <a:solidFill>
                <a:schemeClr val="accent5">
                  <a:lumMod val="75000"/>
                </a:schemeClr>
              </a:solidFill>
            </a:endParaRPr>
          </a:p>
        </p:txBody>
      </p:sp>
    </p:spTree>
    <p:extLst>
      <p:ext uri="{BB962C8B-B14F-4D97-AF65-F5344CB8AC3E}">
        <p14:creationId xmlns:p14="http://schemas.microsoft.com/office/powerpoint/2010/main" val="164872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2E309-B90F-6599-7FA2-AC787F181720}"/>
              </a:ext>
            </a:extLst>
          </p:cNvPr>
          <p:cNvSpPr>
            <a:spLocks noGrp="1"/>
          </p:cNvSpPr>
          <p:nvPr>
            <p:ph idx="1"/>
          </p:nvPr>
        </p:nvSpPr>
        <p:spPr/>
        <p:txBody>
          <a:bodyPr/>
          <a:lstStyle/>
          <a:p>
            <a:pPr algn="ctr"/>
            <a:r>
              <a:rPr lang="en-US" b="1" dirty="0"/>
              <a:t>Volume increased significantly from Week 12</a:t>
            </a:r>
            <a:r>
              <a:rPr lang="en-US" dirty="0"/>
              <a:t>, right after WHO’s pandemic declaration and nationwide lockdown.</a:t>
            </a:r>
          </a:p>
          <a:p>
            <a:pPr algn="ctr"/>
            <a:br>
              <a:rPr lang="en-US" dirty="0"/>
            </a:br>
            <a:r>
              <a:rPr lang="en-US" sz="2400" b="1" dirty="0"/>
              <a:t>→ </a:t>
            </a:r>
            <a:r>
              <a:rPr lang="en-US" sz="2400" b="1" i="1" dirty="0"/>
              <a:t>This marks the turning point toward e-commerce reliance.</a:t>
            </a:r>
            <a:endParaRPr lang="en-US" b="1" dirty="0"/>
          </a:p>
        </p:txBody>
      </p:sp>
      <p:sp>
        <p:nvSpPr>
          <p:cNvPr id="4" name="Title 1">
            <a:extLst>
              <a:ext uri="{FF2B5EF4-FFF2-40B4-BE49-F238E27FC236}">
                <a16:creationId xmlns:a16="http://schemas.microsoft.com/office/drawing/2014/main" id="{CA39C557-C068-99AB-E8F1-5D505FC91FB1}"/>
              </a:ext>
            </a:extLst>
          </p:cNvPr>
          <p:cNvSpPr>
            <a:spLocks noGrp="1"/>
          </p:cNvSpPr>
          <p:nvPr>
            <p:ph type="title"/>
          </p:nvPr>
        </p:nvSpPr>
        <p:spPr>
          <a:xfrm>
            <a:off x="609600" y="439226"/>
            <a:ext cx="10972800" cy="907905"/>
          </a:xfrm>
        </p:spPr>
        <p:txBody>
          <a:bodyPr>
            <a:normAutofit/>
          </a:bodyPr>
          <a:lstStyle/>
          <a:p>
            <a:r>
              <a:rPr lang="en-US" dirty="0"/>
              <a:t>COVID Timeline vs Volume Spike</a:t>
            </a:r>
          </a:p>
        </p:txBody>
      </p:sp>
    </p:spTree>
    <p:extLst>
      <p:ext uri="{BB962C8B-B14F-4D97-AF65-F5344CB8AC3E}">
        <p14:creationId xmlns:p14="http://schemas.microsoft.com/office/powerpoint/2010/main" val="387307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455D2F2-3E16-7E7B-2CFC-6D8066738B64}"/>
              </a:ext>
            </a:extLst>
          </p:cNvPr>
          <p:cNvSpPr>
            <a:spLocks noGrp="1"/>
          </p:cNvSpPr>
          <p:nvPr>
            <p:ph type="title"/>
          </p:nvPr>
        </p:nvSpPr>
        <p:spPr>
          <a:xfrm>
            <a:off x="609600" y="173320"/>
            <a:ext cx="10972800" cy="844989"/>
          </a:xfrm>
        </p:spPr>
        <p:txBody>
          <a:bodyPr/>
          <a:lstStyle/>
          <a:p>
            <a:pPr algn="ctr"/>
            <a:r>
              <a:rPr lang="en-US" dirty="0"/>
              <a:t>Peak Season Analysis (2019 vs 2020)</a:t>
            </a:r>
          </a:p>
        </p:txBody>
      </p:sp>
      <p:grpSp>
        <p:nvGrpSpPr>
          <p:cNvPr id="18" name="Group 17">
            <a:extLst>
              <a:ext uri="{FF2B5EF4-FFF2-40B4-BE49-F238E27FC236}">
                <a16:creationId xmlns:a16="http://schemas.microsoft.com/office/drawing/2014/main" id="{25CA9BBD-E5CD-DA09-BAF4-E4E0F294CF20}"/>
              </a:ext>
            </a:extLst>
          </p:cNvPr>
          <p:cNvGrpSpPr/>
          <p:nvPr/>
        </p:nvGrpSpPr>
        <p:grpSpPr>
          <a:xfrm>
            <a:off x="98941" y="1523683"/>
            <a:ext cx="7785912" cy="4377916"/>
            <a:chOff x="355198" y="1373955"/>
            <a:chExt cx="7419929" cy="4110090"/>
          </a:xfrm>
        </p:grpSpPr>
        <p:pic>
          <p:nvPicPr>
            <p:cNvPr id="19" name="Picture 18">
              <a:extLst>
                <a:ext uri="{FF2B5EF4-FFF2-40B4-BE49-F238E27FC236}">
                  <a16:creationId xmlns:a16="http://schemas.microsoft.com/office/drawing/2014/main" id="{EFA554CA-A2DD-9361-6FE4-7914DFDD6EB8}"/>
                </a:ext>
              </a:extLst>
            </p:cNvPr>
            <p:cNvPicPr>
              <a:picLocks noChangeAspect="1"/>
            </p:cNvPicPr>
            <p:nvPr/>
          </p:nvPicPr>
          <p:blipFill>
            <a:blip r:embed="rId2"/>
            <a:stretch>
              <a:fillRect/>
            </a:stretch>
          </p:blipFill>
          <p:spPr>
            <a:xfrm>
              <a:off x="355198" y="1373955"/>
              <a:ext cx="7419929" cy="4110090"/>
            </a:xfrm>
            <a:prstGeom prst="rect">
              <a:avLst/>
            </a:prstGeom>
          </p:spPr>
        </p:pic>
        <p:pic>
          <p:nvPicPr>
            <p:cNvPr id="20" name="Picture 19">
              <a:extLst>
                <a:ext uri="{FF2B5EF4-FFF2-40B4-BE49-F238E27FC236}">
                  <a16:creationId xmlns:a16="http://schemas.microsoft.com/office/drawing/2014/main" id="{06F269B0-CB2E-B3F0-59EE-F812A843BB09}"/>
                </a:ext>
              </a:extLst>
            </p:cNvPr>
            <p:cNvPicPr>
              <a:picLocks noChangeAspect="1"/>
            </p:cNvPicPr>
            <p:nvPr/>
          </p:nvPicPr>
          <p:blipFill>
            <a:blip r:embed="rId3"/>
            <a:stretch>
              <a:fillRect/>
            </a:stretch>
          </p:blipFill>
          <p:spPr>
            <a:xfrm>
              <a:off x="4301114" y="4922070"/>
              <a:ext cx="1600200" cy="561975"/>
            </a:xfrm>
            <a:prstGeom prst="rect">
              <a:avLst/>
            </a:prstGeom>
          </p:spPr>
        </p:pic>
      </p:grpSp>
      <p:sp>
        <p:nvSpPr>
          <p:cNvPr id="21" name="Shape 1">
            <a:extLst>
              <a:ext uri="{FF2B5EF4-FFF2-40B4-BE49-F238E27FC236}">
                <a16:creationId xmlns:a16="http://schemas.microsoft.com/office/drawing/2014/main" id="{EF2CE58A-E0C2-940A-B805-0C80693227C7}"/>
              </a:ext>
            </a:extLst>
          </p:cNvPr>
          <p:cNvSpPr/>
          <p:nvPr/>
        </p:nvSpPr>
        <p:spPr>
          <a:xfrm>
            <a:off x="8357419" y="1259106"/>
            <a:ext cx="331967" cy="304178"/>
          </a:xfrm>
          <a:prstGeom prst="roundRect">
            <a:avLst>
              <a:gd name="adj" fmla="val 18667"/>
            </a:avLst>
          </a:prstGeom>
          <a:solidFill>
            <a:srgbClr val="B5D3CC"/>
          </a:solidFill>
          <a:ln w="7620">
            <a:solidFill>
              <a:srgbClr val="C5D2CF"/>
            </a:solidFill>
            <a:prstDash val="solid"/>
          </a:ln>
        </p:spPr>
        <p:txBody>
          <a:bodyPr/>
          <a:lstStyle/>
          <a:p>
            <a:endParaRPr lang="en-US"/>
          </a:p>
        </p:txBody>
      </p:sp>
      <p:sp>
        <p:nvSpPr>
          <p:cNvPr id="22" name="Text 2">
            <a:extLst>
              <a:ext uri="{FF2B5EF4-FFF2-40B4-BE49-F238E27FC236}">
                <a16:creationId xmlns:a16="http://schemas.microsoft.com/office/drawing/2014/main" id="{B9A9444E-B577-C6E2-F935-04EA2C218B8D}"/>
              </a:ext>
            </a:extLst>
          </p:cNvPr>
          <p:cNvSpPr/>
          <p:nvPr/>
        </p:nvSpPr>
        <p:spPr>
          <a:xfrm>
            <a:off x="8810769" y="1187093"/>
            <a:ext cx="2970371" cy="673179"/>
          </a:xfrm>
          <a:prstGeom prst="rect">
            <a:avLst/>
          </a:prstGeom>
          <a:noFill/>
          <a:ln/>
        </p:spPr>
        <p:txBody>
          <a:bodyPr wrap="square" lIns="0" tIns="0" rIns="0" bIns="0" rtlCol="0" anchor="t"/>
          <a:lstStyle/>
          <a:p>
            <a:pPr marL="0" indent="0" algn="l">
              <a:lnSpc>
                <a:spcPts val="2650"/>
              </a:lnSpc>
              <a:buNone/>
            </a:pPr>
            <a:r>
              <a:rPr lang="en-US" sz="2000" dirty="0">
                <a:solidFill>
                  <a:srgbClr val="2C3249"/>
                </a:solidFill>
                <a:latin typeface="Kanit Light" pitchFamily="34" charset="0"/>
                <a:ea typeface="Kanit Light" pitchFamily="34" charset="-122"/>
                <a:cs typeface="Kanit Light" pitchFamily="34" charset="-120"/>
              </a:rPr>
              <a:t>26.48% Increase in Volume</a:t>
            </a:r>
            <a:endParaRPr lang="en-US" sz="2000" dirty="0"/>
          </a:p>
        </p:txBody>
      </p:sp>
      <p:sp>
        <p:nvSpPr>
          <p:cNvPr id="23" name="Text 3">
            <a:extLst>
              <a:ext uri="{FF2B5EF4-FFF2-40B4-BE49-F238E27FC236}">
                <a16:creationId xmlns:a16="http://schemas.microsoft.com/office/drawing/2014/main" id="{C247C4D5-5F5B-4C96-C96F-A7E83B958BF5}"/>
              </a:ext>
            </a:extLst>
          </p:cNvPr>
          <p:cNvSpPr/>
          <p:nvPr/>
        </p:nvSpPr>
        <p:spPr>
          <a:xfrm>
            <a:off x="8810769" y="1848397"/>
            <a:ext cx="2970371" cy="1034415"/>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December and November saw the highest parcel influx.</a:t>
            </a:r>
            <a:endParaRPr lang="en-US" sz="1650" dirty="0"/>
          </a:p>
        </p:txBody>
      </p:sp>
      <p:sp>
        <p:nvSpPr>
          <p:cNvPr id="24" name="Text 5">
            <a:extLst>
              <a:ext uri="{FF2B5EF4-FFF2-40B4-BE49-F238E27FC236}">
                <a16:creationId xmlns:a16="http://schemas.microsoft.com/office/drawing/2014/main" id="{6B798440-780E-F208-B74C-5DBAA15A8407}"/>
              </a:ext>
            </a:extLst>
          </p:cNvPr>
          <p:cNvSpPr/>
          <p:nvPr/>
        </p:nvSpPr>
        <p:spPr>
          <a:xfrm>
            <a:off x="8891243" y="2890193"/>
            <a:ext cx="1690661" cy="336590"/>
          </a:xfrm>
          <a:prstGeom prst="rect">
            <a:avLst/>
          </a:prstGeom>
          <a:noFill/>
          <a:ln/>
        </p:spPr>
        <p:txBody>
          <a:bodyPr wrap="none" lIns="0" tIns="0" rIns="0" bIns="0" rtlCol="0" anchor="t"/>
          <a:lstStyle/>
          <a:p>
            <a:pPr marL="0" indent="0" algn="l">
              <a:lnSpc>
                <a:spcPts val="2650"/>
              </a:lnSpc>
              <a:buNone/>
            </a:pPr>
            <a:r>
              <a:rPr lang="en-US" sz="2000" dirty="0">
                <a:solidFill>
                  <a:srgbClr val="2C3249"/>
                </a:solidFill>
                <a:latin typeface="Kanit Light" pitchFamily="34" charset="0"/>
                <a:ea typeface="Kanit Light" pitchFamily="34" charset="-122"/>
                <a:cs typeface="Kanit Light" pitchFamily="34" charset="-120"/>
              </a:rPr>
              <a:t>Driving Forces</a:t>
            </a:r>
            <a:endParaRPr lang="en-US" sz="2000" dirty="0"/>
          </a:p>
        </p:txBody>
      </p:sp>
      <p:sp>
        <p:nvSpPr>
          <p:cNvPr id="25" name="Text 6">
            <a:extLst>
              <a:ext uri="{FF2B5EF4-FFF2-40B4-BE49-F238E27FC236}">
                <a16:creationId xmlns:a16="http://schemas.microsoft.com/office/drawing/2014/main" id="{EE8A53B1-6668-7991-77A4-7B8716F266F0}"/>
              </a:ext>
            </a:extLst>
          </p:cNvPr>
          <p:cNvSpPr/>
          <p:nvPr/>
        </p:nvSpPr>
        <p:spPr>
          <a:xfrm>
            <a:off x="8891243" y="3247564"/>
            <a:ext cx="2970371" cy="1034415"/>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Pandemic-driven online shopping fueled this peak demand.</a:t>
            </a:r>
            <a:endParaRPr lang="en-US" sz="1650" dirty="0"/>
          </a:p>
        </p:txBody>
      </p:sp>
      <p:sp>
        <p:nvSpPr>
          <p:cNvPr id="26" name="Text 8">
            <a:extLst>
              <a:ext uri="{FF2B5EF4-FFF2-40B4-BE49-F238E27FC236}">
                <a16:creationId xmlns:a16="http://schemas.microsoft.com/office/drawing/2014/main" id="{7D32A3FE-7D83-BE79-0FDE-B2372552D459}"/>
              </a:ext>
            </a:extLst>
          </p:cNvPr>
          <p:cNvSpPr/>
          <p:nvPr/>
        </p:nvSpPr>
        <p:spPr>
          <a:xfrm>
            <a:off x="8826222" y="4429786"/>
            <a:ext cx="2756178" cy="336590"/>
          </a:xfrm>
          <a:prstGeom prst="rect">
            <a:avLst/>
          </a:prstGeom>
          <a:noFill/>
          <a:ln/>
        </p:spPr>
        <p:txBody>
          <a:bodyPr wrap="none" lIns="0" tIns="0" rIns="0" bIns="0" rtlCol="0" anchor="t"/>
          <a:lstStyle/>
          <a:p>
            <a:pPr marL="0" indent="0" algn="l">
              <a:lnSpc>
                <a:spcPts val="2650"/>
              </a:lnSpc>
              <a:buNone/>
            </a:pPr>
            <a:r>
              <a:rPr lang="en-US" sz="2000" dirty="0">
                <a:solidFill>
                  <a:srgbClr val="2C3249"/>
                </a:solidFill>
                <a:latin typeface="Kanit Light" pitchFamily="34" charset="0"/>
                <a:ea typeface="Kanit Light" pitchFamily="34" charset="-122"/>
                <a:cs typeface="Kanit Light" pitchFamily="34" charset="-120"/>
              </a:rPr>
              <a:t>Operational Challenges</a:t>
            </a:r>
            <a:endParaRPr lang="en-US" sz="2000" dirty="0"/>
          </a:p>
        </p:txBody>
      </p:sp>
      <p:sp>
        <p:nvSpPr>
          <p:cNvPr id="27" name="Text 9">
            <a:extLst>
              <a:ext uri="{FF2B5EF4-FFF2-40B4-BE49-F238E27FC236}">
                <a16:creationId xmlns:a16="http://schemas.microsoft.com/office/drawing/2014/main" id="{039B7EE6-033D-1872-C661-D27711469E9E}"/>
              </a:ext>
            </a:extLst>
          </p:cNvPr>
          <p:cNvSpPr/>
          <p:nvPr/>
        </p:nvSpPr>
        <p:spPr>
          <a:xfrm>
            <a:off x="8826222" y="4777724"/>
            <a:ext cx="4470864" cy="629848"/>
          </a:xfrm>
          <a:prstGeom prst="rect">
            <a:avLst/>
          </a:prstGeom>
          <a:noFill/>
          <a:ln/>
        </p:spPr>
        <p:txBody>
          <a:bodyPr wrap="non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Logistics had to scale quickly to meet </a:t>
            </a:r>
          </a:p>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heightened expectations.</a:t>
            </a:r>
            <a:endParaRPr lang="en-US" sz="1650" dirty="0"/>
          </a:p>
        </p:txBody>
      </p:sp>
      <p:sp>
        <p:nvSpPr>
          <p:cNvPr id="28" name="Shape 1">
            <a:extLst>
              <a:ext uri="{FF2B5EF4-FFF2-40B4-BE49-F238E27FC236}">
                <a16:creationId xmlns:a16="http://schemas.microsoft.com/office/drawing/2014/main" id="{AD305AA5-53C6-1F65-C983-53A9AA0A10C9}"/>
              </a:ext>
            </a:extLst>
          </p:cNvPr>
          <p:cNvSpPr/>
          <p:nvPr/>
        </p:nvSpPr>
        <p:spPr>
          <a:xfrm>
            <a:off x="8357419" y="2941953"/>
            <a:ext cx="331967" cy="304178"/>
          </a:xfrm>
          <a:prstGeom prst="roundRect">
            <a:avLst>
              <a:gd name="adj" fmla="val 18667"/>
            </a:avLst>
          </a:prstGeom>
          <a:solidFill>
            <a:srgbClr val="B5D3CC"/>
          </a:solidFill>
          <a:ln w="7620">
            <a:solidFill>
              <a:srgbClr val="C5D2CF"/>
            </a:solidFill>
            <a:prstDash val="solid"/>
          </a:ln>
        </p:spPr>
        <p:txBody>
          <a:bodyPr/>
          <a:lstStyle/>
          <a:p>
            <a:endParaRPr lang="en-US"/>
          </a:p>
        </p:txBody>
      </p:sp>
      <p:sp>
        <p:nvSpPr>
          <p:cNvPr id="29" name="Shape 1">
            <a:extLst>
              <a:ext uri="{FF2B5EF4-FFF2-40B4-BE49-F238E27FC236}">
                <a16:creationId xmlns:a16="http://schemas.microsoft.com/office/drawing/2014/main" id="{6D181C24-9A61-DAE3-1812-67E3F6809731}"/>
              </a:ext>
            </a:extLst>
          </p:cNvPr>
          <p:cNvSpPr/>
          <p:nvPr/>
        </p:nvSpPr>
        <p:spPr>
          <a:xfrm>
            <a:off x="8413781" y="4445992"/>
            <a:ext cx="331967" cy="304178"/>
          </a:xfrm>
          <a:prstGeom prst="roundRect">
            <a:avLst>
              <a:gd name="adj" fmla="val 18667"/>
            </a:avLst>
          </a:prstGeom>
          <a:solidFill>
            <a:srgbClr val="B5D3CC"/>
          </a:solidFill>
          <a:ln w="7620">
            <a:solidFill>
              <a:srgbClr val="C5D2CF"/>
            </a:solidFill>
            <a:prstDash val="solid"/>
          </a:ln>
        </p:spPr>
        <p:txBody>
          <a:bodyPr/>
          <a:lstStyle/>
          <a:p>
            <a:endParaRPr lang="en-US"/>
          </a:p>
        </p:txBody>
      </p:sp>
    </p:spTree>
    <p:extLst>
      <p:ext uri="{BB962C8B-B14F-4D97-AF65-F5344CB8AC3E}">
        <p14:creationId xmlns:p14="http://schemas.microsoft.com/office/powerpoint/2010/main" val="12613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826</Words>
  <Application>Microsoft Office PowerPoint</Application>
  <PresentationFormat>Widescreen</PresentationFormat>
  <Paragraphs>133</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Next LT Pro</vt:lpstr>
      <vt:lpstr>Avenir Next LT Pro (Body)</vt:lpstr>
      <vt:lpstr>Calibri</vt:lpstr>
      <vt:lpstr>Kanit Light</vt:lpstr>
      <vt:lpstr>Martel Sans</vt:lpstr>
      <vt:lpstr>Posterama</vt:lpstr>
      <vt:lpstr>SplashVTI</vt:lpstr>
      <vt:lpstr>Case Study  Impact of COVID-19 on ABC Company’s Parcel Delivery Business</vt:lpstr>
      <vt:lpstr>Objective and Approach</vt:lpstr>
      <vt:lpstr>Business Overview</vt:lpstr>
      <vt:lpstr>Impact before and after COVID-19 Declaration</vt:lpstr>
      <vt:lpstr>First impact of COVID-19</vt:lpstr>
      <vt:lpstr>First impact of COVID-19</vt:lpstr>
      <vt:lpstr>COVID Timeline vs Volume Spike</vt:lpstr>
      <vt:lpstr>COVID Timeline vs Volume Spike</vt:lpstr>
      <vt:lpstr>Peak Season Analysis (2019 vs 2020)</vt:lpstr>
      <vt:lpstr>Peak Season Analysis (Pre-COVID and COVID Observation Period )</vt:lpstr>
      <vt:lpstr>Peak Season Analysis</vt:lpstr>
      <vt:lpstr>Customer Segment Analysis</vt:lpstr>
      <vt:lpstr>Customer Segment Analysis</vt:lpstr>
      <vt:lpstr>Customer Segment Analysis</vt:lpstr>
      <vt:lpstr>Revenue Estimation</vt:lpstr>
      <vt:lpstr>Key Findings &amp; 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Impact of COVID-19 on ABC Company’s Parcel Delivery Business</dc:title>
  <dc:creator>HOANG, MAI ANH</dc:creator>
  <cp:lastModifiedBy>HOANG, MAI ANH</cp:lastModifiedBy>
  <cp:revision>16</cp:revision>
  <dcterms:created xsi:type="dcterms:W3CDTF">2025-04-21T15:32:45Z</dcterms:created>
  <dcterms:modified xsi:type="dcterms:W3CDTF">2025-04-23T05:24:39Z</dcterms:modified>
</cp:coreProperties>
</file>