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0"/>
  </p:notesMasterIdLst>
  <p:sldIdLst>
    <p:sldId id="256" r:id="rId2"/>
    <p:sldId id="257" r:id="rId3"/>
    <p:sldId id="274" r:id="rId4"/>
    <p:sldId id="280" r:id="rId5"/>
    <p:sldId id="276" r:id="rId6"/>
    <p:sldId id="259" r:id="rId7"/>
    <p:sldId id="260" r:id="rId8"/>
    <p:sldId id="277" r:id="rId9"/>
    <p:sldId id="281" r:id="rId10"/>
    <p:sldId id="264" r:id="rId11"/>
    <p:sldId id="266" r:id="rId12"/>
    <p:sldId id="267" r:id="rId13"/>
    <p:sldId id="278" r:id="rId14"/>
    <p:sldId id="269" r:id="rId15"/>
    <p:sldId id="27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F4D78-3A10-4DD7-8661-82D6435C83D7}" type="datetimeFigureOut">
              <a:rPr lang="en-CA" smtClean="0"/>
              <a:t>2025-04-23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983B-3331-4797-A10C-89EF6C6571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7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7983B-3331-4797-A10C-89EF6C65711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22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EA977-DBCF-B101-F1A4-BAAEC1C16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5D3FA7-0A28-9976-688B-00F20682B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0AD90-556A-243F-B59A-D551DF417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7809C-AE94-2E5F-12B6-F2CCE2480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7983B-3331-4797-A10C-89EF6C65711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89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7983B-3331-4797-A10C-89EF6C65711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39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0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B4C0E-1C67-3683-DB56-4C7074594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57" y="922403"/>
            <a:ext cx="3901736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latin typeface="+mn-lt"/>
              </a:rPr>
              <a:t>Case Study </a:t>
            </a:r>
            <a:br>
              <a:rPr lang="en-US" sz="3400" dirty="0">
                <a:latin typeface="+mn-lt"/>
              </a:rPr>
            </a:b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Impact of COVID-19 on ABC Company’s Parcel Delivery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D8ADC-417C-74C8-F4C0-B9D956C8E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257" y="5432058"/>
            <a:ext cx="5262743" cy="503539"/>
          </a:xfrm>
        </p:spPr>
        <p:txBody>
          <a:bodyPr>
            <a:noAutofit/>
          </a:bodyPr>
          <a:lstStyle/>
          <a:p>
            <a:r>
              <a:rPr lang="en-US" sz="1400" b="1" dirty="0"/>
              <a:t>Group 7: Anh Quan Bui, Mai Anh Hoang, Ha Dung Nguyen</a:t>
            </a:r>
          </a:p>
        </p:txBody>
      </p:sp>
      <p:pic>
        <p:nvPicPr>
          <p:cNvPr id="6" name="Picture 5" descr="A plane flying over a truck&#10;&#10;AI-generated content may be incorrect.">
            <a:extLst>
              <a:ext uri="{FF2B5EF4-FFF2-40B4-BE49-F238E27FC236}">
                <a16:creationId xmlns:a16="http://schemas.microsoft.com/office/drawing/2014/main" id="{F46EB2C4-DDAC-8024-F6CF-A78DB414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r="3141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7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38F467-FEBC-2AF9-0142-E5B1E683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125097"/>
            <a:ext cx="10972800" cy="1094371"/>
          </a:xfrm>
        </p:spPr>
        <p:txBody>
          <a:bodyPr>
            <a:noAutofit/>
          </a:bodyPr>
          <a:lstStyle/>
          <a:p>
            <a:r>
              <a:rPr lang="en-US" sz="3600" dirty="0"/>
              <a:t>Peak Season Analysis (Pre-COVID and COVID Observation Period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C8AAD-6BB8-D9E0-7CE7-153ED2DC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90" y="1182031"/>
            <a:ext cx="7039897" cy="410441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E63EFA-4B17-54F9-66D8-B1D73885484F}"/>
              </a:ext>
            </a:extLst>
          </p:cNvPr>
          <p:cNvCxnSpPr>
            <a:cxnSpLocks/>
          </p:cNvCxnSpPr>
          <p:nvPr/>
        </p:nvCxnSpPr>
        <p:spPr>
          <a:xfrm>
            <a:off x="4214946" y="1543665"/>
            <a:ext cx="0" cy="2930661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 1">
            <a:extLst>
              <a:ext uri="{FF2B5EF4-FFF2-40B4-BE49-F238E27FC236}">
                <a16:creationId xmlns:a16="http://schemas.microsoft.com/office/drawing/2014/main" id="{33A5C894-E2A0-FB3C-8988-436BE52B4697}"/>
              </a:ext>
            </a:extLst>
          </p:cNvPr>
          <p:cNvSpPr/>
          <p:nvPr/>
        </p:nvSpPr>
        <p:spPr>
          <a:xfrm>
            <a:off x="1015495" y="5497084"/>
            <a:ext cx="3158609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Pre-COVID vs Post-COVID Volume</a:t>
            </a:r>
            <a:endParaRPr lang="en-US" sz="1650" b="1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20266419-D8BA-6B40-B37C-C9BE6D718E72}"/>
              </a:ext>
            </a:extLst>
          </p:cNvPr>
          <p:cNvSpPr/>
          <p:nvPr/>
        </p:nvSpPr>
        <p:spPr>
          <a:xfrm>
            <a:off x="1015495" y="5932852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Parcel volume soared from 9 million to 65 million weekly.</a:t>
            </a:r>
            <a:endParaRPr lang="en-US" sz="1400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96C28970-9768-CF03-9670-E1B28504DC80}"/>
              </a:ext>
            </a:extLst>
          </p:cNvPr>
          <p:cNvSpPr/>
          <p:nvPr/>
        </p:nvSpPr>
        <p:spPr>
          <a:xfrm>
            <a:off x="1015495" y="6358025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reflects a staggering 630% increase attributable to pandemic pressures.</a:t>
            </a:r>
            <a:endParaRPr lang="en-US" sz="1400" dirty="0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9594ACC8-B6E4-59CC-94DD-36D7BA71CA40}"/>
              </a:ext>
            </a:extLst>
          </p:cNvPr>
          <p:cNvSpPr/>
          <p:nvPr/>
        </p:nvSpPr>
        <p:spPr>
          <a:xfrm>
            <a:off x="7329379" y="557946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Implications</a:t>
            </a:r>
            <a:endParaRPr lang="en-US" sz="1650" b="1" dirty="0"/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191B70F4-B1FC-B8C8-BED2-CC0D8963E680}"/>
              </a:ext>
            </a:extLst>
          </p:cNvPr>
          <p:cNvSpPr/>
          <p:nvPr/>
        </p:nvSpPr>
        <p:spPr>
          <a:xfrm>
            <a:off x="7329379" y="6015229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surge stressed delivery networks.</a:t>
            </a:r>
            <a:endParaRPr lang="en-US" sz="1400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6757847E-8E16-77CE-F1A2-2DA23CDAE731}"/>
              </a:ext>
            </a:extLst>
          </p:cNvPr>
          <p:cNvSpPr/>
          <p:nvPr/>
        </p:nvSpPr>
        <p:spPr>
          <a:xfrm>
            <a:off x="7329379" y="6405412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Prompted urgent adaptations for capacity and safety protocols.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BC6DE0-C008-2B0E-3BC3-C0CDCE4FF0B6}"/>
              </a:ext>
            </a:extLst>
          </p:cNvPr>
          <p:cNvCxnSpPr/>
          <p:nvPr/>
        </p:nvCxnSpPr>
        <p:spPr>
          <a:xfrm>
            <a:off x="3008671" y="2133600"/>
            <a:ext cx="11654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919396-CA16-A98E-87A2-76D50B8FA37B}"/>
              </a:ext>
            </a:extLst>
          </p:cNvPr>
          <p:cNvCxnSpPr>
            <a:cxnSpLocks/>
          </p:cNvCxnSpPr>
          <p:nvPr/>
        </p:nvCxnSpPr>
        <p:spPr>
          <a:xfrm>
            <a:off x="4214946" y="1587910"/>
            <a:ext cx="50962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7602C0-7A5D-BD3A-2D44-844A9F3AD91F}"/>
              </a:ext>
            </a:extLst>
          </p:cNvPr>
          <p:cNvSpPr txBox="1"/>
          <p:nvPr/>
        </p:nvSpPr>
        <p:spPr>
          <a:xfrm>
            <a:off x="6013020" y="1236311"/>
            <a:ext cx="15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During COVID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830B3-BA30-2F35-DA0B-95940E6AA83A}"/>
              </a:ext>
            </a:extLst>
          </p:cNvPr>
          <p:cNvSpPr txBox="1"/>
          <p:nvPr/>
        </p:nvSpPr>
        <p:spPr>
          <a:xfrm>
            <a:off x="3082413" y="1863213"/>
            <a:ext cx="11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 COVID</a:t>
            </a:r>
          </a:p>
        </p:txBody>
      </p:sp>
    </p:spTree>
    <p:extLst>
      <p:ext uri="{BB962C8B-B14F-4D97-AF65-F5344CB8AC3E}">
        <p14:creationId xmlns:p14="http://schemas.microsoft.com/office/powerpoint/2010/main" val="5247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138C839-D306-94AD-7CAA-B4D360AD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840"/>
            <a:ext cx="10972800" cy="699516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Segment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0748D-724C-6D6D-65FE-182C37EB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71" y="1214904"/>
            <a:ext cx="7828383" cy="4428192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01262ACB-096B-33BB-4A31-1FE1F215F779}"/>
              </a:ext>
            </a:extLst>
          </p:cNvPr>
          <p:cNvSpPr/>
          <p:nvPr/>
        </p:nvSpPr>
        <p:spPr>
          <a:xfrm>
            <a:off x="460310" y="5891644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82824"/>
                </a:solidFill>
                <a:ea typeface="Lato Bold" pitchFamily="34" charset="-122"/>
                <a:cs typeface="Lato Bold" pitchFamily="34" charset="-120"/>
              </a:rPr>
              <a:t>Small Segment</a:t>
            </a:r>
            <a:endParaRPr lang="en-US" sz="17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F4BD1E36-F862-744C-4E6A-EC75B972CDF9}"/>
              </a:ext>
            </a:extLst>
          </p:cNvPr>
          <p:cNvSpPr/>
          <p:nvPr/>
        </p:nvSpPr>
        <p:spPr>
          <a:xfrm>
            <a:off x="460310" y="6253173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Experienced a decline in customer numbers during 2020 compared to 2019</a:t>
            </a:r>
            <a:endParaRPr lang="en-US" sz="14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47C3F66-C244-249E-FB85-FC9EB1BAACAC}"/>
              </a:ext>
            </a:extLst>
          </p:cNvPr>
          <p:cNvSpPr/>
          <p:nvPr/>
        </p:nvSpPr>
        <p:spPr>
          <a:xfrm>
            <a:off x="7093391" y="5891644"/>
            <a:ext cx="290524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82824"/>
                </a:solidFill>
                <a:ea typeface="Lato Bold" pitchFamily="34" charset="-122"/>
                <a:cs typeface="Lato Bold" pitchFamily="34" charset="-120"/>
              </a:rPr>
              <a:t>Medium and Large Segments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5646C704-7FFA-AAA9-6532-A6DFC09BA59C}"/>
              </a:ext>
            </a:extLst>
          </p:cNvPr>
          <p:cNvSpPr/>
          <p:nvPr/>
        </p:nvSpPr>
        <p:spPr>
          <a:xfrm>
            <a:off x="7093391" y="6253173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Showed growth with upsizing trends and client diversification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47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126-176E-B150-7531-54B181A7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4656"/>
            <a:ext cx="10972800" cy="720298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Segment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2EAF2-0C7A-1C74-92DC-B96221D4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06" y="1539551"/>
            <a:ext cx="7847038" cy="4276344"/>
          </a:xfrm>
          <a:prstGeom prst="rect">
            <a:avLst/>
          </a:prstGeom>
        </p:spPr>
      </p:pic>
      <p:sp>
        <p:nvSpPr>
          <p:cNvPr id="13" name="Shape 1">
            <a:extLst>
              <a:ext uri="{FF2B5EF4-FFF2-40B4-BE49-F238E27FC236}">
                <a16:creationId xmlns:a16="http://schemas.microsoft.com/office/drawing/2014/main" id="{C6FB1420-D816-3BB6-A071-ECE6BB70050D}"/>
              </a:ext>
            </a:extLst>
          </p:cNvPr>
          <p:cNvSpPr/>
          <p:nvPr/>
        </p:nvSpPr>
        <p:spPr>
          <a:xfrm>
            <a:off x="246394" y="1539552"/>
            <a:ext cx="266790" cy="270588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E8F08045-E2D7-35D6-0B5B-A21164EC147A}"/>
              </a:ext>
            </a:extLst>
          </p:cNvPr>
          <p:cNvSpPr/>
          <p:nvPr/>
        </p:nvSpPr>
        <p:spPr>
          <a:xfrm>
            <a:off x="568346" y="1455807"/>
            <a:ext cx="2534130" cy="35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rgbClr val="4A4A45"/>
                </a:solidFill>
                <a:ea typeface="Lato Bold" pitchFamily="34" charset="-122"/>
                <a:cs typeface="Lato Bold" pitchFamily="34" charset="-120"/>
              </a:rPr>
              <a:t>Small Segment Loss</a:t>
            </a:r>
            <a:endParaRPr lang="en-US" dirty="0"/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6CC1AF8D-DB2F-F37E-DA7E-A5659FA7C269}"/>
              </a:ext>
            </a:extLst>
          </p:cNvPr>
          <p:cNvSpPr/>
          <p:nvPr/>
        </p:nvSpPr>
        <p:spPr>
          <a:xfrm>
            <a:off x="379788" y="1907975"/>
            <a:ext cx="3417771" cy="789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23.14% of 2019 small customers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were not retained during COVID period</a:t>
            </a:r>
            <a:endParaRPr lang="en-US" sz="1600" dirty="0"/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B7C83449-082B-F7FD-6716-E2053E3BA3D1}"/>
              </a:ext>
            </a:extLst>
          </p:cNvPr>
          <p:cNvSpPr/>
          <p:nvPr/>
        </p:nvSpPr>
        <p:spPr>
          <a:xfrm>
            <a:off x="568346" y="3160202"/>
            <a:ext cx="38789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rgbClr val="4A4A45"/>
                </a:solidFill>
                <a:ea typeface="Lato Bold" pitchFamily="34" charset="-122"/>
                <a:cs typeface="Lato Bold" pitchFamily="34" charset="-120"/>
              </a:rPr>
              <a:t>Medium to Enterprise Stability</a:t>
            </a:r>
            <a:endParaRPr lang="en-US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26CCD998-B7C8-2956-0920-65ED4CEBEA8F}"/>
              </a:ext>
            </a:extLst>
          </p:cNvPr>
          <p:cNvSpPr/>
          <p:nvPr/>
        </p:nvSpPr>
        <p:spPr>
          <a:xfrm>
            <a:off x="568346" y="3650620"/>
            <a:ext cx="3499801" cy="865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These segments showed zero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customer attrition in the same period</a:t>
            </a:r>
            <a:endParaRPr lang="en-US" sz="1600" dirty="0"/>
          </a:p>
        </p:txBody>
      </p:sp>
      <p:sp>
        <p:nvSpPr>
          <p:cNvPr id="19" name="Shape 1">
            <a:extLst>
              <a:ext uri="{FF2B5EF4-FFF2-40B4-BE49-F238E27FC236}">
                <a16:creationId xmlns:a16="http://schemas.microsoft.com/office/drawing/2014/main" id="{F7D0EE72-EAA8-7BD3-A199-F122627B2164}"/>
              </a:ext>
            </a:extLst>
          </p:cNvPr>
          <p:cNvSpPr/>
          <p:nvPr/>
        </p:nvSpPr>
        <p:spPr>
          <a:xfrm>
            <a:off x="246393" y="3195734"/>
            <a:ext cx="266790" cy="270588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C827D-1FB1-1A8C-6778-D11B55AA6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839" y="926009"/>
            <a:ext cx="7974708" cy="450968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786E0F-6E53-C476-88F4-B99FC3BA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03" y="135613"/>
            <a:ext cx="10972800" cy="720298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Segment Analysis</a:t>
            </a: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D58EAA4-F150-FA52-21E3-EBCA5E8B091E}"/>
              </a:ext>
            </a:extLst>
          </p:cNvPr>
          <p:cNvSpPr/>
          <p:nvPr/>
        </p:nvSpPr>
        <p:spPr>
          <a:xfrm>
            <a:off x="6131044" y="5533055"/>
            <a:ext cx="5964684" cy="1110341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58ADF2E9-7B5E-07F7-969E-17B669C71AD6}"/>
              </a:ext>
            </a:extLst>
          </p:cNvPr>
          <p:cNvSpPr/>
          <p:nvPr/>
        </p:nvSpPr>
        <p:spPr>
          <a:xfrm>
            <a:off x="6262303" y="5664772"/>
            <a:ext cx="2238001" cy="337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rgbClr val="4A4A45"/>
                </a:solidFill>
                <a:ea typeface="Lato Bold" pitchFamily="34" charset="-122"/>
                <a:cs typeface="Lato Bold" pitchFamily="34" charset="-120"/>
              </a:rPr>
              <a:t>Declining Customers</a:t>
            </a:r>
            <a:endParaRPr lang="en-US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0642B5D4-D8C9-C0AE-3BFF-00E1F74FD216}"/>
              </a:ext>
            </a:extLst>
          </p:cNvPr>
          <p:cNvSpPr/>
          <p:nvPr/>
        </p:nvSpPr>
        <p:spPr>
          <a:xfrm>
            <a:off x="6262303" y="6099452"/>
            <a:ext cx="5606611" cy="345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4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Prominent in Medium and Enterprise segments during COVID.</a:t>
            </a:r>
            <a:endParaRPr lang="en-US" sz="1400" dirty="0"/>
          </a:p>
        </p:txBody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B40AEC39-EB43-78C0-7A2C-EE00BF5DF39D}"/>
              </a:ext>
            </a:extLst>
          </p:cNvPr>
          <p:cNvSpPr/>
          <p:nvPr/>
        </p:nvSpPr>
        <p:spPr>
          <a:xfrm>
            <a:off x="230156" y="5533055"/>
            <a:ext cx="5589037" cy="1092345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EB642AB6-2274-CA05-4ABD-87584E90ACF5}"/>
              </a:ext>
            </a:extLst>
          </p:cNvPr>
          <p:cNvSpPr/>
          <p:nvPr/>
        </p:nvSpPr>
        <p:spPr>
          <a:xfrm>
            <a:off x="326428" y="5646776"/>
            <a:ext cx="2298192" cy="337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rgbClr val="4A4A45"/>
                </a:solidFill>
                <a:ea typeface="Lato Bold" pitchFamily="34" charset="-122"/>
                <a:cs typeface="Lato Bold" pitchFamily="34" charset="-120"/>
              </a:rPr>
              <a:t>High-Growth Customers</a:t>
            </a:r>
            <a:endParaRPr lang="en-US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0EFD6856-FDDD-680B-F256-0CEDA3FECB61}"/>
              </a:ext>
            </a:extLst>
          </p:cNvPr>
          <p:cNvSpPr/>
          <p:nvPr/>
        </p:nvSpPr>
        <p:spPr>
          <a:xfrm>
            <a:off x="397916" y="6081456"/>
            <a:ext cx="5253515" cy="345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4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Resilience seen across all segments with pockets of strong growth.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687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282B-A0F9-3F50-2DEA-F0ED77BF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320"/>
            <a:ext cx="10972800" cy="730242"/>
          </a:xfrm>
        </p:spPr>
        <p:txBody>
          <a:bodyPr>
            <a:normAutofit fontScale="90000"/>
          </a:bodyPr>
          <a:lstStyle/>
          <a:p>
            <a:r>
              <a:rPr lang="en-US" dirty="0"/>
              <a:t>Revenue Estimation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90014-EA13-9D07-2758-EC519C81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67" y="1483567"/>
            <a:ext cx="8391643" cy="46571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89AF3E-EFEE-9847-FBB2-21D058294E09}"/>
              </a:ext>
            </a:extLst>
          </p:cNvPr>
          <p:cNvSpPr txBox="1"/>
          <p:nvPr/>
        </p:nvSpPr>
        <p:spPr>
          <a:xfrm>
            <a:off x="0" y="1600114"/>
            <a:ext cx="35565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surged in 2020, doubling to $2 billion due to COVID-driven parcel demand.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2021, $1 billion in revenue was achieved in 8 months, indicating sustained growth momentum.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trend reflects increased consumer reliance on parcel delivery services during the pandemic.</a:t>
            </a:r>
          </a:p>
        </p:txBody>
      </p:sp>
    </p:spTree>
    <p:extLst>
      <p:ext uri="{BB962C8B-B14F-4D97-AF65-F5344CB8AC3E}">
        <p14:creationId xmlns:p14="http://schemas.microsoft.com/office/powerpoint/2010/main" val="22911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899B3C-BFAF-6739-4A3E-190540C53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821"/>
            <a:ext cx="8191654" cy="48203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AB9751-2DED-44AE-7A9F-1A144DB8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07" y="147887"/>
            <a:ext cx="10972800" cy="730242"/>
          </a:xfrm>
        </p:spPr>
        <p:txBody>
          <a:bodyPr>
            <a:normAutofit fontScale="90000"/>
          </a:bodyPr>
          <a:lstStyle/>
          <a:p>
            <a:r>
              <a:rPr lang="en-US" dirty="0"/>
              <a:t>Revenue Estimation</a:t>
            </a: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682BDA2C-2728-7A29-3558-C91270D63A7F}"/>
              </a:ext>
            </a:extLst>
          </p:cNvPr>
          <p:cNvSpPr/>
          <p:nvPr/>
        </p:nvSpPr>
        <p:spPr>
          <a:xfrm>
            <a:off x="8510707" y="1573116"/>
            <a:ext cx="135073" cy="1167705"/>
          </a:xfrm>
          <a:prstGeom prst="roundRect">
            <a:avLst>
              <a:gd name="adj" fmla="val 20012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en-US" sz="160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058A10F9-58A8-05C0-B636-31483656B7C4}"/>
              </a:ext>
            </a:extLst>
          </p:cNvPr>
          <p:cNvSpPr/>
          <p:nvPr/>
        </p:nvSpPr>
        <p:spPr>
          <a:xfrm>
            <a:off x="8848169" y="1538200"/>
            <a:ext cx="22474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ea typeface="Lato Bold" pitchFamily="34" charset="-122"/>
                <a:cs typeface="Lato Bold" pitchFamily="34" charset="-120"/>
              </a:rPr>
              <a:t>Enterprise Segment</a:t>
            </a:r>
            <a:endParaRPr lang="en-US" sz="2000" dirty="0"/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2A58A72B-C6FE-238D-8ABE-6AEBBE2DA321}"/>
              </a:ext>
            </a:extLst>
          </p:cNvPr>
          <p:cNvSpPr/>
          <p:nvPr/>
        </p:nvSpPr>
        <p:spPr>
          <a:xfrm>
            <a:off x="8848169" y="1973624"/>
            <a:ext cx="2526377" cy="725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Consistent top revenue contributor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with sharp 2020 increases.</a:t>
            </a:r>
            <a:endParaRPr lang="en-US" sz="1600" dirty="0"/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D6D51615-8342-A633-194A-C64BC0F92D66}"/>
              </a:ext>
            </a:extLst>
          </p:cNvPr>
          <p:cNvSpPr/>
          <p:nvPr/>
        </p:nvSpPr>
        <p:spPr>
          <a:xfrm>
            <a:off x="8510708" y="3070819"/>
            <a:ext cx="134692" cy="1046361"/>
          </a:xfrm>
          <a:prstGeom prst="roundRect">
            <a:avLst>
              <a:gd name="adj" fmla="val 20012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en-US" sz="160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795C6164-8DAF-7EB6-BAED-957B017D3580}"/>
              </a:ext>
            </a:extLst>
          </p:cNvPr>
          <p:cNvSpPr/>
          <p:nvPr/>
        </p:nvSpPr>
        <p:spPr>
          <a:xfrm>
            <a:off x="8848169" y="2999494"/>
            <a:ext cx="22708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ea typeface="Lato Bold" pitchFamily="34" charset="-122"/>
                <a:cs typeface="Lato Bold" pitchFamily="34" charset="-120"/>
              </a:rPr>
              <a:t>Medium Segment</a:t>
            </a:r>
            <a:endParaRPr lang="en-US" sz="200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451D9281-2D94-45DE-5240-5186EB73F08C}"/>
              </a:ext>
            </a:extLst>
          </p:cNvPr>
          <p:cNvSpPr/>
          <p:nvPr/>
        </p:nvSpPr>
        <p:spPr>
          <a:xfrm>
            <a:off x="8848169" y="3416346"/>
            <a:ext cx="3139835" cy="725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Showed steady growth, reflecting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 broader parcel adoption.</a:t>
            </a:r>
            <a:endParaRPr lang="en-US" sz="1600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30AE1CF9-0598-1C4D-E61A-DF9261DD2E35}"/>
              </a:ext>
            </a:extLst>
          </p:cNvPr>
          <p:cNvSpPr/>
          <p:nvPr/>
        </p:nvSpPr>
        <p:spPr>
          <a:xfrm>
            <a:off x="8510707" y="4447178"/>
            <a:ext cx="134692" cy="1088708"/>
          </a:xfrm>
          <a:prstGeom prst="roundRect">
            <a:avLst>
              <a:gd name="adj" fmla="val 20012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en-US" sz="16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E0DFB848-FB83-DE6F-3474-88E48457E37B}"/>
              </a:ext>
            </a:extLst>
          </p:cNvPr>
          <p:cNvSpPr/>
          <p:nvPr/>
        </p:nvSpPr>
        <p:spPr>
          <a:xfrm>
            <a:off x="8846583" y="43698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ea typeface="Lato Bold" pitchFamily="34" charset="-122"/>
                <a:cs typeface="Lato Bold" pitchFamily="34" charset="-120"/>
              </a:rPr>
              <a:t>Small Segment</a:t>
            </a:r>
            <a:endParaRPr lang="en-US" sz="20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90884EA4-5B1E-5080-1FCD-D76F8E0636F5}"/>
              </a:ext>
            </a:extLst>
          </p:cNvPr>
          <p:cNvSpPr/>
          <p:nvPr/>
        </p:nvSpPr>
        <p:spPr>
          <a:xfrm>
            <a:off x="8846583" y="4858643"/>
            <a:ext cx="3345417" cy="1088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Lowest revenue but maintained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stability throughout pandemic.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09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57B7-345E-9FB7-646A-E4576330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4495"/>
            <a:ext cx="10972800" cy="740074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 &amp;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4828C4-8BB9-49EE-CBB3-F2E7745E781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" y="896873"/>
            <a:ext cx="1124810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⚡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Parcel volume surged from Week 12 (2020)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lockdowns began and e-commerce demand accelerated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 peak season volume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increased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26.48%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💰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Estimated revenue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rose proportionally, reflecting strong commercial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High-growth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contributed significantly to volume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👥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segment dominated in 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had the highest attrition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2FEA-DEE8-B9B8-9ABE-D42A1D70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730242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4C80-3E89-F0F5-AAE3-E7D6E1A2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📊 Focus on Retaining Small Customers</a:t>
            </a:r>
          </a:p>
          <a:p>
            <a:endParaRPr lang="en-US" b="1" dirty="0"/>
          </a:p>
          <a:p>
            <a:r>
              <a:rPr lang="en-US" b="1" dirty="0"/>
              <a:t>📈 Invest in High-Growth Segments</a:t>
            </a:r>
          </a:p>
          <a:p>
            <a:endParaRPr lang="en-US" b="1" dirty="0"/>
          </a:p>
          <a:p>
            <a:r>
              <a:rPr lang="en-US" b="1" dirty="0"/>
              <a:t>👥 Expand Medium Customer Base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7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EAA54B-B322-4943-83DF-6B95378DA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181C69-1FEA-47A3-8E1A-C3573A136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7ABF-B9E1-7E26-BB38-B696E004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489" y="3097174"/>
            <a:ext cx="7125252" cy="23918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Thank you</a:t>
            </a:r>
          </a:p>
          <a:p>
            <a:pPr algn="ctr"/>
            <a:endParaRPr lang="en-US" sz="54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720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F324-8E8F-C097-7F73-2E802A12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9502"/>
            <a:ext cx="10972800" cy="771520"/>
          </a:xfrm>
        </p:spPr>
        <p:txBody>
          <a:bodyPr/>
          <a:lstStyle/>
          <a:p>
            <a:r>
              <a:rPr lang="en-US" dirty="0"/>
              <a:t>Objective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1F97-8BE5-FF83-6039-68378849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8473"/>
            <a:ext cx="10972800" cy="52400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venir Next LT Pro (Body)"/>
                <a:cs typeface="Arial" panose="020B0604020202020204" pitchFamily="34" charset="0"/>
              </a:rPr>
              <a:t>🧭 Project Objectives</a:t>
            </a:r>
          </a:p>
          <a:p>
            <a:r>
              <a:rPr lang="en-US" dirty="0">
                <a:latin typeface="Avenir Next LT Pro (Body)"/>
                <a:cs typeface="Arial" panose="020B0604020202020204" pitchFamily="34" charset="0"/>
              </a:rPr>
              <a:t>- Analyze how the COVID-19 pandemic impacted ABC Company’s parcel delivery business.</a:t>
            </a:r>
          </a:p>
          <a:p>
            <a:r>
              <a:rPr lang="en-US" dirty="0">
                <a:latin typeface="Avenir Next LT Pro (Body)"/>
                <a:cs typeface="Arial" panose="020B0604020202020204" pitchFamily="34" charset="0"/>
              </a:rPr>
              <a:t>- Highlight the impact on </a:t>
            </a:r>
            <a:r>
              <a:rPr lang="en-US" b="1" dirty="0">
                <a:latin typeface="Avenir Next LT Pro (Body)"/>
                <a:cs typeface="Arial" panose="020B0604020202020204" pitchFamily="34" charset="0"/>
              </a:rPr>
              <a:t>peak season</a:t>
            </a:r>
            <a:r>
              <a:rPr lang="en-US" dirty="0">
                <a:latin typeface="Avenir Next LT Pro (Body)"/>
                <a:cs typeface="Arial" panose="020B0604020202020204" pitchFamily="34" charset="0"/>
              </a:rPr>
              <a:t>, </a:t>
            </a:r>
            <a:r>
              <a:rPr lang="en-US" b="1" dirty="0">
                <a:latin typeface="Avenir Next LT Pro (Body)"/>
                <a:cs typeface="Arial" panose="020B0604020202020204" pitchFamily="34" charset="0"/>
              </a:rPr>
              <a:t>customer segments</a:t>
            </a:r>
            <a:r>
              <a:rPr lang="en-US" dirty="0">
                <a:latin typeface="Avenir Next LT Pro (Body)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venir Next LT Pro (Body)"/>
                <a:cs typeface="Arial" panose="020B0604020202020204" pitchFamily="34" charset="0"/>
              </a:rPr>
              <a:t>revenue</a:t>
            </a:r>
            <a:r>
              <a:rPr lang="en-US" dirty="0">
                <a:latin typeface="Avenir Next LT Pro (Body)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venir Next LT Pro (Body)"/>
                <a:cs typeface="Arial" panose="020B0604020202020204" pitchFamily="34" charset="0"/>
              </a:rPr>
              <a:t>- Provide </a:t>
            </a:r>
            <a:r>
              <a:rPr lang="en-US" b="1" dirty="0">
                <a:latin typeface="Avenir Next LT Pro (Body)"/>
                <a:cs typeface="Arial" panose="020B0604020202020204" pitchFamily="34" charset="0"/>
              </a:rPr>
              <a:t>insightful recommendations</a:t>
            </a:r>
            <a:r>
              <a:rPr lang="en-US" dirty="0">
                <a:latin typeface="Avenir Next LT Pro (Body)"/>
                <a:cs typeface="Arial" panose="020B0604020202020204" pitchFamily="34" charset="0"/>
              </a:rPr>
              <a:t> for future strategic decisions.</a:t>
            </a:r>
            <a:endParaRPr lang="en-US" b="1" dirty="0">
              <a:latin typeface="Avenir Next LT Pro (Body)"/>
              <a:cs typeface="Arial" panose="020B0604020202020204" pitchFamily="34" charset="0"/>
            </a:endParaRPr>
          </a:p>
          <a:p>
            <a:pPr>
              <a:buNone/>
            </a:pPr>
            <a:endParaRPr lang="en-US" b="1" dirty="0">
              <a:latin typeface="Avenir Next LT Pro (Body)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dirty="0">
                <a:latin typeface="Avenir Next LT Pro (Body)"/>
                <a:cs typeface="Arial" panose="020B0604020202020204" pitchFamily="34" charset="0"/>
              </a:rPr>
              <a:t>🔍 Methodology</a:t>
            </a:r>
          </a:p>
          <a:p>
            <a:r>
              <a:rPr lang="en-US" dirty="0">
                <a:latin typeface="Avenir Next LT Pro (Body)"/>
                <a:cs typeface="Arial" panose="020B0604020202020204" pitchFamily="34" charset="0"/>
              </a:rPr>
              <a:t>- </a:t>
            </a:r>
            <a:r>
              <a:rPr lang="en-US" b="1" dirty="0">
                <a:latin typeface="Avenir Next LT Pro (Body)"/>
                <a:cs typeface="Arial" panose="020B0604020202020204" pitchFamily="34" charset="0"/>
              </a:rPr>
              <a:t>Descriptive analysis</a:t>
            </a:r>
            <a:r>
              <a:rPr lang="en-US" dirty="0">
                <a:latin typeface="Avenir Next LT Pro (Body)"/>
                <a:cs typeface="Arial" panose="020B0604020202020204" pitchFamily="34" charset="0"/>
              </a:rPr>
              <a:t> by year and week (2019 vs 2020)</a:t>
            </a:r>
          </a:p>
          <a:p>
            <a:r>
              <a:rPr lang="en-US" dirty="0">
                <a:latin typeface="Avenir Next LT Pro (Body)"/>
                <a:cs typeface="Arial" panose="020B0604020202020204" pitchFamily="34" charset="0"/>
              </a:rPr>
              <a:t>- </a:t>
            </a:r>
            <a:r>
              <a:rPr lang="en-US" b="1" dirty="0">
                <a:latin typeface="Avenir Next LT Pro (Body)"/>
                <a:cs typeface="Arial" panose="020B0604020202020204" pitchFamily="34" charset="0"/>
              </a:rPr>
              <a:t>Customer segmentation</a:t>
            </a:r>
            <a:r>
              <a:rPr lang="en-US" dirty="0">
                <a:latin typeface="Avenir Next LT Pro (Body)"/>
                <a:cs typeface="Arial" panose="020B0604020202020204" pitchFamily="34" charset="0"/>
              </a:rPr>
              <a:t>: New, Lost, Stable, High Growth</a:t>
            </a:r>
          </a:p>
          <a:p>
            <a:r>
              <a:rPr lang="en-US" dirty="0">
                <a:latin typeface="Avenir Next LT Pro (Body)"/>
                <a:cs typeface="Arial" panose="020B0604020202020204" pitchFamily="34" charset="0"/>
              </a:rPr>
              <a:t>- </a:t>
            </a:r>
            <a:r>
              <a:rPr lang="en-US" b="1" dirty="0">
                <a:latin typeface="Avenir Next LT Pro (Body)"/>
                <a:cs typeface="Arial" panose="020B0604020202020204" pitchFamily="34" charset="0"/>
              </a:rPr>
              <a:t>Comparison</a:t>
            </a:r>
            <a:r>
              <a:rPr lang="en-US" dirty="0">
                <a:latin typeface="Avenir Next LT Pro (Body)"/>
                <a:cs typeface="Arial" panose="020B0604020202020204" pitchFamily="34" charset="0"/>
              </a:rPr>
              <a:t>: Peak vs non-peak season</a:t>
            </a:r>
          </a:p>
          <a:p>
            <a:endParaRPr lang="en-US" dirty="0">
              <a:latin typeface="Avenir Next LT Pro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2767-8938-DF8F-377D-2BA158D4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8397"/>
          </a:xfrm>
        </p:spPr>
        <p:txBody>
          <a:bodyPr>
            <a:normAutofit/>
          </a:bodyPr>
          <a:lstStyle/>
          <a:p>
            <a:r>
              <a:rPr lang="en-US" dirty="0"/>
              <a:t>Business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AA835-B7E9-F327-5D60-07F153932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838397"/>
            <a:ext cx="10778067" cy="4742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23A2B-5F0E-9B23-1D40-4DF3B212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756" y="5581183"/>
            <a:ext cx="7668487" cy="9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4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5CA90-0A16-88A3-E569-66EE0EB25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2A8E-911F-BF89-1C7A-751C3FF4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74"/>
            <a:ext cx="10972800" cy="838397"/>
          </a:xfrm>
        </p:spPr>
        <p:txBody>
          <a:bodyPr>
            <a:normAutofit/>
          </a:bodyPr>
          <a:lstStyle/>
          <a:p>
            <a:r>
              <a:rPr lang="en-US" dirty="0"/>
              <a:t>Business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844D0-7A6D-B94E-8FF5-40E0E54A7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159" y="1155560"/>
            <a:ext cx="8688949" cy="4774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8522E5-805F-6788-D825-4B5DC9FD6FC6}"/>
              </a:ext>
            </a:extLst>
          </p:cNvPr>
          <p:cNvSpPr txBox="1"/>
          <p:nvPr/>
        </p:nvSpPr>
        <p:spPr>
          <a:xfrm>
            <a:off x="144031" y="1479868"/>
            <a:ext cx="328412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Weekly parcel volumes were stable from 2018 to 2019, then surged sharply in 2020 and 2021.</a:t>
            </a:r>
          </a:p>
          <a:p>
            <a:endParaRPr lang="en-US" sz="2000" dirty="0">
              <a:solidFill>
                <a:srgbClr val="4A4A45"/>
              </a:solidFill>
              <a:ea typeface="Lato" pitchFamily="34" charset="-122"/>
              <a:cs typeface="Lato" pitchFamily="34" charset="-120"/>
            </a:endParaRPr>
          </a:p>
          <a:p>
            <a:r>
              <a:rPr lang="en-US" sz="20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Pandemic-driven demand sustained higher parcel volumes during peak weeks, transforming delivery needs across subsequent years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553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B88A9-E0B3-CB4E-802C-004185783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0E87-802F-9950-A7BC-B848ABC2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282265"/>
            <a:ext cx="10972800" cy="612039"/>
          </a:xfrm>
        </p:spPr>
        <p:txBody>
          <a:bodyPr>
            <a:noAutofit/>
          </a:bodyPr>
          <a:lstStyle/>
          <a:p>
            <a:r>
              <a:rPr lang="en-US" sz="3200" dirty="0"/>
              <a:t>Impact before and after COVID-19 Declaration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4D5B6-900A-37BE-A7F4-00BE3612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0" y="1297954"/>
            <a:ext cx="8122920" cy="4855188"/>
          </a:xfrm>
          <a:prstGeom prst="rect">
            <a:avLst/>
          </a:prstGeom>
        </p:spPr>
      </p:pic>
      <p:sp>
        <p:nvSpPr>
          <p:cNvPr id="26" name="Rectangle 4">
            <a:extLst>
              <a:ext uri="{FF2B5EF4-FFF2-40B4-BE49-F238E27FC236}">
                <a16:creationId xmlns:a16="http://schemas.microsoft.com/office/drawing/2014/main" id="{28D2FBB1-29EA-5998-5E77-8717A0040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57" y="1416516"/>
            <a:ext cx="3802763" cy="425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Body)"/>
              </a:rPr>
              <a:t>Volume surged starting Week 12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Body)"/>
              </a:rPr>
              <a:t>, aligning with WHO pandemic declaration.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Body)"/>
              </a:rPr>
              <a:t>Pre-COVID weeks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Body)"/>
              </a:rPr>
              <a:t>show consistent but lower parcel volume.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Body)"/>
              </a:rPr>
              <a:t>Post-COVID period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Body)"/>
              </a:rPr>
              <a:t>shows a steep and sustained rise, reflecting increased reliance on deliveries.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Body)"/>
              </a:rPr>
              <a:t>Lockdown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Body)"/>
              </a:rPr>
              <a:t> measures triggered a behavioral shift, especially toward online shopping.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Body)"/>
              </a:rPr>
              <a:t>ABC Company quickly absorbed the spike, indicating operational scalability.</a:t>
            </a:r>
          </a:p>
        </p:txBody>
      </p:sp>
    </p:spTree>
    <p:extLst>
      <p:ext uri="{BB962C8B-B14F-4D97-AF65-F5344CB8AC3E}">
        <p14:creationId xmlns:p14="http://schemas.microsoft.com/office/powerpoint/2010/main" val="238653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C97E-EDF8-3FF5-8C8F-7DAA1A49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3093"/>
            <a:ext cx="10972800" cy="782643"/>
          </a:xfrm>
        </p:spPr>
        <p:txBody>
          <a:bodyPr/>
          <a:lstStyle/>
          <a:p>
            <a:r>
              <a:rPr lang="en-US" dirty="0"/>
              <a:t>First impact of COVID-19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41CDD-0E4F-F70E-0491-ED7AD2B9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195" y="1879599"/>
            <a:ext cx="7813805" cy="454530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25DE2EA-1C2E-C05D-70E4-167052B6EC32}"/>
              </a:ext>
            </a:extLst>
          </p:cNvPr>
          <p:cNvGrpSpPr/>
          <p:nvPr/>
        </p:nvGrpSpPr>
        <p:grpSpPr>
          <a:xfrm>
            <a:off x="0" y="1764487"/>
            <a:ext cx="4266141" cy="4422282"/>
            <a:chOff x="793790" y="1907619"/>
            <a:chExt cx="7556420" cy="5523681"/>
          </a:xfrm>
        </p:grpSpPr>
        <p:sp>
          <p:nvSpPr>
            <p:cNvPr id="4" name="Shape 1">
              <a:extLst>
                <a:ext uri="{FF2B5EF4-FFF2-40B4-BE49-F238E27FC236}">
                  <a16:creationId xmlns:a16="http://schemas.microsoft.com/office/drawing/2014/main" id="{DB6AC7E9-2275-9A43-611D-F24F10A104EA}"/>
                </a:ext>
              </a:extLst>
            </p:cNvPr>
            <p:cNvSpPr/>
            <p:nvPr/>
          </p:nvSpPr>
          <p:spPr>
            <a:xfrm>
              <a:off x="1048941" y="1907619"/>
              <a:ext cx="30480" cy="5463183"/>
            </a:xfrm>
            <a:prstGeom prst="roundRect">
              <a:avLst>
                <a:gd name="adj" fmla="val 111628"/>
              </a:avLst>
            </a:prstGeom>
            <a:solidFill>
              <a:srgbClr val="D4CEC3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Shape 2">
              <a:extLst>
                <a:ext uri="{FF2B5EF4-FFF2-40B4-BE49-F238E27FC236}">
                  <a16:creationId xmlns:a16="http://schemas.microsoft.com/office/drawing/2014/main" id="{8EF2EBFF-1622-6D0D-CD4C-5C76099D3F38}"/>
                </a:ext>
              </a:extLst>
            </p:cNvPr>
            <p:cNvSpPr/>
            <p:nvPr/>
          </p:nvSpPr>
          <p:spPr>
            <a:xfrm>
              <a:off x="1273612" y="2402681"/>
              <a:ext cx="680442" cy="30480"/>
            </a:xfrm>
            <a:prstGeom prst="roundRect">
              <a:avLst>
                <a:gd name="adj" fmla="val 111628"/>
              </a:avLst>
            </a:prstGeom>
            <a:solidFill>
              <a:srgbClr val="D4CEC3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50F8BF2F-B825-216B-0392-991860F704BC}"/>
                </a:ext>
              </a:extLst>
            </p:cNvPr>
            <p:cNvSpPr/>
            <p:nvPr/>
          </p:nvSpPr>
          <p:spPr>
            <a:xfrm>
              <a:off x="793790" y="2162770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EE8DD"/>
            </a:solidFill>
            <a:ln/>
          </p:spPr>
          <p:txBody>
            <a:bodyPr/>
            <a:lstStyle/>
            <a:p>
              <a:endParaRPr lang="en-US"/>
            </a:p>
          </p:txBody>
        </p:sp>
        <p:pic>
          <p:nvPicPr>
            <p:cNvPr id="8" name="Image 1" descr="preencoded.png">
              <a:extLst>
                <a:ext uri="{FF2B5EF4-FFF2-40B4-BE49-F238E27FC236}">
                  <a16:creationId xmlns:a16="http://schemas.microsoft.com/office/drawing/2014/main" id="{41CAA193-5C87-7257-F2D2-D10F272C6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272" y="2190036"/>
              <a:ext cx="425232" cy="425291"/>
            </a:xfrm>
            <a:prstGeom prst="rect">
              <a:avLst/>
            </a:prstGeom>
          </p:spPr>
        </p:pic>
        <p:sp>
          <p:nvSpPr>
            <p:cNvPr id="9" name="Text 4">
              <a:extLst>
                <a:ext uri="{FF2B5EF4-FFF2-40B4-BE49-F238E27FC236}">
                  <a16:creationId xmlns:a16="http://schemas.microsoft.com/office/drawing/2014/main" id="{625E4496-DC8D-4E54-1B62-1898047F6CD5}"/>
                </a:ext>
              </a:extLst>
            </p:cNvPr>
            <p:cNvSpPr/>
            <p:nvPr/>
          </p:nvSpPr>
          <p:spPr>
            <a:xfrm>
              <a:off x="2183011" y="2134433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b="1" dirty="0">
                  <a:latin typeface="Avenir Next LT Pro (Body)"/>
                  <a:ea typeface="Gelasio Semi Bold" pitchFamily="34" charset="-122"/>
                  <a:cs typeface="Gelasio Semi Bold" pitchFamily="34" charset="-120"/>
                </a:rPr>
                <a:t>Week 10-11</a:t>
              </a:r>
              <a:endParaRPr lang="en-US" b="1" dirty="0">
                <a:latin typeface="Avenir Next LT Pro (Body)"/>
              </a:endParaRPr>
            </a:p>
          </p:txBody>
        </p:sp>
        <p:sp>
          <p:nvSpPr>
            <p:cNvPr id="10" name="Text 5">
              <a:extLst>
                <a:ext uri="{FF2B5EF4-FFF2-40B4-BE49-F238E27FC236}">
                  <a16:creationId xmlns:a16="http://schemas.microsoft.com/office/drawing/2014/main" id="{AFB4AA2E-2F04-36C7-6A36-77B82113380A}"/>
                </a:ext>
              </a:extLst>
            </p:cNvPr>
            <p:cNvSpPr/>
            <p:nvPr/>
          </p:nvSpPr>
          <p:spPr>
            <a:xfrm>
              <a:off x="2183011" y="2624852"/>
              <a:ext cx="6167199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400" dirty="0">
                  <a:latin typeface="Avenir Next LT Pro (Body)"/>
                  <a:ea typeface="Gelasio" pitchFamily="34" charset="-122"/>
                  <a:cs typeface="Gelasio" pitchFamily="34" charset="-120"/>
                </a:rPr>
                <a:t>Initial uncertainty and slight decline in volumes as businesses assessed situation</a:t>
              </a:r>
              <a:endParaRPr lang="en-US" sz="1400" dirty="0">
                <a:latin typeface="Avenir Next LT Pro (Body)"/>
              </a:endParaRPr>
            </a:p>
          </p:txBody>
        </p:sp>
        <p:sp>
          <p:nvSpPr>
            <p:cNvPr id="11" name="Shape 6">
              <a:extLst>
                <a:ext uri="{FF2B5EF4-FFF2-40B4-BE49-F238E27FC236}">
                  <a16:creationId xmlns:a16="http://schemas.microsoft.com/office/drawing/2014/main" id="{AEFBB7F4-A3F9-FCFA-C3CE-749688998AC9}"/>
                </a:ext>
              </a:extLst>
            </p:cNvPr>
            <p:cNvSpPr/>
            <p:nvPr/>
          </p:nvSpPr>
          <p:spPr>
            <a:xfrm>
              <a:off x="1273612" y="4299347"/>
              <a:ext cx="680442" cy="30480"/>
            </a:xfrm>
            <a:prstGeom prst="roundRect">
              <a:avLst>
                <a:gd name="adj" fmla="val 111628"/>
              </a:avLst>
            </a:prstGeom>
            <a:solidFill>
              <a:srgbClr val="D4CEC3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Shape 7">
              <a:extLst>
                <a:ext uri="{FF2B5EF4-FFF2-40B4-BE49-F238E27FC236}">
                  <a16:creationId xmlns:a16="http://schemas.microsoft.com/office/drawing/2014/main" id="{91437E9B-19B3-5A45-20A5-CA1F6F4F56AC}"/>
                </a:ext>
              </a:extLst>
            </p:cNvPr>
            <p:cNvSpPr/>
            <p:nvPr/>
          </p:nvSpPr>
          <p:spPr>
            <a:xfrm>
              <a:off x="793790" y="4059436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EE8DD"/>
            </a:solidFill>
            <a:ln/>
          </p:spPr>
          <p:txBody>
            <a:bodyPr/>
            <a:lstStyle/>
            <a:p>
              <a:endParaRPr lang="en-US"/>
            </a:p>
          </p:txBody>
        </p:sp>
        <p:pic>
          <p:nvPicPr>
            <p:cNvPr id="13" name="Image 2" descr="preencoded.png">
              <a:extLst>
                <a:ext uri="{FF2B5EF4-FFF2-40B4-BE49-F238E27FC236}">
                  <a16:creationId xmlns:a16="http://schemas.microsoft.com/office/drawing/2014/main" id="{1970DFA8-C8C2-70FA-6DF3-60D24C4F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790" y="4101941"/>
              <a:ext cx="455715" cy="425291"/>
            </a:xfrm>
            <a:prstGeom prst="rect">
              <a:avLst/>
            </a:prstGeom>
          </p:spPr>
        </p:pic>
        <p:sp>
          <p:nvSpPr>
            <p:cNvPr id="14" name="Text 8">
              <a:extLst>
                <a:ext uri="{FF2B5EF4-FFF2-40B4-BE49-F238E27FC236}">
                  <a16:creationId xmlns:a16="http://schemas.microsoft.com/office/drawing/2014/main" id="{873AE62F-7510-9A80-90A1-3D9B5BB5CA78}"/>
                </a:ext>
              </a:extLst>
            </p:cNvPr>
            <p:cNvSpPr/>
            <p:nvPr/>
          </p:nvSpPr>
          <p:spPr>
            <a:xfrm>
              <a:off x="2183011" y="4031099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b="1" dirty="0">
                  <a:latin typeface="Avenir Next LT Pro (Body)"/>
                  <a:ea typeface="Gelasio Semi Bold" pitchFamily="34" charset="-122"/>
                  <a:cs typeface="Gelasio Semi Bold" pitchFamily="34" charset="-120"/>
                </a:rPr>
                <a:t>Week 12</a:t>
              </a:r>
              <a:endParaRPr lang="en-US" b="1" dirty="0">
                <a:latin typeface="Avenir Next LT Pro (Body)"/>
              </a:endParaRPr>
            </a:p>
          </p:txBody>
        </p:sp>
        <p:sp>
          <p:nvSpPr>
            <p:cNvPr id="15" name="Text 9">
              <a:extLst>
                <a:ext uri="{FF2B5EF4-FFF2-40B4-BE49-F238E27FC236}">
                  <a16:creationId xmlns:a16="http://schemas.microsoft.com/office/drawing/2014/main" id="{9D847599-1B95-8DC7-4BA3-05FFB845D0E6}"/>
                </a:ext>
              </a:extLst>
            </p:cNvPr>
            <p:cNvSpPr/>
            <p:nvPr/>
          </p:nvSpPr>
          <p:spPr>
            <a:xfrm>
              <a:off x="2183011" y="4521517"/>
              <a:ext cx="6167199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400" dirty="0">
                  <a:latin typeface="Avenir Next LT Pro (Body)"/>
                  <a:ea typeface="Gelasio" pitchFamily="34" charset="-122"/>
                  <a:cs typeface="Gelasio" pitchFamily="34" charset="-120"/>
                </a:rPr>
                <a:t>Dramatic volume increase as lockdowns implemented and e-commerce adoption surged</a:t>
              </a:r>
              <a:endParaRPr lang="en-US" sz="1400" dirty="0">
                <a:latin typeface="Avenir Next LT Pro (Body)"/>
              </a:endParaRPr>
            </a:p>
          </p:txBody>
        </p:sp>
        <p:sp>
          <p:nvSpPr>
            <p:cNvPr id="16" name="Shape 10">
              <a:extLst>
                <a:ext uri="{FF2B5EF4-FFF2-40B4-BE49-F238E27FC236}">
                  <a16:creationId xmlns:a16="http://schemas.microsoft.com/office/drawing/2014/main" id="{20A4C0B8-062B-F8FA-B9CF-6A5B2A5B50E6}"/>
                </a:ext>
              </a:extLst>
            </p:cNvPr>
            <p:cNvSpPr/>
            <p:nvPr/>
          </p:nvSpPr>
          <p:spPr>
            <a:xfrm>
              <a:off x="1304093" y="6435924"/>
              <a:ext cx="680442" cy="30479"/>
            </a:xfrm>
            <a:prstGeom prst="roundRect">
              <a:avLst>
                <a:gd name="adj" fmla="val 111628"/>
              </a:avLst>
            </a:prstGeom>
            <a:solidFill>
              <a:srgbClr val="D4CEC3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Shape 11">
              <a:extLst>
                <a:ext uri="{FF2B5EF4-FFF2-40B4-BE49-F238E27FC236}">
                  <a16:creationId xmlns:a16="http://schemas.microsoft.com/office/drawing/2014/main" id="{4AEA2B05-C6C7-E0E6-695A-DFE208CA5B0D}"/>
                </a:ext>
              </a:extLst>
            </p:cNvPr>
            <p:cNvSpPr/>
            <p:nvPr/>
          </p:nvSpPr>
          <p:spPr>
            <a:xfrm>
              <a:off x="824271" y="6196013"/>
              <a:ext cx="510303" cy="510302"/>
            </a:xfrm>
            <a:prstGeom prst="roundRect">
              <a:avLst>
                <a:gd name="adj" fmla="val 6667"/>
              </a:avLst>
            </a:prstGeom>
            <a:solidFill>
              <a:srgbClr val="EEE8DD"/>
            </a:solidFill>
            <a:ln/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Image 3" descr="preencoded.png">
              <a:extLst>
                <a:ext uri="{FF2B5EF4-FFF2-40B4-BE49-F238E27FC236}">
                  <a16:creationId xmlns:a16="http://schemas.microsoft.com/office/drawing/2014/main" id="{525FE79A-590D-15BA-D59D-0B3C0E775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803" y="6217886"/>
              <a:ext cx="425234" cy="425291"/>
            </a:xfrm>
            <a:prstGeom prst="rect">
              <a:avLst/>
            </a:prstGeom>
          </p:spPr>
        </p:pic>
        <p:sp>
          <p:nvSpPr>
            <p:cNvPr id="19" name="Text 12">
              <a:extLst>
                <a:ext uri="{FF2B5EF4-FFF2-40B4-BE49-F238E27FC236}">
                  <a16:creationId xmlns:a16="http://schemas.microsoft.com/office/drawing/2014/main" id="{2C9490A8-DE0D-C94C-C20C-FA51E648F204}"/>
                </a:ext>
              </a:extLst>
            </p:cNvPr>
            <p:cNvSpPr/>
            <p:nvPr/>
          </p:nvSpPr>
          <p:spPr>
            <a:xfrm>
              <a:off x="2183011" y="6215079"/>
              <a:ext cx="2835234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b="1" dirty="0">
                  <a:latin typeface="Avenir Next LT Pro (Body)"/>
                  <a:ea typeface="Gelasio Semi Bold" pitchFamily="34" charset="-122"/>
                  <a:cs typeface="Gelasio Semi Bold" pitchFamily="34" charset="-120"/>
                </a:rPr>
                <a:t>Week 13-16</a:t>
              </a:r>
              <a:endParaRPr lang="en-US" b="1" dirty="0">
                <a:latin typeface="Avenir Next LT Pro (Body)"/>
              </a:endParaRPr>
            </a:p>
          </p:txBody>
        </p:sp>
        <p:sp>
          <p:nvSpPr>
            <p:cNvPr id="20" name="Text 13">
              <a:extLst>
                <a:ext uri="{FF2B5EF4-FFF2-40B4-BE49-F238E27FC236}">
                  <a16:creationId xmlns:a16="http://schemas.microsoft.com/office/drawing/2014/main" id="{3A872F36-4086-A3E5-02E8-A63F9DC1BE2B}"/>
                </a:ext>
              </a:extLst>
            </p:cNvPr>
            <p:cNvSpPr/>
            <p:nvPr/>
          </p:nvSpPr>
          <p:spPr>
            <a:xfrm>
              <a:off x="2183011" y="6705496"/>
              <a:ext cx="6167199" cy="72580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400" dirty="0">
                  <a:latin typeface="Avenir Next LT Pro (Body)"/>
                  <a:ea typeface="Gelasio" pitchFamily="34" charset="-122"/>
                  <a:cs typeface="Gelasio" pitchFamily="34" charset="-120"/>
                </a:rPr>
                <a:t>Sustained growth pattern establishing new baseline demand levels</a:t>
              </a:r>
              <a:endParaRPr lang="en-US" sz="1400" dirty="0">
                <a:latin typeface="Avenir Next LT Pro (Body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3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FCA899-F0E8-0C5C-6FC0-4CB4577340D9}"/>
              </a:ext>
            </a:extLst>
          </p:cNvPr>
          <p:cNvSpPr txBox="1">
            <a:spLocks/>
          </p:cNvSpPr>
          <p:nvPr/>
        </p:nvSpPr>
        <p:spPr>
          <a:xfrm>
            <a:off x="758311" y="150319"/>
            <a:ext cx="10972800" cy="7618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COVID Timeline vs Volume Spike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D70E9B-B305-BDE0-6594-57B032FD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50485"/>
              </p:ext>
            </p:extLst>
          </p:nvPr>
        </p:nvGraphicFramePr>
        <p:xfrm>
          <a:off x="7113639" y="1060492"/>
          <a:ext cx="4626078" cy="20948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0600">
                  <a:extLst>
                    <a:ext uri="{9D8B030D-6E8A-4147-A177-3AD203B41FA5}">
                      <a16:colId xmlns:a16="http://schemas.microsoft.com/office/drawing/2014/main" val="584425468"/>
                    </a:ext>
                  </a:extLst>
                </a:gridCol>
                <a:gridCol w="1314569">
                  <a:extLst>
                    <a:ext uri="{9D8B030D-6E8A-4147-A177-3AD203B41FA5}">
                      <a16:colId xmlns:a16="http://schemas.microsoft.com/office/drawing/2014/main" val="3899221002"/>
                    </a:ext>
                  </a:extLst>
                </a:gridCol>
                <a:gridCol w="593705">
                  <a:extLst>
                    <a:ext uri="{9D8B030D-6E8A-4147-A177-3AD203B41FA5}">
                      <a16:colId xmlns:a16="http://schemas.microsoft.com/office/drawing/2014/main" val="2768743516"/>
                    </a:ext>
                  </a:extLst>
                </a:gridCol>
                <a:gridCol w="710829">
                  <a:extLst>
                    <a:ext uri="{9D8B030D-6E8A-4147-A177-3AD203B41FA5}">
                      <a16:colId xmlns:a16="http://schemas.microsoft.com/office/drawing/2014/main" val="3777036179"/>
                    </a:ext>
                  </a:extLst>
                </a:gridCol>
                <a:gridCol w="692406">
                  <a:extLst>
                    <a:ext uri="{9D8B030D-6E8A-4147-A177-3AD203B41FA5}">
                      <a16:colId xmlns:a16="http://schemas.microsoft.com/office/drawing/2014/main" val="1452522966"/>
                    </a:ext>
                  </a:extLst>
                </a:gridCol>
                <a:gridCol w="513969">
                  <a:extLst>
                    <a:ext uri="{9D8B030D-6E8A-4147-A177-3AD203B41FA5}">
                      <a16:colId xmlns:a16="http://schemas.microsoft.com/office/drawing/2014/main" val="3053037997"/>
                    </a:ext>
                  </a:extLst>
                </a:gridCol>
              </a:tblGrid>
              <a:tr h="376295">
                <a:tc>
                  <a:txBody>
                    <a:bodyPr/>
                    <a:lstStyle/>
                    <a:p>
                      <a:r>
                        <a:rPr lang="en-US" sz="1050" dirty="0"/>
                        <a:t>Legend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Event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35153"/>
                  </a:ext>
                </a:extLst>
              </a:tr>
              <a:tr h="437054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Pandemic Declared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99601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WFH Urged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7707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Border 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14290"/>
                  </a:ext>
                </a:extLst>
              </a:tr>
              <a:tr h="437054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Covid Delivery Standard Began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0789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C.E.R.B Launched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8842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B612F4-A3CC-B859-BD91-0E7942CEF4D7}"/>
              </a:ext>
            </a:extLst>
          </p:cNvPr>
          <p:cNvCxnSpPr>
            <a:cxnSpLocks/>
          </p:cNvCxnSpPr>
          <p:nvPr/>
        </p:nvCxnSpPr>
        <p:spPr>
          <a:xfrm>
            <a:off x="7244303" y="1620820"/>
            <a:ext cx="575181" cy="0"/>
          </a:xfrm>
          <a:prstGeom prst="line">
            <a:avLst/>
          </a:prstGeom>
          <a:ln w="19050" cap="flat" cmpd="sng" algn="ctr">
            <a:solidFill>
              <a:srgbClr val="D645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D43213-9FB7-CDB9-A3A7-325ED56074CA}"/>
              </a:ext>
            </a:extLst>
          </p:cNvPr>
          <p:cNvCxnSpPr>
            <a:cxnSpLocks/>
          </p:cNvCxnSpPr>
          <p:nvPr/>
        </p:nvCxnSpPr>
        <p:spPr>
          <a:xfrm>
            <a:off x="7258352" y="2030053"/>
            <a:ext cx="575181" cy="0"/>
          </a:xfrm>
          <a:prstGeom prst="line">
            <a:avLst/>
          </a:prstGeom>
          <a:ln w="19050" cap="flat" cmpd="sng" algn="ctr">
            <a:solidFill>
              <a:srgbClr val="6B007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D3C3B3-6C9A-600C-6E4D-1F764D60C66C}"/>
              </a:ext>
            </a:extLst>
          </p:cNvPr>
          <p:cNvCxnSpPr>
            <a:cxnSpLocks/>
          </p:cNvCxnSpPr>
          <p:nvPr/>
        </p:nvCxnSpPr>
        <p:spPr>
          <a:xfrm>
            <a:off x="7258352" y="2635523"/>
            <a:ext cx="575181" cy="0"/>
          </a:xfrm>
          <a:prstGeom prst="line">
            <a:avLst/>
          </a:prstGeom>
          <a:ln w="19050" cap="flat" cmpd="sng" algn="ctr">
            <a:solidFill>
              <a:srgbClr val="E1C23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F3B6D7-3B83-8E05-CA3F-2B01614A5ECA}"/>
              </a:ext>
            </a:extLst>
          </p:cNvPr>
          <p:cNvCxnSpPr>
            <a:cxnSpLocks/>
          </p:cNvCxnSpPr>
          <p:nvPr/>
        </p:nvCxnSpPr>
        <p:spPr>
          <a:xfrm>
            <a:off x="7230422" y="3032877"/>
            <a:ext cx="575181" cy="0"/>
          </a:xfrm>
          <a:prstGeom prst="line">
            <a:avLst/>
          </a:prstGeom>
          <a:ln w="19050" cap="flat" cmpd="sng" algn="ctr">
            <a:solidFill>
              <a:srgbClr val="E669B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ADDB77-1B7E-7197-34A0-F38F13734185}"/>
              </a:ext>
            </a:extLst>
          </p:cNvPr>
          <p:cNvCxnSpPr>
            <a:cxnSpLocks/>
          </p:cNvCxnSpPr>
          <p:nvPr/>
        </p:nvCxnSpPr>
        <p:spPr>
          <a:xfrm>
            <a:off x="7258352" y="2305663"/>
            <a:ext cx="575181" cy="0"/>
          </a:xfrm>
          <a:prstGeom prst="line">
            <a:avLst/>
          </a:prstGeom>
          <a:ln w="19050" cap="flat" cmpd="sng" algn="ctr">
            <a:solidFill>
              <a:srgbClr val="6B007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78D864A-B18B-4EB3-E53E-FC5E4EF2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8" y="1158706"/>
            <a:ext cx="6793726" cy="4916860"/>
          </a:xfrm>
          <a:prstGeom prst="rect">
            <a:avLst/>
          </a:prstGeom>
        </p:spPr>
      </p:pic>
      <p:sp>
        <p:nvSpPr>
          <p:cNvPr id="4" name="Shape 2">
            <a:extLst>
              <a:ext uri="{FF2B5EF4-FFF2-40B4-BE49-F238E27FC236}">
                <a16:creationId xmlns:a16="http://schemas.microsoft.com/office/drawing/2014/main" id="{1BB71164-5954-6E4D-C35A-1FDA7524C3BE}"/>
              </a:ext>
            </a:extLst>
          </p:cNvPr>
          <p:cNvSpPr/>
          <p:nvPr/>
        </p:nvSpPr>
        <p:spPr>
          <a:xfrm>
            <a:off x="7411813" y="3392001"/>
            <a:ext cx="312077" cy="45719"/>
          </a:xfrm>
          <a:prstGeom prst="roundRect">
            <a:avLst>
              <a:gd name="adj" fmla="val 103245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A96EDBC7-F582-E27F-EAAD-8B2E71912B5C}"/>
              </a:ext>
            </a:extLst>
          </p:cNvPr>
          <p:cNvSpPr/>
          <p:nvPr/>
        </p:nvSpPr>
        <p:spPr>
          <a:xfrm>
            <a:off x="7191071" y="3281631"/>
            <a:ext cx="234029" cy="209368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B3CE5292-CFCB-B7A7-E5DB-BC68B4568FFE}"/>
              </a:ext>
            </a:extLst>
          </p:cNvPr>
          <p:cNvSpPr/>
          <p:nvPr/>
        </p:nvSpPr>
        <p:spPr>
          <a:xfrm>
            <a:off x="7230422" y="3301336"/>
            <a:ext cx="155980" cy="174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200"/>
              </a:lnSpc>
              <a:buNone/>
            </a:pPr>
            <a:r>
              <a:rPr lang="en-US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264B3BDE-95D5-62F5-EA58-94E615554F27}"/>
              </a:ext>
            </a:extLst>
          </p:cNvPr>
          <p:cNvSpPr/>
          <p:nvPr/>
        </p:nvSpPr>
        <p:spPr>
          <a:xfrm>
            <a:off x="7833534" y="3268534"/>
            <a:ext cx="1745532" cy="145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250"/>
              </a:lnSpc>
              <a:buNone/>
            </a:pPr>
            <a:r>
              <a:rPr lang="en-US" sz="1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Pandemic Declared (Week 11)</a:t>
            </a:r>
            <a:endParaRPr lang="en-US" sz="1200" dirty="0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22508260-5247-BDC4-3464-25DFBBD6D3AB}"/>
              </a:ext>
            </a:extLst>
          </p:cNvPr>
          <p:cNvSpPr/>
          <p:nvPr/>
        </p:nvSpPr>
        <p:spPr>
          <a:xfrm>
            <a:off x="7764368" y="3592693"/>
            <a:ext cx="3975349" cy="316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Marked the start of major behavioral shifts elevating parcel demand.</a:t>
            </a:r>
            <a:endParaRPr lang="en-US" sz="1050" dirty="0"/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761F9ED6-C59D-F806-E9DC-08F6E410E429}"/>
              </a:ext>
            </a:extLst>
          </p:cNvPr>
          <p:cNvSpPr/>
          <p:nvPr/>
        </p:nvSpPr>
        <p:spPr>
          <a:xfrm>
            <a:off x="7411813" y="4101137"/>
            <a:ext cx="312077" cy="45719"/>
          </a:xfrm>
          <a:prstGeom prst="roundRect">
            <a:avLst>
              <a:gd name="adj" fmla="val 103245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8" name="Shape 8">
            <a:extLst>
              <a:ext uri="{FF2B5EF4-FFF2-40B4-BE49-F238E27FC236}">
                <a16:creationId xmlns:a16="http://schemas.microsoft.com/office/drawing/2014/main" id="{6AB1BF7A-A0F1-57F1-4F4C-7D6F08F97B01}"/>
              </a:ext>
            </a:extLst>
          </p:cNvPr>
          <p:cNvSpPr/>
          <p:nvPr/>
        </p:nvSpPr>
        <p:spPr>
          <a:xfrm>
            <a:off x="7191071" y="3990767"/>
            <a:ext cx="234029" cy="209368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AEEA53CB-3137-016F-AABA-90A7ECDB7569}"/>
              </a:ext>
            </a:extLst>
          </p:cNvPr>
          <p:cNvSpPr/>
          <p:nvPr/>
        </p:nvSpPr>
        <p:spPr>
          <a:xfrm>
            <a:off x="7230422" y="4010472"/>
            <a:ext cx="155980" cy="174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200"/>
              </a:lnSpc>
              <a:buNone/>
            </a:pPr>
            <a:r>
              <a:rPr lang="en-US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dirty="0"/>
          </a:p>
        </p:txBody>
      </p:sp>
      <p:sp>
        <p:nvSpPr>
          <p:cNvPr id="20" name="Text 10">
            <a:extLst>
              <a:ext uri="{FF2B5EF4-FFF2-40B4-BE49-F238E27FC236}">
                <a16:creationId xmlns:a16="http://schemas.microsoft.com/office/drawing/2014/main" id="{E3933CC5-6F51-399D-8B5A-9A4574DA75C9}"/>
              </a:ext>
            </a:extLst>
          </p:cNvPr>
          <p:cNvSpPr/>
          <p:nvPr/>
        </p:nvSpPr>
        <p:spPr>
          <a:xfrm>
            <a:off x="7833533" y="3977671"/>
            <a:ext cx="2373347" cy="145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250"/>
              </a:lnSpc>
              <a:buNone/>
            </a:pPr>
            <a:r>
              <a:rPr lang="en-US" sz="1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Work From Home Encouraged (Week 12)</a:t>
            </a:r>
            <a:endParaRPr lang="en-US" sz="1200" dirty="0"/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3E900CC2-B9BA-81E2-A05A-A0D5C9775386}"/>
              </a:ext>
            </a:extLst>
          </p:cNvPr>
          <p:cNvSpPr/>
          <p:nvPr/>
        </p:nvSpPr>
        <p:spPr>
          <a:xfrm>
            <a:off x="7931705" y="4300200"/>
            <a:ext cx="3417580" cy="195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Triggered immediate increase in online shopping and parcel volume.</a:t>
            </a:r>
            <a:endParaRPr lang="en-US" sz="1050" dirty="0"/>
          </a:p>
        </p:txBody>
      </p:sp>
      <p:sp>
        <p:nvSpPr>
          <p:cNvPr id="22" name="Shape 12">
            <a:extLst>
              <a:ext uri="{FF2B5EF4-FFF2-40B4-BE49-F238E27FC236}">
                <a16:creationId xmlns:a16="http://schemas.microsoft.com/office/drawing/2014/main" id="{7FADF702-C4ED-188E-733B-F738CCB7A221}"/>
              </a:ext>
            </a:extLst>
          </p:cNvPr>
          <p:cNvSpPr/>
          <p:nvPr/>
        </p:nvSpPr>
        <p:spPr>
          <a:xfrm>
            <a:off x="7411813" y="4810274"/>
            <a:ext cx="312077" cy="45719"/>
          </a:xfrm>
          <a:prstGeom prst="roundRect">
            <a:avLst>
              <a:gd name="adj" fmla="val 103245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23" name="Shape 13">
            <a:extLst>
              <a:ext uri="{FF2B5EF4-FFF2-40B4-BE49-F238E27FC236}">
                <a16:creationId xmlns:a16="http://schemas.microsoft.com/office/drawing/2014/main" id="{705B0F8A-A6A3-BF54-E09E-E68404F55BF0}"/>
              </a:ext>
            </a:extLst>
          </p:cNvPr>
          <p:cNvSpPr/>
          <p:nvPr/>
        </p:nvSpPr>
        <p:spPr>
          <a:xfrm>
            <a:off x="7191071" y="4699904"/>
            <a:ext cx="234029" cy="209368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24" name="Text 14">
            <a:extLst>
              <a:ext uri="{FF2B5EF4-FFF2-40B4-BE49-F238E27FC236}">
                <a16:creationId xmlns:a16="http://schemas.microsoft.com/office/drawing/2014/main" id="{538AA6BA-5694-4FFF-73B9-CAA2669A1403}"/>
              </a:ext>
            </a:extLst>
          </p:cNvPr>
          <p:cNvSpPr/>
          <p:nvPr/>
        </p:nvSpPr>
        <p:spPr>
          <a:xfrm>
            <a:off x="7230422" y="4719608"/>
            <a:ext cx="155980" cy="174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200"/>
              </a:lnSpc>
              <a:buNone/>
            </a:pPr>
            <a:r>
              <a:rPr lang="en-US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dirty="0"/>
          </a:p>
        </p:txBody>
      </p:sp>
      <p:sp>
        <p:nvSpPr>
          <p:cNvPr id="25" name="Text 15">
            <a:extLst>
              <a:ext uri="{FF2B5EF4-FFF2-40B4-BE49-F238E27FC236}">
                <a16:creationId xmlns:a16="http://schemas.microsoft.com/office/drawing/2014/main" id="{4525B65F-9248-5C05-7389-44B8EB59C03F}"/>
              </a:ext>
            </a:extLst>
          </p:cNvPr>
          <p:cNvSpPr/>
          <p:nvPr/>
        </p:nvSpPr>
        <p:spPr>
          <a:xfrm>
            <a:off x="7833533" y="4686807"/>
            <a:ext cx="2556957" cy="145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250"/>
              </a:lnSpc>
              <a:buNone/>
            </a:pPr>
            <a:r>
              <a:rPr lang="en-US" sz="1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Border Restrictions Implemented (Week 12)</a:t>
            </a:r>
            <a:endParaRPr lang="en-US" sz="1200" dirty="0"/>
          </a:p>
        </p:txBody>
      </p:sp>
      <p:sp>
        <p:nvSpPr>
          <p:cNvPr id="26" name="Text 16">
            <a:extLst>
              <a:ext uri="{FF2B5EF4-FFF2-40B4-BE49-F238E27FC236}">
                <a16:creationId xmlns:a16="http://schemas.microsoft.com/office/drawing/2014/main" id="{A159C963-E799-D16A-BEAE-F2E2BFFFA0E4}"/>
              </a:ext>
            </a:extLst>
          </p:cNvPr>
          <p:cNvSpPr/>
          <p:nvPr/>
        </p:nvSpPr>
        <p:spPr>
          <a:xfrm>
            <a:off x="7821920" y="4991740"/>
            <a:ext cx="3417580" cy="107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Further accelerated parcel reliance amid limited mobility.</a:t>
            </a:r>
            <a:endParaRPr lang="en-US" sz="1050" dirty="0"/>
          </a:p>
        </p:txBody>
      </p:sp>
      <p:sp>
        <p:nvSpPr>
          <p:cNvPr id="27" name="Shape 17">
            <a:extLst>
              <a:ext uri="{FF2B5EF4-FFF2-40B4-BE49-F238E27FC236}">
                <a16:creationId xmlns:a16="http://schemas.microsoft.com/office/drawing/2014/main" id="{FE1FE93A-69BF-1120-7133-7FFACA540725}"/>
              </a:ext>
            </a:extLst>
          </p:cNvPr>
          <p:cNvSpPr/>
          <p:nvPr/>
        </p:nvSpPr>
        <p:spPr>
          <a:xfrm>
            <a:off x="7411813" y="5519410"/>
            <a:ext cx="312077" cy="45719"/>
          </a:xfrm>
          <a:prstGeom prst="roundRect">
            <a:avLst>
              <a:gd name="adj" fmla="val 103245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28" name="Shape 18">
            <a:extLst>
              <a:ext uri="{FF2B5EF4-FFF2-40B4-BE49-F238E27FC236}">
                <a16:creationId xmlns:a16="http://schemas.microsoft.com/office/drawing/2014/main" id="{01BCF24A-E8EF-E330-02D6-C05941F46BDA}"/>
              </a:ext>
            </a:extLst>
          </p:cNvPr>
          <p:cNvSpPr/>
          <p:nvPr/>
        </p:nvSpPr>
        <p:spPr>
          <a:xfrm>
            <a:off x="7191071" y="5409040"/>
            <a:ext cx="234029" cy="209368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29" name="Text 19">
            <a:extLst>
              <a:ext uri="{FF2B5EF4-FFF2-40B4-BE49-F238E27FC236}">
                <a16:creationId xmlns:a16="http://schemas.microsoft.com/office/drawing/2014/main" id="{F107B7F7-63D2-28BF-9831-9A48421BBB88}"/>
              </a:ext>
            </a:extLst>
          </p:cNvPr>
          <p:cNvSpPr/>
          <p:nvPr/>
        </p:nvSpPr>
        <p:spPr>
          <a:xfrm>
            <a:off x="7230422" y="5428745"/>
            <a:ext cx="155980" cy="174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200"/>
              </a:lnSpc>
              <a:buNone/>
            </a:pPr>
            <a:r>
              <a:rPr lang="en-US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4</a:t>
            </a:r>
            <a:endParaRPr lang="en-US" dirty="0"/>
          </a:p>
        </p:txBody>
      </p:sp>
      <p:sp>
        <p:nvSpPr>
          <p:cNvPr id="30" name="Text 20">
            <a:extLst>
              <a:ext uri="{FF2B5EF4-FFF2-40B4-BE49-F238E27FC236}">
                <a16:creationId xmlns:a16="http://schemas.microsoft.com/office/drawing/2014/main" id="{F3DEC074-82FA-F928-3EB3-A7986D45B1EE}"/>
              </a:ext>
            </a:extLst>
          </p:cNvPr>
          <p:cNvSpPr/>
          <p:nvPr/>
        </p:nvSpPr>
        <p:spPr>
          <a:xfrm>
            <a:off x="7833533" y="5395943"/>
            <a:ext cx="2638903" cy="145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250"/>
              </a:lnSpc>
              <a:buNone/>
            </a:pPr>
            <a:r>
              <a:rPr lang="en-US" sz="1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COVID Delivery Standard Initiated (Week 13)</a:t>
            </a:r>
            <a:endParaRPr lang="en-US" sz="1200" dirty="0"/>
          </a:p>
        </p:txBody>
      </p:sp>
      <p:sp>
        <p:nvSpPr>
          <p:cNvPr id="31" name="Text 21">
            <a:extLst>
              <a:ext uri="{FF2B5EF4-FFF2-40B4-BE49-F238E27FC236}">
                <a16:creationId xmlns:a16="http://schemas.microsoft.com/office/drawing/2014/main" id="{99870818-BB59-7CBC-6125-C7BBBF6AFF90}"/>
              </a:ext>
            </a:extLst>
          </p:cNvPr>
          <p:cNvSpPr/>
          <p:nvPr/>
        </p:nvSpPr>
        <p:spPr>
          <a:xfrm>
            <a:off x="7833533" y="5708687"/>
            <a:ext cx="3417580" cy="107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Ensured safe, contactless delivery, supporting volume sustainability.</a:t>
            </a:r>
            <a:endParaRPr lang="en-US" sz="1050" dirty="0"/>
          </a:p>
        </p:txBody>
      </p:sp>
      <p:sp>
        <p:nvSpPr>
          <p:cNvPr id="32" name="Shape 22">
            <a:extLst>
              <a:ext uri="{FF2B5EF4-FFF2-40B4-BE49-F238E27FC236}">
                <a16:creationId xmlns:a16="http://schemas.microsoft.com/office/drawing/2014/main" id="{304D717F-1599-528B-DAEF-DCEE4C0F3025}"/>
              </a:ext>
            </a:extLst>
          </p:cNvPr>
          <p:cNvSpPr/>
          <p:nvPr/>
        </p:nvSpPr>
        <p:spPr>
          <a:xfrm>
            <a:off x="7411813" y="6228546"/>
            <a:ext cx="312077" cy="45719"/>
          </a:xfrm>
          <a:prstGeom prst="roundRect">
            <a:avLst>
              <a:gd name="adj" fmla="val 103245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33" name="Shape 23">
            <a:extLst>
              <a:ext uri="{FF2B5EF4-FFF2-40B4-BE49-F238E27FC236}">
                <a16:creationId xmlns:a16="http://schemas.microsoft.com/office/drawing/2014/main" id="{0C6EA941-98DD-337B-3199-5CA61751C42A}"/>
              </a:ext>
            </a:extLst>
          </p:cNvPr>
          <p:cNvSpPr/>
          <p:nvPr/>
        </p:nvSpPr>
        <p:spPr>
          <a:xfrm>
            <a:off x="7191071" y="6118176"/>
            <a:ext cx="234029" cy="209368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34" name="Text 24">
            <a:extLst>
              <a:ext uri="{FF2B5EF4-FFF2-40B4-BE49-F238E27FC236}">
                <a16:creationId xmlns:a16="http://schemas.microsoft.com/office/drawing/2014/main" id="{C265487C-F592-4330-38B2-6C96AD6706E4}"/>
              </a:ext>
            </a:extLst>
          </p:cNvPr>
          <p:cNvSpPr/>
          <p:nvPr/>
        </p:nvSpPr>
        <p:spPr>
          <a:xfrm>
            <a:off x="7230422" y="6137881"/>
            <a:ext cx="155980" cy="174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200"/>
              </a:lnSpc>
              <a:buNone/>
            </a:pPr>
            <a:r>
              <a:rPr lang="en-US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5</a:t>
            </a:r>
            <a:endParaRPr lang="en-US" dirty="0"/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E1D085CF-CDB0-8768-BE52-B4E516378A10}"/>
              </a:ext>
            </a:extLst>
          </p:cNvPr>
          <p:cNvSpPr/>
          <p:nvPr/>
        </p:nvSpPr>
        <p:spPr>
          <a:xfrm>
            <a:off x="7833534" y="6105079"/>
            <a:ext cx="1485054" cy="145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250"/>
              </a:lnSpc>
              <a:buNone/>
            </a:pPr>
            <a:r>
              <a:rPr lang="en-US" sz="1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C.E.R.B Launch (Week 15)</a:t>
            </a:r>
            <a:endParaRPr lang="en-US" sz="1200" dirty="0"/>
          </a:p>
        </p:txBody>
      </p:sp>
      <p:sp>
        <p:nvSpPr>
          <p:cNvPr id="36" name="Text 26">
            <a:extLst>
              <a:ext uri="{FF2B5EF4-FFF2-40B4-BE49-F238E27FC236}">
                <a16:creationId xmlns:a16="http://schemas.microsoft.com/office/drawing/2014/main" id="{60473507-4BE5-4711-3903-7B506B48239B}"/>
              </a:ext>
            </a:extLst>
          </p:cNvPr>
          <p:cNvSpPr/>
          <p:nvPr/>
        </p:nvSpPr>
        <p:spPr>
          <a:xfrm>
            <a:off x="7849635" y="6323437"/>
            <a:ext cx="363665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Financial aid bolstered consumer spending, reinforcing volume increases.</a:t>
            </a:r>
            <a:endParaRPr lang="en-US" sz="1050" dirty="0"/>
          </a:p>
        </p:txBody>
      </p:sp>
      <p:sp>
        <p:nvSpPr>
          <p:cNvPr id="37" name="Text 27">
            <a:extLst>
              <a:ext uri="{FF2B5EF4-FFF2-40B4-BE49-F238E27FC236}">
                <a16:creationId xmlns:a16="http://schemas.microsoft.com/office/drawing/2014/main" id="{F4D335F6-9A4E-19AC-9350-87026BACCC8B}"/>
              </a:ext>
            </a:extLst>
          </p:cNvPr>
          <p:cNvSpPr/>
          <p:nvPr/>
        </p:nvSpPr>
        <p:spPr>
          <a:xfrm>
            <a:off x="7191071" y="6601073"/>
            <a:ext cx="4548646" cy="177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00"/>
              </a:lnSpc>
              <a:buNone/>
            </a:pPr>
            <a:r>
              <a:rPr lang="en-US" sz="10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Key insight:</a:t>
            </a: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Pandemic events were pivotal in shifting e-commerce reliance.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487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455D2F2-3E16-7E7B-2CFC-6D806673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320"/>
            <a:ext cx="10972800" cy="844989"/>
          </a:xfrm>
        </p:spPr>
        <p:txBody>
          <a:bodyPr/>
          <a:lstStyle/>
          <a:p>
            <a:pPr algn="ctr"/>
            <a:r>
              <a:rPr lang="en-US" dirty="0"/>
              <a:t>Peak Season Analysis (2019 vs 2020)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CA9BBD-E5CD-DA09-BAF4-E4E0F294CF20}"/>
              </a:ext>
            </a:extLst>
          </p:cNvPr>
          <p:cNvGrpSpPr/>
          <p:nvPr/>
        </p:nvGrpSpPr>
        <p:grpSpPr>
          <a:xfrm>
            <a:off x="98941" y="1523683"/>
            <a:ext cx="7785912" cy="4377916"/>
            <a:chOff x="355198" y="1373955"/>
            <a:chExt cx="7419929" cy="411009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A554CA-A2DD-9361-6FE4-7914DFDD6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198" y="1373955"/>
              <a:ext cx="7419929" cy="41100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6F269B0-CB2E-B3F0-59EE-F812A843B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1114" y="4922070"/>
              <a:ext cx="1600200" cy="561975"/>
            </a:xfrm>
            <a:prstGeom prst="rect">
              <a:avLst/>
            </a:prstGeom>
          </p:spPr>
        </p:pic>
      </p:grpSp>
      <p:sp>
        <p:nvSpPr>
          <p:cNvPr id="21" name="Shape 1">
            <a:extLst>
              <a:ext uri="{FF2B5EF4-FFF2-40B4-BE49-F238E27FC236}">
                <a16:creationId xmlns:a16="http://schemas.microsoft.com/office/drawing/2014/main" id="{EF2CE58A-E0C2-940A-B805-0C80693227C7}"/>
              </a:ext>
            </a:extLst>
          </p:cNvPr>
          <p:cNvSpPr/>
          <p:nvPr/>
        </p:nvSpPr>
        <p:spPr>
          <a:xfrm>
            <a:off x="8357419" y="1536322"/>
            <a:ext cx="331967" cy="304178"/>
          </a:xfrm>
          <a:prstGeom prst="roundRect">
            <a:avLst>
              <a:gd name="adj" fmla="val 18667"/>
            </a:avLst>
          </a:prstGeom>
          <a:solidFill>
            <a:srgbClr val="B5D3CC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B9A9444E-B577-C6E2-F935-04EA2C218B8D}"/>
              </a:ext>
            </a:extLst>
          </p:cNvPr>
          <p:cNvSpPr/>
          <p:nvPr/>
        </p:nvSpPr>
        <p:spPr>
          <a:xfrm>
            <a:off x="8810769" y="1464309"/>
            <a:ext cx="2970371" cy="673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26.48% Increase in Volume</a:t>
            </a:r>
            <a:endParaRPr lang="en-US" sz="2000" dirty="0"/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C247C4D5-5F5B-4C96-C96F-A7E83B958BF5}"/>
              </a:ext>
            </a:extLst>
          </p:cNvPr>
          <p:cNvSpPr/>
          <p:nvPr/>
        </p:nvSpPr>
        <p:spPr>
          <a:xfrm>
            <a:off x="8810769" y="1848397"/>
            <a:ext cx="2970371" cy="1034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December and November saw the highest parcel influx.</a:t>
            </a:r>
            <a:endParaRPr lang="en-US" sz="1650" dirty="0"/>
          </a:p>
        </p:txBody>
      </p:sp>
      <p:sp>
        <p:nvSpPr>
          <p:cNvPr id="24" name="Text 5">
            <a:extLst>
              <a:ext uri="{FF2B5EF4-FFF2-40B4-BE49-F238E27FC236}">
                <a16:creationId xmlns:a16="http://schemas.microsoft.com/office/drawing/2014/main" id="{6B798440-780E-F208-B74C-5DBAA15A8407}"/>
              </a:ext>
            </a:extLst>
          </p:cNvPr>
          <p:cNvSpPr/>
          <p:nvPr/>
        </p:nvSpPr>
        <p:spPr>
          <a:xfrm>
            <a:off x="8891243" y="2890193"/>
            <a:ext cx="169066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Driving Forces</a:t>
            </a:r>
            <a:endParaRPr lang="en-US" sz="2000" dirty="0"/>
          </a:p>
        </p:txBody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EE8A53B1-6668-7991-77A4-7B8716F266F0}"/>
              </a:ext>
            </a:extLst>
          </p:cNvPr>
          <p:cNvSpPr/>
          <p:nvPr/>
        </p:nvSpPr>
        <p:spPr>
          <a:xfrm>
            <a:off x="8891243" y="3247564"/>
            <a:ext cx="2970371" cy="1034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Pandemic-driven online shopping fueled this peak demand.</a:t>
            </a:r>
            <a:endParaRPr lang="en-US" sz="1650" dirty="0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7D32A3FE-7D83-BE79-0FDE-B2372552D459}"/>
              </a:ext>
            </a:extLst>
          </p:cNvPr>
          <p:cNvSpPr/>
          <p:nvPr/>
        </p:nvSpPr>
        <p:spPr>
          <a:xfrm>
            <a:off x="8826222" y="4429786"/>
            <a:ext cx="275617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Operational Challenges</a:t>
            </a:r>
            <a:endParaRPr lang="en-US" sz="2000" dirty="0"/>
          </a:p>
        </p:txBody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039B7EE6-033D-1872-C661-D27711469E9E}"/>
              </a:ext>
            </a:extLst>
          </p:cNvPr>
          <p:cNvSpPr/>
          <p:nvPr/>
        </p:nvSpPr>
        <p:spPr>
          <a:xfrm>
            <a:off x="8826222" y="4777724"/>
            <a:ext cx="4470864" cy="629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Logistics had to scale quickly to meet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heightened expectations.</a:t>
            </a:r>
            <a:endParaRPr lang="en-US" sz="1650" dirty="0"/>
          </a:p>
        </p:txBody>
      </p:sp>
      <p:sp>
        <p:nvSpPr>
          <p:cNvPr id="28" name="Shape 1">
            <a:extLst>
              <a:ext uri="{FF2B5EF4-FFF2-40B4-BE49-F238E27FC236}">
                <a16:creationId xmlns:a16="http://schemas.microsoft.com/office/drawing/2014/main" id="{AD305AA5-53C6-1F65-C983-53A9AA0A10C9}"/>
              </a:ext>
            </a:extLst>
          </p:cNvPr>
          <p:cNvSpPr/>
          <p:nvPr/>
        </p:nvSpPr>
        <p:spPr>
          <a:xfrm>
            <a:off x="8357419" y="2941953"/>
            <a:ext cx="331967" cy="304178"/>
          </a:xfrm>
          <a:prstGeom prst="roundRect">
            <a:avLst>
              <a:gd name="adj" fmla="val 18667"/>
            </a:avLst>
          </a:prstGeom>
          <a:solidFill>
            <a:srgbClr val="B5D3CC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9" name="Shape 1">
            <a:extLst>
              <a:ext uri="{FF2B5EF4-FFF2-40B4-BE49-F238E27FC236}">
                <a16:creationId xmlns:a16="http://schemas.microsoft.com/office/drawing/2014/main" id="{6D181C24-9A61-DAE3-1812-67E3F6809731}"/>
              </a:ext>
            </a:extLst>
          </p:cNvPr>
          <p:cNvSpPr/>
          <p:nvPr/>
        </p:nvSpPr>
        <p:spPr>
          <a:xfrm>
            <a:off x="8413781" y="4445992"/>
            <a:ext cx="331967" cy="304178"/>
          </a:xfrm>
          <a:prstGeom prst="roundRect">
            <a:avLst>
              <a:gd name="adj" fmla="val 18667"/>
            </a:avLst>
          </a:prstGeom>
          <a:solidFill>
            <a:srgbClr val="B5D3CC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2BD9D5-1421-8085-2241-7FC3295DA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81" y="1366576"/>
            <a:ext cx="8869049" cy="4935886"/>
          </a:xfrm>
          <a:prstGeom prst="rect">
            <a:avLst/>
          </a:prstGeom>
        </p:spPr>
      </p:pic>
      <p:sp>
        <p:nvSpPr>
          <p:cNvPr id="9" name="Shape 1">
            <a:extLst>
              <a:ext uri="{FF2B5EF4-FFF2-40B4-BE49-F238E27FC236}">
                <a16:creationId xmlns:a16="http://schemas.microsoft.com/office/drawing/2014/main" id="{D84CEFCF-BE21-F5A0-FDF5-9F565C8FEA76}"/>
              </a:ext>
            </a:extLst>
          </p:cNvPr>
          <p:cNvSpPr/>
          <p:nvPr/>
        </p:nvSpPr>
        <p:spPr>
          <a:xfrm>
            <a:off x="227673" y="1266927"/>
            <a:ext cx="313503" cy="346251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95F0786E-4B42-00C3-098F-93A1A309815B}"/>
              </a:ext>
            </a:extLst>
          </p:cNvPr>
          <p:cNvSpPr/>
          <p:nvPr/>
        </p:nvSpPr>
        <p:spPr>
          <a:xfrm>
            <a:off x="723274" y="1094031"/>
            <a:ext cx="212364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rgbClr val="4A4A45"/>
                </a:solidFill>
                <a:ea typeface="Lato Bold" pitchFamily="34" charset="-122"/>
                <a:cs typeface="Lato Bold" pitchFamily="34" charset="-120"/>
              </a:rPr>
              <a:t>2020 Peak Season Volume</a:t>
            </a:r>
            <a:endParaRPr lang="en-US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54DBDBA9-5D10-9BF3-8302-92888FA980FF}"/>
              </a:ext>
            </a:extLst>
          </p:cNvPr>
          <p:cNvSpPr/>
          <p:nvPr/>
        </p:nvSpPr>
        <p:spPr>
          <a:xfrm>
            <a:off x="207548" y="1688187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Parcel volume nearly reached 3 million at week 49, vastly exceeding 2019.</a:t>
            </a:r>
            <a:endParaRPr lang="en-US" sz="1600" dirty="0"/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8EE89E0B-5C64-4BE9-47C3-E0A96FC74C2E}"/>
              </a:ext>
            </a:extLst>
          </p:cNvPr>
          <p:cNvSpPr/>
          <p:nvPr/>
        </p:nvSpPr>
        <p:spPr>
          <a:xfrm>
            <a:off x="835647" y="4914384"/>
            <a:ext cx="189889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rgbClr val="4A4A45"/>
                </a:solidFill>
                <a:ea typeface="Lato Bold" pitchFamily="34" charset="-122"/>
                <a:cs typeface="Lato Bold" pitchFamily="34" charset="-120"/>
              </a:rPr>
              <a:t>Impact of Online Shopping</a:t>
            </a:r>
            <a:endParaRPr lang="en-US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95C301A3-3F47-6B66-0150-1E2311D8528B}"/>
              </a:ext>
            </a:extLst>
          </p:cNvPr>
          <p:cNvSpPr/>
          <p:nvPr/>
        </p:nvSpPr>
        <p:spPr>
          <a:xfrm>
            <a:off x="321221" y="5668811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Spike reflects accelerated e-commerce and delivery demands amid the pandemic.</a:t>
            </a:r>
            <a:endParaRPr lang="en-US" sz="16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678F5BC-248B-9CB6-8A92-ACCE8FA12E3B}"/>
              </a:ext>
            </a:extLst>
          </p:cNvPr>
          <p:cNvSpPr/>
          <p:nvPr/>
        </p:nvSpPr>
        <p:spPr>
          <a:xfrm>
            <a:off x="3054846" y="40285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endParaRPr lang="en-US" sz="2000" dirty="0"/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64CC5527-7577-AC3F-DDEF-C66023359E24}"/>
              </a:ext>
            </a:extLst>
          </p:cNvPr>
          <p:cNvSpPr/>
          <p:nvPr/>
        </p:nvSpPr>
        <p:spPr>
          <a:xfrm>
            <a:off x="227673" y="3573542"/>
            <a:ext cx="2827173" cy="11850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A4A45"/>
                </a:solidFill>
                <a:ea typeface="Lato" pitchFamily="34" charset="-122"/>
                <a:cs typeface="Lato" pitchFamily="34" charset="-120"/>
              </a:rPr>
              <a:t>Volumes remained elevated beyond 2020, signaling lasting behavioral shifts.</a:t>
            </a:r>
            <a:endParaRPr lang="en-US" sz="1600" dirty="0"/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E68D7D51-06D9-BF8D-74E8-AABB0FE9E273}"/>
              </a:ext>
            </a:extLst>
          </p:cNvPr>
          <p:cNvSpPr/>
          <p:nvPr/>
        </p:nvSpPr>
        <p:spPr>
          <a:xfrm>
            <a:off x="227673" y="3081731"/>
            <a:ext cx="313503" cy="346251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BB1FF3-F1D1-BAD7-41CC-3184A95E5C05}"/>
              </a:ext>
            </a:extLst>
          </p:cNvPr>
          <p:cNvSpPr txBox="1"/>
          <p:nvPr/>
        </p:nvSpPr>
        <p:spPr>
          <a:xfrm>
            <a:off x="649711" y="3042610"/>
            <a:ext cx="2270771" cy="41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4A4A45"/>
                </a:solidFill>
                <a:ea typeface="Lato Bold" pitchFamily="34" charset="-122"/>
                <a:cs typeface="Lato Bold" pitchFamily="34" charset="-120"/>
              </a:rPr>
              <a:t>Sustained Growth</a:t>
            </a:r>
            <a:endParaRPr lang="en-US" sz="1800" dirty="0"/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F7174D49-A1FE-4D23-DA4D-77371426C659}"/>
              </a:ext>
            </a:extLst>
          </p:cNvPr>
          <p:cNvSpPr/>
          <p:nvPr/>
        </p:nvSpPr>
        <p:spPr>
          <a:xfrm>
            <a:off x="227673" y="5095589"/>
            <a:ext cx="313503" cy="346251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193586-2AF5-CB5C-B366-6B0B9B46ABCF}"/>
              </a:ext>
            </a:extLst>
          </p:cNvPr>
          <p:cNvSpPr txBox="1">
            <a:spLocks/>
          </p:cNvSpPr>
          <p:nvPr/>
        </p:nvSpPr>
        <p:spPr>
          <a:xfrm>
            <a:off x="609600" y="173320"/>
            <a:ext cx="10972800" cy="844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Peak Season Analysis (2019 vs 2020)</a:t>
            </a:r>
          </a:p>
        </p:txBody>
      </p:sp>
    </p:spTree>
    <p:extLst>
      <p:ext uri="{BB962C8B-B14F-4D97-AF65-F5344CB8AC3E}">
        <p14:creationId xmlns:p14="http://schemas.microsoft.com/office/powerpoint/2010/main" val="21011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/>
      <p:bldP spid="21" grpId="0" animBg="1"/>
      <p:bldP spid="4" grpId="0"/>
    </p:bld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812</Words>
  <Application>Microsoft Office PowerPoint</Application>
  <PresentationFormat>Widescreen</PresentationFormat>
  <Paragraphs>156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Avenir Next LT Pro</vt:lpstr>
      <vt:lpstr>Avenir Next LT Pro (Body)</vt:lpstr>
      <vt:lpstr>Calibri</vt:lpstr>
      <vt:lpstr>Kanit Light</vt:lpstr>
      <vt:lpstr>Lato</vt:lpstr>
      <vt:lpstr>Lato Bold</vt:lpstr>
      <vt:lpstr>Martel Sans</vt:lpstr>
      <vt:lpstr>Posterama</vt:lpstr>
      <vt:lpstr>SplashVTI</vt:lpstr>
      <vt:lpstr>Case Study  Impact of COVID-19 on ABC Company’s Parcel Delivery Business</vt:lpstr>
      <vt:lpstr>Objective and Approach</vt:lpstr>
      <vt:lpstr>Business Overview</vt:lpstr>
      <vt:lpstr>Business Overview</vt:lpstr>
      <vt:lpstr>Impact before and after COVID-19 Declaration</vt:lpstr>
      <vt:lpstr>First impact of COVID-19</vt:lpstr>
      <vt:lpstr>PowerPoint Presentation</vt:lpstr>
      <vt:lpstr>Peak Season Analysis (2019 vs 2020)</vt:lpstr>
      <vt:lpstr>PowerPoint Presentation</vt:lpstr>
      <vt:lpstr>Peak Season Analysis (Pre-COVID and COVID Observation Period )</vt:lpstr>
      <vt:lpstr>Customer Segment Analysis</vt:lpstr>
      <vt:lpstr>Customer Segment Analysis</vt:lpstr>
      <vt:lpstr>Customer Segment Analysis</vt:lpstr>
      <vt:lpstr>Revenue Estimation</vt:lpstr>
      <vt:lpstr>Revenue Estimation</vt:lpstr>
      <vt:lpstr>Key Findings &amp; Insights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 Impact of COVID-19 on ABC Company’s Parcel Delivery Business</dc:title>
  <dc:creator>HOANG, MAI ANH</dc:creator>
  <cp:lastModifiedBy>HOANG, MAI ANH</cp:lastModifiedBy>
  <cp:revision>21</cp:revision>
  <dcterms:created xsi:type="dcterms:W3CDTF">2025-04-21T15:32:45Z</dcterms:created>
  <dcterms:modified xsi:type="dcterms:W3CDTF">2025-04-23T12:45:45Z</dcterms:modified>
</cp:coreProperties>
</file>