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52" r:id="rId1"/>
  </p:sldMasterIdLst>
  <p:sldIdLst>
    <p:sldId id="256" r:id="rId2"/>
    <p:sldId id="257" r:id="rId3"/>
    <p:sldId id="274" r:id="rId4"/>
    <p:sldId id="275" r:id="rId5"/>
    <p:sldId id="259" r:id="rId6"/>
    <p:sldId id="261" r:id="rId7"/>
    <p:sldId id="271" r:id="rId8"/>
    <p:sldId id="260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2" r:id="rId19"/>
    <p:sldId id="273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5EF58D-B62B-40BB-83AA-9D07CFC4ED2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2648" y="557783"/>
            <a:ext cx="10969752" cy="3130807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6AC06D3-F571-4213-A2A4-6A1915120CE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2648" y="3902206"/>
            <a:ext cx="10969752" cy="2240529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A10580-AD31-4B8F-8448-55A666AC17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5A860-F335-4252-AA00-24FB67ED2982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EC99C8-515A-4FEA-9CD2-6D0BF46CF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972AF1B-1868-4C05-B6C3-9EBF29A50A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448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5170B0-C1C5-4976-80E8-6B4F90EB3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97593EE-493E-4BCE-8992-24CA63E1E09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80919F-FDDD-42FB-8422-A0665D558D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AB1048-0047-48CA-88BA-D69B470942CF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16D38A-35F8-4667-A1F4-49644471E9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9CC230-78B7-487B-9C95-CB00868F6F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3817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14CB826-D9AA-4689-B8C0-38D999F0D06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557784"/>
            <a:ext cx="2854452" cy="564342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1F1CDD-16FB-45E0-9887-24374C567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12648" y="557784"/>
            <a:ext cx="7734300" cy="564342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46397-BBD2-4426-B1F5-FD6EA3CDC8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D83879-648C-49A9-81A2-0EF5946532D0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B91E4-73D0-4ACD-8F54-00EE6FB1D6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B28C61-59FE-44D6-A7D6-AAD2922327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1507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E6D384-B2C5-42A4-9774-A931C39BA5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8D736C-5FCC-43BC-B824-A90F2CC5D1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4A3A50-B922-45BE-945D-7ED3EBD83F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BC802-30E3-4658-9CCA-F873646FEC67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241F78-20DE-4D53-BB25-79E5C4E1A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643084-C669-4FDF-87D4-F22D36BB82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23094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C6C559-800C-489A-9174-7901F92B0D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8" y="557784"/>
            <a:ext cx="10969752" cy="3146400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42B5C3-320B-4CFD-B6A7-A28C7E435B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12648" y="3902207"/>
            <a:ext cx="10969752" cy="2187443"/>
          </a:xfrm>
        </p:spPr>
        <p:txBody>
          <a:bodyPr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FCA372-3F42-4113-A73B-5FDCF93CB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B227A3-19CE-4153-81CE-64EB7AB094B3}" type="datetime1">
              <a:rPr lang="en-US" smtClean="0"/>
              <a:t>4/21/2025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DA1197-0C78-4878-B086-5D206EA491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B83D8-FD42-44FF-AA20-944A519CC0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949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685AA-B5C7-4E3D-85FA-94F3C73E5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3AFEEA-6F3F-4630-A950-61C05D2FAFB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0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AC36817-B869-4D19-9EE8-A3166B0E15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2" y="2081369"/>
            <a:ext cx="5410200" cy="40955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C074146-2374-4321-AEBB-3E9B09D779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19A100-10F6-477E-8847-29D479EF1C92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42337B-B902-4DC2-BB94-02B8A7549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4AD585-B83C-4ECF-AF42-8DDF6996B7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57039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3A9ADB-3495-481F-BB4E-9C7128B17B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65125"/>
            <a:ext cx="10745788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ED6FF4C-26CB-4281-A2F7-6CBE451867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895096"/>
            <a:ext cx="5387975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F2E72A9-F222-45B4-9355-C04C058641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2842211"/>
            <a:ext cx="5387975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699F6E-77AD-4EBC-BAF9-5A43CDEC4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67890" y="1895096"/>
            <a:ext cx="5414510" cy="823912"/>
          </a:xfrm>
        </p:spPr>
        <p:txBody>
          <a:bodyPr anchor="b"/>
          <a:lstStyle>
            <a:lvl1pPr marL="0" indent="0">
              <a:buNone/>
              <a:defRPr sz="2400" b="0" i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0F77677-7169-4591-B047-0678815F48E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67890" y="2842211"/>
            <a:ext cx="5414510" cy="334745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82A6EB-0285-4FA4-A00C-A7F716084F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F128AB-198A-495F-8475-FDB360C9873F}" type="datetime1">
              <a:rPr lang="en-US" smtClean="0"/>
              <a:t>4/21/2025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9526-82B8-402C-8A2B-82EF8F3F3A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55EC9E6-6FF1-4541-9CB1-A2FF9D852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21051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170F54-6CED-4251-A0A6-32CCD1213F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72C8E6-49D6-46A5-8DC3-B0D8E683C9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1A235E-F8FD-479F-9FC7-18BE84110877}" type="datetime1">
              <a:rPr lang="en-US" smtClean="0"/>
              <a:t>4/21/2025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B883CBA-77CD-4490-A5F3-BAA8FC254A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EA5FF79-61B6-4693-8547-95B1F2F7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722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FBDCB94-13E9-41CB-88F0-D30A1791DC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90F09B-68DA-462E-9DB4-4C9ADAB8CBCC}" type="datetime1">
              <a:rPr lang="en-US" smtClean="0"/>
              <a:t>4/21/2025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44795A4-736C-426D-8559-5AD58927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2A2ACD-17F3-4C16-8E77-86EC92CCD5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50674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FCB2E-B68A-48F9-8B20-CDED818FB6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020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1C83-64B5-4BFD-A163-75C2EA7F89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0" y="457200"/>
            <a:ext cx="5483352" cy="5744003"/>
          </a:xfrm>
        </p:spPr>
        <p:txBody>
          <a:bodyPr>
            <a:normAutofit/>
          </a:bodyPr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5D44AD-E361-48A3-936D-DDA0D51445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9989"/>
            <a:ext cx="4970822" cy="2871216"/>
          </a:xfrm>
        </p:spPr>
        <p:txBody>
          <a:bodyPr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9EED06C-E016-489C-8863-EA1BE998BC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AC4E36-FABE-47EB-AA7F-C19A93824617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9161F0-D253-49A7-9A08-7A0A228146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42C61A-B326-40A7-A286-90D0544BBC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986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2DF6F-D00F-4CE4-8701-B006273461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2649" y="457199"/>
            <a:ext cx="4970822" cy="266748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A0FF7AB-F851-4425-8407-996C920E68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096000" y="457199"/>
            <a:ext cx="5483352" cy="5403851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ED6CF5-154F-4615-8CDC-E2BFA61FAB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12649" y="3322708"/>
            <a:ext cx="4970822" cy="2546280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5C400-0D13-495F-8C4E-EC3CDF5F2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9CE6B-5DE6-4A2D-B72E-5E8969F9F56F}" type="datetime1">
              <a:rPr lang="en-US" smtClean="0"/>
              <a:t>4/21/2025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B290D7-98AC-45E5-A7D6-73520AFC73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294276C-2BD2-4C4F-AC04-DD3D73768A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646F3F-274D-499B-ABBE-824EB4ABDC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31121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42E603F-28B7-4831-BF23-65FBAB13D5FB}"/>
              </a:ext>
            </a:extLst>
          </p:cNvPr>
          <p:cNvSpPr/>
          <p:nvPr/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D39700F-2B10-4402-A7DD-06EE224588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-1" y="232968"/>
            <a:ext cx="9560477" cy="6625032"/>
          </a:xfrm>
          <a:custGeom>
            <a:avLst/>
            <a:gdLst>
              <a:gd name="connsiteX0" fmla="*/ 8831314 w 9263816"/>
              <a:gd name="connsiteY0" fmla="*/ 5943878 h 6858000"/>
              <a:gd name="connsiteX1" fmla="*/ 9179783 w 9263816"/>
              <a:gd name="connsiteY1" fmla="*/ 6086141 h 6858000"/>
              <a:gd name="connsiteX2" fmla="*/ 9260887 w 9263816"/>
              <a:gd name="connsiteY2" fmla="*/ 6279156 h 6858000"/>
              <a:gd name="connsiteX3" fmla="*/ 8925621 w 9263816"/>
              <a:gd name="connsiteY3" fmla="*/ 6708712 h 6858000"/>
              <a:gd name="connsiteX4" fmla="*/ 8496050 w 9263816"/>
              <a:gd name="connsiteY4" fmla="*/ 6373449 h 6858000"/>
              <a:gd name="connsiteX5" fmla="*/ 8831314 w 9263816"/>
              <a:gd name="connsiteY5" fmla="*/ 5943878 h 6858000"/>
              <a:gd name="connsiteX6" fmla="*/ 7397485 w 9263816"/>
              <a:gd name="connsiteY6" fmla="*/ 5931706 h 6858000"/>
              <a:gd name="connsiteX7" fmla="*/ 7917779 w 9263816"/>
              <a:gd name="connsiteY7" fmla="*/ 6191864 h 6858000"/>
              <a:gd name="connsiteX8" fmla="*/ 8013467 w 9263816"/>
              <a:gd name="connsiteY8" fmla="*/ 6375784 h 6858000"/>
              <a:gd name="connsiteX9" fmla="*/ 8021879 w 9263816"/>
              <a:gd name="connsiteY9" fmla="*/ 6753751 h 6858000"/>
              <a:gd name="connsiteX10" fmla="*/ 7981316 w 9263816"/>
              <a:gd name="connsiteY10" fmla="*/ 6858000 h 6858000"/>
              <a:gd name="connsiteX11" fmla="*/ 6819486 w 9263816"/>
              <a:gd name="connsiteY11" fmla="*/ 6858000 h 6858000"/>
              <a:gd name="connsiteX12" fmla="*/ 6785199 w 9263816"/>
              <a:gd name="connsiteY12" fmla="*/ 6781101 h 6858000"/>
              <a:gd name="connsiteX13" fmla="*/ 7196747 w 9263816"/>
              <a:gd name="connsiteY13" fmla="*/ 5964309 h 6858000"/>
              <a:gd name="connsiteX14" fmla="*/ 7397485 w 9263816"/>
              <a:gd name="connsiteY14" fmla="*/ 5931706 h 6858000"/>
              <a:gd name="connsiteX15" fmla="*/ 1505570 w 9263816"/>
              <a:gd name="connsiteY15" fmla="*/ 227178 h 6858000"/>
              <a:gd name="connsiteX16" fmla="*/ 2026489 w 9263816"/>
              <a:gd name="connsiteY16" fmla="*/ 392370 h 6858000"/>
              <a:gd name="connsiteX17" fmla="*/ 2444553 w 9263816"/>
              <a:gd name="connsiteY17" fmla="*/ 1654853 h 6858000"/>
              <a:gd name="connsiteX18" fmla="*/ 3183153 w 9263816"/>
              <a:gd name="connsiteY18" fmla="*/ 2116208 h 6858000"/>
              <a:gd name="connsiteX19" fmla="*/ 4288384 w 9263816"/>
              <a:gd name="connsiteY19" fmla="*/ 1291908 h 6858000"/>
              <a:gd name="connsiteX20" fmla="*/ 5472602 w 9263816"/>
              <a:gd name="connsiteY20" fmla="*/ 1697818 h 6858000"/>
              <a:gd name="connsiteX21" fmla="*/ 5844697 w 9263816"/>
              <a:gd name="connsiteY21" fmla="*/ 3444791 h 6858000"/>
              <a:gd name="connsiteX22" fmla="*/ 6715674 w 9263816"/>
              <a:gd name="connsiteY22" fmla="*/ 4065208 h 6858000"/>
              <a:gd name="connsiteX23" fmla="*/ 8130429 w 9263816"/>
              <a:gd name="connsiteY23" fmla="*/ 4101787 h 6858000"/>
              <a:gd name="connsiteX24" fmla="*/ 8624630 w 9263816"/>
              <a:gd name="connsiteY24" fmla="*/ 4686202 h 6858000"/>
              <a:gd name="connsiteX25" fmla="*/ 8623843 w 9263816"/>
              <a:gd name="connsiteY25" fmla="*/ 4685749 h 6858000"/>
              <a:gd name="connsiteX26" fmla="*/ 8646859 w 9263816"/>
              <a:gd name="connsiteY26" fmla="*/ 4835156 h 6858000"/>
              <a:gd name="connsiteX27" fmla="*/ 8079403 w 9263816"/>
              <a:gd name="connsiteY27" fmla="*/ 5661624 h 6858000"/>
              <a:gd name="connsiteX28" fmla="*/ 6833105 w 9263816"/>
              <a:gd name="connsiteY28" fmla="*/ 5397208 h 6858000"/>
              <a:gd name="connsiteX29" fmla="*/ 5900832 w 9263816"/>
              <a:gd name="connsiteY29" fmla="*/ 5944462 h 6858000"/>
              <a:gd name="connsiteX30" fmla="*/ 6067212 w 9263816"/>
              <a:gd name="connsiteY30" fmla="*/ 6811916 h 6858000"/>
              <a:gd name="connsiteX31" fmla="*/ 6089565 w 9263816"/>
              <a:gd name="connsiteY31" fmla="*/ 6858000 h 6858000"/>
              <a:gd name="connsiteX32" fmla="*/ 0 w 9263816"/>
              <a:gd name="connsiteY32" fmla="*/ 6858000 h 6858000"/>
              <a:gd name="connsiteX33" fmla="*/ 0 w 9263816"/>
              <a:gd name="connsiteY33" fmla="*/ 2181377 h 6858000"/>
              <a:gd name="connsiteX34" fmla="*/ 73069 w 9263816"/>
              <a:gd name="connsiteY34" fmla="*/ 2215839 h 6858000"/>
              <a:gd name="connsiteX35" fmla="*/ 335445 w 9263816"/>
              <a:gd name="connsiteY35" fmla="*/ 2237140 h 6858000"/>
              <a:gd name="connsiteX36" fmla="*/ 752878 w 9263816"/>
              <a:gd name="connsiteY36" fmla="*/ 1445285 h 6858000"/>
              <a:gd name="connsiteX37" fmla="*/ 1202551 w 9263816"/>
              <a:gd name="connsiteY37" fmla="*/ 314229 h 6858000"/>
              <a:gd name="connsiteX38" fmla="*/ 1505570 w 9263816"/>
              <a:gd name="connsiteY38" fmla="*/ 227178 h 6858000"/>
              <a:gd name="connsiteX39" fmla="*/ 3142509 w 9263816"/>
              <a:gd name="connsiteY39" fmla="*/ 68854 h 6858000"/>
              <a:gd name="connsiteX40" fmla="*/ 3490978 w 9263816"/>
              <a:gd name="connsiteY40" fmla="*/ 211117 h 6858000"/>
              <a:gd name="connsiteX41" fmla="*/ 3572083 w 9263816"/>
              <a:gd name="connsiteY41" fmla="*/ 404131 h 6858000"/>
              <a:gd name="connsiteX42" fmla="*/ 3236814 w 9263816"/>
              <a:gd name="connsiteY42" fmla="*/ 833688 h 6858000"/>
              <a:gd name="connsiteX43" fmla="*/ 2807245 w 9263816"/>
              <a:gd name="connsiteY43" fmla="*/ 498425 h 6858000"/>
              <a:gd name="connsiteX44" fmla="*/ 3142509 w 9263816"/>
              <a:gd name="connsiteY44" fmla="*/ 68854 h 6858000"/>
              <a:gd name="connsiteX45" fmla="*/ 0 w 9263816"/>
              <a:gd name="connsiteY45" fmla="*/ 0 h 6858000"/>
              <a:gd name="connsiteX46" fmla="*/ 39858 w 9263816"/>
              <a:gd name="connsiteY46" fmla="*/ 0 h 6858000"/>
              <a:gd name="connsiteX47" fmla="*/ 65022 w 9263816"/>
              <a:gd name="connsiteY47" fmla="*/ 5834 h 6858000"/>
              <a:gd name="connsiteX48" fmla="*/ 389258 w 9263816"/>
              <a:gd name="connsiteY48" fmla="*/ 235630 h 6858000"/>
              <a:gd name="connsiteX49" fmla="*/ 485484 w 9263816"/>
              <a:gd name="connsiteY49" fmla="*/ 420070 h 6858000"/>
              <a:gd name="connsiteX50" fmla="*/ 74229 w 9263816"/>
              <a:gd name="connsiteY50" fmla="*/ 1237955 h 6858000"/>
              <a:gd name="connsiteX51" fmla="*/ 0 w 9263816"/>
              <a:gd name="connsiteY51" fmla="*/ 1254477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9263816" h="6858000">
                <a:moveTo>
                  <a:pt x="8831314" y="5943878"/>
                </a:moveTo>
                <a:cubicBezTo>
                  <a:pt x="8964281" y="5927490"/>
                  <a:pt x="9096260" y="5981362"/>
                  <a:pt x="9179783" y="6086141"/>
                </a:cubicBezTo>
                <a:cubicBezTo>
                  <a:pt x="9224074" y="6141769"/>
                  <a:pt x="9252211" y="6208560"/>
                  <a:pt x="9260887" y="6279156"/>
                </a:cubicBezTo>
                <a:cubicBezTo>
                  <a:pt x="9286897" y="6490362"/>
                  <a:pt x="9136845" y="6682672"/>
                  <a:pt x="8925621" y="6708712"/>
                </a:cubicBezTo>
                <a:cubicBezTo>
                  <a:pt x="8714398" y="6734766"/>
                  <a:pt x="8522062" y="6584655"/>
                  <a:pt x="8496050" y="6373449"/>
                </a:cubicBezTo>
                <a:cubicBezTo>
                  <a:pt x="8470038" y="6162229"/>
                  <a:pt x="8620090" y="5969920"/>
                  <a:pt x="8831314" y="5943878"/>
                </a:cubicBezTo>
                <a:close/>
                <a:moveTo>
                  <a:pt x="7397485" y="5931706"/>
                </a:moveTo>
                <a:cubicBezTo>
                  <a:pt x="7598431" y="5931157"/>
                  <a:pt x="7792965" y="6024548"/>
                  <a:pt x="7917779" y="6191864"/>
                </a:cubicBezTo>
                <a:cubicBezTo>
                  <a:pt x="7959204" y="6247714"/>
                  <a:pt x="7991530" y="6309792"/>
                  <a:pt x="8013467" y="6375784"/>
                </a:cubicBezTo>
                <a:cubicBezTo>
                  <a:pt x="8055425" y="6502973"/>
                  <a:pt x="8055748" y="6633888"/>
                  <a:pt x="8021879" y="6753751"/>
                </a:cubicBezTo>
                <a:lnTo>
                  <a:pt x="7981316" y="6858000"/>
                </a:lnTo>
                <a:lnTo>
                  <a:pt x="6819486" y="6858000"/>
                </a:lnTo>
                <a:lnTo>
                  <a:pt x="6785199" y="6781101"/>
                </a:lnTo>
                <a:cubicBezTo>
                  <a:pt x="6673307" y="6441922"/>
                  <a:pt x="6857485" y="6076251"/>
                  <a:pt x="7196747" y="5964309"/>
                </a:cubicBezTo>
                <a:cubicBezTo>
                  <a:pt x="7262809" y="5942509"/>
                  <a:pt x="7330503" y="5931889"/>
                  <a:pt x="7397485" y="5931706"/>
                </a:cubicBezTo>
                <a:close/>
                <a:moveTo>
                  <a:pt x="1505570" y="227178"/>
                </a:moveTo>
                <a:cubicBezTo>
                  <a:pt x="1691018" y="218628"/>
                  <a:pt x="1889853" y="275403"/>
                  <a:pt x="2026489" y="392370"/>
                </a:cubicBezTo>
                <a:cubicBezTo>
                  <a:pt x="2369898" y="685965"/>
                  <a:pt x="2078266" y="1147857"/>
                  <a:pt x="2444553" y="1654853"/>
                </a:cubicBezTo>
                <a:cubicBezTo>
                  <a:pt x="2492906" y="1721679"/>
                  <a:pt x="2800482" y="2144546"/>
                  <a:pt x="3183153" y="2116208"/>
                </a:cubicBezTo>
                <a:cubicBezTo>
                  <a:pt x="3673561" y="2080541"/>
                  <a:pt x="3723222" y="1441614"/>
                  <a:pt x="4288384" y="1291908"/>
                </a:cubicBezTo>
                <a:cubicBezTo>
                  <a:pt x="4689065" y="1185875"/>
                  <a:pt x="5207943" y="1366633"/>
                  <a:pt x="5472602" y="1697818"/>
                </a:cubicBezTo>
                <a:cubicBezTo>
                  <a:pt x="5891294" y="2221754"/>
                  <a:pt x="5408012" y="2790179"/>
                  <a:pt x="5844697" y="3444791"/>
                </a:cubicBezTo>
                <a:cubicBezTo>
                  <a:pt x="6149900" y="3902467"/>
                  <a:pt x="6672672" y="4053594"/>
                  <a:pt x="6715674" y="4065208"/>
                </a:cubicBezTo>
                <a:cubicBezTo>
                  <a:pt x="7326423" y="4232519"/>
                  <a:pt x="7677158" y="3817020"/>
                  <a:pt x="8130429" y="4101787"/>
                </a:cubicBezTo>
                <a:cubicBezTo>
                  <a:pt x="8226340" y="4161985"/>
                  <a:pt x="8536372" y="4356819"/>
                  <a:pt x="8624630" y="4686202"/>
                </a:cubicBezTo>
                <a:lnTo>
                  <a:pt x="8623843" y="4685749"/>
                </a:lnTo>
                <a:cubicBezTo>
                  <a:pt x="8636924" y="4734567"/>
                  <a:pt x="8644635" y="4784678"/>
                  <a:pt x="8646859" y="4835156"/>
                </a:cubicBezTo>
                <a:cubicBezTo>
                  <a:pt x="8662596" y="5196604"/>
                  <a:pt x="8398383" y="5562326"/>
                  <a:pt x="8079403" y="5661624"/>
                </a:cubicBezTo>
                <a:cubicBezTo>
                  <a:pt x="7649807" y="5795217"/>
                  <a:pt x="7430996" y="5350293"/>
                  <a:pt x="6833105" y="5397208"/>
                </a:cubicBezTo>
                <a:cubicBezTo>
                  <a:pt x="6519033" y="5421527"/>
                  <a:pt x="6056658" y="5595550"/>
                  <a:pt x="5900832" y="5944462"/>
                </a:cubicBezTo>
                <a:cubicBezTo>
                  <a:pt x="5770548" y="6236600"/>
                  <a:pt x="5916359" y="6515160"/>
                  <a:pt x="6067212" y="6811916"/>
                </a:cubicBezTo>
                <a:lnTo>
                  <a:pt x="6089565" y="6858000"/>
                </a:lnTo>
                <a:lnTo>
                  <a:pt x="0" y="6858000"/>
                </a:lnTo>
                <a:lnTo>
                  <a:pt x="0" y="2181377"/>
                </a:lnTo>
                <a:lnTo>
                  <a:pt x="73069" y="2215839"/>
                </a:lnTo>
                <a:cubicBezTo>
                  <a:pt x="165116" y="2251829"/>
                  <a:pt x="254486" y="2263171"/>
                  <a:pt x="335445" y="2237140"/>
                </a:cubicBezTo>
                <a:cubicBezTo>
                  <a:pt x="594718" y="2153707"/>
                  <a:pt x="688441" y="1733807"/>
                  <a:pt x="752878" y="1445285"/>
                </a:cubicBezTo>
                <a:cubicBezTo>
                  <a:pt x="925059" y="674068"/>
                  <a:pt x="975076" y="456292"/>
                  <a:pt x="1202551" y="314229"/>
                </a:cubicBezTo>
                <a:cubicBezTo>
                  <a:pt x="1287853" y="260956"/>
                  <a:pt x="1394302" y="232308"/>
                  <a:pt x="1505570" y="227178"/>
                </a:cubicBezTo>
                <a:close/>
                <a:moveTo>
                  <a:pt x="3142509" y="68854"/>
                </a:moveTo>
                <a:cubicBezTo>
                  <a:pt x="3275474" y="52467"/>
                  <a:pt x="3407455" y="106339"/>
                  <a:pt x="3490978" y="211117"/>
                </a:cubicBezTo>
                <a:cubicBezTo>
                  <a:pt x="3535271" y="266744"/>
                  <a:pt x="3563404" y="333535"/>
                  <a:pt x="3572083" y="404131"/>
                </a:cubicBezTo>
                <a:cubicBezTo>
                  <a:pt x="3598092" y="615337"/>
                  <a:pt x="3448040" y="807648"/>
                  <a:pt x="3236814" y="833688"/>
                </a:cubicBezTo>
                <a:cubicBezTo>
                  <a:pt x="3025594" y="859741"/>
                  <a:pt x="2833255" y="709631"/>
                  <a:pt x="2807245" y="498425"/>
                </a:cubicBezTo>
                <a:cubicBezTo>
                  <a:pt x="2781232" y="287207"/>
                  <a:pt x="2931283" y="94896"/>
                  <a:pt x="3142509" y="68854"/>
                </a:cubicBezTo>
                <a:close/>
                <a:moveTo>
                  <a:pt x="0" y="0"/>
                </a:moveTo>
                <a:lnTo>
                  <a:pt x="39858" y="0"/>
                </a:lnTo>
                <a:lnTo>
                  <a:pt x="65022" y="5834"/>
                </a:lnTo>
                <a:cubicBezTo>
                  <a:pt x="191545" y="45606"/>
                  <a:pt x="305874" y="124173"/>
                  <a:pt x="389258" y="235630"/>
                </a:cubicBezTo>
                <a:cubicBezTo>
                  <a:pt x="430983" y="291600"/>
                  <a:pt x="463360" y="353876"/>
                  <a:pt x="485484" y="420070"/>
                </a:cubicBezTo>
                <a:cubicBezTo>
                  <a:pt x="597711" y="759508"/>
                  <a:pt x="413661" y="1125662"/>
                  <a:pt x="74229" y="1237955"/>
                </a:cubicBezTo>
                <a:lnTo>
                  <a:pt x="0" y="1254477"/>
                </a:lnTo>
                <a:close/>
              </a:path>
            </a:pathLst>
          </a:custGeom>
          <a:solidFill>
            <a:schemeClr val="bg1"/>
          </a:solidFill>
          <a:ln w="1270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60C036-BBCE-4F9E-AD56-DD36D4407B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A5D7EC-1E6A-473F-B5A4-18CDFB6CF9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2106204"/>
            <a:ext cx="10972800" cy="403653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9981C7-34D5-49A4-949D-715FD4BD8F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9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F481A142-DA77-4A5F-AD1F-14E6C18F0F5F}" type="datetime1">
              <a:rPr lang="en-US" smtClean="0"/>
              <a:t>4/21/2025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85CE6E-733D-4C60-B40B-C7C10CB5AF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en-US" sz="800" kern="1200" cap="all" spc="200" dirty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D80D8B-7909-4114-8EBA-C3086DC62B0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34600" y="6356350"/>
            <a:ext cx="1447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lang="en-US" sz="800" kern="1200" cap="all" spc="200" smtClean="0">
                <a:solidFill>
                  <a:schemeClr val="tx1"/>
                </a:solidFill>
                <a:latin typeface="+mn-lt"/>
                <a:ea typeface="+mn-ea"/>
                <a:cs typeface="Segoe UI Semilight" panose="020B0402040204020203" pitchFamily="34" charset="0"/>
              </a:defRPr>
            </a:lvl1pPr>
          </a:lstStyle>
          <a:p>
            <a:fld id="{1F646F3F-274D-499B-ABBE-824EB4ABDC3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7920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7" r:id="rId1"/>
    <p:sldLayoutId id="2147483748" r:id="rId2"/>
    <p:sldLayoutId id="2147483749" r:id="rId3"/>
    <p:sldLayoutId id="2147483750" r:id="rId4"/>
    <p:sldLayoutId id="2147483751" r:id="rId5"/>
    <p:sldLayoutId id="2147483745" r:id="rId6"/>
    <p:sldLayoutId id="2147483741" r:id="rId7"/>
    <p:sldLayoutId id="2147483742" r:id="rId8"/>
    <p:sldLayoutId id="2147483743" r:id="rId9"/>
    <p:sldLayoutId id="2147483744" r:id="rId10"/>
    <p:sldLayoutId id="2147483746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1000"/>
        </a:spcBef>
        <a:buClr>
          <a:schemeClr val="accent5"/>
        </a:buClr>
        <a:buFont typeface="Avenir Next LT Pro" panose="020B05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286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4572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6858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914400" indent="0" algn="l" defTabSz="914400" rtl="0" eaLnBrk="1" latinLnBrk="0" hangingPunct="1">
        <a:lnSpc>
          <a:spcPct val="110000"/>
        </a:lnSpc>
        <a:spcBef>
          <a:spcPts val="500"/>
        </a:spcBef>
        <a:buClr>
          <a:schemeClr val="accent5"/>
        </a:buClr>
        <a:buFont typeface="Avenir Next LT Pro" panose="020B0504020202020204" pitchFamily="34" charset="0"/>
        <a:buNone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Background Fill">
            <a:extLst>
              <a:ext uri="{FF2B5EF4-FFF2-40B4-BE49-F238E27FC236}">
                <a16:creationId xmlns:a16="http://schemas.microsoft.com/office/drawing/2014/main" id="{68CA250C-CF5A-4736-9249-D6111F7C55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32274B4-B001-4088-B01D-E6999509E2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1AB4C0E-1C67-3683-DB56-4C7074594A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3257" y="922403"/>
            <a:ext cx="3901736" cy="4114800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sz="3400" dirty="0">
                <a:latin typeface="+mn-lt"/>
              </a:rPr>
              <a:t>Case Study </a:t>
            </a:r>
            <a:br>
              <a:rPr lang="en-US" sz="3400" dirty="0">
                <a:latin typeface="+mn-lt"/>
              </a:rPr>
            </a:br>
            <a:r>
              <a:rPr lang="en-US" sz="4000" dirty="0">
                <a:solidFill>
                  <a:schemeClr val="accent1">
                    <a:lumMod val="50000"/>
                  </a:schemeClr>
                </a:solidFill>
              </a:rPr>
              <a:t>Impact of COVID-19 on ABC Company’s Parcel Delivery Business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FBD8ADC-417C-74C8-F4C0-B9D956C8E8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33257" y="5432058"/>
            <a:ext cx="3901736" cy="503539"/>
          </a:xfrm>
        </p:spPr>
        <p:txBody>
          <a:bodyPr>
            <a:normAutofit/>
          </a:bodyPr>
          <a:lstStyle/>
          <a:p>
            <a:r>
              <a:rPr lang="en-US" b="1" dirty="0"/>
              <a:t>Group 7</a:t>
            </a:r>
          </a:p>
        </p:txBody>
      </p:sp>
      <p:pic>
        <p:nvPicPr>
          <p:cNvPr id="6" name="Picture 5" descr="A plane flying over a truck&#10;&#10;AI-generated content may be incorrect.">
            <a:extLst>
              <a:ext uri="{FF2B5EF4-FFF2-40B4-BE49-F238E27FC236}">
                <a16:creationId xmlns:a16="http://schemas.microsoft.com/office/drawing/2014/main" id="{F46EB2C4-DDAC-8024-F6CF-A78DB41465E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401" r="31411"/>
          <a:stretch/>
        </p:blipFill>
        <p:spPr>
          <a:xfrm>
            <a:off x="4955602" y="10"/>
            <a:ext cx="7236398" cy="6857990"/>
          </a:xfrm>
          <a:custGeom>
            <a:avLst/>
            <a:gdLst/>
            <a:ahLst/>
            <a:cxnLst/>
            <a:rect l="l" t="t" r="r" b="b"/>
            <a:pathLst>
              <a:path w="7726675" h="6858000">
                <a:moveTo>
                  <a:pt x="2975226" y="5978334"/>
                </a:moveTo>
                <a:cubicBezTo>
                  <a:pt x="3002582" y="5978928"/>
                  <a:pt x="3030286" y="5982273"/>
                  <a:pt x="3058007" y="5988576"/>
                </a:cubicBezTo>
                <a:cubicBezTo>
                  <a:pt x="3279778" y="6038998"/>
                  <a:pt x="3418684" y="6259656"/>
                  <a:pt x="3368261" y="6481427"/>
                </a:cubicBezTo>
                <a:cubicBezTo>
                  <a:pt x="3317839" y="6703198"/>
                  <a:pt x="3097182" y="6842104"/>
                  <a:pt x="2875410" y="6791681"/>
                </a:cubicBezTo>
                <a:cubicBezTo>
                  <a:pt x="2653640" y="6741259"/>
                  <a:pt x="2514734" y="6520601"/>
                  <a:pt x="2565157" y="6298830"/>
                </a:cubicBezTo>
                <a:cubicBezTo>
                  <a:pt x="2609276" y="6104780"/>
                  <a:pt x="2783732" y="5974174"/>
                  <a:pt x="2975226" y="5978334"/>
                </a:cubicBezTo>
                <a:close/>
                <a:moveTo>
                  <a:pt x="542891" y="1298362"/>
                </a:moveTo>
                <a:cubicBezTo>
                  <a:pt x="578216" y="1299129"/>
                  <a:pt x="613991" y="1303448"/>
                  <a:pt x="649789" y="1311587"/>
                </a:cubicBezTo>
                <a:cubicBezTo>
                  <a:pt x="936170" y="1376700"/>
                  <a:pt x="1115545" y="1661643"/>
                  <a:pt x="1050432" y="1948025"/>
                </a:cubicBezTo>
                <a:cubicBezTo>
                  <a:pt x="985319" y="2234407"/>
                  <a:pt x="700376" y="2413781"/>
                  <a:pt x="413995" y="2348669"/>
                </a:cubicBezTo>
                <a:cubicBezTo>
                  <a:pt x="127612" y="2283556"/>
                  <a:pt x="-51762" y="1998612"/>
                  <a:pt x="13351" y="1712231"/>
                </a:cubicBezTo>
                <a:cubicBezTo>
                  <a:pt x="70325" y="1461647"/>
                  <a:pt x="295606" y="1292990"/>
                  <a:pt x="542891" y="1298362"/>
                </a:cubicBezTo>
                <a:close/>
                <a:moveTo>
                  <a:pt x="362049" y="446831"/>
                </a:moveTo>
                <a:cubicBezTo>
                  <a:pt x="382746" y="447281"/>
                  <a:pt x="403706" y="449811"/>
                  <a:pt x="424679" y="454579"/>
                </a:cubicBezTo>
                <a:cubicBezTo>
                  <a:pt x="592463" y="492727"/>
                  <a:pt x="697554" y="659668"/>
                  <a:pt x="659405" y="827452"/>
                </a:cubicBezTo>
                <a:cubicBezTo>
                  <a:pt x="621257" y="995236"/>
                  <a:pt x="454318" y="1100327"/>
                  <a:pt x="286534" y="1062179"/>
                </a:cubicBezTo>
                <a:cubicBezTo>
                  <a:pt x="118749" y="1024031"/>
                  <a:pt x="13658" y="857091"/>
                  <a:pt x="51806" y="689306"/>
                </a:cubicBezTo>
                <a:cubicBezTo>
                  <a:pt x="85186" y="542495"/>
                  <a:pt x="217172" y="443684"/>
                  <a:pt x="362049" y="446831"/>
                </a:cubicBezTo>
                <a:close/>
                <a:moveTo>
                  <a:pt x="688320" y="0"/>
                </a:moveTo>
                <a:lnTo>
                  <a:pt x="5442022" y="0"/>
                </a:lnTo>
                <a:lnTo>
                  <a:pt x="7726675" y="0"/>
                </a:lnTo>
                <a:lnTo>
                  <a:pt x="7726675" y="988372"/>
                </a:lnTo>
                <a:lnTo>
                  <a:pt x="7726675" y="6858000"/>
                </a:lnTo>
                <a:lnTo>
                  <a:pt x="4265234" y="6858000"/>
                </a:lnTo>
                <a:lnTo>
                  <a:pt x="4167452" y="6648946"/>
                </a:lnTo>
                <a:cubicBezTo>
                  <a:pt x="4064668" y="6438534"/>
                  <a:pt x="3951418" y="6237194"/>
                  <a:pt x="3802376" y="6067515"/>
                </a:cubicBezTo>
                <a:cubicBezTo>
                  <a:pt x="3433898" y="5648543"/>
                  <a:pt x="2855445" y="5560200"/>
                  <a:pt x="2314714" y="5492960"/>
                </a:cubicBezTo>
                <a:cubicBezTo>
                  <a:pt x="1689319" y="5415368"/>
                  <a:pt x="1105502" y="5269445"/>
                  <a:pt x="626568" y="4822392"/>
                </a:cubicBezTo>
                <a:cubicBezTo>
                  <a:pt x="42544" y="4277286"/>
                  <a:pt x="59772" y="3691233"/>
                  <a:pt x="462831" y="3184007"/>
                </a:cubicBezTo>
                <a:cubicBezTo>
                  <a:pt x="688845" y="2899538"/>
                  <a:pt x="972083" y="2660548"/>
                  <a:pt x="1228189" y="2399566"/>
                </a:cubicBezTo>
                <a:cubicBezTo>
                  <a:pt x="1460698" y="2161897"/>
                  <a:pt x="1522193" y="1866062"/>
                  <a:pt x="1384674" y="1566341"/>
                </a:cubicBezTo>
                <a:cubicBezTo>
                  <a:pt x="1239184" y="1249484"/>
                  <a:pt x="1095206" y="930335"/>
                  <a:pt x="922279" y="628332"/>
                </a:cubicBezTo>
                <a:cubicBezTo>
                  <a:pt x="805583" y="424593"/>
                  <a:pt x="731712" y="225291"/>
                  <a:pt x="693729" y="33341"/>
                </a:cubicBez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027184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CF171D-2B56-4ED9-151A-7775F4853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73320"/>
            <a:ext cx="10972800" cy="844989"/>
          </a:xfrm>
        </p:spPr>
        <p:txBody>
          <a:bodyPr/>
          <a:lstStyle/>
          <a:p>
            <a:pPr algn="ctr"/>
            <a:r>
              <a:rPr lang="en-US" dirty="0"/>
              <a:t>Peak Season Analysis (2019 vs 2020)</a:t>
            </a: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A4AA3BA3-9499-73CA-987F-E0911B2B66C0}"/>
              </a:ext>
            </a:extLst>
          </p:cNvPr>
          <p:cNvGrpSpPr/>
          <p:nvPr/>
        </p:nvGrpSpPr>
        <p:grpSpPr>
          <a:xfrm>
            <a:off x="431440" y="1018309"/>
            <a:ext cx="11495376" cy="5839691"/>
            <a:chOff x="265185" y="928117"/>
            <a:chExt cx="11495376" cy="5929883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DEBB884E-886A-074B-B9D5-796C5FEB7A4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65185" y="928117"/>
              <a:ext cx="11495376" cy="5839691"/>
            </a:xfrm>
            <a:prstGeom prst="rect">
              <a:avLst/>
            </a:prstGeom>
          </p:spPr>
        </p:pic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8B344489-F898-A33F-CECF-C21735A800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729846" y="5638938"/>
              <a:ext cx="3143250" cy="1219062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68966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8A945-E1A5-C740-0749-7206BB505B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10943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 (Pre-COVID and COVID Observation Period 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A3A4FBF-BF19-CEEA-5C3A-EC711C395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9382" y="1652154"/>
            <a:ext cx="11565082" cy="5205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47357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3E0346-52B1-DF36-E0FB-015BB0BC14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51471"/>
          </a:xfrm>
        </p:spPr>
        <p:txBody>
          <a:bodyPr>
            <a:normAutofit fontScale="90000"/>
          </a:bodyPr>
          <a:lstStyle/>
          <a:p>
            <a:r>
              <a:rPr lang="en-US" dirty="0"/>
              <a:t>Peak Season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3D3805-B2BD-A221-B15A-73FBC9F710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846431"/>
            <a:ext cx="10972800" cy="1146151"/>
          </a:xfrm>
        </p:spPr>
        <p:txBody>
          <a:bodyPr>
            <a:normAutofit/>
          </a:bodyPr>
          <a:lstStyle/>
          <a:p>
            <a:r>
              <a:rPr lang="en-US" sz="2400" b="1" dirty="0"/>
              <a:t>→ COVID accelerated the e-commerce peak season, leading to a sharp increase in parcel demand</a:t>
            </a:r>
          </a:p>
        </p:txBody>
      </p:sp>
    </p:spTree>
    <p:extLst>
      <p:ext uri="{BB962C8B-B14F-4D97-AF65-F5344CB8AC3E}">
        <p14:creationId xmlns:p14="http://schemas.microsoft.com/office/powerpoint/2010/main" val="2801668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A92E39-2278-0B07-5AFB-136F530E66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66840"/>
            <a:ext cx="10972800" cy="699516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77EB935-A5A4-2D6C-7FC9-68F787CF31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22" y="966355"/>
            <a:ext cx="11421341" cy="3649057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4693CF-A94F-9380-5789-78709CF016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68364" y="4615410"/>
            <a:ext cx="2266950" cy="166687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841849-57CF-C170-32A3-ACE16979BF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97719" y="4615410"/>
            <a:ext cx="2981325" cy="1828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715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A1126-176E-B150-7531-54B181A7E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55113"/>
            <a:ext cx="10972800" cy="720298"/>
          </a:xfrm>
        </p:spPr>
        <p:txBody>
          <a:bodyPr>
            <a:normAutofit fontScale="90000"/>
          </a:bodyPr>
          <a:lstStyle/>
          <a:p>
            <a:r>
              <a:rPr lang="en-US" dirty="0"/>
              <a:t>Customer Segment Analysis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CF25DFB-F196-867D-E723-5845C6301D9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49074"/>
            <a:ext cx="6661765" cy="422693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CB04B43C-3FEA-43C4-DADF-218A593129D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91275" y="1249074"/>
            <a:ext cx="58007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5021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7FF4B9-7264-3314-90B2-0F3181320E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18745"/>
            <a:ext cx="10972800" cy="793034"/>
          </a:xfrm>
        </p:spPr>
        <p:txBody>
          <a:bodyPr/>
          <a:lstStyle/>
          <a:p>
            <a:r>
              <a:rPr lang="en-US" dirty="0"/>
              <a:t>Customer Segment Analysis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8B50FE1-DA62-35C8-0D00-31F692D4D50F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752600" y="1206961"/>
            <a:ext cx="8118764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Customer shift observed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from small to medium segment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87% of new customers in 2020 upgraded from small size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 proportion of declining customers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(59.7%)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→ Signals risk of churn and post-COVID instability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-"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-   </a:t>
            </a: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Only 19.7% in high growth group</a:t>
            </a:r>
            <a:b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   → Opportunity to nurture and retain this valuable segment</a:t>
            </a:r>
          </a:p>
        </p:txBody>
      </p:sp>
    </p:spTree>
    <p:extLst>
      <p:ext uri="{BB962C8B-B14F-4D97-AF65-F5344CB8AC3E}">
        <p14:creationId xmlns:p14="http://schemas.microsoft.com/office/powerpoint/2010/main" val="38577803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B282B-A0F9-3F50-2DEA-F0ED77BF41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33320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Revenue Estimation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87852-6D79-6AA1-AB3B-D908405B2E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160206"/>
            <a:ext cx="10972800" cy="4982532"/>
          </a:xfrm>
        </p:spPr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111211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157B7-345E-9FB7-646A-E4576330A9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164495"/>
            <a:ext cx="10972800" cy="740074"/>
          </a:xfrm>
        </p:spPr>
        <p:txBody>
          <a:bodyPr>
            <a:normAutofit fontScale="90000"/>
          </a:bodyPr>
          <a:lstStyle/>
          <a:p>
            <a:r>
              <a:rPr lang="en-US" dirty="0"/>
              <a:t>Key Findings &amp; Insights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F4828C4-8BB9-49EE-CBB3-F2E7745E7813}"/>
              </a:ext>
            </a:extLst>
          </p:cNvPr>
          <p:cNvSpPr>
            <a:spLocks noChangeArrowheads="1"/>
          </p:cNvSpPr>
          <p:nvPr/>
        </p:nvSpPr>
        <p:spPr bwMode="auto">
          <a:xfrm rot="10800000" flipV="1">
            <a:off x="609600" y="589097"/>
            <a:ext cx="11248104" cy="440120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⚡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Parcel volume surged from Week 12 (2020)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as lockdowns began and e-commerce demand accelerated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📊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2020 peak season volume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increased by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26.48%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compared to 2019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💰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Estimated revenue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rose proportionally, reflecting strong commercial impact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📈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High-growth customers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represented only 19.7% but contributed significantly to volume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👥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Small segment dominated in size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but had the highest attrition rate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❌ </a:t>
            </a:r>
            <a:r>
              <a:rPr kumimoji="0" lang="en-US" altLang="en-US" sz="20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59.7% of customers declined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activity post-COVID, 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signalling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retention challenges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691481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37" dur="500"/>
                                        <p:tgtEl>
                                          <p:spTgt spid="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CB2FEA-DEE8-B9B8-9ABE-D42A1D7017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5"/>
            <a:ext cx="10972800" cy="730242"/>
          </a:xfrm>
        </p:spPr>
        <p:txBody>
          <a:bodyPr>
            <a:normAutofit fontScale="90000"/>
          </a:bodyPr>
          <a:lstStyle/>
          <a:p>
            <a:r>
              <a:rPr lang="en-US" dirty="0"/>
              <a:t>Recommendations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804C80-3E89-F0F5-AAE3-E7D6E1A2F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📊 Focus on Retaining Small Customers</a:t>
            </a:r>
          </a:p>
          <a:p>
            <a:endParaRPr lang="en-US" b="1" dirty="0"/>
          </a:p>
          <a:p>
            <a:r>
              <a:rPr lang="en-US" b="1" dirty="0"/>
              <a:t>📈 Invest in High-Growth Segments</a:t>
            </a:r>
          </a:p>
          <a:p>
            <a:endParaRPr lang="en-US" b="1" dirty="0"/>
          </a:p>
          <a:p>
            <a:r>
              <a:rPr lang="en-US" b="1" dirty="0"/>
              <a:t>👥 Expand Medium Customer Base</a:t>
            </a:r>
          </a:p>
          <a:p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0057768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4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B937640E-EF7A-4A6C-A950-D12B7D5C92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CEAA54B-B322-4943-83DF-6B95378DA1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858000"/>
          </a:xfrm>
          <a:prstGeom prst="rect">
            <a:avLst/>
          </a:prstGeom>
          <a:solidFill>
            <a:srgbClr val="AEAEAE">
              <a:alpha val="1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7181C69-1FEA-47A3-8E1A-C3573A1360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37986" y="0"/>
            <a:ext cx="10615628" cy="6858000"/>
          </a:xfrm>
          <a:custGeom>
            <a:avLst/>
            <a:gdLst>
              <a:gd name="connsiteX0" fmla="*/ 7169275 w 10615628"/>
              <a:gd name="connsiteY0" fmla="*/ 5665108 h 6858000"/>
              <a:gd name="connsiteX1" fmla="*/ 7514896 w 10615628"/>
              <a:gd name="connsiteY1" fmla="*/ 6010729 h 6858000"/>
              <a:gd name="connsiteX2" fmla="*/ 7169275 w 10615628"/>
              <a:gd name="connsiteY2" fmla="*/ 6356350 h 6858000"/>
              <a:gd name="connsiteX3" fmla="*/ 6823654 w 10615628"/>
              <a:gd name="connsiteY3" fmla="*/ 6010729 h 6858000"/>
              <a:gd name="connsiteX4" fmla="*/ 7169275 w 10615628"/>
              <a:gd name="connsiteY4" fmla="*/ 5665108 h 6858000"/>
              <a:gd name="connsiteX5" fmla="*/ 10010445 w 10615628"/>
              <a:gd name="connsiteY5" fmla="*/ 2285547 h 6858000"/>
              <a:gd name="connsiteX6" fmla="*/ 10456759 w 10615628"/>
              <a:gd name="connsiteY6" fmla="*/ 2731861 h 6858000"/>
              <a:gd name="connsiteX7" fmla="*/ 10010445 w 10615628"/>
              <a:gd name="connsiteY7" fmla="*/ 3178175 h 6858000"/>
              <a:gd name="connsiteX8" fmla="*/ 9564131 w 10615628"/>
              <a:gd name="connsiteY8" fmla="*/ 2731861 h 6858000"/>
              <a:gd name="connsiteX9" fmla="*/ 10010445 w 10615628"/>
              <a:gd name="connsiteY9" fmla="*/ 2285547 h 6858000"/>
              <a:gd name="connsiteX10" fmla="*/ 10354144 w 10615628"/>
              <a:gd name="connsiteY10" fmla="*/ 1626055 h 6858000"/>
              <a:gd name="connsiteX11" fmla="*/ 10615628 w 10615628"/>
              <a:gd name="connsiteY11" fmla="*/ 1887539 h 6858000"/>
              <a:gd name="connsiteX12" fmla="*/ 10354144 w 10615628"/>
              <a:gd name="connsiteY12" fmla="*/ 2149023 h 6858000"/>
              <a:gd name="connsiteX13" fmla="*/ 10092660 w 10615628"/>
              <a:gd name="connsiteY13" fmla="*/ 1887539 h 6858000"/>
              <a:gd name="connsiteX14" fmla="*/ 10354144 w 10615628"/>
              <a:gd name="connsiteY14" fmla="*/ 1626055 h 6858000"/>
              <a:gd name="connsiteX15" fmla="*/ 1458900 w 10615628"/>
              <a:gd name="connsiteY15" fmla="*/ 620486 h 6858000"/>
              <a:gd name="connsiteX16" fmla="*/ 1905214 w 10615628"/>
              <a:gd name="connsiteY16" fmla="*/ 1066801 h 6858000"/>
              <a:gd name="connsiteX17" fmla="*/ 1458900 w 10615628"/>
              <a:gd name="connsiteY17" fmla="*/ 1513115 h 6858000"/>
              <a:gd name="connsiteX18" fmla="*/ 1012586 w 10615628"/>
              <a:gd name="connsiteY18" fmla="*/ 1066801 h 6858000"/>
              <a:gd name="connsiteX19" fmla="*/ 1458900 w 10615628"/>
              <a:gd name="connsiteY19" fmla="*/ 620486 h 6858000"/>
              <a:gd name="connsiteX20" fmla="*/ 6634576 w 10615628"/>
              <a:gd name="connsiteY20" fmla="*/ 0 h 6858000"/>
              <a:gd name="connsiteX21" fmla="*/ 10141833 w 10615628"/>
              <a:gd name="connsiteY21" fmla="*/ 0 h 6858000"/>
              <a:gd name="connsiteX22" fmla="*/ 10200259 w 10615628"/>
              <a:gd name="connsiteY22" fmla="*/ 112226 h 6858000"/>
              <a:gd name="connsiteX23" fmla="*/ 9914574 w 10615628"/>
              <a:gd name="connsiteY23" fmla="*/ 1675664 h 6858000"/>
              <a:gd name="connsiteX24" fmla="*/ 9361608 w 10615628"/>
              <a:gd name="connsiteY24" fmla="*/ 2357295 h 6858000"/>
              <a:gd name="connsiteX25" fmla="*/ 9334634 w 10615628"/>
              <a:gd name="connsiteY25" fmla="*/ 3068329 h 6858000"/>
              <a:gd name="connsiteX26" fmla="*/ 9815041 w 10615628"/>
              <a:gd name="connsiteY26" fmla="*/ 3852733 h 6858000"/>
              <a:gd name="connsiteX27" fmla="*/ 9376175 w 10615628"/>
              <a:gd name="connsiteY27" fmla="*/ 5163128 h 6858000"/>
              <a:gd name="connsiteX28" fmla="*/ 7869812 w 10615628"/>
              <a:gd name="connsiteY28" fmla="*/ 5397802 h 6858000"/>
              <a:gd name="connsiteX29" fmla="*/ 6545391 w 10615628"/>
              <a:gd name="connsiteY29" fmla="*/ 5591204 h 6858000"/>
              <a:gd name="connsiteX30" fmla="*/ 5772722 w 10615628"/>
              <a:gd name="connsiteY30" fmla="*/ 6463273 h 6858000"/>
              <a:gd name="connsiteX31" fmla="*/ 5542128 w 10615628"/>
              <a:gd name="connsiteY31" fmla="*/ 6751894 h 6858000"/>
              <a:gd name="connsiteX32" fmla="*/ 5455474 w 10615628"/>
              <a:gd name="connsiteY32" fmla="*/ 6858000 h 6858000"/>
              <a:gd name="connsiteX33" fmla="*/ 3884321 w 10615628"/>
              <a:gd name="connsiteY33" fmla="*/ 6858000 h 6858000"/>
              <a:gd name="connsiteX34" fmla="*/ 3874161 w 10615628"/>
              <a:gd name="connsiteY34" fmla="*/ 6844415 h 6858000"/>
              <a:gd name="connsiteX35" fmla="*/ 3692625 w 10615628"/>
              <a:gd name="connsiteY35" fmla="*/ 6276208 h 6858000"/>
              <a:gd name="connsiteX36" fmla="*/ 2561203 w 10615628"/>
              <a:gd name="connsiteY36" fmla="*/ 5655807 h 6858000"/>
              <a:gd name="connsiteX37" fmla="*/ 69616 w 10615628"/>
              <a:gd name="connsiteY37" fmla="*/ 4277707 h 6858000"/>
              <a:gd name="connsiteX38" fmla="*/ 1642 w 10615628"/>
              <a:gd name="connsiteY38" fmla="*/ 3679829 h 6858000"/>
              <a:gd name="connsiteX39" fmla="*/ 368893 w 10615628"/>
              <a:gd name="connsiteY39" fmla="*/ 2516307 h 6858000"/>
              <a:gd name="connsiteX40" fmla="*/ 1113509 w 10615628"/>
              <a:gd name="connsiteY40" fmla="*/ 2192619 h 6858000"/>
              <a:gd name="connsiteX41" fmla="*/ 2037232 w 10615628"/>
              <a:gd name="connsiteY41" fmla="*/ 2005556 h 6858000"/>
              <a:gd name="connsiteX42" fmla="*/ 2547311 w 10615628"/>
              <a:gd name="connsiteY42" fmla="*/ 1405116 h 6858000"/>
              <a:gd name="connsiteX43" fmla="*/ 3900863 w 10615628"/>
              <a:gd name="connsiteY43" fmla="*/ 578768 h 6858000"/>
              <a:gd name="connsiteX44" fmla="*/ 4571571 w 10615628"/>
              <a:gd name="connsiteY44" fmla="*/ 860779 h 6858000"/>
              <a:gd name="connsiteX45" fmla="*/ 6039225 w 10615628"/>
              <a:gd name="connsiteY45" fmla="*/ 631501 h 6858000"/>
              <a:gd name="connsiteX46" fmla="*/ 6449432 w 10615628"/>
              <a:gd name="connsiteY46" fmla="*/ 193259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</a:cxnLst>
            <a:rect l="l" t="t" r="r" b="b"/>
            <a:pathLst>
              <a:path w="10615628" h="6858000">
                <a:moveTo>
                  <a:pt x="7169275" y="5665108"/>
                </a:moveTo>
                <a:cubicBezTo>
                  <a:pt x="7360156" y="5665108"/>
                  <a:pt x="7514896" y="5819848"/>
                  <a:pt x="7514896" y="6010729"/>
                </a:cubicBezTo>
                <a:cubicBezTo>
                  <a:pt x="7514896" y="6201610"/>
                  <a:pt x="7360156" y="6356350"/>
                  <a:pt x="7169275" y="6356350"/>
                </a:cubicBezTo>
                <a:cubicBezTo>
                  <a:pt x="6978394" y="6356350"/>
                  <a:pt x="6823654" y="6201610"/>
                  <a:pt x="6823654" y="6010729"/>
                </a:cubicBezTo>
                <a:cubicBezTo>
                  <a:pt x="6823654" y="5819848"/>
                  <a:pt x="6978394" y="5665108"/>
                  <a:pt x="7169275" y="5665108"/>
                </a:cubicBezTo>
                <a:close/>
                <a:moveTo>
                  <a:pt x="10010445" y="2285547"/>
                </a:moveTo>
                <a:cubicBezTo>
                  <a:pt x="10256937" y="2285547"/>
                  <a:pt x="10456759" y="2485369"/>
                  <a:pt x="10456759" y="2731861"/>
                </a:cubicBezTo>
                <a:cubicBezTo>
                  <a:pt x="10456759" y="2978353"/>
                  <a:pt x="10256937" y="3178175"/>
                  <a:pt x="10010445" y="3178175"/>
                </a:cubicBezTo>
                <a:cubicBezTo>
                  <a:pt x="9763953" y="3178175"/>
                  <a:pt x="9564131" y="2978353"/>
                  <a:pt x="9564131" y="2731861"/>
                </a:cubicBezTo>
                <a:cubicBezTo>
                  <a:pt x="9564131" y="2485369"/>
                  <a:pt x="9763953" y="2285547"/>
                  <a:pt x="10010445" y="2285547"/>
                </a:cubicBezTo>
                <a:close/>
                <a:moveTo>
                  <a:pt x="10354144" y="1626055"/>
                </a:moveTo>
                <a:cubicBezTo>
                  <a:pt x="10498558" y="1626055"/>
                  <a:pt x="10615628" y="1743125"/>
                  <a:pt x="10615628" y="1887539"/>
                </a:cubicBezTo>
                <a:cubicBezTo>
                  <a:pt x="10615628" y="2031953"/>
                  <a:pt x="10498558" y="2149023"/>
                  <a:pt x="10354144" y="2149023"/>
                </a:cubicBezTo>
                <a:cubicBezTo>
                  <a:pt x="10209730" y="2149023"/>
                  <a:pt x="10092660" y="2031953"/>
                  <a:pt x="10092660" y="1887539"/>
                </a:cubicBezTo>
                <a:cubicBezTo>
                  <a:pt x="10092660" y="1743125"/>
                  <a:pt x="10209730" y="1626055"/>
                  <a:pt x="10354144" y="1626055"/>
                </a:cubicBezTo>
                <a:close/>
                <a:moveTo>
                  <a:pt x="1458900" y="620486"/>
                </a:moveTo>
                <a:cubicBezTo>
                  <a:pt x="1705392" y="620486"/>
                  <a:pt x="1905214" y="820308"/>
                  <a:pt x="1905214" y="1066801"/>
                </a:cubicBezTo>
                <a:cubicBezTo>
                  <a:pt x="1905214" y="1313293"/>
                  <a:pt x="1705392" y="1513115"/>
                  <a:pt x="1458900" y="1513115"/>
                </a:cubicBezTo>
                <a:cubicBezTo>
                  <a:pt x="1212408" y="1513115"/>
                  <a:pt x="1012586" y="1313293"/>
                  <a:pt x="1012586" y="1066801"/>
                </a:cubicBezTo>
                <a:cubicBezTo>
                  <a:pt x="1012586" y="820308"/>
                  <a:pt x="1212408" y="620486"/>
                  <a:pt x="1458900" y="620486"/>
                </a:cubicBezTo>
                <a:close/>
                <a:moveTo>
                  <a:pt x="6634576" y="0"/>
                </a:moveTo>
                <a:lnTo>
                  <a:pt x="10141833" y="0"/>
                </a:lnTo>
                <a:lnTo>
                  <a:pt x="10200259" y="112226"/>
                </a:lnTo>
                <a:cubicBezTo>
                  <a:pt x="10410238" y="575267"/>
                  <a:pt x="10394871" y="1153566"/>
                  <a:pt x="9914574" y="1675664"/>
                </a:cubicBezTo>
                <a:cubicBezTo>
                  <a:pt x="9716855" y="1890647"/>
                  <a:pt x="9539637" y="2125050"/>
                  <a:pt x="9361608" y="2357295"/>
                </a:cubicBezTo>
                <a:cubicBezTo>
                  <a:pt x="9193291" y="2576999"/>
                  <a:pt x="9188571" y="2830555"/>
                  <a:pt x="9334634" y="3068329"/>
                </a:cubicBezTo>
                <a:cubicBezTo>
                  <a:pt x="9495669" y="3329572"/>
                  <a:pt x="9683003" y="3577867"/>
                  <a:pt x="9815041" y="3852733"/>
                </a:cubicBezTo>
                <a:cubicBezTo>
                  <a:pt x="10050524" y="4342849"/>
                  <a:pt x="9955574" y="4825683"/>
                  <a:pt x="9376175" y="5163128"/>
                </a:cubicBezTo>
                <a:cubicBezTo>
                  <a:pt x="8901028" y="5439881"/>
                  <a:pt x="8396076" y="5450671"/>
                  <a:pt x="7869812" y="5397802"/>
                </a:cubicBezTo>
                <a:cubicBezTo>
                  <a:pt x="7414763" y="5352215"/>
                  <a:pt x="6924916" y="5316880"/>
                  <a:pt x="6545391" y="5591204"/>
                </a:cubicBezTo>
                <a:cubicBezTo>
                  <a:pt x="6238293" y="5813470"/>
                  <a:pt x="6024794" y="6166020"/>
                  <a:pt x="5772722" y="6463273"/>
                </a:cubicBezTo>
                <a:cubicBezTo>
                  <a:pt x="5693284" y="6557075"/>
                  <a:pt x="5618532" y="6655327"/>
                  <a:pt x="5542128" y="6751894"/>
                </a:cubicBezTo>
                <a:lnTo>
                  <a:pt x="5455474" y="6858000"/>
                </a:lnTo>
                <a:lnTo>
                  <a:pt x="3884321" y="6858000"/>
                </a:lnTo>
                <a:lnTo>
                  <a:pt x="3874161" y="6844415"/>
                </a:lnTo>
                <a:cubicBezTo>
                  <a:pt x="3769501" y="6682571"/>
                  <a:pt x="3725803" y="6471500"/>
                  <a:pt x="3692625" y="6276208"/>
                </a:cubicBezTo>
                <a:cubicBezTo>
                  <a:pt x="3594979" y="5704765"/>
                  <a:pt x="2996562" y="5529974"/>
                  <a:pt x="2561203" y="5655807"/>
                </a:cubicBezTo>
                <a:cubicBezTo>
                  <a:pt x="1295583" y="6024676"/>
                  <a:pt x="405172" y="5378784"/>
                  <a:pt x="69616" y="4277707"/>
                </a:cubicBezTo>
                <a:cubicBezTo>
                  <a:pt x="12162" y="4089023"/>
                  <a:pt x="22817" y="3880246"/>
                  <a:pt x="1642" y="3679829"/>
                </a:cubicBezTo>
                <a:cubicBezTo>
                  <a:pt x="-11845" y="3246492"/>
                  <a:pt x="53163" y="2840534"/>
                  <a:pt x="368893" y="2516307"/>
                </a:cubicBezTo>
                <a:cubicBezTo>
                  <a:pt x="570253" y="2309552"/>
                  <a:pt x="826642" y="2227146"/>
                  <a:pt x="1113509" y="2192619"/>
                </a:cubicBezTo>
                <a:cubicBezTo>
                  <a:pt x="1425464" y="2154856"/>
                  <a:pt x="1739170" y="2099965"/>
                  <a:pt x="2037232" y="2005556"/>
                </a:cubicBezTo>
                <a:cubicBezTo>
                  <a:pt x="2313447" y="1917890"/>
                  <a:pt x="2430109" y="1649903"/>
                  <a:pt x="2547311" y="1405116"/>
                </a:cubicBezTo>
                <a:cubicBezTo>
                  <a:pt x="2839303" y="794963"/>
                  <a:pt x="3300289" y="490428"/>
                  <a:pt x="3900863" y="578768"/>
                </a:cubicBezTo>
                <a:cubicBezTo>
                  <a:pt x="4133784" y="613024"/>
                  <a:pt x="4362118" y="739802"/>
                  <a:pt x="4571571" y="860779"/>
                </a:cubicBezTo>
                <a:cubicBezTo>
                  <a:pt x="5133169" y="1185277"/>
                  <a:pt x="5641898" y="1029502"/>
                  <a:pt x="6039225" y="631501"/>
                </a:cubicBezTo>
                <a:cubicBezTo>
                  <a:pt x="6180164" y="489888"/>
                  <a:pt x="6313483" y="339980"/>
                  <a:pt x="6449432" y="19325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C7ABF-B9E1-7E26-BB38-B696E004E7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141489" y="3097174"/>
            <a:ext cx="7125252" cy="2391879"/>
          </a:xfrm>
        </p:spPr>
        <p:txBody>
          <a:bodyPr>
            <a:normAutofit/>
          </a:bodyPr>
          <a:lstStyle/>
          <a:p>
            <a:pPr algn="ctr"/>
            <a:r>
              <a:rPr lang="en-US" sz="5400" dirty="0">
                <a:solidFill>
                  <a:schemeClr val="accent3">
                    <a:lumMod val="50000"/>
                  </a:schemeClr>
                </a:solidFill>
                <a:latin typeface="+mj-lt"/>
              </a:rPr>
              <a:t>Thank you</a:t>
            </a:r>
          </a:p>
          <a:p>
            <a:pPr algn="ctr"/>
            <a:endParaRPr lang="en-US" sz="5400" dirty="0">
              <a:solidFill>
                <a:schemeClr val="accent3">
                  <a:lumMod val="50000"/>
                </a:schemeClr>
              </a:solidFill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2872084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88F324-8E8F-C097-7F73-2E802A127D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29502"/>
            <a:ext cx="10972800" cy="771520"/>
          </a:xfrm>
        </p:spPr>
        <p:txBody>
          <a:bodyPr/>
          <a:lstStyle/>
          <a:p>
            <a:r>
              <a:rPr lang="en-US" dirty="0"/>
              <a:t>Objective and 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9F1F97-8BE5-FF83-6039-683788493AA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88473"/>
            <a:ext cx="10972800" cy="5240025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b="1" dirty="0"/>
              <a:t>🧭 Project Objectives</a:t>
            </a:r>
          </a:p>
          <a:p>
            <a:r>
              <a:rPr lang="en-US" dirty="0"/>
              <a:t>- Analyze how the COVID-19 pandemic impacted ABC Company’s parcel delivery business.</a:t>
            </a:r>
          </a:p>
          <a:p>
            <a:r>
              <a:rPr lang="en-US" dirty="0"/>
              <a:t>- Highlight the impact on </a:t>
            </a:r>
            <a:r>
              <a:rPr lang="en-US" b="1" dirty="0"/>
              <a:t>peak season</a:t>
            </a:r>
            <a:r>
              <a:rPr lang="en-US" dirty="0"/>
              <a:t>, </a:t>
            </a:r>
            <a:r>
              <a:rPr lang="en-US" b="1" dirty="0"/>
              <a:t>customer segments</a:t>
            </a:r>
            <a:r>
              <a:rPr lang="en-US" dirty="0"/>
              <a:t>, and </a:t>
            </a:r>
            <a:r>
              <a:rPr lang="en-US" b="1" dirty="0"/>
              <a:t>revenue</a:t>
            </a:r>
            <a:r>
              <a:rPr lang="en-US" dirty="0"/>
              <a:t>.</a:t>
            </a:r>
          </a:p>
          <a:p>
            <a:r>
              <a:rPr lang="en-US" dirty="0"/>
              <a:t>- Provide </a:t>
            </a:r>
            <a:r>
              <a:rPr lang="en-US" b="1" dirty="0"/>
              <a:t>insightful recommendations</a:t>
            </a:r>
            <a:r>
              <a:rPr lang="en-US" dirty="0"/>
              <a:t> for future strategic decisions.</a:t>
            </a:r>
            <a:endParaRPr lang="en-US" b="1" dirty="0"/>
          </a:p>
          <a:p>
            <a:pPr>
              <a:buNone/>
            </a:pPr>
            <a:endParaRPr lang="en-US" b="1" dirty="0"/>
          </a:p>
          <a:p>
            <a:pPr>
              <a:buNone/>
            </a:pPr>
            <a:r>
              <a:rPr lang="en-US" b="1" dirty="0"/>
              <a:t>🔍 Methodology</a:t>
            </a:r>
          </a:p>
          <a:p>
            <a:r>
              <a:rPr lang="en-US" dirty="0"/>
              <a:t>- </a:t>
            </a:r>
            <a:r>
              <a:rPr lang="en-US" b="1" dirty="0"/>
              <a:t>Descriptive analysis</a:t>
            </a:r>
            <a:r>
              <a:rPr lang="en-US" dirty="0"/>
              <a:t> by year and week (2019 vs 2020)</a:t>
            </a:r>
          </a:p>
          <a:p>
            <a:r>
              <a:rPr lang="en-US" dirty="0"/>
              <a:t>- </a:t>
            </a:r>
            <a:r>
              <a:rPr lang="en-US" b="1" dirty="0"/>
              <a:t>Customer segmentation</a:t>
            </a:r>
            <a:r>
              <a:rPr lang="en-US" dirty="0"/>
              <a:t>: New, Lost, Stable, High Growth</a:t>
            </a:r>
          </a:p>
          <a:p>
            <a:r>
              <a:rPr lang="en-US" dirty="0"/>
              <a:t>- </a:t>
            </a:r>
            <a:r>
              <a:rPr lang="en-US" b="1" dirty="0"/>
              <a:t>Comparison</a:t>
            </a:r>
            <a:r>
              <a:rPr lang="en-US" dirty="0"/>
              <a:t>: Peak vs non-peak season</a:t>
            </a:r>
          </a:p>
          <a:p>
            <a:r>
              <a:rPr lang="en-US" dirty="0"/>
              <a:t>- </a:t>
            </a:r>
            <a:r>
              <a:rPr lang="en-US" b="1" dirty="0"/>
              <a:t>Tools</a:t>
            </a:r>
            <a:r>
              <a:rPr lang="en-US" dirty="0"/>
              <a:t>: </a:t>
            </a:r>
            <a:r>
              <a:rPr lang="en-US" dirty="0" err="1"/>
              <a:t>Jupyter</a:t>
            </a:r>
            <a:r>
              <a:rPr lang="en-US" dirty="0"/>
              <a:t> Notebook, Power BI, Excel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1669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9C2767-8938-DF8F-377D-2BA158D45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313"/>
            <a:ext cx="10972800" cy="83839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BBFC01E-84F6-F02F-00AE-3989096AF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3627" y="1130709"/>
            <a:ext cx="10619224" cy="56519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98401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62DAA4-FCBA-B58A-535F-73E92EE86F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7D0B1F-17CE-7200-0B25-DF3163CD92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292313"/>
            <a:ext cx="10972800" cy="838397"/>
          </a:xfrm>
        </p:spPr>
        <p:txBody>
          <a:bodyPr>
            <a:normAutofit/>
          </a:bodyPr>
          <a:lstStyle/>
          <a:p>
            <a:r>
              <a:rPr lang="en-US" dirty="0"/>
              <a:t>Business Overview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8D2E00C-7116-AFE7-78F7-8EC5EEAB2B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337" y="1130710"/>
            <a:ext cx="10601325" cy="57272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244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7CC97E-EDF8-3FF5-8C8F-7DAA1A490A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3093"/>
            <a:ext cx="10972800" cy="782643"/>
          </a:xfrm>
        </p:spPr>
        <p:txBody>
          <a:bodyPr/>
          <a:lstStyle/>
          <a:p>
            <a:r>
              <a:rPr lang="en-US" dirty="0"/>
              <a:t>First impact of COVID-19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741CDD-0E4F-F70E-0491-ED7AD2B93B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15736"/>
            <a:ext cx="12192000" cy="5575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13921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BA06E6-337B-2EAB-C1B4-D5195F43E0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51B852-710B-929B-A839-EEE31007D5A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11124" y="436444"/>
            <a:ext cx="10969752" cy="782644"/>
          </a:xfrm>
        </p:spPr>
        <p:txBody>
          <a:bodyPr>
            <a:normAutofit/>
          </a:bodyPr>
          <a:lstStyle/>
          <a:p>
            <a:r>
              <a:rPr lang="en-US" sz="4400" dirty="0"/>
              <a:t>First impact of COVID-19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13DF1F3-994C-2BBE-D4AB-EEB5592F14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11124" y="1465119"/>
            <a:ext cx="10969752" cy="1818407"/>
          </a:xfrm>
        </p:spPr>
        <p:txBody>
          <a:bodyPr/>
          <a:lstStyle/>
          <a:p>
            <a:r>
              <a:rPr lang="en-US" sz="2400" dirty="0"/>
              <a:t> There was a significant increase in parcel volume starting from week 12</a:t>
            </a:r>
          </a:p>
          <a:p>
            <a:r>
              <a:rPr lang="en-US" dirty="0"/>
              <a:t>                         </a:t>
            </a:r>
          </a:p>
          <a:p>
            <a:pPr algn="ctr"/>
            <a:r>
              <a:rPr lang="en-US" sz="2400" dirty="0"/>
              <a:t> </a:t>
            </a:r>
            <a:r>
              <a:rPr lang="en-US" sz="2400" b="1" dirty="0"/>
              <a:t>→ A clear sign of booming e-commerce demand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1516755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36E97A-30BA-0727-9682-955D7A348C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79403"/>
          </a:xfrm>
        </p:spPr>
        <p:txBody>
          <a:bodyPr/>
          <a:lstStyle/>
          <a:p>
            <a:r>
              <a:rPr lang="en-US" dirty="0"/>
              <a:t>COVID Timeline vs Volume Spike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9599B7A-502A-C4A9-7390-75D46F00D2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3723" y="1337187"/>
            <a:ext cx="109728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37681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87C8572-E57B-2F50-3D92-C29A2B0918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2102" y="1319645"/>
            <a:ext cx="10972800" cy="547171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D90915F6-596C-17A4-8A35-CE84DFC63C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557784"/>
            <a:ext cx="10972800" cy="761861"/>
          </a:xfrm>
        </p:spPr>
        <p:txBody>
          <a:bodyPr>
            <a:noAutofit/>
          </a:bodyPr>
          <a:lstStyle/>
          <a:p>
            <a:r>
              <a:rPr lang="en-US" dirty="0"/>
              <a:t>COVID Timeline vs Volume Spike</a:t>
            </a:r>
          </a:p>
        </p:txBody>
      </p:sp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6FD19C98-96D1-56A4-31EE-D7AC73591A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6335087"/>
              </p:ext>
            </p:extLst>
          </p:nvPr>
        </p:nvGraphicFramePr>
        <p:xfrm>
          <a:off x="5165013" y="1383357"/>
          <a:ext cx="4441211" cy="1785665"/>
        </p:xfrm>
        <a:graphic>
          <a:graphicData uri="http://schemas.openxmlformats.org/drawingml/2006/table">
            <a:tbl>
              <a:tblPr firstRow="1" bandRow="1">
                <a:tableStyleId>{9D7B26C5-4107-4FEC-AEDC-1716B250A1EF}</a:tableStyleId>
              </a:tblPr>
              <a:tblGrid>
                <a:gridCol w="1606687">
                  <a:extLst>
                    <a:ext uri="{9D8B030D-6E8A-4147-A177-3AD203B41FA5}">
                      <a16:colId xmlns:a16="http://schemas.microsoft.com/office/drawing/2014/main" val="584425468"/>
                    </a:ext>
                  </a:extLst>
                </a:gridCol>
                <a:gridCol w="667550">
                  <a:extLst>
                    <a:ext uri="{9D8B030D-6E8A-4147-A177-3AD203B41FA5}">
                      <a16:colId xmlns:a16="http://schemas.microsoft.com/office/drawing/2014/main" val="2768743516"/>
                    </a:ext>
                  </a:extLst>
                </a:gridCol>
                <a:gridCol w="741116">
                  <a:extLst>
                    <a:ext uri="{9D8B030D-6E8A-4147-A177-3AD203B41FA5}">
                      <a16:colId xmlns:a16="http://schemas.microsoft.com/office/drawing/2014/main" val="2304160170"/>
                    </a:ext>
                  </a:extLst>
                </a:gridCol>
                <a:gridCol w="722309">
                  <a:extLst>
                    <a:ext uri="{9D8B030D-6E8A-4147-A177-3AD203B41FA5}">
                      <a16:colId xmlns:a16="http://schemas.microsoft.com/office/drawing/2014/main" val="3777036179"/>
                    </a:ext>
                  </a:extLst>
                </a:gridCol>
                <a:gridCol w="703549">
                  <a:extLst>
                    <a:ext uri="{9D8B030D-6E8A-4147-A177-3AD203B41FA5}">
                      <a16:colId xmlns:a16="http://schemas.microsoft.com/office/drawing/2014/main" val="3053037997"/>
                    </a:ext>
                  </a:extLst>
                </a:gridCol>
              </a:tblGrid>
              <a:tr h="271789">
                <a:tc>
                  <a:txBody>
                    <a:bodyPr/>
                    <a:lstStyle/>
                    <a:p>
                      <a:r>
                        <a:rPr lang="en-US" sz="1100" dirty="0" err="1"/>
                        <a:t>Event_Label</a:t>
                      </a:r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Quarter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Month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Day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883515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Pandemic Declared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80699601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WFH Urged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47277073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Border Restriction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0914290"/>
                  </a:ext>
                </a:extLst>
              </a:tr>
              <a:tr h="407509">
                <a:tc>
                  <a:txBody>
                    <a:bodyPr/>
                    <a:lstStyle/>
                    <a:p>
                      <a:r>
                        <a:rPr lang="en-US" sz="1100" dirty="0"/>
                        <a:t>Covid Delivery Standard Began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March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0789"/>
                  </a:ext>
                </a:extLst>
              </a:tr>
              <a:tr h="271789">
                <a:tc>
                  <a:txBody>
                    <a:bodyPr/>
                    <a:lstStyle/>
                    <a:p>
                      <a:r>
                        <a:rPr lang="en-US" sz="1100" dirty="0"/>
                        <a:t>C.E.R.B Launched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2020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 err="1"/>
                        <a:t>Qtr</a:t>
                      </a:r>
                      <a:r>
                        <a:rPr lang="en-US" sz="1100" dirty="0"/>
                        <a:t> 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April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252884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48729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02E309-B90F-6599-7FA2-AC787F1817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algn="ctr"/>
            <a:r>
              <a:rPr lang="en-US" b="1" dirty="0"/>
              <a:t>Volume increased significantly from Week 12</a:t>
            </a:r>
            <a:r>
              <a:rPr lang="en-US" dirty="0"/>
              <a:t>, right after WHO’s pandemic declaration and nationwide lockdown.</a:t>
            </a:r>
          </a:p>
          <a:p>
            <a:pPr algn="ctr"/>
            <a:br>
              <a:rPr lang="en-US" dirty="0"/>
            </a:br>
            <a:r>
              <a:rPr lang="en-US" sz="2400" b="1" dirty="0"/>
              <a:t>→ </a:t>
            </a:r>
            <a:r>
              <a:rPr lang="en-US" sz="2400" b="1" i="1" dirty="0"/>
              <a:t>This marks the turning point toward e-commerce reliance.</a:t>
            </a:r>
            <a:endParaRPr lang="en-US" b="1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A39C557-C068-99AB-E8F1-5D505FC91F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439226"/>
            <a:ext cx="10972800" cy="907905"/>
          </a:xfrm>
        </p:spPr>
        <p:txBody>
          <a:bodyPr>
            <a:normAutofit/>
          </a:bodyPr>
          <a:lstStyle/>
          <a:p>
            <a:r>
              <a:rPr lang="en-US" dirty="0"/>
              <a:t>COVID Timeline vs Volume Spike</a:t>
            </a:r>
          </a:p>
        </p:txBody>
      </p:sp>
    </p:spTree>
    <p:extLst>
      <p:ext uri="{BB962C8B-B14F-4D97-AF65-F5344CB8AC3E}">
        <p14:creationId xmlns:p14="http://schemas.microsoft.com/office/powerpoint/2010/main" val="3873075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plashVTI">
  <a:themeElements>
    <a:clrScheme name="Custom 11">
      <a:dk1>
        <a:srgbClr val="262626"/>
      </a:dk1>
      <a:lt1>
        <a:sysClr val="window" lastClr="FFFFFF"/>
      </a:lt1>
      <a:dk2>
        <a:srgbClr val="2F333D"/>
      </a:dk2>
      <a:lt2>
        <a:srgbClr val="E9F3F3"/>
      </a:lt2>
      <a:accent1>
        <a:srgbClr val="1EBE9B"/>
      </a:accent1>
      <a:accent2>
        <a:srgbClr val="FD8686"/>
      </a:accent2>
      <a:accent3>
        <a:srgbClr val="0AC8AD"/>
      </a:accent3>
      <a:accent4>
        <a:srgbClr val="E69500"/>
      </a:accent4>
      <a:accent5>
        <a:srgbClr val="EC4E70"/>
      </a:accent5>
      <a:accent6>
        <a:srgbClr val="794DFF"/>
      </a:accent6>
      <a:hlink>
        <a:srgbClr val="3E8FF1"/>
      </a:hlink>
      <a:folHlink>
        <a:srgbClr val="939393"/>
      </a:folHlink>
    </a:clrScheme>
    <a:fontScheme name="Custom 23">
      <a:majorFont>
        <a:latin typeface="Posterama"/>
        <a:ea typeface=""/>
        <a:cs typeface=""/>
      </a:majorFont>
      <a:minorFont>
        <a:latin typeface="Avenir Next LT Pr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plashVTI" id="{CD38C481-21EC-466B-953B-A1440B42712A}" vid="{D3E4813C-1D98-48C2-AF59-2D0D78E2550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446</TotalTime>
  <Words>430</Words>
  <Application>Microsoft Office PowerPoint</Application>
  <PresentationFormat>Widescreen</PresentationFormat>
  <Paragraphs>88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Avenir Next LT Pro</vt:lpstr>
      <vt:lpstr>Posterama</vt:lpstr>
      <vt:lpstr>SplashVTI</vt:lpstr>
      <vt:lpstr>Case Study  Impact of COVID-19 on ABC Company’s Parcel Delivery Business</vt:lpstr>
      <vt:lpstr>Objective and Approach</vt:lpstr>
      <vt:lpstr>Business Overview</vt:lpstr>
      <vt:lpstr>Business Overview</vt:lpstr>
      <vt:lpstr>First impact of COVID-19</vt:lpstr>
      <vt:lpstr>First impact of COVID-19</vt:lpstr>
      <vt:lpstr>COVID Timeline vs Volume Spike</vt:lpstr>
      <vt:lpstr>COVID Timeline vs Volume Spike</vt:lpstr>
      <vt:lpstr>COVID Timeline vs Volume Spike</vt:lpstr>
      <vt:lpstr>Peak Season Analysis (2019 vs 2020)</vt:lpstr>
      <vt:lpstr>Peak Season Analysis (Pre-COVID and COVID Observation Period )</vt:lpstr>
      <vt:lpstr>Peak Season Analysis</vt:lpstr>
      <vt:lpstr>Customer Segment Analysis</vt:lpstr>
      <vt:lpstr>Customer Segment Analysis</vt:lpstr>
      <vt:lpstr>Customer Segment Analysis</vt:lpstr>
      <vt:lpstr>Revenue Estimation</vt:lpstr>
      <vt:lpstr>Key Findings &amp; Insights</vt:lpstr>
      <vt:lpstr>Recommendations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HOANG, MAI ANH</dc:creator>
  <cp:lastModifiedBy>HOANG, MAI ANH</cp:lastModifiedBy>
  <cp:revision>3</cp:revision>
  <dcterms:created xsi:type="dcterms:W3CDTF">2025-04-21T15:32:45Z</dcterms:created>
  <dcterms:modified xsi:type="dcterms:W3CDTF">2025-04-22T01:07:48Z</dcterms:modified>
</cp:coreProperties>
</file>