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9" r:id="rId4"/>
    <p:sldId id="261" r:id="rId5"/>
    <p:sldId id="27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81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50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09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49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03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05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72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67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86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12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4/21/2025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20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2274B4-B001-4088-B01D-E6999509E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AB4C0E-1C67-3683-DB56-4C7074594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3257" y="922403"/>
            <a:ext cx="3901736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>
                <a:latin typeface="+mn-lt"/>
              </a:rPr>
              <a:t>Case Study </a:t>
            </a:r>
            <a:br>
              <a:rPr lang="en-US" sz="3400" dirty="0">
                <a:latin typeface="+mn-lt"/>
              </a:rPr>
            </a:b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Impact of COVID-19 on ABC Company’s Parcel Delivery Business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BD8ADC-417C-74C8-F4C0-B9D956C8E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3257" y="5432058"/>
            <a:ext cx="3901736" cy="503539"/>
          </a:xfrm>
        </p:spPr>
        <p:txBody>
          <a:bodyPr>
            <a:normAutofit/>
          </a:bodyPr>
          <a:lstStyle/>
          <a:p>
            <a:r>
              <a:rPr lang="en-US" b="1" dirty="0"/>
              <a:t>Group 7</a:t>
            </a:r>
          </a:p>
        </p:txBody>
      </p:sp>
      <p:pic>
        <p:nvPicPr>
          <p:cNvPr id="6" name="Picture 5" descr="A plane flying over a truck&#10;&#10;AI-generated content may be incorrect.">
            <a:extLst>
              <a:ext uri="{FF2B5EF4-FFF2-40B4-BE49-F238E27FC236}">
                <a16:creationId xmlns:a16="http://schemas.microsoft.com/office/drawing/2014/main" id="{F46EB2C4-DDAC-8024-F6CF-A78DB4146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1" r="31411"/>
          <a:stretch/>
        </p:blipFill>
        <p:spPr>
          <a:xfrm>
            <a:off x="4955602" y="10"/>
            <a:ext cx="7236398" cy="6857990"/>
          </a:xfrm>
          <a:custGeom>
            <a:avLst/>
            <a:gdLst/>
            <a:ahLst/>
            <a:cxnLst/>
            <a:rect l="l" t="t" r="r" b="b"/>
            <a:pathLst>
              <a:path w="7726675" h="6858000">
                <a:moveTo>
                  <a:pt x="2975226" y="5978334"/>
                </a:moveTo>
                <a:cubicBezTo>
                  <a:pt x="3002582" y="5978928"/>
                  <a:pt x="3030286" y="5982273"/>
                  <a:pt x="3058007" y="5988576"/>
                </a:cubicBezTo>
                <a:cubicBezTo>
                  <a:pt x="3279778" y="6038998"/>
                  <a:pt x="3418684" y="6259656"/>
                  <a:pt x="3368261" y="6481427"/>
                </a:cubicBezTo>
                <a:cubicBezTo>
                  <a:pt x="3317839" y="6703198"/>
                  <a:pt x="3097182" y="6842104"/>
                  <a:pt x="2875410" y="6791681"/>
                </a:cubicBezTo>
                <a:cubicBezTo>
                  <a:pt x="2653640" y="6741259"/>
                  <a:pt x="2514734" y="6520601"/>
                  <a:pt x="2565157" y="6298830"/>
                </a:cubicBezTo>
                <a:cubicBezTo>
                  <a:pt x="2609276" y="6104780"/>
                  <a:pt x="2783732" y="5974174"/>
                  <a:pt x="2975226" y="5978334"/>
                </a:cubicBezTo>
                <a:close/>
                <a:moveTo>
                  <a:pt x="542891" y="1298362"/>
                </a:moveTo>
                <a:cubicBezTo>
                  <a:pt x="578216" y="1299129"/>
                  <a:pt x="613991" y="1303448"/>
                  <a:pt x="649789" y="1311587"/>
                </a:cubicBezTo>
                <a:cubicBezTo>
                  <a:pt x="936170" y="1376700"/>
                  <a:pt x="1115545" y="1661643"/>
                  <a:pt x="1050432" y="1948025"/>
                </a:cubicBezTo>
                <a:cubicBezTo>
                  <a:pt x="985319" y="2234407"/>
                  <a:pt x="700376" y="2413781"/>
                  <a:pt x="413995" y="2348669"/>
                </a:cubicBezTo>
                <a:cubicBezTo>
                  <a:pt x="127612" y="2283556"/>
                  <a:pt x="-51762" y="1998612"/>
                  <a:pt x="13351" y="1712231"/>
                </a:cubicBezTo>
                <a:cubicBezTo>
                  <a:pt x="70325" y="1461647"/>
                  <a:pt x="295606" y="1292990"/>
                  <a:pt x="542891" y="1298362"/>
                </a:cubicBezTo>
                <a:close/>
                <a:moveTo>
                  <a:pt x="362049" y="446831"/>
                </a:moveTo>
                <a:cubicBezTo>
                  <a:pt x="382746" y="447281"/>
                  <a:pt x="403706" y="449811"/>
                  <a:pt x="424679" y="454579"/>
                </a:cubicBezTo>
                <a:cubicBezTo>
                  <a:pt x="592463" y="492727"/>
                  <a:pt x="697554" y="659668"/>
                  <a:pt x="659405" y="827452"/>
                </a:cubicBezTo>
                <a:cubicBezTo>
                  <a:pt x="621257" y="995236"/>
                  <a:pt x="454318" y="1100327"/>
                  <a:pt x="286534" y="1062179"/>
                </a:cubicBezTo>
                <a:cubicBezTo>
                  <a:pt x="118749" y="1024031"/>
                  <a:pt x="13658" y="857091"/>
                  <a:pt x="51806" y="689306"/>
                </a:cubicBezTo>
                <a:cubicBezTo>
                  <a:pt x="85186" y="542495"/>
                  <a:pt x="217172" y="443684"/>
                  <a:pt x="362049" y="446831"/>
                </a:cubicBezTo>
                <a:close/>
                <a:moveTo>
                  <a:pt x="688320" y="0"/>
                </a:moveTo>
                <a:lnTo>
                  <a:pt x="5442022" y="0"/>
                </a:lnTo>
                <a:lnTo>
                  <a:pt x="7726675" y="0"/>
                </a:lnTo>
                <a:lnTo>
                  <a:pt x="7726675" y="988372"/>
                </a:lnTo>
                <a:lnTo>
                  <a:pt x="7726675" y="6858000"/>
                </a:lnTo>
                <a:lnTo>
                  <a:pt x="4265234" y="6858000"/>
                </a:lnTo>
                <a:lnTo>
                  <a:pt x="4167452" y="6648946"/>
                </a:lnTo>
                <a:cubicBezTo>
                  <a:pt x="4064668" y="6438534"/>
                  <a:pt x="3951418" y="6237194"/>
                  <a:pt x="3802376" y="6067515"/>
                </a:cubicBezTo>
                <a:cubicBezTo>
                  <a:pt x="3433898" y="5648543"/>
                  <a:pt x="2855445" y="5560200"/>
                  <a:pt x="2314714" y="5492960"/>
                </a:cubicBezTo>
                <a:cubicBezTo>
                  <a:pt x="1689319" y="5415368"/>
                  <a:pt x="1105502" y="5269445"/>
                  <a:pt x="626568" y="4822392"/>
                </a:cubicBezTo>
                <a:cubicBezTo>
                  <a:pt x="42544" y="4277286"/>
                  <a:pt x="59772" y="3691233"/>
                  <a:pt x="462831" y="3184007"/>
                </a:cubicBezTo>
                <a:cubicBezTo>
                  <a:pt x="688845" y="2899538"/>
                  <a:pt x="972083" y="2660548"/>
                  <a:pt x="1228189" y="2399566"/>
                </a:cubicBezTo>
                <a:cubicBezTo>
                  <a:pt x="1460698" y="2161897"/>
                  <a:pt x="1522193" y="1866062"/>
                  <a:pt x="1384674" y="1566341"/>
                </a:cubicBezTo>
                <a:cubicBezTo>
                  <a:pt x="1239184" y="1249484"/>
                  <a:pt x="1095206" y="930335"/>
                  <a:pt x="922279" y="628332"/>
                </a:cubicBezTo>
                <a:cubicBezTo>
                  <a:pt x="805583" y="424593"/>
                  <a:pt x="731712" y="225291"/>
                  <a:pt x="693729" y="333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271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0346-52B1-DF36-E0FB-015BB0BC1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751471"/>
          </a:xfrm>
        </p:spPr>
        <p:txBody>
          <a:bodyPr>
            <a:normAutofit fontScale="90000"/>
          </a:bodyPr>
          <a:lstStyle/>
          <a:p>
            <a:r>
              <a:rPr lang="en-US" dirty="0"/>
              <a:t>Peak Season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D3805-B2BD-A221-B15A-73FBC9F71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46431"/>
            <a:ext cx="10972800" cy="1146151"/>
          </a:xfrm>
        </p:spPr>
        <p:txBody>
          <a:bodyPr>
            <a:normAutofit/>
          </a:bodyPr>
          <a:lstStyle/>
          <a:p>
            <a:r>
              <a:rPr lang="en-US" sz="2400" b="1" dirty="0"/>
              <a:t>→ COVID accelerated the e-commerce peak season, leading to a sharp increase in parcel demand</a:t>
            </a:r>
          </a:p>
        </p:txBody>
      </p:sp>
    </p:spTree>
    <p:extLst>
      <p:ext uri="{BB962C8B-B14F-4D97-AF65-F5344CB8AC3E}">
        <p14:creationId xmlns:p14="http://schemas.microsoft.com/office/powerpoint/2010/main" val="280166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92E39-2278-0B07-5AFB-136F530E6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6840"/>
            <a:ext cx="10972800" cy="699516"/>
          </a:xfrm>
        </p:spPr>
        <p:txBody>
          <a:bodyPr>
            <a:normAutofit fontScale="90000"/>
          </a:bodyPr>
          <a:lstStyle/>
          <a:p>
            <a:r>
              <a:rPr lang="en-US" dirty="0"/>
              <a:t>Customer Segment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7EB935-A5A4-2D6C-7FC9-68F787CF3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22" y="966355"/>
            <a:ext cx="11421341" cy="36490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4693CF-A94F-9380-5789-78709CF01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8364" y="4615410"/>
            <a:ext cx="2266950" cy="16668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841849-57CF-C170-32A3-ACE16979B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7719" y="4615410"/>
            <a:ext cx="29813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71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A1126-176E-B150-7531-54B181A7E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55113"/>
            <a:ext cx="10972800" cy="720298"/>
          </a:xfrm>
        </p:spPr>
        <p:txBody>
          <a:bodyPr>
            <a:normAutofit fontScale="90000"/>
          </a:bodyPr>
          <a:lstStyle/>
          <a:p>
            <a:r>
              <a:rPr lang="en-US" dirty="0"/>
              <a:t>Customer Segment Analysis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F25DFB-F196-867D-E723-5845C6301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9074"/>
            <a:ext cx="6661765" cy="42269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04B43C-3FEA-43C4-DADF-218A59312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275" y="1249074"/>
            <a:ext cx="580072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50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F4B9-7264-3314-90B2-0F3181320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18745"/>
            <a:ext cx="10972800" cy="793034"/>
          </a:xfrm>
        </p:spPr>
        <p:txBody>
          <a:bodyPr/>
          <a:lstStyle/>
          <a:p>
            <a:r>
              <a:rPr lang="en-US" dirty="0"/>
              <a:t>Customer Segment Analysis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8B50FE1-DA62-35C8-0D00-31F692D4D5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52600" y="1206961"/>
            <a:ext cx="8118764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shift observed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from small to medium segment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87% of new customers in 2020 upgraded from small size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proportion of declining customers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(59.7%)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Signals risk of churn and post-COVID instability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Only 19.7% in high growth group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→ Opportunity to nurture and retain this valuable segment</a:t>
            </a:r>
          </a:p>
        </p:txBody>
      </p:sp>
    </p:spTree>
    <p:extLst>
      <p:ext uri="{BB962C8B-B14F-4D97-AF65-F5344CB8AC3E}">
        <p14:creationId xmlns:p14="http://schemas.microsoft.com/office/powerpoint/2010/main" val="385778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B282B-A0F9-3F50-2DEA-F0ED77BF4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3320"/>
            <a:ext cx="10972800" cy="730242"/>
          </a:xfrm>
        </p:spPr>
        <p:txBody>
          <a:bodyPr>
            <a:normAutofit fontScale="90000"/>
          </a:bodyPr>
          <a:lstStyle/>
          <a:p>
            <a:r>
              <a:rPr lang="en-US" dirty="0"/>
              <a:t>Revenue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87852-6D79-6AA1-AB3B-D908405B2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0206"/>
            <a:ext cx="10972800" cy="498253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112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157B7-345E-9FB7-646A-E4576330A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64495"/>
            <a:ext cx="10972800" cy="740074"/>
          </a:xfrm>
        </p:spPr>
        <p:txBody>
          <a:bodyPr>
            <a:normAutofit fontScale="90000"/>
          </a:bodyPr>
          <a:lstStyle/>
          <a:p>
            <a:r>
              <a:rPr lang="en-US" dirty="0"/>
              <a:t>Key Findings &amp; Insights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F4828C4-8BB9-49EE-CBB3-F2E7745E7813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09600" y="589097"/>
            <a:ext cx="11248104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⚡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Parcel volume surged from Week 12 (2020)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 lockdowns began and e-commerce demand accelerated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📊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2020 peak season volume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increased by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26.48%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compared to 2019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💰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Estimated revenue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rose proportionally, reflecting strong commercial impact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📈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High-growth customers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represented only 19.7% but contributed significantly to volume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👥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Small segment dominated in size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but had the highest attrition rate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❌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59.7% of customers declined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activity post-COVID,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signalling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retention challenges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14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B2FEA-DEE8-B9B8-9ABE-D42A1D701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5"/>
            <a:ext cx="10972800" cy="730242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04C80-3E89-F0F5-AAE3-E7D6E1A2F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📊 Focus on Retaining Small Customers</a:t>
            </a:r>
          </a:p>
          <a:p>
            <a:endParaRPr lang="en-US" b="1" dirty="0"/>
          </a:p>
          <a:p>
            <a:r>
              <a:rPr lang="en-US" b="1" dirty="0"/>
              <a:t>📈 Invest in High-Growth Segments</a:t>
            </a:r>
          </a:p>
          <a:p>
            <a:endParaRPr lang="en-US" b="1" dirty="0"/>
          </a:p>
          <a:p>
            <a:r>
              <a:rPr lang="en-US" b="1" dirty="0"/>
              <a:t>👥 Expand Medium Customer Base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0577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EAA54B-B322-4943-83DF-6B95378DA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7181C69-1FEA-47A3-8E1A-C3573A136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986" y="0"/>
            <a:ext cx="10615628" cy="6858000"/>
          </a:xfrm>
          <a:custGeom>
            <a:avLst/>
            <a:gdLst>
              <a:gd name="connsiteX0" fmla="*/ 7169275 w 10615628"/>
              <a:gd name="connsiteY0" fmla="*/ 5665108 h 6858000"/>
              <a:gd name="connsiteX1" fmla="*/ 7514896 w 10615628"/>
              <a:gd name="connsiteY1" fmla="*/ 6010729 h 6858000"/>
              <a:gd name="connsiteX2" fmla="*/ 7169275 w 10615628"/>
              <a:gd name="connsiteY2" fmla="*/ 6356350 h 6858000"/>
              <a:gd name="connsiteX3" fmla="*/ 6823654 w 10615628"/>
              <a:gd name="connsiteY3" fmla="*/ 6010729 h 6858000"/>
              <a:gd name="connsiteX4" fmla="*/ 7169275 w 10615628"/>
              <a:gd name="connsiteY4" fmla="*/ 5665108 h 6858000"/>
              <a:gd name="connsiteX5" fmla="*/ 10010445 w 10615628"/>
              <a:gd name="connsiteY5" fmla="*/ 2285547 h 6858000"/>
              <a:gd name="connsiteX6" fmla="*/ 10456759 w 10615628"/>
              <a:gd name="connsiteY6" fmla="*/ 2731861 h 6858000"/>
              <a:gd name="connsiteX7" fmla="*/ 10010445 w 10615628"/>
              <a:gd name="connsiteY7" fmla="*/ 3178175 h 6858000"/>
              <a:gd name="connsiteX8" fmla="*/ 9564131 w 10615628"/>
              <a:gd name="connsiteY8" fmla="*/ 2731861 h 6858000"/>
              <a:gd name="connsiteX9" fmla="*/ 10010445 w 10615628"/>
              <a:gd name="connsiteY9" fmla="*/ 2285547 h 6858000"/>
              <a:gd name="connsiteX10" fmla="*/ 10354144 w 10615628"/>
              <a:gd name="connsiteY10" fmla="*/ 1626055 h 6858000"/>
              <a:gd name="connsiteX11" fmla="*/ 10615628 w 10615628"/>
              <a:gd name="connsiteY11" fmla="*/ 1887539 h 6858000"/>
              <a:gd name="connsiteX12" fmla="*/ 10354144 w 10615628"/>
              <a:gd name="connsiteY12" fmla="*/ 2149023 h 6858000"/>
              <a:gd name="connsiteX13" fmla="*/ 10092660 w 10615628"/>
              <a:gd name="connsiteY13" fmla="*/ 1887539 h 6858000"/>
              <a:gd name="connsiteX14" fmla="*/ 10354144 w 10615628"/>
              <a:gd name="connsiteY14" fmla="*/ 1626055 h 6858000"/>
              <a:gd name="connsiteX15" fmla="*/ 1458900 w 10615628"/>
              <a:gd name="connsiteY15" fmla="*/ 620486 h 6858000"/>
              <a:gd name="connsiteX16" fmla="*/ 1905214 w 10615628"/>
              <a:gd name="connsiteY16" fmla="*/ 1066801 h 6858000"/>
              <a:gd name="connsiteX17" fmla="*/ 1458900 w 10615628"/>
              <a:gd name="connsiteY17" fmla="*/ 1513115 h 6858000"/>
              <a:gd name="connsiteX18" fmla="*/ 1012586 w 10615628"/>
              <a:gd name="connsiteY18" fmla="*/ 1066801 h 6858000"/>
              <a:gd name="connsiteX19" fmla="*/ 1458900 w 10615628"/>
              <a:gd name="connsiteY19" fmla="*/ 620486 h 6858000"/>
              <a:gd name="connsiteX20" fmla="*/ 6634576 w 10615628"/>
              <a:gd name="connsiteY20" fmla="*/ 0 h 6858000"/>
              <a:gd name="connsiteX21" fmla="*/ 10141833 w 10615628"/>
              <a:gd name="connsiteY21" fmla="*/ 0 h 6858000"/>
              <a:gd name="connsiteX22" fmla="*/ 10200259 w 10615628"/>
              <a:gd name="connsiteY22" fmla="*/ 112226 h 6858000"/>
              <a:gd name="connsiteX23" fmla="*/ 9914574 w 10615628"/>
              <a:gd name="connsiteY23" fmla="*/ 1675664 h 6858000"/>
              <a:gd name="connsiteX24" fmla="*/ 9361608 w 10615628"/>
              <a:gd name="connsiteY24" fmla="*/ 2357295 h 6858000"/>
              <a:gd name="connsiteX25" fmla="*/ 9334634 w 10615628"/>
              <a:gd name="connsiteY25" fmla="*/ 3068329 h 6858000"/>
              <a:gd name="connsiteX26" fmla="*/ 9815041 w 10615628"/>
              <a:gd name="connsiteY26" fmla="*/ 3852733 h 6858000"/>
              <a:gd name="connsiteX27" fmla="*/ 9376175 w 10615628"/>
              <a:gd name="connsiteY27" fmla="*/ 5163128 h 6858000"/>
              <a:gd name="connsiteX28" fmla="*/ 7869812 w 10615628"/>
              <a:gd name="connsiteY28" fmla="*/ 5397802 h 6858000"/>
              <a:gd name="connsiteX29" fmla="*/ 6545391 w 10615628"/>
              <a:gd name="connsiteY29" fmla="*/ 5591204 h 6858000"/>
              <a:gd name="connsiteX30" fmla="*/ 5772722 w 10615628"/>
              <a:gd name="connsiteY30" fmla="*/ 6463273 h 6858000"/>
              <a:gd name="connsiteX31" fmla="*/ 5542128 w 10615628"/>
              <a:gd name="connsiteY31" fmla="*/ 6751894 h 6858000"/>
              <a:gd name="connsiteX32" fmla="*/ 5455474 w 10615628"/>
              <a:gd name="connsiteY32" fmla="*/ 6858000 h 6858000"/>
              <a:gd name="connsiteX33" fmla="*/ 3884321 w 10615628"/>
              <a:gd name="connsiteY33" fmla="*/ 6858000 h 6858000"/>
              <a:gd name="connsiteX34" fmla="*/ 3874161 w 10615628"/>
              <a:gd name="connsiteY34" fmla="*/ 6844415 h 6858000"/>
              <a:gd name="connsiteX35" fmla="*/ 3692625 w 10615628"/>
              <a:gd name="connsiteY35" fmla="*/ 6276208 h 6858000"/>
              <a:gd name="connsiteX36" fmla="*/ 2561203 w 10615628"/>
              <a:gd name="connsiteY36" fmla="*/ 5655807 h 6858000"/>
              <a:gd name="connsiteX37" fmla="*/ 69616 w 10615628"/>
              <a:gd name="connsiteY37" fmla="*/ 4277707 h 6858000"/>
              <a:gd name="connsiteX38" fmla="*/ 1642 w 10615628"/>
              <a:gd name="connsiteY38" fmla="*/ 3679829 h 6858000"/>
              <a:gd name="connsiteX39" fmla="*/ 368893 w 10615628"/>
              <a:gd name="connsiteY39" fmla="*/ 2516307 h 6858000"/>
              <a:gd name="connsiteX40" fmla="*/ 1113509 w 10615628"/>
              <a:gd name="connsiteY40" fmla="*/ 2192619 h 6858000"/>
              <a:gd name="connsiteX41" fmla="*/ 2037232 w 10615628"/>
              <a:gd name="connsiteY41" fmla="*/ 2005556 h 6858000"/>
              <a:gd name="connsiteX42" fmla="*/ 2547311 w 10615628"/>
              <a:gd name="connsiteY42" fmla="*/ 1405116 h 6858000"/>
              <a:gd name="connsiteX43" fmla="*/ 3900863 w 10615628"/>
              <a:gd name="connsiteY43" fmla="*/ 578768 h 6858000"/>
              <a:gd name="connsiteX44" fmla="*/ 4571571 w 10615628"/>
              <a:gd name="connsiteY44" fmla="*/ 860779 h 6858000"/>
              <a:gd name="connsiteX45" fmla="*/ 6039225 w 10615628"/>
              <a:gd name="connsiteY45" fmla="*/ 631501 h 6858000"/>
              <a:gd name="connsiteX46" fmla="*/ 6449432 w 10615628"/>
              <a:gd name="connsiteY46" fmla="*/ 19325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0615628" h="6858000">
                <a:moveTo>
                  <a:pt x="7169275" y="5665108"/>
                </a:moveTo>
                <a:cubicBezTo>
                  <a:pt x="7360156" y="5665108"/>
                  <a:pt x="7514896" y="5819848"/>
                  <a:pt x="7514896" y="6010729"/>
                </a:cubicBezTo>
                <a:cubicBezTo>
                  <a:pt x="7514896" y="6201610"/>
                  <a:pt x="7360156" y="6356350"/>
                  <a:pt x="7169275" y="6356350"/>
                </a:cubicBezTo>
                <a:cubicBezTo>
                  <a:pt x="6978394" y="6356350"/>
                  <a:pt x="6823654" y="6201610"/>
                  <a:pt x="6823654" y="6010729"/>
                </a:cubicBezTo>
                <a:cubicBezTo>
                  <a:pt x="6823654" y="5819848"/>
                  <a:pt x="6978394" y="5665108"/>
                  <a:pt x="7169275" y="5665108"/>
                </a:cubicBezTo>
                <a:close/>
                <a:moveTo>
                  <a:pt x="10010445" y="2285547"/>
                </a:moveTo>
                <a:cubicBezTo>
                  <a:pt x="10256937" y="2285547"/>
                  <a:pt x="10456759" y="2485369"/>
                  <a:pt x="10456759" y="2731861"/>
                </a:cubicBezTo>
                <a:cubicBezTo>
                  <a:pt x="10456759" y="2978353"/>
                  <a:pt x="10256937" y="3178175"/>
                  <a:pt x="10010445" y="3178175"/>
                </a:cubicBezTo>
                <a:cubicBezTo>
                  <a:pt x="9763953" y="3178175"/>
                  <a:pt x="9564131" y="2978353"/>
                  <a:pt x="9564131" y="2731861"/>
                </a:cubicBezTo>
                <a:cubicBezTo>
                  <a:pt x="9564131" y="2485369"/>
                  <a:pt x="9763953" y="2285547"/>
                  <a:pt x="10010445" y="2285547"/>
                </a:cubicBezTo>
                <a:close/>
                <a:moveTo>
                  <a:pt x="10354144" y="1626055"/>
                </a:moveTo>
                <a:cubicBezTo>
                  <a:pt x="10498558" y="1626055"/>
                  <a:pt x="10615628" y="1743125"/>
                  <a:pt x="10615628" y="1887539"/>
                </a:cubicBezTo>
                <a:cubicBezTo>
                  <a:pt x="10615628" y="2031953"/>
                  <a:pt x="10498558" y="2149023"/>
                  <a:pt x="10354144" y="2149023"/>
                </a:cubicBezTo>
                <a:cubicBezTo>
                  <a:pt x="10209730" y="2149023"/>
                  <a:pt x="10092660" y="2031953"/>
                  <a:pt x="10092660" y="1887539"/>
                </a:cubicBezTo>
                <a:cubicBezTo>
                  <a:pt x="10092660" y="1743125"/>
                  <a:pt x="10209730" y="1626055"/>
                  <a:pt x="10354144" y="1626055"/>
                </a:cubicBezTo>
                <a:close/>
                <a:moveTo>
                  <a:pt x="1458900" y="620486"/>
                </a:moveTo>
                <a:cubicBezTo>
                  <a:pt x="1705392" y="620486"/>
                  <a:pt x="1905214" y="820308"/>
                  <a:pt x="1905214" y="1066801"/>
                </a:cubicBezTo>
                <a:cubicBezTo>
                  <a:pt x="1905214" y="1313293"/>
                  <a:pt x="1705392" y="1513115"/>
                  <a:pt x="1458900" y="1513115"/>
                </a:cubicBezTo>
                <a:cubicBezTo>
                  <a:pt x="1212408" y="1513115"/>
                  <a:pt x="1012586" y="1313293"/>
                  <a:pt x="1012586" y="1066801"/>
                </a:cubicBezTo>
                <a:cubicBezTo>
                  <a:pt x="1012586" y="820308"/>
                  <a:pt x="1212408" y="620486"/>
                  <a:pt x="1458900" y="620486"/>
                </a:cubicBezTo>
                <a:close/>
                <a:moveTo>
                  <a:pt x="6634576" y="0"/>
                </a:moveTo>
                <a:lnTo>
                  <a:pt x="10141833" y="0"/>
                </a:lnTo>
                <a:lnTo>
                  <a:pt x="10200259" y="112226"/>
                </a:lnTo>
                <a:cubicBezTo>
                  <a:pt x="10410238" y="575267"/>
                  <a:pt x="10394871" y="1153566"/>
                  <a:pt x="9914574" y="1675664"/>
                </a:cubicBezTo>
                <a:cubicBezTo>
                  <a:pt x="9716855" y="1890647"/>
                  <a:pt x="9539637" y="2125050"/>
                  <a:pt x="9361608" y="2357295"/>
                </a:cubicBezTo>
                <a:cubicBezTo>
                  <a:pt x="9193291" y="2576999"/>
                  <a:pt x="9188571" y="2830555"/>
                  <a:pt x="9334634" y="3068329"/>
                </a:cubicBezTo>
                <a:cubicBezTo>
                  <a:pt x="9495669" y="3329572"/>
                  <a:pt x="9683003" y="3577867"/>
                  <a:pt x="9815041" y="3852733"/>
                </a:cubicBezTo>
                <a:cubicBezTo>
                  <a:pt x="10050524" y="4342849"/>
                  <a:pt x="9955574" y="4825683"/>
                  <a:pt x="9376175" y="5163128"/>
                </a:cubicBezTo>
                <a:cubicBezTo>
                  <a:pt x="8901028" y="5439881"/>
                  <a:pt x="8396076" y="5450671"/>
                  <a:pt x="7869812" y="5397802"/>
                </a:cubicBezTo>
                <a:cubicBezTo>
                  <a:pt x="7414763" y="5352215"/>
                  <a:pt x="6924916" y="5316880"/>
                  <a:pt x="6545391" y="5591204"/>
                </a:cubicBezTo>
                <a:cubicBezTo>
                  <a:pt x="6238293" y="5813470"/>
                  <a:pt x="6024794" y="6166020"/>
                  <a:pt x="5772722" y="6463273"/>
                </a:cubicBezTo>
                <a:cubicBezTo>
                  <a:pt x="5693284" y="6557075"/>
                  <a:pt x="5618532" y="6655327"/>
                  <a:pt x="5542128" y="6751894"/>
                </a:cubicBezTo>
                <a:lnTo>
                  <a:pt x="5455474" y="6858000"/>
                </a:lnTo>
                <a:lnTo>
                  <a:pt x="3884321" y="6858000"/>
                </a:lnTo>
                <a:lnTo>
                  <a:pt x="3874161" y="6844415"/>
                </a:lnTo>
                <a:cubicBezTo>
                  <a:pt x="3769501" y="6682571"/>
                  <a:pt x="3725803" y="6471500"/>
                  <a:pt x="3692625" y="6276208"/>
                </a:cubicBezTo>
                <a:cubicBezTo>
                  <a:pt x="3594979" y="5704765"/>
                  <a:pt x="2996562" y="5529974"/>
                  <a:pt x="2561203" y="5655807"/>
                </a:cubicBezTo>
                <a:cubicBezTo>
                  <a:pt x="1295583" y="6024676"/>
                  <a:pt x="405172" y="5378784"/>
                  <a:pt x="69616" y="4277707"/>
                </a:cubicBezTo>
                <a:cubicBezTo>
                  <a:pt x="12162" y="4089023"/>
                  <a:pt x="22817" y="3880246"/>
                  <a:pt x="1642" y="3679829"/>
                </a:cubicBezTo>
                <a:cubicBezTo>
                  <a:pt x="-11845" y="3246492"/>
                  <a:pt x="53163" y="2840534"/>
                  <a:pt x="368893" y="2516307"/>
                </a:cubicBezTo>
                <a:cubicBezTo>
                  <a:pt x="570253" y="2309552"/>
                  <a:pt x="826642" y="2227146"/>
                  <a:pt x="1113509" y="2192619"/>
                </a:cubicBezTo>
                <a:cubicBezTo>
                  <a:pt x="1425464" y="2154856"/>
                  <a:pt x="1739170" y="2099965"/>
                  <a:pt x="2037232" y="2005556"/>
                </a:cubicBezTo>
                <a:cubicBezTo>
                  <a:pt x="2313447" y="1917890"/>
                  <a:pt x="2430109" y="1649903"/>
                  <a:pt x="2547311" y="1405116"/>
                </a:cubicBezTo>
                <a:cubicBezTo>
                  <a:pt x="2839303" y="794963"/>
                  <a:pt x="3300289" y="490428"/>
                  <a:pt x="3900863" y="578768"/>
                </a:cubicBezTo>
                <a:cubicBezTo>
                  <a:pt x="4133784" y="613024"/>
                  <a:pt x="4362118" y="739802"/>
                  <a:pt x="4571571" y="860779"/>
                </a:cubicBezTo>
                <a:cubicBezTo>
                  <a:pt x="5133169" y="1185277"/>
                  <a:pt x="5641898" y="1029502"/>
                  <a:pt x="6039225" y="631501"/>
                </a:cubicBezTo>
                <a:cubicBezTo>
                  <a:pt x="6180164" y="489888"/>
                  <a:pt x="6313483" y="339980"/>
                  <a:pt x="6449432" y="1932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C7ABF-B9E1-7E26-BB38-B696E004E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1489" y="3097174"/>
            <a:ext cx="7125252" cy="2391879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Thank you</a:t>
            </a:r>
          </a:p>
          <a:p>
            <a:pPr algn="ctr"/>
            <a:endParaRPr lang="en-US" sz="5400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87208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8F324-8E8F-C097-7F73-2E802A127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29502"/>
            <a:ext cx="10972800" cy="771520"/>
          </a:xfrm>
        </p:spPr>
        <p:txBody>
          <a:bodyPr/>
          <a:lstStyle/>
          <a:p>
            <a:r>
              <a:rPr lang="en-US" dirty="0"/>
              <a:t>Objective and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F1F97-8BE5-FF83-6039-683788493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88473"/>
            <a:ext cx="10972800" cy="52400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🧭 Project Objectives</a:t>
            </a:r>
          </a:p>
          <a:p>
            <a:r>
              <a:rPr lang="en-US" dirty="0"/>
              <a:t>- Analyze how the COVID-19 pandemic impacted ABC Company’s parcel delivery business.</a:t>
            </a:r>
          </a:p>
          <a:p>
            <a:r>
              <a:rPr lang="en-US" dirty="0"/>
              <a:t>- Highlight the impact on </a:t>
            </a:r>
            <a:r>
              <a:rPr lang="en-US" b="1" dirty="0"/>
              <a:t>peak season</a:t>
            </a:r>
            <a:r>
              <a:rPr lang="en-US" dirty="0"/>
              <a:t>, </a:t>
            </a:r>
            <a:r>
              <a:rPr lang="en-US" b="1" dirty="0"/>
              <a:t>customer segments</a:t>
            </a:r>
            <a:r>
              <a:rPr lang="en-US" dirty="0"/>
              <a:t>, and </a:t>
            </a:r>
            <a:r>
              <a:rPr lang="en-US" b="1" dirty="0"/>
              <a:t>revenue</a:t>
            </a:r>
            <a:r>
              <a:rPr lang="en-US" dirty="0"/>
              <a:t>.</a:t>
            </a:r>
          </a:p>
          <a:p>
            <a:r>
              <a:rPr lang="en-US" dirty="0"/>
              <a:t>- Provide </a:t>
            </a:r>
            <a:r>
              <a:rPr lang="en-US" b="1" dirty="0"/>
              <a:t>insightful recommendations</a:t>
            </a:r>
            <a:r>
              <a:rPr lang="en-US" dirty="0"/>
              <a:t> for future strategic decisions.</a:t>
            </a: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🔍 Methodology</a:t>
            </a:r>
          </a:p>
          <a:p>
            <a:r>
              <a:rPr lang="en-US" dirty="0"/>
              <a:t>- </a:t>
            </a:r>
            <a:r>
              <a:rPr lang="en-US" b="1" dirty="0"/>
              <a:t>Descriptive analysis</a:t>
            </a:r>
            <a:r>
              <a:rPr lang="en-US" dirty="0"/>
              <a:t> by year and week (2019 vs 2020)</a:t>
            </a:r>
          </a:p>
          <a:p>
            <a:r>
              <a:rPr lang="en-US" dirty="0"/>
              <a:t>- </a:t>
            </a:r>
            <a:r>
              <a:rPr lang="en-US" b="1" dirty="0"/>
              <a:t>Customer segmentation</a:t>
            </a:r>
            <a:r>
              <a:rPr lang="en-US" dirty="0"/>
              <a:t>: New, Lost, Stable, High Growth</a:t>
            </a:r>
          </a:p>
          <a:p>
            <a:r>
              <a:rPr lang="en-US" dirty="0"/>
              <a:t>- </a:t>
            </a:r>
            <a:r>
              <a:rPr lang="en-US" b="1" dirty="0"/>
              <a:t>Comparison</a:t>
            </a:r>
            <a:r>
              <a:rPr lang="en-US" dirty="0"/>
              <a:t>: Peak vs non-peak season</a:t>
            </a:r>
          </a:p>
          <a:p>
            <a:r>
              <a:rPr lang="en-US" dirty="0"/>
              <a:t>- </a:t>
            </a:r>
            <a:r>
              <a:rPr lang="en-US" b="1" dirty="0"/>
              <a:t>Tools</a:t>
            </a:r>
            <a:r>
              <a:rPr lang="en-US" dirty="0"/>
              <a:t>: </a:t>
            </a:r>
            <a:r>
              <a:rPr lang="en-US" dirty="0" err="1"/>
              <a:t>Jupyter</a:t>
            </a:r>
            <a:r>
              <a:rPr lang="en-US" dirty="0"/>
              <a:t> Notebook, Power BI, Excel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16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CC97E-EDF8-3FF5-8C8F-7DAA1A490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3093"/>
            <a:ext cx="10972800" cy="782643"/>
          </a:xfrm>
        </p:spPr>
        <p:txBody>
          <a:bodyPr/>
          <a:lstStyle/>
          <a:p>
            <a:r>
              <a:rPr lang="en-US" dirty="0"/>
              <a:t>First impact of COVID-19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741CDD-0E4F-F70E-0491-ED7AD2B93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5736"/>
            <a:ext cx="12192000" cy="557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39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BA06E6-337B-2EAB-C1B4-D5195F43E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1B852-710B-929B-A839-EEE31007D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124" y="436444"/>
            <a:ext cx="10969752" cy="782644"/>
          </a:xfrm>
        </p:spPr>
        <p:txBody>
          <a:bodyPr>
            <a:normAutofit/>
          </a:bodyPr>
          <a:lstStyle/>
          <a:p>
            <a:r>
              <a:rPr lang="en-US" sz="4400" dirty="0"/>
              <a:t>First impact of COVID-19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F1F3-994C-2BBE-D4AB-EEB5592F1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124" y="1465119"/>
            <a:ext cx="10969752" cy="1818407"/>
          </a:xfrm>
        </p:spPr>
        <p:txBody>
          <a:bodyPr/>
          <a:lstStyle/>
          <a:p>
            <a:r>
              <a:rPr lang="en-US" sz="2400" dirty="0"/>
              <a:t> There was a significant increase in parcel volume starting from week 12</a:t>
            </a:r>
          </a:p>
          <a:p>
            <a:r>
              <a:rPr lang="en-US" dirty="0"/>
              <a:t>                         </a:t>
            </a:r>
          </a:p>
          <a:p>
            <a:pPr algn="ctr"/>
            <a:r>
              <a:rPr lang="en-US" sz="2400" dirty="0"/>
              <a:t> </a:t>
            </a:r>
            <a:r>
              <a:rPr lang="en-US" sz="2400" b="1" dirty="0"/>
              <a:t>→ A clear sign of booming e-commerce demand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16755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6E97A-30BA-0727-9682-955D7A348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779403"/>
          </a:xfrm>
        </p:spPr>
        <p:txBody>
          <a:bodyPr/>
          <a:lstStyle/>
          <a:p>
            <a:r>
              <a:rPr lang="en-US" dirty="0"/>
              <a:t>COVID Timeline vs Volume Spike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599B7A-502A-C4A9-7390-75D46F00D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23" y="1337187"/>
            <a:ext cx="1097280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6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7C8572-E57B-2F50-3D92-C29A2B091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02" y="1319645"/>
            <a:ext cx="10972800" cy="54717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0915F6-596C-17A4-8A35-CE84DFC63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761861"/>
          </a:xfrm>
        </p:spPr>
        <p:txBody>
          <a:bodyPr>
            <a:noAutofit/>
          </a:bodyPr>
          <a:lstStyle/>
          <a:p>
            <a:r>
              <a:rPr lang="en-US" dirty="0"/>
              <a:t>COVID Timeline vs Volume Spike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FD19C98-96D1-56A4-31EE-D7AC73591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335087"/>
              </p:ext>
            </p:extLst>
          </p:nvPr>
        </p:nvGraphicFramePr>
        <p:xfrm>
          <a:off x="5165013" y="1383357"/>
          <a:ext cx="4441211" cy="178566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06687">
                  <a:extLst>
                    <a:ext uri="{9D8B030D-6E8A-4147-A177-3AD203B41FA5}">
                      <a16:colId xmlns:a16="http://schemas.microsoft.com/office/drawing/2014/main" val="584425468"/>
                    </a:ext>
                  </a:extLst>
                </a:gridCol>
                <a:gridCol w="667550">
                  <a:extLst>
                    <a:ext uri="{9D8B030D-6E8A-4147-A177-3AD203B41FA5}">
                      <a16:colId xmlns:a16="http://schemas.microsoft.com/office/drawing/2014/main" val="2768743516"/>
                    </a:ext>
                  </a:extLst>
                </a:gridCol>
                <a:gridCol w="741116">
                  <a:extLst>
                    <a:ext uri="{9D8B030D-6E8A-4147-A177-3AD203B41FA5}">
                      <a16:colId xmlns:a16="http://schemas.microsoft.com/office/drawing/2014/main" val="2304160170"/>
                    </a:ext>
                  </a:extLst>
                </a:gridCol>
                <a:gridCol w="722309">
                  <a:extLst>
                    <a:ext uri="{9D8B030D-6E8A-4147-A177-3AD203B41FA5}">
                      <a16:colId xmlns:a16="http://schemas.microsoft.com/office/drawing/2014/main" val="3777036179"/>
                    </a:ext>
                  </a:extLst>
                </a:gridCol>
                <a:gridCol w="703549">
                  <a:extLst>
                    <a:ext uri="{9D8B030D-6E8A-4147-A177-3AD203B41FA5}">
                      <a16:colId xmlns:a16="http://schemas.microsoft.com/office/drawing/2014/main" val="3053037997"/>
                    </a:ext>
                  </a:extLst>
                </a:gridCol>
              </a:tblGrid>
              <a:tr h="271789">
                <a:tc>
                  <a:txBody>
                    <a:bodyPr/>
                    <a:lstStyle/>
                    <a:p>
                      <a:r>
                        <a:rPr lang="en-US" sz="1100" dirty="0" err="1"/>
                        <a:t>Event_Label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Quarter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835153"/>
                  </a:ext>
                </a:extLst>
              </a:tr>
              <a:tr h="271789">
                <a:tc>
                  <a:txBody>
                    <a:bodyPr/>
                    <a:lstStyle/>
                    <a:p>
                      <a:r>
                        <a:rPr lang="en-US" sz="1100" dirty="0"/>
                        <a:t>Pandemic Declared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Qtr</a:t>
                      </a:r>
                      <a:r>
                        <a:rPr lang="en-US" sz="1100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March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699601"/>
                  </a:ext>
                </a:extLst>
              </a:tr>
              <a:tr h="271789">
                <a:tc>
                  <a:txBody>
                    <a:bodyPr/>
                    <a:lstStyle/>
                    <a:p>
                      <a:r>
                        <a:rPr lang="en-US" sz="1100" dirty="0"/>
                        <a:t>WFH Urged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Qtr</a:t>
                      </a:r>
                      <a:r>
                        <a:rPr lang="en-US" sz="1100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March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277073"/>
                  </a:ext>
                </a:extLst>
              </a:tr>
              <a:tr h="271789">
                <a:tc>
                  <a:txBody>
                    <a:bodyPr/>
                    <a:lstStyle/>
                    <a:p>
                      <a:r>
                        <a:rPr lang="en-US" sz="1100" dirty="0"/>
                        <a:t>Border Restriction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Qtr</a:t>
                      </a:r>
                      <a:r>
                        <a:rPr lang="en-US" sz="1100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March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914290"/>
                  </a:ext>
                </a:extLst>
              </a:tr>
              <a:tr h="407509">
                <a:tc>
                  <a:txBody>
                    <a:bodyPr/>
                    <a:lstStyle/>
                    <a:p>
                      <a:r>
                        <a:rPr lang="en-US" sz="1100" dirty="0"/>
                        <a:t>Covid Delivery Standard Began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Qtr</a:t>
                      </a:r>
                      <a:r>
                        <a:rPr lang="en-US" sz="1100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March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480789"/>
                  </a:ext>
                </a:extLst>
              </a:tr>
              <a:tr h="271789">
                <a:tc>
                  <a:txBody>
                    <a:bodyPr/>
                    <a:lstStyle/>
                    <a:p>
                      <a:r>
                        <a:rPr lang="en-US" sz="1100" dirty="0"/>
                        <a:t>C.E.R.B Launched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Qtr</a:t>
                      </a:r>
                      <a:r>
                        <a:rPr lang="en-US" sz="1100" dirty="0"/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April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288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872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2E309-B90F-6599-7FA2-AC787F181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b="1" dirty="0"/>
              <a:t>Volume increased significantly from Week 12</a:t>
            </a:r>
            <a:r>
              <a:rPr lang="en-US" dirty="0"/>
              <a:t>, right after WHO’s pandemic declaration and nationwide lockdown.</a:t>
            </a:r>
          </a:p>
          <a:p>
            <a:pPr algn="ctr"/>
            <a:br>
              <a:rPr lang="en-US" dirty="0"/>
            </a:br>
            <a:r>
              <a:rPr lang="en-US" sz="2400" b="1" dirty="0"/>
              <a:t>→ </a:t>
            </a:r>
            <a:r>
              <a:rPr lang="en-US" sz="2400" b="1" i="1" dirty="0"/>
              <a:t>This marks the turning point toward e-commerce reliance.</a:t>
            </a:r>
            <a:endParaRPr lang="en-US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A39C557-C068-99AB-E8F1-5D505FC91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9226"/>
            <a:ext cx="10972800" cy="907905"/>
          </a:xfrm>
        </p:spPr>
        <p:txBody>
          <a:bodyPr>
            <a:normAutofit/>
          </a:bodyPr>
          <a:lstStyle/>
          <a:p>
            <a:r>
              <a:rPr lang="en-US" dirty="0"/>
              <a:t>COVID Timeline vs Volume Spike</a:t>
            </a:r>
          </a:p>
        </p:txBody>
      </p:sp>
    </p:spTree>
    <p:extLst>
      <p:ext uri="{BB962C8B-B14F-4D97-AF65-F5344CB8AC3E}">
        <p14:creationId xmlns:p14="http://schemas.microsoft.com/office/powerpoint/2010/main" val="387307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F171D-2B56-4ED9-151A-7775F4853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3320"/>
            <a:ext cx="10972800" cy="844989"/>
          </a:xfrm>
        </p:spPr>
        <p:txBody>
          <a:bodyPr/>
          <a:lstStyle/>
          <a:p>
            <a:pPr algn="ctr"/>
            <a:r>
              <a:rPr lang="en-US" dirty="0"/>
              <a:t>Peak Season Analysis (2019 vs 2020)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4AA3BA3-9499-73CA-987F-E0911B2B66C0}"/>
              </a:ext>
            </a:extLst>
          </p:cNvPr>
          <p:cNvGrpSpPr/>
          <p:nvPr/>
        </p:nvGrpSpPr>
        <p:grpSpPr>
          <a:xfrm>
            <a:off x="431440" y="1018309"/>
            <a:ext cx="11495376" cy="5839691"/>
            <a:chOff x="265185" y="928117"/>
            <a:chExt cx="11495376" cy="5929883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EBB884E-886A-074B-B9D5-796C5FEB7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5185" y="928117"/>
              <a:ext cx="11495376" cy="583969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B344489-F898-A33F-CECF-C21735A80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29846" y="5638938"/>
              <a:ext cx="3143250" cy="12190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689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8A945-E1A5-C740-0749-7206BB505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094371"/>
          </a:xfrm>
        </p:spPr>
        <p:txBody>
          <a:bodyPr>
            <a:normAutofit fontScale="90000"/>
          </a:bodyPr>
          <a:lstStyle/>
          <a:p>
            <a:r>
              <a:rPr lang="en-US" dirty="0"/>
              <a:t>Peak Season Analysis (Pre-COVID and COVID Observation Period 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3A4FBF-BF19-CEEA-5C3A-EC711C395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82" y="1652154"/>
            <a:ext cx="11565082" cy="520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73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426</Words>
  <Application>Microsoft Office PowerPoint</Application>
  <PresentationFormat>Widescreen</PresentationFormat>
  <Paragraphs>86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Avenir Next LT Pro</vt:lpstr>
      <vt:lpstr>Posterama</vt:lpstr>
      <vt:lpstr>SplashVTI</vt:lpstr>
      <vt:lpstr>Case Study  Impact of COVID-19 on ABC Company’s Parcel Delivery Business</vt:lpstr>
      <vt:lpstr>Objective and Approach</vt:lpstr>
      <vt:lpstr>First impact of COVID-19</vt:lpstr>
      <vt:lpstr>First impact of COVID-19</vt:lpstr>
      <vt:lpstr>COVID Timeline vs Volume Spike</vt:lpstr>
      <vt:lpstr>COVID Timeline vs Volume Spike</vt:lpstr>
      <vt:lpstr>COVID Timeline vs Volume Spike</vt:lpstr>
      <vt:lpstr>Peak Season Analysis (2019 vs 2020)</vt:lpstr>
      <vt:lpstr>Peak Season Analysis (Pre-COVID and COVID Observation Period )</vt:lpstr>
      <vt:lpstr>Peak Season Analysis</vt:lpstr>
      <vt:lpstr>Customer Segment Analysis</vt:lpstr>
      <vt:lpstr>Customer Segment Analysis</vt:lpstr>
      <vt:lpstr>Customer Segment Analysis</vt:lpstr>
      <vt:lpstr>Revenue Estimation</vt:lpstr>
      <vt:lpstr>Key Findings &amp; Insights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HOANG, MAI ANH</dc:creator>
  <cp:lastModifiedBy>HOANG, MAI ANH</cp:lastModifiedBy>
  <cp:revision>2</cp:revision>
  <dcterms:created xsi:type="dcterms:W3CDTF">2025-04-21T15:32:45Z</dcterms:created>
  <dcterms:modified xsi:type="dcterms:W3CDTF">2025-04-21T23:58:48Z</dcterms:modified>
</cp:coreProperties>
</file>