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1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4C0E-1C67-3683-DB56-4C707459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57" y="922403"/>
            <a:ext cx="390173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+mn-lt"/>
              </a:rPr>
              <a:t>Case Study </a:t>
            </a:r>
            <a:br>
              <a:rPr lang="en-US" sz="3400" dirty="0">
                <a:latin typeface="+mn-lt"/>
              </a:rPr>
            </a:b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Impact of COVID-19 on ABC Company’s Parcel Delivery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8ADC-417C-74C8-F4C0-B9D956C8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257" y="5959606"/>
            <a:ext cx="3901736" cy="503539"/>
          </a:xfrm>
        </p:spPr>
        <p:txBody>
          <a:bodyPr>
            <a:normAutofit/>
          </a:bodyPr>
          <a:lstStyle/>
          <a:p>
            <a:r>
              <a:rPr lang="en-US" dirty="0"/>
              <a:t>Group 7</a:t>
            </a:r>
          </a:p>
        </p:txBody>
      </p:sp>
      <p:pic>
        <p:nvPicPr>
          <p:cNvPr id="6" name="Picture 5" descr="A plane flying over a truck&#10;&#10;AI-generated content may be incorrect.">
            <a:extLst>
              <a:ext uri="{FF2B5EF4-FFF2-40B4-BE49-F238E27FC236}">
                <a16:creationId xmlns:a16="http://schemas.microsoft.com/office/drawing/2014/main" id="{F46EB2C4-DDAC-8024-F6CF-A78DB414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r="3141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71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2E39-2278-0B07-5AFB-136F530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840"/>
            <a:ext cx="10972800" cy="699516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EB935-A5A4-2D6C-7FC9-68F787CF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2" y="966355"/>
            <a:ext cx="11421341" cy="3649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693CF-A94F-9380-5789-78709CF0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64" y="4615410"/>
            <a:ext cx="226695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41849-57CF-C170-32A3-ACE16979B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19" y="4615410"/>
            <a:ext cx="2981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126-176E-B150-7531-54B181A7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5113"/>
            <a:ext cx="10972800" cy="72029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25DFB-F196-867D-E723-5845C630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74"/>
            <a:ext cx="6661765" cy="422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04B43C-3FEA-43C4-DADF-218A5931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249074"/>
            <a:ext cx="5800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4B9-7264-3314-90B2-0F318132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8745"/>
            <a:ext cx="10972800" cy="793034"/>
          </a:xfrm>
        </p:spPr>
        <p:txBody>
          <a:bodyPr/>
          <a:lstStyle/>
          <a:p>
            <a:r>
              <a:rPr lang="en-US" dirty="0"/>
              <a:t>Customer Segment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B50FE1-DA62-35C8-0D00-31F692D4D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2600" y="1206961"/>
            <a:ext cx="81187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shift observed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small to medium segment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87% of new customers in 2020 upgraded from small size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proportion of declining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(59.7%)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Signals risk of churn and post-COVID instability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19.7% in high growth group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→ Opportunity to nurture and retain this valuable segment</a:t>
            </a:r>
          </a:p>
        </p:txBody>
      </p:sp>
    </p:spTree>
    <p:extLst>
      <p:ext uri="{BB962C8B-B14F-4D97-AF65-F5344CB8AC3E}">
        <p14:creationId xmlns:p14="http://schemas.microsoft.com/office/powerpoint/2010/main" val="385778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282B-A0F9-3F50-2DEA-F0ED77BF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7852-6D79-6AA1-AB3B-D908405B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F324-8E8F-C097-7F73-2E802A12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502"/>
            <a:ext cx="10972800" cy="771520"/>
          </a:xfrm>
        </p:spPr>
        <p:txBody>
          <a:bodyPr/>
          <a:lstStyle/>
          <a:p>
            <a:r>
              <a:rPr lang="en-US" dirty="0"/>
              <a:t>Objective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1F97-8BE5-FF83-6039-68378849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8473"/>
            <a:ext cx="10972800" cy="52400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🧭 Project Objectives</a:t>
            </a:r>
          </a:p>
          <a:p>
            <a:r>
              <a:rPr lang="en-US" dirty="0"/>
              <a:t>- Analyze how the COVID-19 pandemic impacted ABC Company’s parcel delivery business.</a:t>
            </a:r>
          </a:p>
          <a:p>
            <a:r>
              <a:rPr lang="en-US" dirty="0"/>
              <a:t>- Highlight the impact on </a:t>
            </a:r>
            <a:r>
              <a:rPr lang="en-US" b="1" dirty="0"/>
              <a:t>peak season</a:t>
            </a:r>
            <a:r>
              <a:rPr lang="en-US" dirty="0"/>
              <a:t>, </a:t>
            </a:r>
            <a:r>
              <a:rPr lang="en-US" b="1" dirty="0"/>
              <a:t>customer segments</a:t>
            </a:r>
            <a:r>
              <a:rPr lang="en-US" dirty="0"/>
              <a:t>, and </a:t>
            </a:r>
            <a:r>
              <a:rPr lang="en-US" b="1" dirty="0"/>
              <a:t>revenue</a:t>
            </a:r>
            <a:r>
              <a:rPr lang="en-US" dirty="0"/>
              <a:t>.</a:t>
            </a:r>
          </a:p>
          <a:p>
            <a:r>
              <a:rPr lang="en-US" dirty="0"/>
              <a:t>- Provide </a:t>
            </a:r>
            <a:r>
              <a:rPr lang="en-US" b="1" dirty="0"/>
              <a:t>insightful recommendations</a:t>
            </a:r>
            <a:r>
              <a:rPr lang="en-US" dirty="0"/>
              <a:t> for future strategic decisions.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🔍 Methodology</a:t>
            </a:r>
          </a:p>
          <a:p>
            <a:r>
              <a:rPr lang="en-US" dirty="0"/>
              <a:t>- </a:t>
            </a:r>
            <a:r>
              <a:rPr lang="en-US" b="1" dirty="0"/>
              <a:t>Descriptive analysis</a:t>
            </a:r>
            <a:r>
              <a:rPr lang="en-US" dirty="0"/>
              <a:t> by year and week (2019 vs 2020)</a:t>
            </a:r>
          </a:p>
          <a:p>
            <a:r>
              <a:rPr lang="en-US" dirty="0"/>
              <a:t>- </a:t>
            </a:r>
            <a:r>
              <a:rPr lang="en-US" b="1" dirty="0"/>
              <a:t>Customer segmentation</a:t>
            </a:r>
            <a:r>
              <a:rPr lang="en-US" dirty="0"/>
              <a:t>: New, Lost, Stable, High Growth</a:t>
            </a:r>
          </a:p>
          <a:p>
            <a:r>
              <a:rPr lang="en-US" dirty="0"/>
              <a:t>- </a:t>
            </a:r>
            <a:r>
              <a:rPr lang="en-US" b="1" dirty="0"/>
              <a:t>Comparison</a:t>
            </a:r>
            <a:r>
              <a:rPr lang="en-US" dirty="0"/>
              <a:t>: Peak vs non-peak season</a:t>
            </a:r>
          </a:p>
          <a:p>
            <a:r>
              <a:rPr lang="en-US" dirty="0"/>
              <a:t>- </a:t>
            </a:r>
            <a:r>
              <a:rPr lang="en-US" b="1" dirty="0"/>
              <a:t>Tools</a:t>
            </a:r>
            <a:r>
              <a:rPr lang="en-US" dirty="0"/>
              <a:t>: </a:t>
            </a:r>
            <a:r>
              <a:rPr lang="en-US" dirty="0" err="1"/>
              <a:t>Jupyter</a:t>
            </a:r>
            <a:r>
              <a:rPr lang="en-US" dirty="0"/>
              <a:t> Notebook, Power BI, Excel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97E-EDF8-3FF5-8C8F-7DAA1A4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3093"/>
            <a:ext cx="10972800" cy="782643"/>
          </a:xfrm>
        </p:spPr>
        <p:txBody>
          <a:bodyPr/>
          <a:lstStyle/>
          <a:p>
            <a:r>
              <a:rPr lang="en-US" dirty="0"/>
              <a:t>First impact of COVID 19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27BF9D-4C46-8BBF-30C1-83BF2F512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236"/>
            <a:ext cx="12192000" cy="560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06E6-337B-2EAB-C1B4-D5195F43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B852-710B-929B-A839-EEE31007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95438"/>
            <a:ext cx="10969752" cy="782644"/>
          </a:xfrm>
        </p:spPr>
        <p:txBody>
          <a:bodyPr>
            <a:normAutofit fontScale="90000"/>
          </a:bodyPr>
          <a:lstStyle/>
          <a:p>
            <a:r>
              <a:rPr lang="en-US" dirty="0"/>
              <a:t>First impact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F1F3-994C-2BBE-D4AB-EEB5592F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24" y="1465119"/>
            <a:ext cx="10969752" cy="1818407"/>
          </a:xfrm>
        </p:spPr>
        <p:txBody>
          <a:bodyPr/>
          <a:lstStyle/>
          <a:p>
            <a:r>
              <a:rPr lang="en-US" sz="2400" dirty="0"/>
              <a:t> There was a significant increase in parcel volume starting from week 12</a:t>
            </a:r>
          </a:p>
          <a:p>
            <a:r>
              <a:rPr lang="en-US" dirty="0"/>
              <a:t>                         </a:t>
            </a:r>
          </a:p>
          <a:p>
            <a:pPr algn="ctr"/>
            <a:r>
              <a:rPr lang="en-US" sz="2400" dirty="0"/>
              <a:t> </a:t>
            </a:r>
            <a:r>
              <a:rPr lang="en-US" sz="2400" b="1" dirty="0"/>
              <a:t>→ A clear sign of booming e-commerce demand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75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915F6-596C-17A4-8A35-CE84DFC6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61861"/>
          </a:xfrm>
        </p:spPr>
        <p:txBody>
          <a:bodyPr>
            <a:normAutofit fontScale="90000"/>
          </a:bodyPr>
          <a:lstStyle/>
          <a:p>
            <a:r>
              <a:rPr lang="en-US" dirty="0"/>
              <a:t>COVID Timeline vs Volume Spike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BF953-D4E0-BA00-98A7-41178AD67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19646"/>
            <a:ext cx="12192000" cy="5538354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D19C98-96D1-56A4-31EE-D7AC735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83032"/>
              </p:ext>
            </p:extLst>
          </p:nvPr>
        </p:nvGraphicFramePr>
        <p:xfrm>
          <a:off x="5648037" y="1319645"/>
          <a:ext cx="4628571" cy="17856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74468">
                  <a:extLst>
                    <a:ext uri="{9D8B030D-6E8A-4147-A177-3AD203B41FA5}">
                      <a16:colId xmlns:a16="http://schemas.microsoft.com/office/drawing/2014/main" val="584425468"/>
                    </a:ext>
                  </a:extLst>
                </a:gridCol>
                <a:gridCol w="695712">
                  <a:extLst>
                    <a:ext uri="{9D8B030D-6E8A-4147-A177-3AD203B41FA5}">
                      <a16:colId xmlns:a16="http://schemas.microsoft.com/office/drawing/2014/main" val="2768743516"/>
                    </a:ext>
                  </a:extLst>
                </a:gridCol>
                <a:gridCol w="772381">
                  <a:extLst>
                    <a:ext uri="{9D8B030D-6E8A-4147-A177-3AD203B41FA5}">
                      <a16:colId xmlns:a16="http://schemas.microsoft.com/office/drawing/2014/main" val="2304160170"/>
                    </a:ext>
                  </a:extLst>
                </a:gridCol>
                <a:gridCol w="752781">
                  <a:extLst>
                    <a:ext uri="{9D8B030D-6E8A-4147-A177-3AD203B41FA5}">
                      <a16:colId xmlns:a16="http://schemas.microsoft.com/office/drawing/2014/main" val="3777036179"/>
                    </a:ext>
                  </a:extLst>
                </a:gridCol>
                <a:gridCol w="733229">
                  <a:extLst>
                    <a:ext uri="{9D8B030D-6E8A-4147-A177-3AD203B41FA5}">
                      <a16:colId xmlns:a16="http://schemas.microsoft.com/office/drawing/2014/main" val="3053037997"/>
                    </a:ext>
                  </a:extLst>
                </a:gridCol>
              </a:tblGrid>
              <a:tr h="271789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Event_Label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Quarter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35153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Pandemic Declared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99601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WFH Urged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77073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Border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14290"/>
                  </a:ext>
                </a:extLst>
              </a:tr>
              <a:tr h="407509">
                <a:tc>
                  <a:txBody>
                    <a:bodyPr/>
                    <a:lstStyle/>
                    <a:p>
                      <a:r>
                        <a:rPr lang="en-US" sz="1100" dirty="0"/>
                        <a:t>Covid Delivery Standard Began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0789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C.E.R.B Launched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8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E309-B90F-6599-7FA2-AC787F18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Volume increased significantly from Week 12</a:t>
            </a:r>
            <a:r>
              <a:rPr lang="en-US" dirty="0"/>
              <a:t>, right after WHO’s pandemic declaration and nationwide lockdown.</a:t>
            </a:r>
          </a:p>
          <a:p>
            <a:pPr algn="ctr"/>
            <a:br>
              <a:rPr lang="en-US" dirty="0"/>
            </a:br>
            <a:r>
              <a:rPr lang="en-US" sz="2400" b="1" dirty="0"/>
              <a:t>→ </a:t>
            </a:r>
            <a:r>
              <a:rPr lang="en-US" sz="2400" b="1" i="1" dirty="0"/>
              <a:t>This marks the turning point toward e-commerce reliance.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39C557-C068-99AB-E8F1-5D505FC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213"/>
            <a:ext cx="10972800" cy="907905"/>
          </a:xfrm>
        </p:spPr>
        <p:txBody>
          <a:bodyPr>
            <a:normAutofit/>
          </a:bodyPr>
          <a:lstStyle/>
          <a:p>
            <a:r>
              <a:rPr lang="en-US" dirty="0"/>
              <a:t>COVID Timeline vs Volume Spike</a:t>
            </a:r>
          </a:p>
        </p:txBody>
      </p:sp>
    </p:spTree>
    <p:extLst>
      <p:ext uri="{BB962C8B-B14F-4D97-AF65-F5344CB8AC3E}">
        <p14:creationId xmlns:p14="http://schemas.microsoft.com/office/powerpoint/2010/main" val="387307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71D-2B56-4ED9-151A-7775F485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320"/>
            <a:ext cx="10972800" cy="844989"/>
          </a:xfrm>
        </p:spPr>
        <p:txBody>
          <a:bodyPr/>
          <a:lstStyle/>
          <a:p>
            <a:pPr algn="ctr"/>
            <a:r>
              <a:rPr lang="en-US" dirty="0"/>
              <a:t>Peak Season Analysis (2019 vs 2020)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A3BA3-9499-73CA-987F-E0911B2B66C0}"/>
              </a:ext>
            </a:extLst>
          </p:cNvPr>
          <p:cNvGrpSpPr/>
          <p:nvPr/>
        </p:nvGrpSpPr>
        <p:grpSpPr>
          <a:xfrm>
            <a:off x="431440" y="1018309"/>
            <a:ext cx="11495376" cy="5839691"/>
            <a:chOff x="265185" y="928117"/>
            <a:chExt cx="11495376" cy="59298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EBB884E-886A-074B-B9D5-796C5FEB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185" y="928117"/>
              <a:ext cx="11495376" cy="58396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B344489-F898-A33F-CECF-C21735A80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846" y="5638938"/>
              <a:ext cx="3143250" cy="1219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89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A945-E1A5-C740-0749-7206BB50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09437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Season Analysis (Pre-COVID and COVID Observation Period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A4FBF-BF19-CEEA-5C3A-EC711C39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52154"/>
            <a:ext cx="11565082" cy="5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3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0346-52B1-DF36-E0FB-015BB0B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5147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Season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3805-B2BD-A221-B15A-73FBC9F7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6431"/>
            <a:ext cx="10972800" cy="1146151"/>
          </a:xfrm>
        </p:spPr>
        <p:txBody>
          <a:bodyPr>
            <a:normAutofit/>
          </a:bodyPr>
          <a:lstStyle/>
          <a:p>
            <a:r>
              <a:rPr lang="en-US" sz="2400" b="1" dirty="0"/>
              <a:t>→ COVID accelerated the e-commerce peak season, leading to a sharp increase in parcel demand</a:t>
            </a:r>
          </a:p>
        </p:txBody>
      </p:sp>
    </p:spTree>
    <p:extLst>
      <p:ext uri="{BB962C8B-B14F-4D97-AF65-F5344CB8AC3E}">
        <p14:creationId xmlns:p14="http://schemas.microsoft.com/office/powerpoint/2010/main" val="2801668312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321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Posterama</vt:lpstr>
      <vt:lpstr>SplashVTI</vt:lpstr>
      <vt:lpstr>Case Study  Impact of COVID-19 on ABC Company’s Parcel Delivery Business</vt:lpstr>
      <vt:lpstr>Objective and Approach</vt:lpstr>
      <vt:lpstr>First impact of COVID 19</vt:lpstr>
      <vt:lpstr>First impact of COVID-19</vt:lpstr>
      <vt:lpstr>COVID Timeline vs Volume Spike</vt:lpstr>
      <vt:lpstr>COVID Timeline vs Volume Spike</vt:lpstr>
      <vt:lpstr>Peak Season Analysis (2019 vs 2020)</vt:lpstr>
      <vt:lpstr>Peak Season Analysis (Pre-COVID and COVID Observation Period )</vt:lpstr>
      <vt:lpstr>Peak Season Analysis</vt:lpstr>
      <vt:lpstr>Customer Segment Analysis</vt:lpstr>
      <vt:lpstr>Customer Segment Analysis</vt:lpstr>
      <vt:lpstr>Customer Segment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HOANG, MAI ANH</dc:creator>
  <cp:lastModifiedBy>HOANG, MAI ANH</cp:lastModifiedBy>
  <cp:revision>1</cp:revision>
  <dcterms:created xsi:type="dcterms:W3CDTF">2025-04-21T15:32:45Z</dcterms:created>
  <dcterms:modified xsi:type="dcterms:W3CDTF">2025-04-21T21:31:40Z</dcterms:modified>
</cp:coreProperties>
</file>