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5" r:id="rId24"/>
    <p:sldId id="278" r:id="rId25"/>
    <p:sldId id="282" r:id="rId26"/>
    <p:sldId id="279" r:id="rId27"/>
    <p:sldId id="280" r:id="rId28"/>
    <p:sldId id="281" r:id="rId29"/>
    <p:sldId id="283" r:id="rId30"/>
    <p:sldId id="284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072" autoAdjust="0"/>
  </p:normalViewPr>
  <p:slideViewPr>
    <p:cSldViewPr snapToGrid="0">
      <p:cViewPr varScale="1">
        <p:scale>
          <a:sx n="89" d="100"/>
          <a:sy n="89" d="100"/>
        </p:scale>
        <p:origin x="-41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18633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4404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8686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7985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52004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55099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27997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287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060624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15994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76006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No permission : access() check failure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Success : Attack process wins the race and /etc/passwd is modified.</a:t>
            </a:r>
          </a:p>
        </p:txBody>
      </p:sp>
    </p:spTree>
    <p:extLst>
      <p:ext uri="{BB962C8B-B14F-4D97-AF65-F5344CB8AC3E}">
        <p14:creationId xmlns:p14="http://schemas.microsoft.com/office/powerpoint/2010/main" xmlns="" val="401045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15321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61578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0011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0885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40885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Sticky Directory : In Linux </a:t>
            </a:r>
            <a:r>
              <a:rPr lang="en-GB" dirty="0" err="1"/>
              <a:t>filesystem</a:t>
            </a:r>
            <a:r>
              <a:rPr lang="en-GB" dirty="0"/>
              <a:t>, a directory has a special bit called sticky bit. When this bit is set, a file inside the directory can be renamed or deleted by the the file’s </a:t>
            </a:r>
            <a:r>
              <a:rPr lang="en-GB" dirty="0" err="1"/>
              <a:t>owner,the</a:t>
            </a:r>
            <a:r>
              <a:rPr lang="en-GB" dirty="0"/>
              <a:t> directory owner or root user</a:t>
            </a:r>
            <a:r>
              <a:rPr lang="en-GB" dirty="0" smtClean="0"/>
              <a:t>. If </a:t>
            </a:r>
            <a:r>
              <a:rPr lang="en-GB" dirty="0"/>
              <a:t>the bit is not set, any user with write and execute permissions for the directory can rename or delete the </a:t>
            </a:r>
            <a:r>
              <a:rPr lang="en-GB" dirty="0" err="1"/>
              <a:t>file.To</a:t>
            </a:r>
            <a:r>
              <a:rPr lang="en-GB" dirty="0"/>
              <a:t> prevent normal users from renaming and deleting other users’ files inside, sticky bit is set.</a:t>
            </a:r>
          </a:p>
        </p:txBody>
      </p:sp>
    </p:spTree>
    <p:extLst>
      <p:ext uri="{BB962C8B-B14F-4D97-AF65-F5344CB8AC3E}">
        <p14:creationId xmlns:p14="http://schemas.microsoft.com/office/powerpoint/2010/main" xmlns="" val="1470398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6018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42433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926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56872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The above </a:t>
            </a:r>
            <a:r>
              <a:rPr lang="en-GB" dirty="0" err="1"/>
              <a:t>php</a:t>
            </a:r>
            <a:r>
              <a:rPr lang="en-GB" dirty="0"/>
              <a:t> code performs withdrawal transaction from a bank. The function checks if the amount to be withdrawn is less than the balance. If yes, it authorizes the withdraw and updates the </a:t>
            </a:r>
            <a:r>
              <a:rPr lang="en-GB" dirty="0" err="1"/>
              <a:t>balance.If</a:t>
            </a:r>
            <a:r>
              <a:rPr lang="en-GB" dirty="0"/>
              <a:t> there are two simultaneous withdraw requests, a race condition may occur. Example, Current balance  = $100. Request 1 to withdraw $90. Before the server updates the balance, request 2 tries to withdraw $90 which will approved as </a:t>
            </a:r>
            <a:r>
              <a:rPr lang="en-GB" dirty="0" err="1"/>
              <a:t>cuurent</a:t>
            </a:r>
            <a:r>
              <a:rPr lang="en-GB" dirty="0"/>
              <a:t> balance is still $100. Hence, $180 will be </a:t>
            </a:r>
            <a:r>
              <a:rPr lang="en-GB" dirty="0" err="1"/>
              <a:t>winthdrawn</a:t>
            </a:r>
            <a:r>
              <a:rPr lang="en-GB" dirty="0"/>
              <a:t> with $10 in the account as balance</a:t>
            </a:r>
          </a:p>
        </p:txBody>
      </p:sp>
    </p:spTree>
    <p:extLst>
      <p:ext uri="{BB962C8B-B14F-4D97-AF65-F5344CB8AC3E}">
        <p14:creationId xmlns:p14="http://schemas.microsoft.com/office/powerpoint/2010/main" xmlns="" val="18187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6024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9818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4084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680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The above figure shows the TOCTOU window to change the link to /etc/passwd</a:t>
            </a:r>
          </a:p>
        </p:txBody>
      </p:sp>
    </p:spTree>
    <p:extLst>
      <p:ext uri="{BB962C8B-B14F-4D97-AF65-F5344CB8AC3E}">
        <p14:creationId xmlns:p14="http://schemas.microsoft.com/office/powerpoint/2010/main" xmlns="" val="187535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pPr marL="0" lvl="0" indent="0" algn="r">
                <a:spcBef>
                  <a:spcPts val="0"/>
                </a:spcBef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681565"/>
            <a:ext cx="8520600" cy="111560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4800" dirty="0"/>
              <a:t>Race Condition Vulnerability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Understanding the attack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47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Let’s consider steps for two programs 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A1</a:t>
            </a:r>
            <a:r>
              <a:rPr lang="en-GB" dirty="0">
                <a:solidFill>
                  <a:srgbClr val="000000"/>
                </a:solidFill>
              </a:rPr>
              <a:t> : Make “/</a:t>
            </a:r>
            <a:r>
              <a:rPr lang="en-GB" dirty="0" err="1">
                <a:solidFill>
                  <a:srgbClr val="000000"/>
                </a:solidFill>
              </a:rPr>
              <a:t>tmp</a:t>
            </a:r>
            <a:r>
              <a:rPr lang="en-GB" dirty="0">
                <a:solidFill>
                  <a:srgbClr val="000000"/>
                </a:solidFill>
              </a:rPr>
              <a:t>/X” point to a file owned by us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A2</a:t>
            </a:r>
            <a:r>
              <a:rPr lang="en-GB" dirty="0">
                <a:solidFill>
                  <a:srgbClr val="000000"/>
                </a:solidFill>
              </a:rPr>
              <a:t> : Make “/</a:t>
            </a:r>
            <a:r>
              <a:rPr lang="en-GB" dirty="0" err="1">
                <a:solidFill>
                  <a:srgbClr val="000000"/>
                </a:solidFill>
              </a:rPr>
              <a:t>tmp</a:t>
            </a:r>
            <a:r>
              <a:rPr lang="en-GB" dirty="0">
                <a:solidFill>
                  <a:srgbClr val="000000"/>
                </a:solidFill>
              </a:rPr>
              <a:t>/X” point to /etc/</a:t>
            </a:r>
            <a:r>
              <a:rPr lang="en-GB" dirty="0" err="1">
                <a:solidFill>
                  <a:srgbClr val="000000"/>
                </a:solidFill>
              </a:rPr>
              <a:t>passwd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V1 </a:t>
            </a:r>
            <a:r>
              <a:rPr lang="en-GB" dirty="0">
                <a:solidFill>
                  <a:srgbClr val="000000"/>
                </a:solidFill>
              </a:rPr>
              <a:t>: Check user’s permission on “/</a:t>
            </a:r>
            <a:r>
              <a:rPr lang="en-GB" dirty="0" err="1">
                <a:solidFill>
                  <a:srgbClr val="000000"/>
                </a:solidFill>
              </a:rPr>
              <a:t>tmp</a:t>
            </a:r>
            <a:r>
              <a:rPr lang="en-GB" dirty="0">
                <a:solidFill>
                  <a:srgbClr val="000000"/>
                </a:solidFill>
              </a:rPr>
              <a:t>/X”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V2 </a:t>
            </a:r>
            <a:r>
              <a:rPr lang="en-GB" dirty="0">
                <a:solidFill>
                  <a:srgbClr val="000000"/>
                </a:solidFill>
              </a:rPr>
              <a:t>: Open the file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961520" y="906475"/>
            <a:ext cx="4017000" cy="390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dk1"/>
                </a:solidFill>
              </a:rPr>
              <a:t>Attack program </a:t>
            </a:r>
            <a:r>
              <a:rPr lang="en-GB" sz="1800" dirty="0" smtClean="0">
                <a:solidFill>
                  <a:schemeClr val="dk1"/>
                </a:solidFill>
              </a:rPr>
              <a:t>runs: A1,A2,A1,A2</a:t>
            </a:r>
            <a:r>
              <a:rPr lang="en-GB" sz="1800" dirty="0">
                <a:solidFill>
                  <a:schemeClr val="dk1"/>
                </a:solidFill>
              </a:rPr>
              <a:t>…….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dk1"/>
                </a:solidFill>
              </a:rPr>
              <a:t>Vulnerable program runs : V1,V2,V1,V2…..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dk1"/>
                </a:solidFill>
              </a:rPr>
              <a:t>As the programs are running simultaneously on a multi-core machine, the instructions will be interleaved (mixture of two sequences)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 dirty="0"/>
              <a:t>A1, V1 , A2, V2 : vulnerable </a:t>
            </a:r>
            <a:r>
              <a:rPr lang="en-GB" sz="1800" dirty="0" err="1"/>
              <a:t>prog</a:t>
            </a:r>
            <a:r>
              <a:rPr lang="en-GB" sz="1800" dirty="0"/>
              <a:t> opens /etc/</a:t>
            </a:r>
            <a:r>
              <a:rPr lang="en-GB" sz="1800" dirty="0" err="1"/>
              <a:t>passwd</a:t>
            </a:r>
            <a:r>
              <a:rPr lang="en-GB" sz="1800" dirty="0"/>
              <a:t> for editing.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4736400" y="1152475"/>
            <a:ext cx="0" cy="35865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Another Race </a:t>
            </a:r>
            <a:r>
              <a:rPr lang="en-GB" dirty="0"/>
              <a:t>Condition Example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138983" y="1043325"/>
            <a:ext cx="2768400" cy="404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Set-UID program that runs with root privilege.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Checks if the file “/</a:t>
            </a:r>
            <a:r>
              <a:rPr lang="en-GB" dirty="0" err="1">
                <a:solidFill>
                  <a:srgbClr val="000000"/>
                </a:solidFill>
              </a:rPr>
              <a:t>tmp</a:t>
            </a:r>
            <a:r>
              <a:rPr lang="en-GB" dirty="0">
                <a:solidFill>
                  <a:srgbClr val="000000"/>
                </a:solidFill>
              </a:rPr>
              <a:t>/X” exists.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If not, open() system call is invoked</a:t>
            </a:r>
            <a:r>
              <a:rPr lang="en-GB" dirty="0" smtClean="0">
                <a:solidFill>
                  <a:srgbClr val="000000"/>
                </a:solidFill>
              </a:rPr>
              <a:t>. If </a:t>
            </a:r>
            <a:r>
              <a:rPr lang="en-GB" dirty="0">
                <a:solidFill>
                  <a:srgbClr val="000000"/>
                </a:solidFill>
              </a:rPr>
              <a:t>the file doesn’t exist, new file is created with the provided name.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1148"/>
            <a:ext cx="5697501" cy="1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11650" y="2985996"/>
            <a:ext cx="5697600" cy="207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90513" lvl="0" indent="-290513">
              <a:spcBef>
                <a:spcPts val="0"/>
              </a:spcBef>
              <a:buNone/>
            </a:pPr>
            <a:r>
              <a:rPr lang="en-GB" sz="1800" dirty="0" smtClean="0"/>
              <a:t>3.  There </a:t>
            </a:r>
            <a:r>
              <a:rPr lang="en-GB" sz="1800" dirty="0"/>
              <a:t>is a window between the check and use     (opening the file).</a:t>
            </a:r>
          </a:p>
          <a:p>
            <a:pPr marL="290513" lvl="0" indent="-290513">
              <a:spcBef>
                <a:spcPts val="0"/>
              </a:spcBef>
              <a:buNone/>
            </a:pPr>
            <a:r>
              <a:rPr lang="en-GB" sz="1800" dirty="0"/>
              <a:t>4</a:t>
            </a:r>
            <a:r>
              <a:rPr lang="en-GB" sz="1800" dirty="0" smtClean="0"/>
              <a:t>.  </a:t>
            </a:r>
            <a:r>
              <a:rPr lang="en-GB" sz="1800" dirty="0"/>
              <a:t>If the file already exists, the open() system call will not fail. It will open the file for writing.</a:t>
            </a:r>
          </a:p>
          <a:p>
            <a:pPr marL="290513" lvl="0" indent="-290513">
              <a:spcBef>
                <a:spcPts val="0"/>
              </a:spcBef>
              <a:buNone/>
            </a:pPr>
            <a:r>
              <a:rPr lang="en-GB" sz="1800" dirty="0"/>
              <a:t>5</a:t>
            </a:r>
            <a:r>
              <a:rPr lang="en-GB" sz="1800" dirty="0" smtClean="0"/>
              <a:t>.  </a:t>
            </a:r>
            <a:r>
              <a:rPr lang="en-GB" sz="1800" dirty="0"/>
              <a:t>So, we can use this window between the check and use and point the file to an existing file “/etc/</a:t>
            </a:r>
            <a:r>
              <a:rPr lang="en-GB" sz="1800" dirty="0" err="1"/>
              <a:t>passwd</a:t>
            </a:r>
            <a:r>
              <a:rPr lang="en-GB" sz="1800" dirty="0"/>
              <a:t>” and eventually write into it.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Experiment Setup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548500" y="3883500"/>
            <a:ext cx="3445800" cy="1053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Race condition between access() and </a:t>
            </a:r>
            <a:r>
              <a:rPr lang="en-GB" dirty="0" err="1">
                <a:solidFill>
                  <a:srgbClr val="000000"/>
                </a:solidFill>
              </a:rPr>
              <a:t>fopen</a:t>
            </a:r>
            <a:r>
              <a:rPr lang="en-GB" dirty="0">
                <a:solidFill>
                  <a:srgbClr val="000000"/>
                </a:solidFill>
              </a:rPr>
              <a:t>(). Any protected file can be written.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rcRect t="12571"/>
          <a:stretch>
            <a:fillRect/>
          </a:stretch>
        </p:blipFill>
        <p:spPr>
          <a:xfrm>
            <a:off x="100800" y="1144800"/>
            <a:ext cx="5349600" cy="399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 rot="10800000">
            <a:off x="3023100" y="3186900"/>
            <a:ext cx="3537000" cy="5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2" name="Shape 142"/>
          <p:cNvCxnSpPr/>
          <p:nvPr/>
        </p:nvCxnSpPr>
        <p:spPr>
          <a:xfrm flipH="1">
            <a:off x="6545700" y="3240900"/>
            <a:ext cx="5100" cy="513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100" y="2134775"/>
            <a:ext cx="3548900" cy="80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5449500" y="1293300"/>
            <a:ext cx="3364800" cy="80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Make the vulnerable program Set-</a:t>
            </a:r>
            <a:r>
              <a:rPr lang="en-GB" dirty="0" err="1">
                <a:solidFill>
                  <a:srgbClr val="000000"/>
                </a:solidFill>
              </a:rPr>
              <a:t>UID</a:t>
            </a:r>
            <a:r>
              <a:rPr lang="en-GB" dirty="0">
                <a:solidFill>
                  <a:srgbClr val="000000"/>
                </a:solidFill>
              </a:rPr>
              <a:t> 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Experiment Setup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305625"/>
            <a:ext cx="8520600" cy="97275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 dirty="0">
                <a:solidFill>
                  <a:schemeClr val="dk1"/>
                </a:solidFill>
              </a:rPr>
              <a:t>Disable </a:t>
            </a:r>
            <a:r>
              <a:rPr lang="en-GB" b="1" dirty="0" smtClean="0">
                <a:solidFill>
                  <a:schemeClr val="dk1"/>
                </a:solidFill>
              </a:rPr>
              <a:t>countermeasure</a:t>
            </a:r>
            <a:r>
              <a:rPr lang="en-GB" dirty="0" smtClean="0">
                <a:solidFill>
                  <a:schemeClr val="dk1"/>
                </a:solidFill>
              </a:rPr>
              <a:t>: </a:t>
            </a:r>
            <a:r>
              <a:rPr lang="en-GB" dirty="0">
                <a:solidFill>
                  <a:schemeClr val="dk1"/>
                </a:solidFill>
              </a:rPr>
              <a:t>It restricts the program to follow a symbolic link in world-writable directory like /</a:t>
            </a:r>
            <a:r>
              <a:rPr lang="en-GB" dirty="0" err="1" smtClean="0">
                <a:solidFill>
                  <a:schemeClr val="dk1"/>
                </a:solidFill>
              </a:rPr>
              <a:t>tmp</a:t>
            </a:r>
            <a:r>
              <a:rPr lang="en-GB" dirty="0" smtClean="0">
                <a:solidFill>
                  <a:schemeClr val="dk1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829" y="2566280"/>
            <a:ext cx="7779671" cy="13638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How to </a:t>
            </a:r>
            <a:r>
              <a:rPr lang="en-GB" dirty="0" smtClean="0"/>
              <a:t>Exploit </a:t>
            </a:r>
            <a:r>
              <a:rPr lang="en-GB" dirty="0"/>
              <a:t>Race Condition?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57300" cy="193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Choose a target file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Launch Attack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Attack Process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Vulnerable Process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Monitor the result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Run the exploit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Attack: Choose a Target File</a:t>
            </a:r>
            <a:endParaRPr lang="en-GB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0050" indent="-285750"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Add the following line to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to add a new user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                    </a:t>
            </a:r>
            <a:r>
              <a:rPr lang="en-GB" i="1" dirty="0">
                <a:solidFill>
                  <a:srgbClr val="00B050"/>
                </a:solidFill>
              </a:rPr>
              <a:t>test</a:t>
            </a:r>
            <a:r>
              <a:rPr lang="en-GB" i="1" dirty="0">
                <a:solidFill>
                  <a:srgbClr val="000000"/>
                </a:solidFill>
              </a:rPr>
              <a:t>:</a:t>
            </a:r>
            <a:r>
              <a:rPr lang="en-GB" i="1" dirty="0">
                <a:solidFill>
                  <a:srgbClr val="0070C0"/>
                </a:solidFill>
              </a:rPr>
              <a:t>U6aMy0wojraho</a:t>
            </a:r>
            <a:r>
              <a:rPr lang="en-GB" i="1" dirty="0">
                <a:solidFill>
                  <a:srgbClr val="000000"/>
                </a:solidFill>
              </a:rPr>
              <a:t>:</a:t>
            </a:r>
            <a:r>
              <a:rPr lang="en-GB" i="1" dirty="0">
                <a:solidFill>
                  <a:srgbClr val="C00000"/>
                </a:solidFill>
              </a:rPr>
              <a:t>0</a:t>
            </a:r>
            <a:r>
              <a:rPr lang="en-GB" i="1" dirty="0">
                <a:solidFill>
                  <a:srgbClr val="000000"/>
                </a:solidFill>
              </a:rPr>
              <a:t>:0:test:/root:/bin/bash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1876500" y="2671675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3003750" y="2671675"/>
            <a:ext cx="0" cy="9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3883915" y="2608942"/>
            <a:ext cx="0" cy="3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6" name="Shape 166"/>
          <p:cNvSpPr txBox="1"/>
          <p:nvPr/>
        </p:nvSpPr>
        <p:spPr>
          <a:xfrm>
            <a:off x="1215000" y="2961692"/>
            <a:ext cx="1323000" cy="438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sz="1800" dirty="0" smtClean="0"/>
              <a:t>Username</a:t>
            </a:r>
            <a:endParaRPr lang="en-GB" dirty="0"/>
          </a:p>
        </p:txBody>
      </p:sp>
      <p:sp>
        <p:nvSpPr>
          <p:cNvPr id="167" name="Shape 167"/>
          <p:cNvSpPr txBox="1"/>
          <p:nvPr/>
        </p:nvSpPr>
        <p:spPr>
          <a:xfrm>
            <a:off x="2214000" y="3661075"/>
            <a:ext cx="2103024" cy="3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1800" dirty="0" smtClean="0"/>
              <a:t>Hash </a:t>
            </a:r>
            <a:r>
              <a:rPr lang="en-GB" sz="1800" dirty="0"/>
              <a:t>v</a:t>
            </a:r>
            <a:r>
              <a:rPr lang="en-GB" sz="1800" dirty="0" smtClean="0"/>
              <a:t>alue for empty password</a:t>
            </a:r>
            <a:endParaRPr lang="en-GB" sz="1800" dirty="0"/>
          </a:p>
        </p:txBody>
      </p:sp>
      <p:sp>
        <p:nvSpPr>
          <p:cNvPr id="168" name="Shape 168"/>
          <p:cNvSpPr txBox="1"/>
          <p:nvPr/>
        </p:nvSpPr>
        <p:spPr>
          <a:xfrm>
            <a:off x="3187598" y="2986942"/>
            <a:ext cx="2694456" cy="3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         </a:t>
            </a:r>
            <a:r>
              <a:rPr lang="en-GB" sz="1800" dirty="0" smtClean="0"/>
              <a:t>UID (0 means root)</a:t>
            </a:r>
            <a:endParaRPr lang="en-GB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Attack: Run the Vulnerable Program</a:t>
            </a:r>
            <a:endParaRPr lang="en-GB"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65246" cy="124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 smtClean="0">
                <a:solidFill>
                  <a:srgbClr val="000000"/>
                </a:solidFill>
              </a:rPr>
              <a:t>Two </a:t>
            </a:r>
            <a:r>
              <a:rPr lang="en-GB" dirty="0">
                <a:solidFill>
                  <a:srgbClr val="000000"/>
                </a:solidFill>
              </a:rPr>
              <a:t>processes that race against each </a:t>
            </a:r>
            <a:r>
              <a:rPr lang="en-GB" dirty="0" smtClean="0">
                <a:solidFill>
                  <a:srgbClr val="000000"/>
                </a:solidFill>
              </a:rPr>
              <a:t>other: </a:t>
            </a:r>
            <a:r>
              <a:rPr lang="en-GB" b="1" dirty="0" smtClean="0">
                <a:solidFill>
                  <a:srgbClr val="000000"/>
                </a:solidFill>
              </a:rPr>
              <a:t>vulnerable </a:t>
            </a:r>
            <a:r>
              <a:rPr lang="en-GB" b="1" dirty="0">
                <a:solidFill>
                  <a:srgbClr val="000000"/>
                </a:solidFill>
              </a:rPr>
              <a:t>process and attack process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Run </a:t>
            </a:r>
            <a:r>
              <a:rPr lang="en-GB" dirty="0">
                <a:solidFill>
                  <a:srgbClr val="000000"/>
                </a:solidFill>
              </a:rPr>
              <a:t>the vulnerable process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3" y="2616825"/>
            <a:ext cx="46005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5143500" y="2528325"/>
            <a:ext cx="3923700" cy="203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Vulnerable program is run in an infinite </a:t>
            </a:r>
            <a:r>
              <a:rPr lang="en-GB" sz="1800" dirty="0" smtClean="0"/>
              <a:t>loop </a:t>
            </a:r>
            <a:r>
              <a:rPr lang="en-GB" sz="1800" dirty="0"/>
              <a:t>(target_process.sh)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asswd_input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/>
              <a:t>contains the string to be inserted in </a:t>
            </a:r>
            <a:r>
              <a:rPr lang="en-GB" sz="1800" dirty="0" smtClean="0"/>
              <a:t>/</a:t>
            </a:r>
            <a:r>
              <a:rPr lang="en-GB" sz="1800" dirty="0"/>
              <a:t>etc/</a:t>
            </a:r>
            <a:r>
              <a:rPr lang="en-GB" sz="1800" dirty="0" err="1"/>
              <a:t>passwd</a:t>
            </a:r>
            <a:r>
              <a:rPr lang="en-GB" sz="1800" dirty="0"/>
              <a:t> [in previous slide]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23313" y="4079550"/>
            <a:ext cx="4600500" cy="40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0" indent="457200" rtl="0">
              <a:spcBef>
                <a:spcPts val="0"/>
              </a:spcBef>
              <a:buNone/>
            </a:pPr>
            <a:endParaRPr lang="en-GB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indent="-69850">
              <a:buSzPts val="1100"/>
            </a:pPr>
            <a:r>
              <a:rPr lang="en-GB" dirty="0"/>
              <a:t>Attack: Run the </a:t>
            </a:r>
            <a:r>
              <a:rPr lang="en-GB" dirty="0" smtClean="0"/>
              <a:t>Attack </a:t>
            </a:r>
            <a:r>
              <a:rPr lang="en-GB" dirty="0"/>
              <a:t>Program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2" y="971300"/>
            <a:ext cx="5587238" cy="4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662500" y="1280900"/>
            <a:ext cx="3169800" cy="33696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1200"/>
              </a:spcAft>
              <a:buSzPts val="1800"/>
              <a:buFont typeface="+mj-lt"/>
              <a:buAutoNum type="arabicParenR"/>
            </a:pPr>
            <a:r>
              <a:rPr lang="en-GB" sz="1800" dirty="0" smtClean="0"/>
              <a:t>Create </a:t>
            </a:r>
            <a:r>
              <a:rPr lang="en-GB" sz="1800" dirty="0"/>
              <a:t>a </a:t>
            </a:r>
            <a:r>
              <a:rPr lang="en-GB" sz="1800" i="1" dirty="0" err="1"/>
              <a:t>symlink</a:t>
            </a:r>
            <a:r>
              <a:rPr lang="en-GB" sz="1800" i="1" dirty="0"/>
              <a:t> to a file owned by us</a:t>
            </a:r>
            <a:r>
              <a:rPr lang="en-GB" sz="1800" dirty="0"/>
              <a:t>. (to pass the access() check)</a:t>
            </a:r>
          </a:p>
          <a:p>
            <a:pPr marL="457200" lvl="0" indent="-342900">
              <a:spcBef>
                <a:spcPts val="0"/>
              </a:spcBef>
              <a:spcAft>
                <a:spcPts val="1200"/>
              </a:spcAft>
              <a:buSzPts val="1800"/>
              <a:buFont typeface="+mj-lt"/>
              <a:buAutoNum type="arabicParenR"/>
            </a:pPr>
            <a:r>
              <a:rPr lang="en-GB" sz="1800" dirty="0"/>
              <a:t>Sleep for 10000 microseconds to let the vulnerable process run.</a:t>
            </a:r>
          </a:p>
          <a:p>
            <a:pPr marL="457200" lvl="0" indent="-342900">
              <a:spcBef>
                <a:spcPts val="0"/>
              </a:spcBef>
              <a:spcAft>
                <a:spcPts val="1200"/>
              </a:spcAft>
              <a:buSzPts val="1800"/>
              <a:buFont typeface="+mj-lt"/>
              <a:buAutoNum type="arabicParenR"/>
            </a:pPr>
            <a:r>
              <a:rPr lang="en-GB" sz="1800" dirty="0"/>
              <a:t>Unlink the </a:t>
            </a:r>
            <a:r>
              <a:rPr lang="en-GB" sz="1800" dirty="0" err="1"/>
              <a:t>symlink</a:t>
            </a:r>
            <a:endParaRPr lang="en-GB" sz="1800" dirty="0"/>
          </a:p>
          <a:p>
            <a:pPr marL="457200" lvl="0" indent="-342900">
              <a:spcBef>
                <a:spcPts val="0"/>
              </a:spcBef>
              <a:spcAft>
                <a:spcPts val="1200"/>
              </a:spcAft>
              <a:buSzPts val="1800"/>
              <a:buFont typeface="+mj-lt"/>
              <a:buAutoNum type="arabicParenR"/>
            </a:pPr>
            <a:r>
              <a:rPr lang="en-GB" sz="1800" i="1" dirty="0"/>
              <a:t>Create a </a:t>
            </a:r>
            <a:r>
              <a:rPr lang="en-GB" sz="1800" i="1" dirty="0" err="1"/>
              <a:t>symlink</a:t>
            </a:r>
            <a:r>
              <a:rPr lang="en-GB" sz="1800" i="1" dirty="0"/>
              <a:t> to /</a:t>
            </a:r>
            <a:r>
              <a:rPr lang="en-GB" sz="1800" i="1" dirty="0" smtClean="0"/>
              <a:t>etc/</a:t>
            </a:r>
            <a:r>
              <a:rPr lang="en-GB" sz="1800" i="1" dirty="0" err="1" smtClean="0"/>
              <a:t>passwd</a:t>
            </a:r>
            <a:r>
              <a:rPr lang="en-GB" sz="1800" i="1" dirty="0"/>
              <a:t> </a:t>
            </a:r>
            <a:r>
              <a:rPr lang="en-GB" sz="1800" dirty="0" smtClean="0"/>
              <a:t>(this is the file we want to open)</a:t>
            </a:r>
            <a:endParaRPr lang="en-GB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smtClean="0"/>
              <a:t>Monitor the Result</a:t>
            </a:r>
            <a:endParaRPr lang="en-GB" dirty="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00" y="1024660"/>
            <a:ext cx="6385200" cy="28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79816" y="3880605"/>
            <a:ext cx="8322346" cy="7770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120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sz="1800" dirty="0" smtClean="0"/>
              <a:t>Check the </a:t>
            </a:r>
            <a:r>
              <a:rPr lang="en-GB" sz="1800" dirty="0"/>
              <a:t>timestamp of </a:t>
            </a:r>
            <a:r>
              <a:rPr lang="en-GB" sz="1800" dirty="0" smtClean="0"/>
              <a:t>/</a:t>
            </a:r>
            <a:r>
              <a:rPr lang="en-GB" sz="1800" dirty="0"/>
              <a:t>etc/</a:t>
            </a:r>
            <a:r>
              <a:rPr lang="en-GB" sz="1800" dirty="0" err="1"/>
              <a:t>passwd</a:t>
            </a:r>
            <a:r>
              <a:rPr lang="en-GB" sz="1800" dirty="0"/>
              <a:t> </a:t>
            </a:r>
            <a:r>
              <a:rPr lang="en-GB" sz="1800" dirty="0" smtClean="0"/>
              <a:t>to see whether it has been modified.</a:t>
            </a:r>
            <a:endParaRPr sz="1800" dirty="0"/>
          </a:p>
          <a:p>
            <a:pPr marL="457200" lvl="0" indent="-342900">
              <a:spcBef>
                <a:spcPts val="0"/>
              </a:spcBef>
              <a:spcAft>
                <a:spcPts val="120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sz="1800" dirty="0" smtClean="0"/>
              <a:t>The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GB" sz="1800" dirty="0"/>
              <a:t> </a:t>
            </a:r>
            <a:r>
              <a:rPr lang="en-GB" sz="1800" dirty="0" smtClean="0"/>
              <a:t>command prints out the timestamp. </a:t>
            </a:r>
            <a:endParaRPr lang="en-GB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Running the </a:t>
            </a:r>
            <a:r>
              <a:rPr lang="en-GB" dirty="0" smtClean="0"/>
              <a:t>Exploit</a:t>
            </a:r>
            <a:endParaRPr lang="en-GB" dirty="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12" y="1146813"/>
            <a:ext cx="5021977" cy="194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44" y="3098796"/>
            <a:ext cx="5850656" cy="147320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5879175" y="3451000"/>
            <a:ext cx="3073334" cy="88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Blip>
                <a:blip r:embed="rId5"/>
              </a:buBlip>
            </a:pPr>
            <a:r>
              <a:rPr lang="en-GB" dirty="0" smtClean="0">
                <a:solidFill>
                  <a:srgbClr val="000000"/>
                </a:solidFill>
              </a:rPr>
              <a:t>An </a:t>
            </a:r>
            <a:r>
              <a:rPr lang="en-GB" dirty="0" smtClean="0">
                <a:solidFill>
                  <a:srgbClr val="000000"/>
                </a:solidFill>
              </a:rPr>
              <a:t>entry </a:t>
            </a:r>
            <a:r>
              <a:rPr lang="en-GB" dirty="0" smtClean="0">
                <a:solidFill>
                  <a:srgbClr val="000000"/>
                </a:solidFill>
              </a:rPr>
              <a:t>is added in </a:t>
            </a:r>
            <a:r>
              <a:rPr lang="en-GB" dirty="0" smtClean="0">
                <a:solidFill>
                  <a:srgbClr val="000000"/>
                </a:solidFill>
              </a:rPr>
              <a:t>/</a:t>
            </a:r>
            <a:r>
              <a:rPr lang="en-GB" dirty="0">
                <a:solidFill>
                  <a:srgbClr val="000000"/>
                </a:solidFill>
              </a:rPr>
              <a:t>etc/</a:t>
            </a:r>
            <a:r>
              <a:rPr lang="en-GB" dirty="0" err="1">
                <a:solidFill>
                  <a:srgbClr val="000000"/>
                </a:solidFill>
              </a:rPr>
              <a:t>passwd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203"/>
          <p:cNvSpPr txBox="1">
            <a:spLocks/>
          </p:cNvSpPr>
          <p:nvPr/>
        </p:nvSpPr>
        <p:spPr>
          <a:xfrm>
            <a:off x="5055224" y="1267558"/>
            <a:ext cx="3961184" cy="10754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42900">
              <a:buClr>
                <a:srgbClr val="000000"/>
              </a:buClr>
              <a:buBlip>
                <a:blip r:embed="rId5"/>
              </a:buBlip>
            </a:pPr>
            <a:r>
              <a:rPr lang="en-GB" dirty="0" smtClean="0">
                <a:solidFill>
                  <a:srgbClr val="000000"/>
                </a:solidFill>
              </a:rPr>
              <a:t>Run </a:t>
            </a:r>
            <a:r>
              <a:rPr lang="en-GB" dirty="0">
                <a:solidFill>
                  <a:srgbClr val="000000"/>
                </a:solidFill>
              </a:rPr>
              <a:t>both attack and vulnerable programs to start the “race”.</a:t>
            </a:r>
          </a:p>
          <a:p>
            <a:pPr marL="457200" indent="-342900">
              <a:buClr>
                <a:srgbClr val="000000"/>
              </a:buClr>
              <a:buFontTx/>
              <a:buBlip>
                <a:blip r:embed="rId5"/>
              </a:buBlip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What is Race Condition?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Race Condition Problem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Race Condition Vulnerability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How </a:t>
            </a:r>
            <a:r>
              <a:rPr lang="en-GB" dirty="0">
                <a:solidFill>
                  <a:srgbClr val="000000"/>
                </a:solidFill>
              </a:rPr>
              <a:t>to exploit?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Countermeasures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Countermeasures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Atomic </a:t>
            </a:r>
            <a:r>
              <a:rPr lang="en-GB" dirty="0" smtClean="0">
                <a:solidFill>
                  <a:srgbClr val="000000"/>
                </a:solidFill>
              </a:rPr>
              <a:t>Operations: </a:t>
            </a:r>
            <a:r>
              <a:rPr lang="en-GB" dirty="0">
                <a:solidFill>
                  <a:srgbClr val="000000"/>
                </a:solidFill>
              </a:rPr>
              <a:t>To eliminate the window between check and use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Repeating Check and </a:t>
            </a:r>
            <a:r>
              <a:rPr lang="en-GB" dirty="0" smtClean="0">
                <a:solidFill>
                  <a:srgbClr val="000000"/>
                </a:solidFill>
              </a:rPr>
              <a:t>Use: </a:t>
            </a:r>
            <a:r>
              <a:rPr lang="en-GB" dirty="0">
                <a:solidFill>
                  <a:srgbClr val="000000"/>
                </a:solidFill>
              </a:rPr>
              <a:t>To make it difficult to win the “race”.</a:t>
            </a:r>
          </a:p>
          <a:p>
            <a:pPr marL="4572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Sticky </a:t>
            </a:r>
            <a:r>
              <a:rPr lang="en-GB" dirty="0" err="1">
                <a:solidFill>
                  <a:srgbClr val="000000"/>
                </a:solidFill>
              </a:rPr>
              <a:t>Symlink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Protection: </a:t>
            </a:r>
            <a:r>
              <a:rPr lang="en-GB" dirty="0">
                <a:solidFill>
                  <a:srgbClr val="000000"/>
                </a:solidFill>
              </a:rPr>
              <a:t>To prevent creating symbolic links.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Principles of Least </a:t>
            </a:r>
            <a:r>
              <a:rPr lang="en-GB" dirty="0" smtClean="0">
                <a:solidFill>
                  <a:srgbClr val="000000"/>
                </a:solidFill>
              </a:rPr>
              <a:t>Privilege:  </a:t>
            </a:r>
            <a:r>
              <a:rPr lang="en-GB" dirty="0">
                <a:solidFill>
                  <a:srgbClr val="000000"/>
                </a:solidFill>
              </a:rPr>
              <a:t>To prevent the damages after the race is won by the attacker.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Atomic Operations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70100" y="1565600"/>
            <a:ext cx="3798000" cy="48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rgbClr val="000000"/>
                </a:solidFill>
              </a:rPr>
              <a:t>f = open(file, O_CREAT | </a:t>
            </a:r>
            <a:r>
              <a:rPr lang="en-GB" dirty="0">
                <a:solidFill>
                  <a:srgbClr val="FF0000"/>
                </a:solidFill>
              </a:rPr>
              <a:t>O_EXCL</a:t>
            </a:r>
            <a:r>
              <a:rPr lang="en-GB" dirty="0">
                <a:solidFill>
                  <a:srgbClr val="000000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8" name="Shape 218"/>
          <p:cNvSpPr txBox="1"/>
          <p:nvPr/>
        </p:nvSpPr>
        <p:spPr>
          <a:xfrm>
            <a:off x="311700" y="2280200"/>
            <a:ext cx="3956400" cy="27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These two options combined together will not open the specified file if the file already exists.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Guarantees the atomicity of the check and the use.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0" name="Shape 220"/>
          <p:cNvSpPr txBox="1"/>
          <p:nvPr/>
        </p:nvSpPr>
        <p:spPr>
          <a:xfrm>
            <a:off x="5005974" y="1565600"/>
            <a:ext cx="4058895" cy="7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19213" lvl="0" indent="-1319213">
              <a:spcBef>
                <a:spcPts val="0"/>
              </a:spcBef>
              <a:buNone/>
            </a:pPr>
            <a:r>
              <a:rPr lang="en-GB" sz="1800" dirty="0"/>
              <a:t>f = open(file ,</a:t>
            </a:r>
            <a:r>
              <a:rPr lang="en-GB" sz="1800" dirty="0" smtClean="0"/>
              <a:t>O_WRITE  </a:t>
            </a:r>
            <a:r>
              <a:rPr lang="en-GB" sz="1800" dirty="0"/>
              <a:t>| </a:t>
            </a:r>
            <a:r>
              <a:rPr lang="en-GB" sz="1800" b="1" dirty="0">
                <a:solidFill>
                  <a:srgbClr val="FF0000"/>
                </a:solidFill>
              </a:rPr>
              <a:t>O_REAL_USER_ID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722325" y="2280200"/>
            <a:ext cx="4110000" cy="252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 sz="1800" dirty="0" smtClean="0"/>
              <a:t>This is just an idea, not implemented in the real system.</a:t>
            </a:r>
          </a:p>
          <a:p>
            <a:pPr marL="457200" lvl="0" indent="-342900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 sz="1800" dirty="0" smtClean="0"/>
              <a:t>With </a:t>
            </a:r>
            <a:r>
              <a:rPr lang="en-GB" sz="1800" dirty="0"/>
              <a:t>this option, open() </a:t>
            </a:r>
            <a:r>
              <a:rPr lang="en-GB" sz="1800" dirty="0" smtClean="0"/>
              <a:t>will only check the real User ID</a:t>
            </a:r>
          </a:p>
          <a:p>
            <a:pPr marL="457200" lvl="0" indent="-342900">
              <a:spcBef>
                <a:spcPts val="0"/>
              </a:spcBef>
              <a:spcAft>
                <a:spcPts val="1200"/>
              </a:spcAft>
              <a:buSzPts val="1800"/>
              <a:buChar char="●"/>
            </a:pPr>
            <a:r>
              <a:rPr lang="en-GB" sz="1800" dirty="0" smtClean="0"/>
              <a:t>Therefore, open</a:t>
            </a:r>
            <a:r>
              <a:rPr lang="en-GB" sz="1800" dirty="0"/>
              <a:t>() achieves check and use on it’s own and the operations are atomic.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Repeating Check and Use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" y="1749600"/>
            <a:ext cx="4248000" cy="25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81601" y="1202399"/>
            <a:ext cx="8618400" cy="151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 dirty="0"/>
              <a:t>Check-and-use is done </a:t>
            </a:r>
            <a:r>
              <a:rPr lang="en-GB" sz="1600" dirty="0" smtClean="0"/>
              <a:t>three</a:t>
            </a:r>
            <a:r>
              <a:rPr lang="en-GB" sz="1600" dirty="0"/>
              <a:t> </a:t>
            </a:r>
            <a:r>
              <a:rPr lang="en-GB" sz="1600" dirty="0" smtClean="0"/>
              <a:t>times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230" name="Shape 230"/>
          <p:cNvSpPr/>
          <p:nvPr/>
        </p:nvSpPr>
        <p:spPr>
          <a:xfrm>
            <a:off x="4861950" y="2813666"/>
            <a:ext cx="255300" cy="25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GB" dirty="0" smtClean="0"/>
              <a:t>1</a:t>
            </a:r>
            <a:endParaRPr lang="en-GB" dirty="0"/>
          </a:p>
        </p:txBody>
      </p:sp>
      <p:pic>
        <p:nvPicPr>
          <p:cNvPr id="10" name="Shape 228"/>
          <p:cNvPicPr preferRelativeResize="0"/>
          <p:nvPr/>
        </p:nvPicPr>
        <p:blipFill>
          <a:blip r:embed="rId4">
            <a:alphaModFix/>
          </a:blip>
          <a:srcRect r="8094" b="43189"/>
          <a:stretch>
            <a:fillRect/>
          </a:stretch>
        </p:blipFill>
        <p:spPr>
          <a:xfrm>
            <a:off x="4424325" y="1785600"/>
            <a:ext cx="4719675" cy="24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231"/>
          <p:cNvSpPr/>
          <p:nvPr/>
        </p:nvSpPr>
        <p:spPr>
          <a:xfrm>
            <a:off x="8454925" y="2160825"/>
            <a:ext cx="255300" cy="25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dirty="0"/>
              <a:t>2</a:t>
            </a:r>
          </a:p>
        </p:txBody>
      </p:sp>
      <p:sp>
        <p:nvSpPr>
          <p:cNvPr id="12" name="Shape 232"/>
          <p:cNvSpPr/>
          <p:nvPr/>
        </p:nvSpPr>
        <p:spPr>
          <a:xfrm>
            <a:off x="8418925" y="3343225"/>
            <a:ext cx="255300" cy="25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/>
              <a:t>3</a:t>
            </a:r>
          </a:p>
        </p:txBody>
      </p:sp>
      <p:sp>
        <p:nvSpPr>
          <p:cNvPr id="13" name="Shape 231"/>
          <p:cNvSpPr/>
          <p:nvPr/>
        </p:nvSpPr>
        <p:spPr>
          <a:xfrm>
            <a:off x="3926125" y="3500025"/>
            <a:ext cx="255300" cy="255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 dirty="0"/>
              <a:t>1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Repeating Check and Use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rcRect t="55690"/>
          <a:stretch>
            <a:fillRect/>
          </a:stretch>
        </p:blipFill>
        <p:spPr>
          <a:xfrm>
            <a:off x="1385925" y="2469600"/>
            <a:ext cx="5792475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445074" y="1197975"/>
            <a:ext cx="7208525" cy="168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 dirty="0" smtClean="0"/>
              <a:t>Check </a:t>
            </a:r>
            <a:r>
              <a:rPr lang="en-GB" sz="1600" dirty="0"/>
              <a:t>if the </a:t>
            </a:r>
            <a:r>
              <a:rPr lang="en-GB" sz="1600" dirty="0" err="1"/>
              <a:t>inodes</a:t>
            </a:r>
            <a:r>
              <a:rPr lang="en-GB" sz="1600" dirty="0"/>
              <a:t> are same.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 dirty="0"/>
              <a:t>For a successful attack, “/</a:t>
            </a:r>
            <a:r>
              <a:rPr lang="en-GB" sz="1600" dirty="0" err="1" smtClean="0"/>
              <a:t>tmp</a:t>
            </a:r>
            <a:r>
              <a:rPr lang="en-GB" sz="1600" dirty="0" smtClean="0"/>
              <a:t>/XYZ” </a:t>
            </a:r>
            <a:r>
              <a:rPr lang="en-GB" sz="1600" dirty="0"/>
              <a:t>needs to be changed 5 times.</a:t>
            </a:r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sz="1600" dirty="0"/>
              <a:t>The chance of winning the race 5 times is much lower than a code with one race condition.</a:t>
            </a:r>
          </a:p>
        </p:txBody>
      </p:sp>
      <p:cxnSp>
        <p:nvCxnSpPr>
          <p:cNvPr id="233" name="Shape 233"/>
          <p:cNvCxnSpPr/>
          <p:nvPr/>
        </p:nvCxnSpPr>
        <p:spPr>
          <a:xfrm>
            <a:off x="842400" y="3096000"/>
            <a:ext cx="432475" cy="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Sticky Symlink Protection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29725" y="1144425"/>
            <a:ext cx="86025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/>
              <a:t>To enable the sticky </a:t>
            </a:r>
            <a:r>
              <a:rPr lang="en-GB" sz="1800" dirty="0" err="1"/>
              <a:t>symlink</a:t>
            </a:r>
            <a:r>
              <a:rPr lang="en-GB" sz="1800" dirty="0"/>
              <a:t> protection for world-writable sticky directories: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11700" y="2991791"/>
            <a:ext cx="7830265" cy="11470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When the sticky </a:t>
            </a:r>
            <a:r>
              <a:rPr lang="en-GB" sz="1800" dirty="0" err="1"/>
              <a:t>symlink</a:t>
            </a:r>
            <a:r>
              <a:rPr lang="en-GB" sz="1800" dirty="0"/>
              <a:t> protection is enabled, symbolic links inside a sticky world-writable can only be followed when the owner of the </a:t>
            </a:r>
            <a:r>
              <a:rPr lang="en-GB" sz="1800" dirty="0" err="1"/>
              <a:t>symlink</a:t>
            </a:r>
            <a:r>
              <a:rPr lang="en-GB" sz="1800" dirty="0"/>
              <a:t> matches either the follower or the directory owner.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0665" y="1717125"/>
            <a:ext cx="6979410" cy="11632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with </a:t>
            </a:r>
            <a:r>
              <a:rPr lang="en-US" dirty="0" err="1" smtClean="0"/>
              <a:t>Symlink</a:t>
            </a:r>
            <a:r>
              <a:rPr lang="en-US" dirty="0" smtClean="0"/>
              <a:t> Protection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3582" y="1758462"/>
            <a:ext cx="3263045" cy="1579490"/>
          </a:xfrm>
        </p:spPr>
        <p:txBody>
          <a:bodyPr/>
          <a:lstStyle/>
          <a:p>
            <a:pPr marL="285750" lvl="0" indent="-285750">
              <a:buBlip>
                <a:blip r:embed="rId2"/>
              </a:buBlip>
            </a:pPr>
            <a:r>
              <a:rPr lang="en-US" dirty="0"/>
              <a:t> </a:t>
            </a:r>
            <a:r>
              <a:rPr lang="en-GB" dirty="0" smtClean="0"/>
              <a:t>Using </a:t>
            </a:r>
            <a:r>
              <a:rPr lang="en-GB" dirty="0"/>
              <a:t>the code and user IDs (seed and root), experiments were conducted to understand the protection.</a:t>
            </a:r>
          </a:p>
          <a:p>
            <a:endParaRPr lang="en-US" dirty="0"/>
          </a:p>
        </p:txBody>
      </p:sp>
      <p:pic>
        <p:nvPicPr>
          <p:cNvPr id="5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10" y="1131418"/>
            <a:ext cx="5227215" cy="3604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40783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Sticky Symlink Protection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0" y="1077675"/>
            <a:ext cx="6225838" cy="244419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6672262" y="1059235"/>
            <a:ext cx="2277061" cy="216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600" dirty="0" err="1"/>
              <a:t>Symlink</a:t>
            </a:r>
            <a:r>
              <a:rPr lang="en-GB" sz="1600" dirty="0"/>
              <a:t> protection allows </a:t>
            </a:r>
            <a:r>
              <a:rPr lang="en-GB" sz="1600" dirty="0" err="1"/>
              <a:t>fopen</a:t>
            </a:r>
            <a:r>
              <a:rPr lang="en-GB" sz="1600" dirty="0"/>
              <a:t>() when the owner of the </a:t>
            </a:r>
            <a:r>
              <a:rPr lang="en-GB" sz="1600" dirty="0" err="1"/>
              <a:t>symlink</a:t>
            </a:r>
            <a:r>
              <a:rPr lang="en-GB" sz="1600" dirty="0"/>
              <a:t> match either the follower (EID of the process) or the directory owner.</a:t>
            </a:r>
          </a:p>
          <a:p>
            <a:pPr marL="0" lvl="0" indent="0">
              <a:spcBef>
                <a:spcPts val="0"/>
              </a:spcBef>
              <a:buNone/>
            </a:pPr>
            <a:endParaRPr sz="1600" dirty="0"/>
          </a:p>
          <a:p>
            <a:pPr marL="0" lvl="0" indent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50" name="Shape 250"/>
          <p:cNvSpPr txBox="1"/>
          <p:nvPr/>
        </p:nvSpPr>
        <p:spPr>
          <a:xfrm>
            <a:off x="311700" y="3529013"/>
            <a:ext cx="5697900" cy="13336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In our vulnerable program (EID is root), /</a:t>
            </a:r>
            <a:r>
              <a:rPr lang="en-GB" sz="1800" dirty="0" err="1">
                <a:solidFill>
                  <a:schemeClr val="dk1"/>
                </a:solidFill>
              </a:rPr>
              <a:t>tmp</a:t>
            </a:r>
            <a:r>
              <a:rPr lang="en-GB" sz="1800" dirty="0">
                <a:solidFill>
                  <a:schemeClr val="dk1"/>
                </a:solidFill>
              </a:rPr>
              <a:t> directory is also owned by the root, the program will not allowed to follow the symbolic link unless the link is created by the root.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Principle of Least Privilege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61169" y="1052242"/>
            <a:ext cx="7742054" cy="327005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000000"/>
                </a:solidFill>
              </a:rPr>
              <a:t>Principle of Least Privilege:</a:t>
            </a:r>
          </a:p>
          <a:p>
            <a:pPr marL="747713" lvl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FF0000"/>
                </a:solidFill>
              </a:rPr>
              <a:t>A </a:t>
            </a:r>
            <a:r>
              <a:rPr lang="en-GB" b="1" dirty="0">
                <a:solidFill>
                  <a:srgbClr val="FF0000"/>
                </a:solidFill>
              </a:rPr>
              <a:t>program should not use more privilege than what is needed by the task.</a:t>
            </a:r>
          </a:p>
          <a:p>
            <a:pPr marL="285750" indent="-285750"/>
            <a:r>
              <a:rPr lang="en-GB" dirty="0">
                <a:solidFill>
                  <a:srgbClr val="000000"/>
                </a:solidFill>
              </a:rPr>
              <a:t>Our vulnerable program has more privileges than required while opening the </a:t>
            </a:r>
            <a:r>
              <a:rPr lang="en-GB" dirty="0" smtClean="0">
                <a:solidFill>
                  <a:srgbClr val="000000"/>
                </a:solidFill>
              </a:rPr>
              <a:t>file.</a:t>
            </a:r>
          </a:p>
          <a:p>
            <a:pPr marL="285750" indent="-285750"/>
            <a:r>
              <a:rPr lang="en-GB" dirty="0" err="1">
                <a:solidFill>
                  <a:srgbClr val="000000"/>
                </a:solidFill>
              </a:rPr>
              <a:t>s</a:t>
            </a:r>
            <a:r>
              <a:rPr lang="en-GB" dirty="0" err="1" smtClean="0">
                <a:solidFill>
                  <a:srgbClr val="000000"/>
                </a:solidFill>
              </a:rPr>
              <a:t>eteuid</a:t>
            </a:r>
            <a:r>
              <a:rPr lang="en-GB" dirty="0">
                <a:solidFill>
                  <a:srgbClr val="000000"/>
                </a:solidFill>
              </a:rPr>
              <a:t>() and </a:t>
            </a:r>
            <a:r>
              <a:rPr lang="en-GB" dirty="0" err="1">
                <a:solidFill>
                  <a:srgbClr val="000000"/>
                </a:solidFill>
              </a:rPr>
              <a:t>s</a:t>
            </a:r>
            <a:r>
              <a:rPr lang="en-GB" dirty="0" err="1" smtClean="0">
                <a:solidFill>
                  <a:srgbClr val="000000"/>
                </a:solidFill>
              </a:rPr>
              <a:t>etuid</a:t>
            </a:r>
            <a:r>
              <a:rPr lang="en-GB" dirty="0">
                <a:solidFill>
                  <a:srgbClr val="000000"/>
                </a:solidFill>
              </a:rPr>
              <a:t>() </a:t>
            </a:r>
            <a:r>
              <a:rPr lang="en-GB" dirty="0" smtClean="0">
                <a:solidFill>
                  <a:srgbClr val="000000"/>
                </a:solidFill>
              </a:rPr>
              <a:t>can be used </a:t>
            </a:r>
            <a:r>
              <a:rPr lang="en-GB" dirty="0">
                <a:solidFill>
                  <a:srgbClr val="000000"/>
                </a:solidFill>
              </a:rPr>
              <a:t>to discard or temporarily disable </a:t>
            </a:r>
            <a:r>
              <a:rPr lang="en-GB" dirty="0" smtClean="0">
                <a:solidFill>
                  <a:srgbClr val="000000"/>
                </a:solidFill>
              </a:rPr>
              <a:t>privileges.</a:t>
            </a:r>
          </a:p>
          <a:p>
            <a:pPr lvl="0">
              <a:spcBef>
                <a:spcPts val="0"/>
              </a:spcBef>
              <a:buNone/>
            </a:pP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743" y="3986155"/>
            <a:ext cx="8020999" cy="76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Principle of Least Privilege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114938" y="1305131"/>
            <a:ext cx="2910300" cy="129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Right before opening the file, the program should drop its privilege by setting </a:t>
            </a:r>
            <a:r>
              <a:rPr lang="en-GB" dirty="0" err="1">
                <a:solidFill>
                  <a:srgbClr val="000000"/>
                </a:solidFill>
              </a:rPr>
              <a:t>EID</a:t>
            </a:r>
            <a:r>
              <a:rPr lang="en-GB" dirty="0">
                <a:solidFill>
                  <a:srgbClr val="000000"/>
                </a:solidFill>
              </a:rPr>
              <a:t> = RID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5831925" cy="24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77" y="3601805"/>
            <a:ext cx="5482725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Shape 265"/>
          <p:cNvCxnSpPr/>
          <p:nvPr/>
        </p:nvCxnSpPr>
        <p:spPr>
          <a:xfrm rot="10800000">
            <a:off x="5017238" y="1954031"/>
            <a:ext cx="1097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5922050" y="3721533"/>
            <a:ext cx="2817504" cy="129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After writing, privileges are restored by setting EUID = root</a:t>
            </a:r>
          </a:p>
        </p:txBody>
      </p:sp>
      <p:cxnSp>
        <p:nvCxnSpPr>
          <p:cNvPr id="267" name="Shape 267"/>
          <p:cNvCxnSpPr>
            <a:stCxn id="266" idx="1"/>
          </p:cNvCxnSpPr>
          <p:nvPr/>
        </p:nvCxnSpPr>
        <p:spPr>
          <a:xfrm flipH="1">
            <a:off x="3012050" y="4370433"/>
            <a:ext cx="2910000" cy="1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/>
          <p:nvPr/>
        </p:nvCxnSpPr>
        <p:spPr>
          <a:xfrm rot="10800000">
            <a:off x="3035200" y="3914533"/>
            <a:ext cx="2400" cy="470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Q: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least-privilege principle can be used to effectively defend against the race condition attacks discussed in this chapter. Can we use the same principle to defeat buffer-overflow attacks? Why or why not? Namely, before executing the vulnerable function, we disable the root privilege; after the vulnerable function returns, we enable the </a:t>
            </a:r>
            <a:r>
              <a:rPr lang="en-US" dirty="0" smtClean="0">
                <a:solidFill>
                  <a:schemeClr val="tx1"/>
                </a:solidFill>
              </a:rPr>
              <a:t>privilege </a:t>
            </a:r>
            <a:r>
              <a:rPr lang="en-US" dirty="0">
                <a:solidFill>
                  <a:schemeClr val="tx1"/>
                </a:solidFill>
              </a:rPr>
              <a:t>back.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88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Race Condition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Happens when: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Multiple processes access and manipulate the same data concurrently.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 dirty="0">
                <a:solidFill>
                  <a:srgbClr val="000000"/>
                </a:solidFill>
              </a:rPr>
              <a:t>The outcome of execution depends on a particular order.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If a privileged program has a race condition, the attackers may be able to affect the output of the privileged program by putting influences on the uncontrollable events.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What is race condition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How to exploit the TOCTTOU type of race condition vulnerability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How to avoid having race condition problems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973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Race Condition Problem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650" y="1017725"/>
            <a:ext cx="8520600" cy="105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When two concurrent threads of execution access a shared resource in a way that unintentionally produces different results depending on the timing of the threads or processes.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071325"/>
            <a:ext cx="5694325" cy="2825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 flipH="1">
            <a:off x="3418275" y="2167075"/>
            <a:ext cx="2460000" cy="31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 txBox="1"/>
          <p:nvPr/>
        </p:nvSpPr>
        <p:spPr>
          <a:xfrm>
            <a:off x="6006075" y="2007350"/>
            <a:ext cx="3003000" cy="13688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/>
              <a:t>Race Condition can occur here if there are two simultaneous withdraw requests.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A Special Type </a:t>
            </a:r>
            <a:r>
              <a:rPr lang="en-GB" dirty="0"/>
              <a:t>of Race Condition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dirty="0" smtClean="0">
                <a:solidFill>
                  <a:srgbClr val="000000"/>
                </a:solidFill>
              </a:rPr>
              <a:t>Time-Of-Check To Time-Of-Use </a:t>
            </a:r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dirty="0" smtClean="0">
                <a:solidFill>
                  <a:srgbClr val="000000"/>
                </a:solidFill>
              </a:rPr>
              <a:t>TOCTTOU) </a:t>
            </a:r>
          </a:p>
          <a:p>
            <a:pPr marL="285750" indent="-285750"/>
            <a:r>
              <a:rPr lang="en-GB" dirty="0" smtClean="0">
                <a:solidFill>
                  <a:srgbClr val="000000"/>
                </a:solidFill>
              </a:rPr>
              <a:t>Occurs </a:t>
            </a:r>
            <a:r>
              <a:rPr lang="en-GB" dirty="0">
                <a:solidFill>
                  <a:srgbClr val="000000"/>
                </a:solidFill>
              </a:rPr>
              <a:t>when checking for a condition before using a resource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Race Condition Vulnerability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316824" y="1086463"/>
            <a:ext cx="2515475" cy="181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Root-owned Set-UID program.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Effective UID : root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sz="1600" dirty="0">
                <a:solidFill>
                  <a:srgbClr val="000000"/>
                </a:solidFill>
              </a:rPr>
              <a:t>Real User ID : seed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5250"/>
            <a:ext cx="6033116" cy="21851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29680" y="3404064"/>
            <a:ext cx="8581800" cy="16158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The above program writes to a file in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/>
              <a:t>directory (world-writable)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As the root can write to any file, The program ensures that the </a:t>
            </a:r>
            <a:r>
              <a:rPr lang="en-GB" sz="1600" dirty="0" smtClean="0"/>
              <a:t>real </a:t>
            </a:r>
            <a:r>
              <a:rPr lang="en-GB" sz="1600" dirty="0"/>
              <a:t>user has permissions to write to the target file.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access() </a:t>
            </a:r>
            <a:r>
              <a:rPr lang="en-GB" sz="1600" dirty="0"/>
              <a:t>system call checks if the Real User ID has write access to /tm/X.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dirty="0"/>
              <a:t>After the check, the file is opened for writing.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600" dirty="0"/>
              <a:t>checks the effective user id which is 0 and hence file will be opened.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Race Condition Vulnerability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</a:rPr>
              <a:t>Goal : </a:t>
            </a:r>
            <a:r>
              <a:rPr lang="en-GB" dirty="0">
                <a:solidFill>
                  <a:srgbClr val="FF0000"/>
                </a:solidFill>
              </a:rPr>
              <a:t>To write to a protected file like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To achieve this goal we need to make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as our target file without changing the file name in the program.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Symbolic link (soft link) helps us to achieve it.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It is a special kind of file that points to another file.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Race Condition Vulnerability</a:t>
            </a:r>
          </a:p>
        </p:txBody>
      </p:sp>
      <p:sp>
        <p:nvSpPr>
          <p:cNvPr id="101" name="Shape 101"/>
          <p:cNvSpPr/>
          <p:nvPr/>
        </p:nvSpPr>
        <p:spPr>
          <a:xfrm>
            <a:off x="311700" y="1284725"/>
            <a:ext cx="3593700" cy="46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Create a regular file X inside /tmp directory</a:t>
            </a:r>
          </a:p>
        </p:txBody>
      </p:sp>
      <p:cxnSp>
        <p:nvCxnSpPr>
          <p:cNvPr id="102" name="Shape 102"/>
          <p:cNvCxnSpPr>
            <a:endCxn id="101" idx="3"/>
          </p:cNvCxnSpPr>
          <p:nvPr/>
        </p:nvCxnSpPr>
        <p:spPr>
          <a:xfrm flipH="1">
            <a:off x="3905400" y="1504475"/>
            <a:ext cx="977400" cy="1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4910325" y="1284725"/>
            <a:ext cx="2386500" cy="46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600" dirty="0">
                <a:solidFill>
                  <a:srgbClr val="FF0000"/>
                </a:solidFill>
              </a:rPr>
              <a:t>Pass the access() check</a:t>
            </a:r>
          </a:p>
        </p:txBody>
      </p:sp>
      <p:cxnSp>
        <p:nvCxnSpPr>
          <p:cNvPr id="104" name="Shape 104"/>
          <p:cNvCxnSpPr>
            <a:stCxn id="101" idx="2"/>
          </p:cNvCxnSpPr>
          <p:nvPr/>
        </p:nvCxnSpPr>
        <p:spPr>
          <a:xfrm>
            <a:off x="2108550" y="1751225"/>
            <a:ext cx="3600" cy="6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05"/>
          <p:cNvSpPr/>
          <p:nvPr/>
        </p:nvSpPr>
        <p:spPr>
          <a:xfrm>
            <a:off x="313500" y="2382125"/>
            <a:ext cx="3593700" cy="46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 Change “/</a:t>
            </a:r>
            <a:r>
              <a:rPr lang="en-GB" dirty="0" err="1"/>
              <a:t>tmp</a:t>
            </a:r>
            <a:r>
              <a:rPr lang="en-GB" dirty="0"/>
              <a:t>/X” to symbolic </a:t>
            </a:r>
            <a:r>
              <a:rPr lang="en-GB" dirty="0" smtClean="0"/>
              <a:t>link, pointing to  </a:t>
            </a:r>
            <a:r>
              <a:rPr lang="en-GB" dirty="0"/>
              <a:t>“/</a:t>
            </a:r>
            <a:r>
              <a:rPr lang="en-GB" dirty="0" smtClean="0"/>
              <a:t>etc/</a:t>
            </a:r>
            <a:r>
              <a:rPr lang="en-GB" dirty="0" err="1" smtClean="0"/>
              <a:t>passwd</a:t>
            </a:r>
            <a:r>
              <a:rPr lang="en-GB" dirty="0" smtClean="0"/>
              <a:t>”</a:t>
            </a:r>
            <a:endParaRPr lang="en-GB" dirty="0"/>
          </a:p>
        </p:txBody>
      </p:sp>
      <p:cxnSp>
        <p:nvCxnSpPr>
          <p:cNvPr id="106" name="Shape 106"/>
          <p:cNvCxnSpPr>
            <a:stCxn id="105" idx="2"/>
          </p:cNvCxnSpPr>
          <p:nvPr/>
        </p:nvCxnSpPr>
        <p:spPr>
          <a:xfrm>
            <a:off x="2110350" y="2848625"/>
            <a:ext cx="18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7" name="Shape 107"/>
          <p:cNvSpPr/>
          <p:nvPr/>
        </p:nvSpPr>
        <p:spPr>
          <a:xfrm>
            <a:off x="311700" y="3479525"/>
            <a:ext cx="3593700" cy="46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    open() checks for the EID which is root.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2107650" y="3946025"/>
            <a:ext cx="1800" cy="63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9"/>
          <p:cNvSpPr/>
          <p:nvPr/>
        </p:nvSpPr>
        <p:spPr>
          <a:xfrm>
            <a:off x="381800" y="4576925"/>
            <a:ext cx="3593700" cy="46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/>
              <a:t>    Open password file for write.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251950" y="1641350"/>
            <a:ext cx="4663500" cy="33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b="1" dirty="0"/>
              <a:t>Issues :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1800" dirty="0"/>
              <a:t>As the program runs billions of instructions per second, the window between the time to check and time to use lasts for a very short </a:t>
            </a:r>
            <a:r>
              <a:rPr lang="en-GB" sz="1800" dirty="0" smtClean="0"/>
              <a:t>period of time, making </a:t>
            </a:r>
            <a:r>
              <a:rPr lang="en-GB" sz="1800" dirty="0"/>
              <a:t>it impossible to change to a symbolic </a:t>
            </a:r>
            <a:r>
              <a:rPr lang="en-GB" sz="1800" dirty="0" smtClean="0"/>
              <a:t>link</a:t>
            </a:r>
            <a:endParaRPr lang="en-GB" sz="1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If the change is too early,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access() </a:t>
            </a:r>
            <a:r>
              <a:rPr lang="en-GB" sz="1800" dirty="0" smtClean="0"/>
              <a:t>will </a:t>
            </a:r>
            <a:r>
              <a:rPr lang="en-GB" sz="1800" dirty="0"/>
              <a:t>fail.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If the change is little late, the program will finish using the file.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Race Condition Vulnerability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51" y="1236051"/>
            <a:ext cx="5872788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6242539" y="1236051"/>
            <a:ext cx="2701200" cy="31294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/>
              <a:t>To win the race condition (</a:t>
            </a:r>
            <a:r>
              <a:rPr lang="en-GB" sz="1800" dirty="0" smtClean="0"/>
              <a:t>TOCTTOU </a:t>
            </a:r>
            <a:r>
              <a:rPr lang="en-GB" sz="1800" dirty="0"/>
              <a:t>window), we need two processes :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smtClean="0">
                <a:solidFill>
                  <a:schemeClr val="dk1"/>
                </a:solidFill>
              </a:rPr>
              <a:t>Run vulnerable </a:t>
            </a:r>
            <a:r>
              <a:rPr lang="en-GB" sz="1800" dirty="0">
                <a:solidFill>
                  <a:schemeClr val="dk1"/>
                </a:solidFill>
              </a:rPr>
              <a:t>program in a loop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smtClean="0">
                <a:solidFill>
                  <a:schemeClr val="dk1"/>
                </a:solidFill>
              </a:rPr>
              <a:t>Run the attack </a:t>
            </a:r>
            <a:r>
              <a:rPr lang="en-GB" sz="1800" dirty="0">
                <a:solidFill>
                  <a:schemeClr val="dk1"/>
                </a:solidFill>
              </a:rPr>
              <a:t>program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1654</Words>
  <Application>Microsoft Office PowerPoint</Application>
  <PresentationFormat>On-screen Show (16:9)</PresentationFormat>
  <Paragraphs>155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Wingdings</vt:lpstr>
      <vt:lpstr>Simple Light</vt:lpstr>
      <vt:lpstr>Race Condition Vulnerability</vt:lpstr>
      <vt:lpstr>Outline</vt:lpstr>
      <vt:lpstr>Race Condition</vt:lpstr>
      <vt:lpstr>Race Condition Problem</vt:lpstr>
      <vt:lpstr>A Special Type of Race Condition</vt:lpstr>
      <vt:lpstr>Race Condition Vulnerability</vt:lpstr>
      <vt:lpstr>Race Condition Vulnerability</vt:lpstr>
      <vt:lpstr>Race Condition Vulnerability</vt:lpstr>
      <vt:lpstr>Race Condition Vulnerability</vt:lpstr>
      <vt:lpstr>Understanding the attack</vt:lpstr>
      <vt:lpstr>Another Race Condition Example</vt:lpstr>
      <vt:lpstr>Experiment Setup</vt:lpstr>
      <vt:lpstr>Experiment Setup</vt:lpstr>
      <vt:lpstr>How to Exploit Race Condition?</vt:lpstr>
      <vt:lpstr>Attack: Choose a Target File</vt:lpstr>
      <vt:lpstr>Attack: Run the Vulnerable Program</vt:lpstr>
      <vt:lpstr>Attack: Run the Attack Program</vt:lpstr>
      <vt:lpstr>Monitor the Result</vt:lpstr>
      <vt:lpstr>Running the Exploit</vt:lpstr>
      <vt:lpstr>Countermeasures</vt:lpstr>
      <vt:lpstr>Atomic Operations</vt:lpstr>
      <vt:lpstr>Repeating Check and Use</vt:lpstr>
      <vt:lpstr>Repeating Check and Use</vt:lpstr>
      <vt:lpstr>Sticky Symlink Protection</vt:lpstr>
      <vt:lpstr>Experiment with Symlink Protection</vt:lpstr>
      <vt:lpstr>Sticky Symlink Protection</vt:lpstr>
      <vt:lpstr>Principle of Least Privilege</vt:lpstr>
      <vt:lpstr>Principle of Least Privilege</vt:lpstr>
      <vt:lpstr>Question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Condition Vulnerability</dc:title>
  <cp:lastModifiedBy>Quoc-Hung Hoang</cp:lastModifiedBy>
  <cp:revision>20</cp:revision>
  <dcterms:modified xsi:type="dcterms:W3CDTF">2022-04-19T14:10:50Z</dcterms:modified>
</cp:coreProperties>
</file>