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8"/>
  </p:notesMasterIdLst>
  <p:sldIdLst>
    <p:sldId id="256" r:id="rId2"/>
    <p:sldId id="257" r:id="rId3"/>
    <p:sldId id="297" r:id="rId4"/>
    <p:sldId id="258" r:id="rId5"/>
    <p:sldId id="259" r:id="rId6"/>
    <p:sldId id="260" r:id="rId7"/>
    <p:sldId id="261" r:id="rId8"/>
    <p:sldId id="262" r:id="rId9"/>
    <p:sldId id="263" r:id="rId10"/>
    <p:sldId id="264" r:id="rId11"/>
    <p:sldId id="265" r:id="rId12"/>
    <p:sldId id="296" r:id="rId13"/>
    <p:sldId id="266" r:id="rId14"/>
    <p:sldId id="295" r:id="rId15"/>
    <p:sldId id="267" r:id="rId16"/>
    <p:sldId id="268" r:id="rId17"/>
    <p:sldId id="269" r:id="rId18"/>
    <p:sldId id="270" r:id="rId19"/>
    <p:sldId id="271" r:id="rId20"/>
    <p:sldId id="272" r:id="rId21"/>
    <p:sldId id="273" r:id="rId22"/>
    <p:sldId id="274" r:id="rId23"/>
    <p:sldId id="288" r:id="rId24"/>
    <p:sldId id="275" r:id="rId25"/>
    <p:sldId id="276" r:id="rId26"/>
    <p:sldId id="277" r:id="rId27"/>
    <p:sldId id="278" r:id="rId28"/>
    <p:sldId id="279" r:id="rId29"/>
    <p:sldId id="280" r:id="rId30"/>
    <p:sldId id="281" r:id="rId31"/>
    <p:sldId id="283" r:id="rId32"/>
    <p:sldId id="284" r:id="rId33"/>
    <p:sldId id="298" r:id="rId34"/>
    <p:sldId id="285" r:id="rId35"/>
    <p:sldId id="286" r:id="rId36"/>
    <p:sldId id="287" r:id="rId37"/>
    <p:sldId id="291" r:id="rId38"/>
    <p:sldId id="292" r:id="rId39"/>
    <p:sldId id="293" r:id="rId40"/>
    <p:sldId id="294" r:id="rId41"/>
    <p:sldId id="299" r:id="rId42"/>
    <p:sldId id="300" r:id="rId43"/>
    <p:sldId id="301" r:id="rId44"/>
    <p:sldId id="302" r:id="rId45"/>
    <p:sldId id="290" r:id="rId46"/>
    <p:sldId id="289" r:id="rId4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85167" autoAdjust="0"/>
  </p:normalViewPr>
  <p:slideViewPr>
    <p:cSldViewPr snapToGrid="0">
      <p:cViewPr>
        <p:scale>
          <a:sx n="100" d="100"/>
          <a:sy n="100" d="100"/>
        </p:scale>
        <p:origin x="-96" y="72"/>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 xmlns:p14="http://schemas.microsoft.com/office/powerpoint/2010/main" val="222353273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 xmlns:p14="http://schemas.microsoft.com/office/powerpoint/2010/main" val="1155515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 xmlns:p14="http://schemas.microsoft.com/office/powerpoint/2010/main" val="1009942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 xmlns:p14="http://schemas.microsoft.com/office/powerpoint/2010/main" val="1009942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 xmlns:p14="http://schemas.microsoft.com/office/powerpoint/2010/main" val="2101146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 xmlns:p14="http://schemas.microsoft.com/office/powerpoint/2010/main" val="2101146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 xmlns:p14="http://schemas.microsoft.com/office/powerpoint/2010/main" val="2065361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 xmlns:p14="http://schemas.microsoft.com/office/powerpoint/2010/main" val="453822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 xmlns:p14="http://schemas.microsoft.com/office/powerpoint/2010/main" val="1023084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 xmlns:p14="http://schemas.microsoft.com/office/powerpoint/2010/main" val="925240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 xmlns:p14="http://schemas.microsoft.com/office/powerpoint/2010/main" val="4036814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 xmlns:p14="http://schemas.microsoft.com/office/powerpoint/2010/main" val="2372925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 xmlns:p14="http://schemas.microsoft.com/office/powerpoint/2010/main" val="2677853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 xmlns:p14="http://schemas.microsoft.com/office/powerpoint/2010/main" val="3212797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smtClean="0"/>
              <a:t>If the</a:t>
            </a:r>
            <a:r>
              <a:rPr lang="en-US" baseline="0" dirty="0" smtClean="0"/>
              <a:t> CSRF has already been covered, this is a good time to ask whether we can get the User ID in CSRF? Without knowing the ID, attackers need to know the ID beforehand. In XSS attacks, attackers do not need to do that, they can get the ID directly from inside the page.</a:t>
            </a:r>
            <a:endParaRPr dirty="0"/>
          </a:p>
        </p:txBody>
      </p:sp>
    </p:spTree>
    <p:extLst>
      <p:ext uri="{BB962C8B-B14F-4D97-AF65-F5344CB8AC3E}">
        <p14:creationId xmlns="" xmlns:p14="http://schemas.microsoft.com/office/powerpoint/2010/main" val="29934057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 xmlns:p14="http://schemas.microsoft.com/office/powerpoint/2010/main" val="2570699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 xmlns:p14="http://schemas.microsoft.com/office/powerpoint/2010/main" val="38791294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 xmlns:p14="http://schemas.microsoft.com/office/powerpoint/2010/main" val="9938396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 xmlns:p14="http://schemas.microsoft.com/office/powerpoint/2010/main" val="563558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 xmlns:p14="http://schemas.microsoft.com/office/powerpoint/2010/main" val="38297078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4" name="Shape 21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 xmlns:p14="http://schemas.microsoft.com/office/powerpoint/2010/main" val="13046614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1" name="Shape 2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 xmlns:p14="http://schemas.microsoft.com/office/powerpoint/2010/main" val="42182171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 xmlns:p14="http://schemas.microsoft.com/office/powerpoint/2010/main" val="1182620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 xmlns:p14="http://schemas.microsoft.com/office/powerpoint/2010/main" val="6217726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 xmlns:p14="http://schemas.microsoft.com/office/powerpoint/2010/main" val="2970502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9" name="Shape 2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 xmlns:p14="http://schemas.microsoft.com/office/powerpoint/2010/main" val="22090751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5" name="Shape 2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 xmlns:p14="http://schemas.microsoft.com/office/powerpoint/2010/main" val="2040503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1" name="Shape 2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 xmlns:p14="http://schemas.microsoft.com/office/powerpoint/2010/main" val="2154697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 xmlns:p14="http://schemas.microsoft.com/office/powerpoint/2010/main" val="2534610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Many websites take input from the user,conduct some activities and then send response to the user in a web page, with the original user input included on the response (i.e the user input is reflected back)</a:t>
            </a:r>
          </a:p>
        </p:txBody>
      </p:sp>
    </p:spTree>
    <p:extLst>
      <p:ext uri="{BB962C8B-B14F-4D97-AF65-F5344CB8AC3E}">
        <p14:creationId xmlns="" xmlns:p14="http://schemas.microsoft.com/office/powerpoint/2010/main" val="2575767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 xmlns:p14="http://schemas.microsoft.com/office/powerpoint/2010/main" val="402180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 xmlns:p14="http://schemas.microsoft.com/office/powerpoint/2010/main" val="3450279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 xmlns:p14="http://schemas.microsoft.com/office/powerpoint/2010/main" val="1981608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 xmlns:p14="http://schemas.microsoft.com/office/powerpoint/2010/main" val="1019732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pPr marL="0" lvl="0" indent="0">
                <a:spcBef>
                  <a:spcPts val="0"/>
                </a:spcBef>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pPr marL="0" lvl="0" indent="0">
                <a:spcBef>
                  <a:spcPts val="0"/>
                </a:spcBef>
                <a:buNone/>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pPr marL="0" lvl="0" indent="0">
                <a:spcBef>
                  <a:spcPts val="0"/>
                </a:spcBef>
                <a:buNone/>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pPr marL="0" lvl="0" indent="0">
                <a:spcBef>
                  <a:spcPts val="0"/>
                </a:spcBef>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pPr marL="0" lvl="0" indent="0">
                <a:spcBef>
                  <a:spcPts val="0"/>
                </a:spcBef>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pPr marL="0" lvl="0" indent="0">
                <a:spcBef>
                  <a:spcPts val="0"/>
                </a:spcBef>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pPr marL="0" lvl="0" indent="0">
                <a:spcBef>
                  <a:spcPts val="0"/>
                </a:spcBef>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pPr marL="0" lvl="0" indent="0">
                <a:spcBef>
                  <a:spcPts val="0"/>
                </a:spcBef>
                <a:buNone/>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pPr marL="0" lvl="0" indent="0">
                <a:spcBef>
                  <a:spcPts val="0"/>
                </a:spcBef>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pPr marL="0" lvl="0" indent="0">
                <a:spcBef>
                  <a:spcPts val="0"/>
                </a:spcBef>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pPr marL="0" lvl="0" indent="0">
                <a:spcBef>
                  <a:spcPts val="0"/>
                </a:spcBef>
                <a:buNone/>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GB" sz="1000">
                <a:solidFill>
                  <a:schemeClr val="dk2"/>
                </a:solidFill>
              </a:rPr>
              <a:pPr marL="0" lvl="0" indent="0" algn="r">
                <a:spcBef>
                  <a:spcPts val="0"/>
                </a:spcBef>
                <a:buNone/>
              </a:p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www.csrflabelgg.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exame.com/search?input=word"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www.example.com" TargetMode="External"/><Relationship Id="rId4" Type="http://schemas.openxmlformats.org/officeDocument/2006/relationships/hyperlink" Target="http://www.example.com/search?inpu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34956" y="1170778"/>
            <a:ext cx="8520600" cy="2052600"/>
          </a:xfrm>
          <a:prstGeom prst="rect">
            <a:avLst/>
          </a:prstGeom>
        </p:spPr>
        <p:txBody>
          <a:bodyPr wrap="square" lIns="91425" tIns="91425" rIns="91425" bIns="91425" anchor="b" anchorCtr="0">
            <a:noAutofit/>
          </a:bodyPr>
          <a:lstStyle/>
          <a:p>
            <a:pPr marL="0" lvl="0" indent="0">
              <a:spcBef>
                <a:spcPts val="0"/>
              </a:spcBef>
              <a:buNone/>
            </a:pPr>
            <a:r>
              <a:rPr lang="en-GB" sz="4800" dirty="0"/>
              <a:t>Cross-Site Scripting </a:t>
            </a:r>
            <a:r>
              <a:rPr lang="en-GB" sz="4800" dirty="0" smtClean="0"/>
              <a:t>Attack</a:t>
            </a:r>
            <a:br>
              <a:rPr lang="en-GB" sz="4800" dirty="0" smtClean="0"/>
            </a:br>
            <a:r>
              <a:rPr lang="en-GB" sz="4800" dirty="0" smtClean="0"/>
              <a:t>(XSS)</a:t>
            </a:r>
            <a:endParaRPr lang="en-GB" sz="4800" dirty="0"/>
          </a:p>
        </p:txBody>
      </p:sp>
      <p:sp>
        <p:nvSpPr>
          <p:cNvPr id="3" name="Slide Number Placeholder 2"/>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1</a:t>
            </a:fld>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a:t>Damage </a:t>
            </a:r>
            <a:r>
              <a:rPr lang="en-GB" dirty="0" smtClean="0"/>
              <a:t>Caused </a:t>
            </a:r>
            <a:r>
              <a:rPr lang="en-GB" dirty="0"/>
              <a:t>by XSS</a:t>
            </a:r>
          </a:p>
        </p:txBody>
      </p:sp>
      <p:sp>
        <p:nvSpPr>
          <p:cNvPr id="106" name="Shape 106"/>
          <p:cNvSpPr txBox="1">
            <a:spLocks noGrp="1"/>
          </p:cNvSpPr>
          <p:nvPr>
            <p:ph type="body" idx="1"/>
          </p:nvPr>
        </p:nvSpPr>
        <p:spPr>
          <a:prstGeom prst="rect">
            <a:avLst/>
          </a:prstGeom>
        </p:spPr>
        <p:txBody>
          <a:bodyPr wrap="square" lIns="91425" tIns="91425" rIns="91425" bIns="91425" anchor="t" anchorCtr="0">
            <a:noAutofit/>
          </a:bodyPr>
          <a:lstStyle/>
          <a:p>
            <a:pPr marL="0" lvl="0" indent="0">
              <a:spcBef>
                <a:spcPts val="0"/>
              </a:spcBef>
              <a:buNone/>
            </a:pPr>
            <a:r>
              <a:rPr lang="en-GB" u="sng" dirty="0">
                <a:solidFill>
                  <a:srgbClr val="000000"/>
                </a:solidFill>
              </a:rPr>
              <a:t>Web </a:t>
            </a:r>
            <a:r>
              <a:rPr lang="en-GB" u="sng" dirty="0" smtClean="0">
                <a:solidFill>
                  <a:srgbClr val="000000"/>
                </a:solidFill>
              </a:rPr>
              <a:t>defacing:</a:t>
            </a:r>
            <a:r>
              <a:rPr lang="en-GB" dirty="0" smtClean="0">
                <a:solidFill>
                  <a:srgbClr val="000000"/>
                </a:solidFill>
              </a:rPr>
              <a:t> </a:t>
            </a:r>
            <a:r>
              <a:rPr lang="en-GB" dirty="0">
                <a:solidFill>
                  <a:srgbClr val="000000"/>
                </a:solidFill>
              </a:rPr>
              <a:t>JavaScript code can use DOM APIs to access the DOM nodes inside the hosting page</a:t>
            </a:r>
            <a:r>
              <a:rPr lang="en-GB" dirty="0" smtClean="0">
                <a:solidFill>
                  <a:srgbClr val="000000"/>
                </a:solidFill>
              </a:rPr>
              <a:t>. Therefore</a:t>
            </a:r>
            <a:r>
              <a:rPr lang="en-GB" dirty="0">
                <a:solidFill>
                  <a:srgbClr val="000000"/>
                </a:solidFill>
              </a:rPr>
              <a:t>, the injected JavaScript code can make arbitrary changes to the </a:t>
            </a:r>
            <a:r>
              <a:rPr lang="en-GB" dirty="0" smtClean="0">
                <a:solidFill>
                  <a:srgbClr val="000000"/>
                </a:solidFill>
              </a:rPr>
              <a:t>page. Example: </a:t>
            </a:r>
            <a:r>
              <a:rPr lang="en-GB" dirty="0">
                <a:solidFill>
                  <a:srgbClr val="000000"/>
                </a:solidFill>
              </a:rPr>
              <a:t>JavaScript code can change a news article page to something fake or change some pictures on the page.</a:t>
            </a:r>
          </a:p>
          <a:p>
            <a:pPr marL="0" lvl="0" indent="0">
              <a:spcBef>
                <a:spcPts val="0"/>
              </a:spcBef>
              <a:buNone/>
            </a:pPr>
            <a:r>
              <a:rPr lang="en-GB" u="sng" dirty="0">
                <a:solidFill>
                  <a:srgbClr val="000000"/>
                </a:solidFill>
              </a:rPr>
              <a:t>Spoofing </a:t>
            </a:r>
            <a:r>
              <a:rPr lang="en-GB" u="sng" dirty="0" smtClean="0">
                <a:solidFill>
                  <a:srgbClr val="000000"/>
                </a:solidFill>
              </a:rPr>
              <a:t>requests</a:t>
            </a:r>
            <a:r>
              <a:rPr lang="en-GB" dirty="0" smtClean="0">
                <a:solidFill>
                  <a:srgbClr val="000000"/>
                </a:solidFill>
              </a:rPr>
              <a:t>: </a:t>
            </a:r>
            <a:r>
              <a:rPr lang="en-GB" dirty="0">
                <a:solidFill>
                  <a:srgbClr val="000000"/>
                </a:solidFill>
              </a:rPr>
              <a:t>The injected JavaScript code can send HTTP requests to the server on </a:t>
            </a:r>
            <a:r>
              <a:rPr lang="en-GB" dirty="0" smtClean="0">
                <a:solidFill>
                  <a:srgbClr val="000000"/>
                </a:solidFill>
              </a:rPr>
              <a:t>behalf </a:t>
            </a:r>
            <a:r>
              <a:rPr lang="en-GB" dirty="0">
                <a:solidFill>
                  <a:srgbClr val="000000"/>
                </a:solidFill>
              </a:rPr>
              <a:t>of the user. (Discussed in later slides)</a:t>
            </a:r>
          </a:p>
          <a:p>
            <a:pPr marL="0" lvl="0" indent="0">
              <a:spcBef>
                <a:spcPts val="0"/>
              </a:spcBef>
              <a:buNone/>
            </a:pPr>
            <a:r>
              <a:rPr lang="en-GB" u="sng" dirty="0">
                <a:solidFill>
                  <a:srgbClr val="000000"/>
                </a:solidFill>
              </a:rPr>
              <a:t>Stealing </a:t>
            </a:r>
            <a:r>
              <a:rPr lang="en-GB" u="sng" dirty="0" smtClean="0">
                <a:solidFill>
                  <a:srgbClr val="000000"/>
                </a:solidFill>
              </a:rPr>
              <a:t>information: </a:t>
            </a:r>
            <a:r>
              <a:rPr lang="en-GB" dirty="0">
                <a:solidFill>
                  <a:srgbClr val="000000"/>
                </a:solidFill>
              </a:rPr>
              <a:t>The injected JavaScript code can also steal victim’s private data including the session cookies</a:t>
            </a:r>
            <a:r>
              <a:rPr lang="en-GB" dirty="0" smtClean="0">
                <a:solidFill>
                  <a:srgbClr val="000000"/>
                </a:solidFill>
              </a:rPr>
              <a:t>, personal </a:t>
            </a:r>
            <a:r>
              <a:rPr lang="en-GB" dirty="0">
                <a:solidFill>
                  <a:srgbClr val="000000"/>
                </a:solidFill>
              </a:rPr>
              <a:t>data displayed on the web page, data stored locally by the web application.</a:t>
            </a: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10</a:t>
            </a:fld>
            <a:endParaRPr lang="en-GB"/>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Environment Setup</a:t>
            </a:r>
          </a:p>
          <a:p>
            <a:pPr marL="0" lvl="0" indent="0">
              <a:spcBef>
                <a:spcPts val="0"/>
              </a:spcBef>
              <a:buNone/>
            </a:pPr>
            <a:r>
              <a:rPr lang="en-GB"/>
              <a:t> </a:t>
            </a:r>
          </a:p>
        </p:txBody>
      </p:sp>
      <p:sp>
        <p:nvSpPr>
          <p:cNvPr id="112" name="Shape 112"/>
          <p:cNvSpPr txBox="1">
            <a:spLocks noGrp="1"/>
          </p:cNvSpPr>
          <p:nvPr>
            <p:ph type="body" idx="1"/>
          </p:nvPr>
        </p:nvSpPr>
        <p:spPr>
          <a:xfrm>
            <a:off x="311700" y="1152475"/>
            <a:ext cx="8520600" cy="1715012"/>
          </a:xfrm>
          <a:prstGeom prst="rect">
            <a:avLst/>
          </a:prstGeom>
        </p:spPr>
        <p:txBody>
          <a:bodyPr wrap="square" lIns="91425" tIns="91425" rIns="91425" bIns="91425" anchor="t" anchorCtr="0">
            <a:noAutofit/>
          </a:bodyPr>
          <a:lstStyle/>
          <a:p>
            <a:pPr marL="457200" lvl="0" indent="-342900" rtl="0">
              <a:spcBef>
                <a:spcPts val="0"/>
              </a:spcBef>
              <a:spcAft>
                <a:spcPts val="600"/>
              </a:spcAft>
              <a:buClr>
                <a:schemeClr val="dk1"/>
              </a:buClr>
              <a:buSzPts val="1800"/>
              <a:buChar char="●"/>
            </a:pPr>
            <a:r>
              <a:rPr lang="en-GB" dirty="0" smtClean="0">
                <a:solidFill>
                  <a:schemeClr val="dk1"/>
                </a:solidFill>
              </a:rPr>
              <a:t>Elgg: </a:t>
            </a:r>
            <a:r>
              <a:rPr lang="en-GB" dirty="0">
                <a:solidFill>
                  <a:schemeClr val="dk1"/>
                </a:solidFill>
              </a:rPr>
              <a:t>open-source web application for social networking with disabled countermeasures for XSS.</a:t>
            </a:r>
          </a:p>
          <a:p>
            <a:pPr marL="457200" lvl="0" indent="-342900" rtl="0">
              <a:spcBef>
                <a:spcPts val="0"/>
              </a:spcBef>
              <a:spcAft>
                <a:spcPts val="600"/>
              </a:spcAft>
              <a:buClr>
                <a:schemeClr val="dk1"/>
              </a:buClr>
              <a:buSzPts val="1800"/>
              <a:buChar char="●"/>
            </a:pPr>
            <a:r>
              <a:rPr lang="en-GB" dirty="0">
                <a:solidFill>
                  <a:schemeClr val="dk1"/>
                </a:solidFill>
              </a:rPr>
              <a:t>Elgg website : </a:t>
            </a:r>
            <a:r>
              <a:rPr lang="en-GB" u="sng" dirty="0">
                <a:solidFill>
                  <a:schemeClr val="dk1"/>
                </a:solidFill>
                <a:hlinkClick r:id="rId3"/>
              </a:rPr>
              <a:t>http://www.xsslabelgg.com</a:t>
            </a:r>
          </a:p>
          <a:p>
            <a:pPr marL="457200" lvl="0" indent="-342900">
              <a:spcAft>
                <a:spcPts val="600"/>
              </a:spcAft>
              <a:buClr>
                <a:schemeClr val="dk1"/>
              </a:buClr>
            </a:pPr>
            <a:r>
              <a:rPr lang="en-GB" dirty="0" smtClean="0">
                <a:solidFill>
                  <a:schemeClr val="dk1"/>
                </a:solidFill>
              </a:rPr>
              <a:t>The website is hosted on </a:t>
            </a:r>
            <a:r>
              <a:rPr lang="en-GB" dirty="0" err="1" smtClean="0">
                <a:solidFill>
                  <a:schemeClr val="dk1"/>
                </a:solidFill>
              </a:rPr>
              <a:t>localhost</a:t>
            </a:r>
            <a:r>
              <a:rPr lang="en-GB" dirty="0" smtClean="0">
                <a:solidFill>
                  <a:schemeClr val="dk1"/>
                </a:solidFill>
              </a:rPr>
              <a:t> via Apache’s Virtual Hosting</a:t>
            </a:r>
            <a:r>
              <a:rPr lang="en-GB" sz="2000" dirty="0" smtClean="0">
                <a:solidFill>
                  <a:srgbClr val="000000"/>
                </a:solidFill>
              </a:rPr>
              <a:t>, defined in </a:t>
            </a:r>
            <a:r>
              <a:rPr lang="fr-FR" dirty="0" smtClean="0">
                <a:latin typeface="Courier New" pitchFamily="49" charset="0"/>
                <a:cs typeface="Courier New" pitchFamily="49" charset="0"/>
              </a:rPr>
              <a:t>/</a:t>
            </a:r>
            <a:r>
              <a:rPr lang="fr-FR" dirty="0" err="1" smtClean="0">
                <a:latin typeface="Courier New" pitchFamily="49" charset="0"/>
                <a:cs typeface="Courier New" pitchFamily="49" charset="0"/>
              </a:rPr>
              <a:t>etc</a:t>
            </a:r>
            <a:r>
              <a:rPr lang="fr-FR" dirty="0" smtClean="0">
                <a:latin typeface="Courier New" pitchFamily="49" charset="0"/>
                <a:cs typeface="Courier New" pitchFamily="49" charset="0"/>
              </a:rPr>
              <a:t>/</a:t>
            </a:r>
            <a:r>
              <a:rPr lang="fr-FR" dirty="0" err="1" smtClean="0">
                <a:latin typeface="Courier New" pitchFamily="49" charset="0"/>
                <a:cs typeface="Courier New" pitchFamily="49" charset="0"/>
              </a:rPr>
              <a:t>apache2</a:t>
            </a:r>
            <a:r>
              <a:rPr lang="fr-FR" dirty="0" smtClean="0">
                <a:latin typeface="Courier New" pitchFamily="49" charset="0"/>
                <a:cs typeface="Courier New" pitchFamily="49" charset="0"/>
              </a:rPr>
              <a:t>/sites-</a:t>
            </a:r>
            <a:r>
              <a:rPr lang="fr-FR" dirty="0" err="1" smtClean="0">
                <a:latin typeface="Courier New" pitchFamily="49" charset="0"/>
                <a:cs typeface="Courier New" pitchFamily="49" charset="0"/>
              </a:rPr>
              <a:t>available</a:t>
            </a:r>
            <a:r>
              <a:rPr lang="fr-FR" dirty="0" smtClean="0">
                <a:latin typeface="Courier New" pitchFamily="49" charset="0"/>
                <a:cs typeface="Courier New" pitchFamily="49" charset="0"/>
              </a:rPr>
              <a:t>/000-</a:t>
            </a:r>
            <a:r>
              <a:rPr lang="fr-FR" dirty="0" err="1" smtClean="0">
                <a:latin typeface="Courier New" pitchFamily="49" charset="0"/>
                <a:cs typeface="Courier New" pitchFamily="49" charset="0"/>
              </a:rPr>
              <a:t>default.conf</a:t>
            </a:r>
            <a:r>
              <a:rPr lang="fr-FR" dirty="0" smtClean="0">
                <a:latin typeface="Courier New" pitchFamily="49" charset="0"/>
                <a:cs typeface="Courier New" pitchFamily="49" charset="0"/>
              </a:rPr>
              <a:t> </a:t>
            </a:r>
            <a:endParaRPr lang="en-GB" dirty="0">
              <a:solidFill>
                <a:schemeClr val="dk1"/>
              </a:solidFill>
            </a:endParaRPr>
          </a:p>
        </p:txBody>
      </p:sp>
      <p:pic>
        <p:nvPicPr>
          <p:cNvPr id="113" name="Shape 113"/>
          <p:cNvPicPr preferRelativeResize="0"/>
          <p:nvPr/>
        </p:nvPicPr>
        <p:blipFill>
          <a:blip r:embed="rId4">
            <a:alphaModFix/>
          </a:blip>
          <a:stretch>
            <a:fillRect/>
          </a:stretch>
        </p:blipFill>
        <p:spPr>
          <a:xfrm>
            <a:off x="879496" y="3244682"/>
            <a:ext cx="7421125" cy="1110326"/>
          </a:xfrm>
          <a:prstGeom prst="rect">
            <a:avLst/>
          </a:prstGeom>
          <a:noFill/>
          <a:ln>
            <a:noFill/>
          </a:ln>
        </p:spPr>
      </p:pic>
      <p:sp>
        <p:nvSpPr>
          <p:cNvPr id="5" name="Slide Number Placeholder 4"/>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11</a:t>
            </a:fld>
            <a:endParaRPr lang="en-GB"/>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Environment Setup</a:t>
            </a:r>
          </a:p>
          <a:p>
            <a:pPr marL="0" lvl="0" indent="0">
              <a:spcBef>
                <a:spcPts val="0"/>
              </a:spcBef>
              <a:buNone/>
            </a:pPr>
            <a:r>
              <a:rPr lang="en-GB"/>
              <a:t> </a:t>
            </a:r>
          </a:p>
        </p:txBody>
      </p:sp>
      <p:sp>
        <p:nvSpPr>
          <p:cNvPr id="112" name="Shape 112"/>
          <p:cNvSpPr txBox="1">
            <a:spLocks noGrp="1"/>
          </p:cNvSpPr>
          <p:nvPr>
            <p:ph type="body" idx="1"/>
          </p:nvPr>
        </p:nvSpPr>
        <p:spPr>
          <a:xfrm>
            <a:off x="311700" y="1152475"/>
            <a:ext cx="8520600" cy="1715012"/>
          </a:xfrm>
          <a:prstGeom prst="rect">
            <a:avLst/>
          </a:prstGeom>
        </p:spPr>
        <p:txBody>
          <a:bodyPr wrap="square" lIns="91425" tIns="91425" rIns="91425" bIns="91425" anchor="t" anchorCtr="0">
            <a:noAutofit/>
          </a:bodyPr>
          <a:lstStyle/>
          <a:p>
            <a:pPr marL="457200" lvl="0" indent="-342900" rtl="0">
              <a:spcBef>
                <a:spcPts val="0"/>
              </a:spcBef>
              <a:spcAft>
                <a:spcPts val="600"/>
              </a:spcAft>
              <a:buClr>
                <a:schemeClr val="dk1"/>
              </a:buClr>
              <a:buSzPts val="1800"/>
              <a:buChar char="●"/>
            </a:pPr>
            <a:r>
              <a:rPr lang="en-US" dirty="0" smtClean="0">
                <a:solidFill>
                  <a:schemeClr val="dk1"/>
                </a:solidFill>
              </a:rPr>
              <a:t>Several user accounts have been created on </a:t>
            </a:r>
            <a:r>
              <a:rPr lang="en-US" dirty="0" err="1" smtClean="0">
                <a:solidFill>
                  <a:schemeClr val="dk1"/>
                </a:solidFill>
              </a:rPr>
              <a:t>Elgg</a:t>
            </a:r>
            <a:endParaRPr lang="en-GB" dirty="0">
              <a:solidFill>
                <a:schemeClr val="dk1"/>
              </a:solidFill>
            </a:endParaRPr>
          </a:p>
        </p:txBody>
      </p:sp>
      <p:pic>
        <p:nvPicPr>
          <p:cNvPr id="2050" name="Picture 2"/>
          <p:cNvPicPr>
            <a:picLocks noChangeAspect="1" noChangeArrowheads="1"/>
          </p:cNvPicPr>
          <p:nvPr/>
        </p:nvPicPr>
        <p:blipFill>
          <a:blip r:embed="rId3"/>
          <a:srcRect/>
          <a:stretch>
            <a:fillRect/>
          </a:stretch>
        </p:blipFill>
        <p:spPr bwMode="auto">
          <a:xfrm>
            <a:off x="1440873" y="1820821"/>
            <a:ext cx="5328372" cy="2260064"/>
          </a:xfrm>
          <a:prstGeom prst="rect">
            <a:avLst/>
          </a:prstGeom>
          <a:noFill/>
          <a:ln w="9525">
            <a:noFill/>
            <a:miter lim="800000"/>
            <a:headEnd/>
            <a:tailEnd/>
          </a:ln>
          <a:effectLst/>
        </p:spPr>
      </p:pic>
      <p:sp>
        <p:nvSpPr>
          <p:cNvPr id="5" name="Slide Number Placeholder 4"/>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12</a:t>
            </a:fld>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Attack Surfaces for XSS attack</a:t>
            </a:r>
          </a:p>
        </p:txBody>
      </p:sp>
      <p:sp>
        <p:nvSpPr>
          <p:cNvPr id="119" name="Shape 119"/>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sz="2000" dirty="0">
                <a:solidFill>
                  <a:srgbClr val="000000"/>
                </a:solidFill>
              </a:rPr>
              <a:t>To launch an attack, we need to find places where we can inject JavaScript code.</a:t>
            </a:r>
          </a:p>
          <a:p>
            <a:pPr marL="457200" lvl="0" indent="-342900">
              <a:spcBef>
                <a:spcPts val="0"/>
              </a:spcBef>
              <a:spcAft>
                <a:spcPts val="600"/>
              </a:spcAft>
              <a:buClr>
                <a:srgbClr val="000000"/>
              </a:buClr>
              <a:buSzPts val="1800"/>
              <a:buChar char="●"/>
            </a:pPr>
            <a:r>
              <a:rPr lang="en-GB" sz="2000" dirty="0" smtClean="0">
                <a:solidFill>
                  <a:srgbClr val="000000"/>
                </a:solidFill>
              </a:rPr>
              <a:t>The </a:t>
            </a:r>
            <a:r>
              <a:rPr lang="en-GB" sz="2000" dirty="0">
                <a:solidFill>
                  <a:srgbClr val="000000"/>
                </a:solidFill>
              </a:rPr>
              <a:t>input fields are potential attack surfaces wherein attackers can put JavaScript code.</a:t>
            </a:r>
          </a:p>
          <a:p>
            <a:pPr marL="457200" lvl="0" indent="-342900">
              <a:spcBef>
                <a:spcPts val="0"/>
              </a:spcBef>
              <a:spcAft>
                <a:spcPts val="600"/>
              </a:spcAft>
              <a:buClr>
                <a:srgbClr val="000000"/>
              </a:buClr>
              <a:buSzPts val="1800"/>
              <a:buChar char="●"/>
            </a:pPr>
            <a:r>
              <a:rPr lang="en-GB" sz="2000" dirty="0">
                <a:solidFill>
                  <a:srgbClr val="000000"/>
                </a:solidFill>
              </a:rPr>
              <a:t>If the web application doesn’t remove the code</a:t>
            </a:r>
            <a:r>
              <a:rPr lang="en-GB" sz="2000" dirty="0" smtClean="0">
                <a:solidFill>
                  <a:srgbClr val="000000"/>
                </a:solidFill>
              </a:rPr>
              <a:t>, the code </a:t>
            </a:r>
            <a:r>
              <a:rPr lang="en-GB" sz="2000" dirty="0">
                <a:solidFill>
                  <a:srgbClr val="000000"/>
                </a:solidFill>
              </a:rPr>
              <a:t>can be triggered on the browser and cause damage.</a:t>
            </a:r>
          </a:p>
          <a:p>
            <a:pPr marL="457200" lvl="0" indent="-342900">
              <a:spcBef>
                <a:spcPts val="0"/>
              </a:spcBef>
              <a:spcAft>
                <a:spcPts val="600"/>
              </a:spcAft>
              <a:buClr>
                <a:srgbClr val="000000"/>
              </a:buClr>
              <a:buSzPts val="1800"/>
              <a:buChar char="●"/>
            </a:pPr>
            <a:r>
              <a:rPr lang="en-GB" sz="2000" dirty="0">
                <a:solidFill>
                  <a:srgbClr val="000000"/>
                </a:solidFill>
              </a:rPr>
              <a:t>In our task, we will insert our code </a:t>
            </a:r>
            <a:r>
              <a:rPr lang="en-GB" sz="2000" dirty="0" smtClean="0">
                <a:solidFill>
                  <a:srgbClr val="000000"/>
                </a:solidFill>
              </a:rPr>
              <a:t>in the </a:t>
            </a:r>
            <a:r>
              <a:rPr lang="en-GB" sz="2000" dirty="0">
                <a:solidFill>
                  <a:srgbClr val="000000"/>
                </a:solidFill>
              </a:rPr>
              <a:t>“Brief Description” field, so that when Alice views </a:t>
            </a:r>
            <a:r>
              <a:rPr lang="en-GB" sz="2000" dirty="0" err="1">
                <a:solidFill>
                  <a:srgbClr val="000000"/>
                </a:solidFill>
              </a:rPr>
              <a:t>Samy’s</a:t>
            </a:r>
            <a:r>
              <a:rPr lang="en-GB" sz="2000" dirty="0">
                <a:solidFill>
                  <a:srgbClr val="000000"/>
                </a:solidFill>
              </a:rPr>
              <a:t> profile, the code gets executed with a simple message.</a:t>
            </a: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13</a:t>
            </a:fld>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a:t>Attack Surfaces for </a:t>
            </a:r>
            <a:r>
              <a:rPr lang="en-GB" dirty="0" err="1"/>
              <a:t>XSS</a:t>
            </a:r>
            <a:r>
              <a:rPr lang="en-GB" dirty="0"/>
              <a:t> </a:t>
            </a:r>
            <a:r>
              <a:rPr lang="en-GB" dirty="0" smtClean="0"/>
              <a:t>attack – injecting </a:t>
            </a:r>
            <a:r>
              <a:rPr lang="en-GB" dirty="0" err="1" smtClean="0"/>
              <a:t>javascript</a:t>
            </a:r>
            <a:endParaRPr lang="en-GB" dirty="0"/>
          </a:p>
        </p:txBody>
      </p:sp>
      <p:grpSp>
        <p:nvGrpSpPr>
          <p:cNvPr id="2" name="Group 5"/>
          <p:cNvGrpSpPr/>
          <p:nvPr/>
        </p:nvGrpSpPr>
        <p:grpSpPr>
          <a:xfrm>
            <a:off x="429495" y="1295400"/>
            <a:ext cx="5985164" cy="3076503"/>
            <a:chOff x="264681" y="1435100"/>
            <a:chExt cx="8790418" cy="4509295"/>
          </a:xfrm>
          <a:effectLst>
            <a:outerShdw blurRad="393700" dist="38100" dir="8100000" algn="tr" rotWithShape="0">
              <a:prstClr val="black">
                <a:alpha val="40000"/>
              </a:prstClr>
            </a:outerShdw>
          </a:effectLst>
        </p:grpSpPr>
        <p:pic>
          <p:nvPicPr>
            <p:cNvPr id="1026" name="Picture 2"/>
            <p:cNvPicPr>
              <a:picLocks noChangeAspect="1" noChangeArrowheads="1"/>
            </p:cNvPicPr>
            <p:nvPr/>
          </p:nvPicPr>
          <p:blipFill>
            <a:blip r:embed="rId3"/>
            <a:srcRect t="61890"/>
            <a:stretch>
              <a:fillRect/>
            </a:stretch>
          </p:blipFill>
          <p:spPr bwMode="auto">
            <a:xfrm>
              <a:off x="271462" y="3479008"/>
              <a:ext cx="8783637" cy="2465387"/>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b="62994"/>
            <a:stretch>
              <a:fillRect/>
            </a:stretch>
          </p:blipFill>
          <p:spPr bwMode="auto">
            <a:xfrm>
              <a:off x="264681" y="1435100"/>
              <a:ext cx="8783637" cy="2393950"/>
            </a:xfrm>
            <a:prstGeom prst="rect">
              <a:avLst/>
            </a:prstGeom>
            <a:noFill/>
            <a:ln w="9525">
              <a:noFill/>
              <a:miter lim="800000"/>
              <a:headEnd/>
              <a:tailEnd/>
            </a:ln>
            <a:effectLst/>
          </p:spPr>
        </p:pic>
      </p:grpSp>
      <p:sp>
        <p:nvSpPr>
          <p:cNvPr id="9" name="Right Arrow 8"/>
          <p:cNvSpPr/>
          <p:nvPr/>
        </p:nvSpPr>
        <p:spPr>
          <a:xfrm>
            <a:off x="6109854" y="3456709"/>
            <a:ext cx="464127" cy="311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4"/>
          <a:srcRect/>
          <a:stretch>
            <a:fillRect/>
          </a:stretch>
        </p:blipFill>
        <p:spPr bwMode="auto">
          <a:xfrm>
            <a:off x="794617" y="3771964"/>
            <a:ext cx="3777384" cy="182066"/>
          </a:xfrm>
          <a:prstGeom prst="rect">
            <a:avLst/>
          </a:prstGeom>
          <a:noFill/>
          <a:ln w="9525">
            <a:noFill/>
            <a:miter lim="800000"/>
            <a:headEnd/>
            <a:tailEnd/>
          </a:ln>
          <a:effectLst/>
        </p:spPr>
      </p:pic>
      <p:pic>
        <p:nvPicPr>
          <p:cNvPr id="3075" name="Picture 3"/>
          <p:cNvPicPr>
            <a:picLocks noChangeAspect="1" noChangeArrowheads="1"/>
          </p:cNvPicPr>
          <p:nvPr/>
        </p:nvPicPr>
        <p:blipFill>
          <a:blip r:embed="rId5"/>
          <a:srcRect/>
          <a:stretch>
            <a:fillRect/>
          </a:stretch>
        </p:blipFill>
        <p:spPr bwMode="auto">
          <a:xfrm>
            <a:off x="6746298" y="2913208"/>
            <a:ext cx="2091087" cy="1243155"/>
          </a:xfrm>
          <a:prstGeom prst="rect">
            <a:avLst/>
          </a:prstGeom>
          <a:noFill/>
          <a:ln w="9525">
            <a:noFill/>
            <a:miter lim="800000"/>
            <a:headEnd/>
            <a:tailEnd/>
          </a:ln>
          <a:effectLst>
            <a:outerShdw blurRad="241300" dist="50800" dir="8100000" algn="tr" rotWithShape="0">
              <a:prstClr val="black">
                <a:alpha val="40000"/>
              </a:prstClr>
            </a:outerShdw>
          </a:effectLst>
        </p:spPr>
      </p:pic>
      <p:sp>
        <p:nvSpPr>
          <p:cNvPr id="10" name="Slide Number Placeholder 9"/>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14</a:t>
            </a:fld>
            <a:endParaRPr lang="en-GB"/>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XSS Attacks to Befriend with Others</a:t>
            </a:r>
          </a:p>
        </p:txBody>
      </p:sp>
      <p:sp>
        <p:nvSpPr>
          <p:cNvPr id="125" name="Shape 125"/>
          <p:cNvSpPr txBox="1"/>
          <p:nvPr/>
        </p:nvSpPr>
        <p:spPr>
          <a:xfrm>
            <a:off x="311700" y="1067784"/>
            <a:ext cx="7884900" cy="38643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sz="1800" b="1" u="sng" dirty="0" smtClean="0">
                <a:solidFill>
                  <a:srgbClr val="FF0000"/>
                </a:solidFill>
              </a:rPr>
              <a:t>Goal: </a:t>
            </a:r>
            <a:r>
              <a:rPr lang="en-GB" sz="1800" b="1" dirty="0" smtClean="0">
                <a:solidFill>
                  <a:srgbClr val="FF0000"/>
                </a:solidFill>
              </a:rPr>
              <a:t> Add Samy to </a:t>
            </a:r>
            <a:r>
              <a:rPr lang="en-GB" sz="1800" b="1" dirty="0">
                <a:solidFill>
                  <a:srgbClr val="FF0000"/>
                </a:solidFill>
              </a:rPr>
              <a:t>other people’s friend list </a:t>
            </a:r>
            <a:r>
              <a:rPr lang="en-GB" sz="1800" b="1" dirty="0" smtClean="0">
                <a:solidFill>
                  <a:srgbClr val="FF0000"/>
                </a:solidFill>
              </a:rPr>
              <a:t>without their </a:t>
            </a:r>
            <a:r>
              <a:rPr lang="en-GB" sz="1800" b="1" dirty="0">
                <a:solidFill>
                  <a:srgbClr val="FF0000"/>
                </a:solidFill>
              </a:rPr>
              <a:t>consent.</a:t>
            </a:r>
          </a:p>
          <a:p>
            <a:pPr marL="0" lvl="0" indent="0" rtl="0">
              <a:spcBef>
                <a:spcPts val="0"/>
              </a:spcBef>
              <a:buNone/>
            </a:pPr>
            <a:endParaRPr sz="1800" b="1" dirty="0">
              <a:solidFill>
                <a:srgbClr val="FF0000"/>
              </a:solidFill>
            </a:endParaRPr>
          </a:p>
          <a:p>
            <a:pPr marL="0" lvl="0" indent="0" rtl="0">
              <a:spcBef>
                <a:spcPts val="0"/>
              </a:spcBef>
              <a:buNone/>
            </a:pPr>
            <a:r>
              <a:rPr lang="en-GB" sz="1800" u="sng" dirty="0" smtClean="0"/>
              <a:t>Investigation </a:t>
            </a:r>
            <a:r>
              <a:rPr lang="en-GB" sz="1800" u="sng" dirty="0"/>
              <a:t>taken by attacker </a:t>
            </a:r>
            <a:r>
              <a:rPr lang="en-GB" sz="1800" u="sng" dirty="0" smtClean="0"/>
              <a:t>Samy:</a:t>
            </a:r>
            <a:endParaRPr lang="en-GB" sz="1800" u="sng" dirty="0"/>
          </a:p>
          <a:p>
            <a:pPr marL="0" lvl="0" indent="0" rtl="0">
              <a:spcBef>
                <a:spcPts val="0"/>
              </a:spcBef>
              <a:buNone/>
            </a:pPr>
            <a:endParaRPr sz="1100" dirty="0"/>
          </a:p>
          <a:p>
            <a:pPr marL="457200" lvl="0" indent="-342900" rtl="0">
              <a:spcBef>
                <a:spcPts val="0"/>
              </a:spcBef>
              <a:spcAft>
                <a:spcPts val="600"/>
              </a:spcAft>
              <a:buSzPts val="1800"/>
              <a:buChar char="●"/>
            </a:pPr>
            <a:r>
              <a:rPr lang="en-GB" sz="1800" dirty="0"/>
              <a:t>Samy clicks “add-friend” button from Charlie’s account (discussed in CSRF) to add himself to Charlie’s friend list.</a:t>
            </a:r>
          </a:p>
          <a:p>
            <a:pPr marL="457200" lvl="0" indent="-342900" rtl="0">
              <a:spcBef>
                <a:spcPts val="0"/>
              </a:spcBef>
              <a:spcAft>
                <a:spcPts val="600"/>
              </a:spcAft>
              <a:buSzPts val="1800"/>
              <a:buChar char="●"/>
            </a:pPr>
            <a:r>
              <a:rPr lang="en-GB" sz="1800" dirty="0"/>
              <a:t>Using Firefox’s LiveHTTPHeader extension, he captures the add-friend request.</a:t>
            </a: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15</a:t>
            </a:fld>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XSS Attacks to Befriend with Others</a:t>
            </a:r>
          </a:p>
        </p:txBody>
      </p:sp>
      <p:sp>
        <p:nvSpPr>
          <p:cNvPr id="132" name="Shape 132"/>
          <p:cNvSpPr txBox="1"/>
          <p:nvPr/>
        </p:nvSpPr>
        <p:spPr>
          <a:xfrm>
            <a:off x="6844145" y="1043239"/>
            <a:ext cx="2157752" cy="3617538"/>
          </a:xfrm>
          <a:prstGeom prst="rect">
            <a:avLst/>
          </a:prstGeom>
          <a:noFill/>
          <a:ln>
            <a:noFill/>
          </a:ln>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sz="1600" u="sng" dirty="0">
                <a:solidFill>
                  <a:schemeClr val="dk1"/>
                </a:solidFill>
              </a:rPr>
              <a:t>Line </a:t>
            </a:r>
            <a:r>
              <a:rPr lang="en-GB" sz="1600" u="sng" dirty="0" smtClean="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sz="1600" u="sng" dirty="0" smtClean="0">
                <a:solidFill>
                  <a:schemeClr val="dk1"/>
                </a:solidFill>
              </a:rPr>
              <a:t>:</a:t>
            </a:r>
            <a:r>
              <a:rPr lang="en-GB" sz="1600" dirty="0" smtClean="0">
                <a:solidFill>
                  <a:schemeClr val="dk1"/>
                </a:solidFill>
              </a:rPr>
              <a:t> </a:t>
            </a:r>
            <a:r>
              <a:rPr lang="en-GB" sz="1600" dirty="0">
                <a:solidFill>
                  <a:schemeClr val="dk1"/>
                </a:solidFill>
              </a:rPr>
              <a:t>URL of </a:t>
            </a:r>
            <a:r>
              <a:rPr lang="en-GB" sz="1600" dirty="0" err="1">
                <a:solidFill>
                  <a:schemeClr val="dk1"/>
                </a:solidFill>
              </a:rPr>
              <a:t>Elgg’s</a:t>
            </a:r>
            <a:r>
              <a:rPr lang="en-GB" sz="1600" dirty="0">
                <a:solidFill>
                  <a:schemeClr val="dk1"/>
                </a:solidFill>
              </a:rPr>
              <a:t> add-friend request. </a:t>
            </a:r>
            <a:r>
              <a:rPr lang="en-GB" sz="1600" dirty="0" err="1">
                <a:solidFill>
                  <a:schemeClr val="dk1"/>
                </a:solidFill>
              </a:rPr>
              <a:t>UserID</a:t>
            </a:r>
            <a:r>
              <a:rPr lang="en-GB" sz="1600" dirty="0">
                <a:solidFill>
                  <a:schemeClr val="dk1"/>
                </a:solidFill>
              </a:rPr>
              <a:t> of the user to be added to the friend list is used. Here, </a:t>
            </a:r>
            <a:r>
              <a:rPr lang="en-GB" sz="1600" dirty="0" err="1">
                <a:solidFill>
                  <a:schemeClr val="dk1"/>
                </a:solidFill>
              </a:rPr>
              <a:t>Samy’s</a:t>
            </a:r>
            <a:r>
              <a:rPr lang="en-GB" sz="1600" dirty="0">
                <a:solidFill>
                  <a:schemeClr val="dk1"/>
                </a:solidFill>
              </a:rPr>
              <a:t> </a:t>
            </a:r>
            <a:r>
              <a:rPr lang="en-GB" sz="1600" dirty="0" err="1">
                <a:solidFill>
                  <a:schemeClr val="dk1"/>
                </a:solidFill>
              </a:rPr>
              <a:t>UserID</a:t>
            </a:r>
            <a:r>
              <a:rPr lang="en-GB" sz="1600" dirty="0">
                <a:solidFill>
                  <a:schemeClr val="dk1"/>
                </a:solidFill>
              </a:rPr>
              <a:t> (GUID) is </a:t>
            </a:r>
            <a:r>
              <a:rPr lang="en-GB" sz="1600" dirty="0" smtClean="0">
                <a:solidFill>
                  <a:schemeClr val="dk1"/>
                </a:solidFill>
              </a:rPr>
              <a:t>47.</a:t>
            </a:r>
            <a:endParaRPr lang="en-GB" sz="1600" dirty="0">
              <a:solidFill>
                <a:schemeClr val="dk1"/>
              </a:solidFill>
            </a:endParaRPr>
          </a:p>
          <a:p>
            <a:pPr marL="0" lvl="0" indent="-69850">
              <a:spcBef>
                <a:spcPts val="0"/>
              </a:spcBef>
              <a:buClr>
                <a:schemeClr val="dk1"/>
              </a:buClr>
              <a:buSzPts val="1100"/>
              <a:buFont typeface="Arial"/>
              <a:buNone/>
            </a:pPr>
            <a:endParaRPr sz="1600" dirty="0">
              <a:solidFill>
                <a:schemeClr val="dk1"/>
              </a:solidFill>
            </a:endParaRPr>
          </a:p>
          <a:p>
            <a:pPr marL="0" lvl="0" indent="-69850">
              <a:spcBef>
                <a:spcPts val="0"/>
              </a:spcBef>
              <a:buClr>
                <a:schemeClr val="dk1"/>
              </a:buClr>
              <a:buSzPts val="1100"/>
              <a:buFont typeface="Arial"/>
              <a:buNone/>
            </a:pPr>
            <a:r>
              <a:rPr lang="en-GB" sz="1600" u="sng" dirty="0">
                <a:solidFill>
                  <a:schemeClr val="dk1"/>
                </a:solidFill>
              </a:rPr>
              <a:t>Line </a:t>
            </a:r>
            <a:r>
              <a:rPr lang="en-GB" sz="1600" u="sng" dirty="0" smtClean="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600" u="sng" dirty="0" smtClean="0">
                <a:solidFill>
                  <a:schemeClr val="dk1"/>
                </a:solidFill>
              </a:rPr>
              <a:t>:</a:t>
            </a:r>
            <a:r>
              <a:rPr lang="en-GB" sz="1600" dirty="0" smtClean="0">
                <a:solidFill>
                  <a:schemeClr val="dk1"/>
                </a:solidFill>
              </a:rPr>
              <a:t> </a:t>
            </a:r>
            <a:r>
              <a:rPr lang="en-GB" sz="1600" dirty="0" err="1">
                <a:solidFill>
                  <a:schemeClr val="dk1"/>
                </a:solidFill>
              </a:rPr>
              <a:t>Elgg’s</a:t>
            </a:r>
            <a:r>
              <a:rPr lang="en-GB" sz="1600" dirty="0">
                <a:solidFill>
                  <a:schemeClr val="dk1"/>
                </a:solidFill>
              </a:rPr>
              <a:t> countermeasure against CSRF attacks </a:t>
            </a:r>
            <a:r>
              <a:rPr lang="en-GB" sz="1600" dirty="0" smtClean="0">
                <a:solidFill>
                  <a:schemeClr val="dk1"/>
                </a:solidFill>
              </a:rPr>
              <a:t>(</a:t>
            </a:r>
            <a:r>
              <a:rPr lang="en-GB" sz="1600" dirty="0" smtClean="0">
                <a:solidFill>
                  <a:srgbClr val="FF0000"/>
                </a:solidFill>
              </a:rPr>
              <a:t>this is now enabled</a:t>
            </a:r>
            <a:r>
              <a:rPr lang="en-GB" sz="1600" dirty="0" smtClean="0">
                <a:solidFill>
                  <a:schemeClr val="dk1"/>
                </a:solidFill>
              </a:rPr>
              <a:t>).</a:t>
            </a:r>
            <a:endParaRPr lang="en-GB" sz="1600" dirty="0">
              <a:solidFill>
                <a:schemeClr val="dk1"/>
              </a:solidFill>
            </a:endParaRPr>
          </a:p>
        </p:txBody>
      </p:sp>
      <p:sp>
        <p:nvSpPr>
          <p:cNvPr id="133" name="Shape 133"/>
          <p:cNvSpPr txBox="1"/>
          <p:nvPr/>
        </p:nvSpPr>
        <p:spPr>
          <a:xfrm>
            <a:off x="440599" y="4121727"/>
            <a:ext cx="8405527" cy="825948"/>
          </a:xfrm>
          <a:prstGeom prst="rect">
            <a:avLst/>
          </a:prstGeom>
          <a:noFill/>
          <a:ln>
            <a:noFill/>
          </a:ln>
        </p:spPr>
        <p:txBody>
          <a:bodyPr wrap="square" lIns="91425" tIns="91425" rIns="91425" bIns="91425" anchor="ctr" anchorCtr="0">
            <a:noAutofit/>
          </a:bodyPr>
          <a:lstStyle/>
          <a:p>
            <a:pPr marL="0" lvl="0" indent="0" rtl="0">
              <a:spcBef>
                <a:spcPts val="0"/>
              </a:spcBef>
              <a:buNone/>
            </a:pPr>
            <a:r>
              <a:rPr lang="en-GB" sz="1600" u="sng" dirty="0">
                <a:solidFill>
                  <a:schemeClr val="dk1"/>
                </a:solidFill>
              </a:rPr>
              <a:t>Line </a:t>
            </a:r>
            <a:r>
              <a:rPr lang="en-GB" sz="1600" u="sng" dirty="0" smtClean="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③</a:t>
            </a:r>
            <a:r>
              <a:rPr lang="en-GB" sz="1600" u="sng" dirty="0" smtClean="0">
                <a:solidFill>
                  <a:schemeClr val="dk1"/>
                </a:solidFill>
              </a:rPr>
              <a:t>:</a:t>
            </a:r>
            <a:r>
              <a:rPr lang="en-GB" sz="1600" dirty="0" smtClean="0">
                <a:solidFill>
                  <a:schemeClr val="dk1"/>
                </a:solidFill>
              </a:rPr>
              <a:t> </a:t>
            </a:r>
            <a:r>
              <a:rPr lang="en-GB" sz="1600" dirty="0">
                <a:solidFill>
                  <a:schemeClr val="dk1"/>
                </a:solidFill>
              </a:rPr>
              <a:t>Session cookie which is unique for each user. It is automatically sent by browsers</a:t>
            </a:r>
            <a:r>
              <a:rPr lang="en-GB" sz="1600" dirty="0" smtClean="0">
                <a:solidFill>
                  <a:schemeClr val="dk1"/>
                </a:solidFill>
              </a:rPr>
              <a:t>. Here</a:t>
            </a:r>
            <a:r>
              <a:rPr lang="en-GB" sz="1600" dirty="0">
                <a:solidFill>
                  <a:schemeClr val="dk1"/>
                </a:solidFill>
              </a:rPr>
              <a:t>, if the attacker wants to access the cookies</a:t>
            </a:r>
            <a:r>
              <a:rPr lang="en-GB" sz="1600" dirty="0" smtClean="0">
                <a:solidFill>
                  <a:schemeClr val="dk1"/>
                </a:solidFill>
              </a:rPr>
              <a:t>, it </a:t>
            </a:r>
            <a:r>
              <a:rPr lang="en-GB" sz="1600" dirty="0">
                <a:solidFill>
                  <a:schemeClr val="dk1"/>
                </a:solidFill>
              </a:rPr>
              <a:t>will be allowed as the JavaScript code is </a:t>
            </a:r>
            <a:r>
              <a:rPr lang="en-GB" sz="1600" dirty="0" smtClean="0">
                <a:solidFill>
                  <a:schemeClr val="dk1"/>
                </a:solidFill>
              </a:rPr>
              <a:t>from </a:t>
            </a:r>
            <a:r>
              <a:rPr lang="en-GB" sz="1600" dirty="0">
                <a:solidFill>
                  <a:schemeClr val="dk1"/>
                </a:solidFill>
              </a:rPr>
              <a:t>Elgg website and </a:t>
            </a:r>
            <a:r>
              <a:rPr lang="en-GB" sz="1600" dirty="0" smtClean="0">
                <a:solidFill>
                  <a:schemeClr val="dk1"/>
                </a:solidFill>
              </a:rPr>
              <a:t>not a </a:t>
            </a:r>
            <a:r>
              <a:rPr lang="en-GB" sz="1600" dirty="0">
                <a:solidFill>
                  <a:schemeClr val="dk1"/>
                </a:solidFill>
              </a:rPr>
              <a:t>third-party page like in CSRF.</a:t>
            </a:r>
          </a:p>
        </p:txBody>
      </p:sp>
      <p:pic>
        <p:nvPicPr>
          <p:cNvPr id="2" name="Picture 1" descr="Screen Clippi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43084" y="1001675"/>
            <a:ext cx="6596843" cy="2995361"/>
          </a:xfrm>
          <a:prstGeom prst="rect">
            <a:avLst/>
          </a:prstGeom>
        </p:spPr>
      </p:pic>
      <p:sp>
        <p:nvSpPr>
          <p:cNvPr id="6" name="Slide Number Placeholder 5"/>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16</a:t>
            </a:fld>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err="1"/>
              <a:t>XSS</a:t>
            </a:r>
            <a:r>
              <a:rPr lang="en-GB" dirty="0"/>
              <a:t> </a:t>
            </a:r>
            <a:r>
              <a:rPr lang="en-GB" dirty="0" smtClean="0"/>
              <a:t>Attack 1: Befriend </a:t>
            </a:r>
            <a:r>
              <a:rPr lang="en-GB" dirty="0"/>
              <a:t>with Others</a:t>
            </a:r>
          </a:p>
        </p:txBody>
      </p:sp>
      <p:sp>
        <p:nvSpPr>
          <p:cNvPr id="139" name="Shape 139"/>
          <p:cNvSpPr txBox="1">
            <a:spLocks noGrp="1"/>
          </p:cNvSpPr>
          <p:nvPr>
            <p:ph type="body" idx="1"/>
          </p:nvPr>
        </p:nvSpPr>
        <p:spPr>
          <a:xfrm>
            <a:off x="311700" y="965446"/>
            <a:ext cx="8520600" cy="1022554"/>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The main challenge </a:t>
            </a:r>
            <a:r>
              <a:rPr lang="en-GB" dirty="0" smtClean="0">
                <a:solidFill>
                  <a:srgbClr val="000000"/>
                </a:solidFill>
              </a:rPr>
              <a:t>is </a:t>
            </a:r>
            <a:r>
              <a:rPr lang="en-GB" dirty="0">
                <a:solidFill>
                  <a:srgbClr val="000000"/>
                </a:solidFill>
              </a:rPr>
              <a:t>to find the values of CSRF countermeasures </a:t>
            </a:r>
            <a:r>
              <a:rPr lang="en-GB" dirty="0" smtClean="0">
                <a:solidFill>
                  <a:srgbClr val="000000"/>
                </a:solidFill>
              </a:rPr>
              <a:t>parameters: </a:t>
            </a:r>
            <a:r>
              <a:rPr lang="en-GB" dirty="0">
                <a:solidFill>
                  <a:srgbClr val="000000"/>
                </a:solidFill>
              </a:rPr>
              <a:t>_</a:t>
            </a:r>
            <a:r>
              <a:rPr lang="en-GB" dirty="0" err="1">
                <a:solidFill>
                  <a:srgbClr val="000000"/>
                </a:solidFill>
              </a:rPr>
              <a:t>elgg_ts</a:t>
            </a:r>
            <a:r>
              <a:rPr lang="en-GB" dirty="0">
                <a:solidFill>
                  <a:srgbClr val="000000"/>
                </a:solidFill>
              </a:rPr>
              <a:t> and _</a:t>
            </a:r>
            <a:r>
              <a:rPr lang="en-GB" dirty="0" err="1" smtClean="0">
                <a:solidFill>
                  <a:srgbClr val="000000"/>
                </a:solidFill>
              </a:rPr>
              <a:t>elgg_token</a:t>
            </a:r>
            <a:r>
              <a:rPr lang="en-GB" dirty="0" smtClean="0">
                <a:solidFill>
                  <a:srgbClr val="000000"/>
                </a:solidFill>
              </a:rPr>
              <a:t>. On any </a:t>
            </a:r>
            <a:r>
              <a:rPr lang="en-GB" dirty="0" err="1" smtClean="0">
                <a:solidFill>
                  <a:srgbClr val="000000"/>
                </a:solidFill>
              </a:rPr>
              <a:t>Elgg</a:t>
            </a:r>
            <a:r>
              <a:rPr lang="en-GB" dirty="0" smtClean="0">
                <a:solidFill>
                  <a:srgbClr val="000000"/>
                </a:solidFill>
              </a:rPr>
              <a:t> page, right click and choose View Page Source, then sear for the following </a:t>
            </a:r>
            <a:r>
              <a:rPr lang="en-GB" dirty="0" err="1" smtClean="0">
                <a:solidFill>
                  <a:srgbClr val="000000"/>
                </a:solidFill>
              </a:rPr>
              <a:t>javascript</a:t>
            </a:r>
            <a:endParaRPr lang="en-GB" dirty="0">
              <a:solidFill>
                <a:srgbClr val="000000"/>
              </a:solidFill>
            </a:endParaRPr>
          </a:p>
        </p:txBody>
      </p:sp>
      <p:sp>
        <p:nvSpPr>
          <p:cNvPr id="142" name="Shape 142"/>
          <p:cNvSpPr txBox="1"/>
          <p:nvPr/>
        </p:nvSpPr>
        <p:spPr>
          <a:xfrm>
            <a:off x="242544" y="3568151"/>
            <a:ext cx="8770243" cy="1466003"/>
          </a:xfrm>
          <a:prstGeom prst="rect">
            <a:avLst/>
          </a:prstGeom>
          <a:noFill/>
          <a:ln>
            <a:noFill/>
          </a:ln>
        </p:spPr>
        <p:txBody>
          <a:bodyPr wrap="square" lIns="91425" tIns="91425" rIns="91425" bIns="91425" anchor="t" anchorCtr="0">
            <a:noAutofit/>
          </a:bodyPr>
          <a:lstStyle/>
          <a:p>
            <a:pPr lvl="0"/>
            <a:r>
              <a:rPr lang="en-GB" sz="1800" u="sng" dirty="0"/>
              <a:t>Line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sz="1800" u="sng" dirty="0" smtClean="0"/>
              <a:t> </a:t>
            </a:r>
            <a:r>
              <a:rPr lang="en-GB" sz="1800" u="sng" dirty="0"/>
              <a:t>and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800" u="sng" dirty="0" smtClean="0"/>
              <a:t>: </a:t>
            </a:r>
            <a:r>
              <a:rPr lang="en-GB" sz="1800" dirty="0"/>
              <a:t>The secret values are assigned to two JavaScript </a:t>
            </a:r>
            <a:r>
              <a:rPr lang="en-GB" sz="1800" dirty="0" smtClean="0"/>
              <a:t>variables </a:t>
            </a:r>
            <a:r>
              <a:rPr lang="en-US" sz="1600" dirty="0" err="1" smtClean="0">
                <a:latin typeface="Courier New" pitchFamily="49" charset="0"/>
                <a:cs typeface="Courier New" pitchFamily="49" charset="0"/>
              </a:rPr>
              <a:t>elgg.security.token.elgg_ts</a:t>
            </a:r>
            <a:r>
              <a:rPr lang="en-US" sz="1800" dirty="0" smtClean="0"/>
              <a:t> and </a:t>
            </a:r>
            <a:r>
              <a:rPr lang="en-US" sz="1600" dirty="0" err="1" smtClean="0">
                <a:latin typeface="Courier New" pitchFamily="49" charset="0"/>
                <a:cs typeface="Courier New" pitchFamily="49" charset="0"/>
              </a:rPr>
              <a:t>elgg.security.token._elgg_token</a:t>
            </a:r>
            <a:r>
              <a:rPr lang="en-GB" sz="1800" dirty="0" smtClean="0"/>
              <a:t>, </a:t>
            </a:r>
            <a:r>
              <a:rPr lang="en-GB" sz="1800" dirty="0"/>
              <a:t>which make our attack easier as we can load </a:t>
            </a:r>
            <a:r>
              <a:rPr lang="en-GB" sz="1800" dirty="0" smtClean="0"/>
              <a:t>the </a:t>
            </a:r>
            <a:r>
              <a:rPr lang="en-GB" sz="1800" dirty="0"/>
              <a:t>values from these variables</a:t>
            </a:r>
            <a:r>
              <a:rPr lang="en-GB" sz="1800" dirty="0" smtClean="0"/>
              <a:t>. </a:t>
            </a:r>
            <a:endParaRPr lang="en-GB" sz="1800" dirty="0"/>
          </a:p>
          <a:p>
            <a:pPr lvl="0"/>
            <a:r>
              <a:rPr lang="en-GB" sz="1800" dirty="0" smtClean="0"/>
              <a:t>Our </a:t>
            </a:r>
            <a:r>
              <a:rPr lang="en-GB" sz="1800" dirty="0"/>
              <a:t>JavaScript code is injected inside the </a:t>
            </a:r>
            <a:r>
              <a:rPr lang="en-GB" sz="1800" dirty="0" smtClean="0"/>
              <a:t>page, </a:t>
            </a:r>
            <a:r>
              <a:rPr lang="en-GB" sz="1800" dirty="0"/>
              <a:t>so </a:t>
            </a:r>
            <a:r>
              <a:rPr lang="en-GB" sz="1800" dirty="0" smtClean="0"/>
              <a:t>it </a:t>
            </a:r>
            <a:r>
              <a:rPr lang="en-GB" sz="1800" dirty="0"/>
              <a:t>can </a:t>
            </a:r>
            <a:r>
              <a:rPr lang="en-GB" sz="1800" dirty="0" smtClean="0"/>
              <a:t>access the JavaScript variables inside the page.</a:t>
            </a:r>
            <a:endParaRPr lang="en-GB" sz="1800" dirty="0"/>
          </a:p>
        </p:txBody>
      </p:sp>
      <p:pic>
        <p:nvPicPr>
          <p:cNvPr id="2" name="Picture 1" descr="Screen Clippi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30309" y="2085696"/>
            <a:ext cx="8137389" cy="1483830"/>
          </a:xfrm>
          <a:prstGeom prst="rect">
            <a:avLst/>
          </a:prstGeom>
        </p:spPr>
      </p:pic>
      <p:sp>
        <p:nvSpPr>
          <p:cNvPr id="6" name="Slide Number Placeholder 5"/>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17</a:t>
            </a:fld>
            <a:endParaRPr lang="en-GB"/>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50" name="Shape 150"/>
          <p:cNvSpPr txBox="1"/>
          <p:nvPr/>
        </p:nvSpPr>
        <p:spPr>
          <a:xfrm>
            <a:off x="6906485" y="1327156"/>
            <a:ext cx="2230411" cy="37617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sz="1600" u="sng" dirty="0"/>
              <a:t>Line </a:t>
            </a:r>
            <a:r>
              <a:rPr lang="en-GB" sz="16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sz="1600" u="sng" dirty="0" smtClean="0"/>
              <a:t> </a:t>
            </a:r>
            <a:r>
              <a:rPr lang="en-GB" sz="1600" u="sng" dirty="0"/>
              <a:t>and </a:t>
            </a:r>
            <a:r>
              <a:rPr lang="en-GB" sz="16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600" u="sng" dirty="0" smtClean="0"/>
              <a:t>: </a:t>
            </a:r>
            <a:r>
              <a:rPr lang="en-GB" sz="1600" dirty="0" smtClean="0"/>
              <a:t> Get </a:t>
            </a:r>
            <a:r>
              <a:rPr lang="en-GB" sz="1600" dirty="0"/>
              <a:t>timestamp and secret </a:t>
            </a:r>
            <a:r>
              <a:rPr lang="en-GB" sz="1600" dirty="0" smtClean="0"/>
              <a:t>token from the JavaScript </a:t>
            </a:r>
            <a:r>
              <a:rPr lang="en-GB" sz="1600" dirty="0"/>
              <a:t>variables</a:t>
            </a:r>
            <a:r>
              <a:rPr lang="en-GB" sz="1600" dirty="0" smtClean="0"/>
              <a:t>.</a:t>
            </a:r>
          </a:p>
          <a:p>
            <a:pPr marL="0" lvl="0" indent="0" rtl="0">
              <a:spcBef>
                <a:spcPts val="0"/>
              </a:spcBef>
              <a:buNone/>
            </a:pPr>
            <a:endParaRPr lang="en-GB" sz="1600" dirty="0"/>
          </a:p>
          <a:p>
            <a:pPr marL="0" lvl="0" indent="0" rtl="0">
              <a:spcBef>
                <a:spcPts val="0"/>
              </a:spcBef>
              <a:buNone/>
            </a:pPr>
            <a:r>
              <a:rPr lang="en-GB" sz="1600" u="sng" dirty="0"/>
              <a:t>Line </a:t>
            </a:r>
            <a:r>
              <a:rPr lang="en-GB" sz="16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③</a:t>
            </a:r>
            <a:r>
              <a:rPr lang="en-GB" sz="1600" u="sng" dirty="0" smtClean="0"/>
              <a:t> </a:t>
            </a:r>
            <a:r>
              <a:rPr lang="en-GB" sz="1600" u="sng" dirty="0"/>
              <a:t>and </a:t>
            </a:r>
            <a:r>
              <a:rPr lang="en-GB" sz="16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④</a:t>
            </a:r>
            <a:r>
              <a:rPr lang="en-GB" sz="1600" u="sng" dirty="0" smtClean="0"/>
              <a:t>:</a:t>
            </a:r>
            <a:r>
              <a:rPr lang="en-GB" sz="1600" dirty="0" smtClean="0"/>
              <a:t> Construct the URL with the data attached.</a:t>
            </a:r>
          </a:p>
          <a:p>
            <a:pPr marL="0" lvl="0" indent="0" rtl="0">
              <a:spcBef>
                <a:spcPts val="0"/>
              </a:spcBef>
              <a:buNone/>
            </a:pPr>
            <a:endParaRPr lang="en-GB" sz="1600" dirty="0"/>
          </a:p>
          <a:p>
            <a:pPr marL="0" lvl="0" indent="0" rtl="0">
              <a:spcBef>
                <a:spcPts val="0"/>
              </a:spcBef>
              <a:buNone/>
            </a:pPr>
            <a:r>
              <a:rPr lang="en-GB" sz="1600" dirty="0"/>
              <a:t>The rest of the code is </a:t>
            </a:r>
            <a:r>
              <a:rPr lang="en-GB" sz="1600" dirty="0" smtClean="0"/>
              <a:t>to create </a:t>
            </a:r>
            <a:r>
              <a:rPr lang="en-GB" sz="1600" dirty="0"/>
              <a:t>a GET request using Ajax.</a:t>
            </a:r>
          </a:p>
        </p:txBody>
      </p:sp>
      <p:pic>
        <p:nvPicPr>
          <p:cNvPr id="2" name="Picture 1" descr="Screen Clippi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0027" y="211878"/>
            <a:ext cx="6744882" cy="4436325"/>
          </a:xfrm>
          <a:prstGeom prst="rect">
            <a:avLst/>
          </a:prstGeom>
        </p:spPr>
      </p:pic>
      <p:sp>
        <p:nvSpPr>
          <p:cNvPr id="147" name="Shape 147"/>
          <p:cNvSpPr txBox="1">
            <a:spLocks noGrp="1"/>
          </p:cNvSpPr>
          <p:nvPr>
            <p:ph type="title"/>
          </p:nvPr>
        </p:nvSpPr>
        <p:spPr>
          <a:xfrm>
            <a:off x="6206835" y="200891"/>
            <a:ext cx="2791691" cy="816834"/>
          </a:xfrm>
          <a:prstGeom prst="rect">
            <a:avLst/>
          </a:prstGeom>
        </p:spPr>
        <p:txBody>
          <a:bodyPr wrap="square" lIns="91425" tIns="91425" rIns="91425" bIns="91425" anchor="t" anchorCtr="0">
            <a:noAutofit/>
          </a:bodyPr>
          <a:lstStyle/>
          <a:p>
            <a:pPr marL="114300" lvl="0">
              <a:buClr>
                <a:srgbClr val="000000"/>
              </a:buClr>
              <a:buSzPts val="1800"/>
            </a:pPr>
            <a:r>
              <a:rPr lang="en-GB" sz="2400" dirty="0">
                <a:solidFill>
                  <a:srgbClr val="000000"/>
                </a:solidFill>
              </a:rPr>
              <a:t>Construct an Add-friend Request</a:t>
            </a:r>
            <a:br>
              <a:rPr lang="en-GB" sz="2400" dirty="0">
                <a:solidFill>
                  <a:srgbClr val="000000"/>
                </a:solidFill>
              </a:rPr>
            </a:br>
            <a:endParaRPr sz="2400" dirty="0"/>
          </a:p>
        </p:txBody>
      </p:sp>
      <p:sp>
        <p:nvSpPr>
          <p:cNvPr id="5" name="TextBox 4"/>
          <p:cNvSpPr txBox="1"/>
          <p:nvPr/>
        </p:nvSpPr>
        <p:spPr>
          <a:xfrm>
            <a:off x="152411" y="4765972"/>
            <a:ext cx="7669087" cy="276999"/>
          </a:xfrm>
          <a:prstGeom prst="rect">
            <a:avLst/>
          </a:prstGeom>
          <a:noFill/>
        </p:spPr>
        <p:txBody>
          <a:bodyPr wrap="none" rtlCol="0">
            <a:spAutoFit/>
          </a:bodyPr>
          <a:lstStyle/>
          <a:p>
            <a:r>
              <a:rPr lang="en-US" sz="1200" i="1" dirty="0" smtClean="0"/>
              <a:t>* Ajax allows us to sends HTTP requests in the background so it does not cause the browser to navigate away</a:t>
            </a:r>
            <a:endParaRPr lang="en-US" sz="1200" i="1" dirty="0"/>
          </a:p>
        </p:txBody>
      </p:sp>
      <p:sp>
        <p:nvSpPr>
          <p:cNvPr id="6" name="Slide Number Placeholder 5"/>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18</a:t>
            </a:fld>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203450" y="543262"/>
            <a:ext cx="8520600" cy="572700"/>
          </a:xfrm>
          <a:prstGeom prst="rect">
            <a:avLst/>
          </a:prstGeom>
        </p:spPr>
        <p:txBody>
          <a:bodyPr wrap="square" lIns="91425" tIns="91425" rIns="91425" bIns="91425" anchor="t" anchorCtr="0">
            <a:noAutofit/>
          </a:bodyPr>
          <a:lstStyle/>
          <a:p>
            <a:pPr marL="114300" lvl="0">
              <a:buClr>
                <a:srgbClr val="000000"/>
              </a:buClr>
              <a:buSzPts val="1800"/>
            </a:pPr>
            <a:r>
              <a:rPr lang="en-GB" dirty="0">
                <a:solidFill>
                  <a:srgbClr val="000000"/>
                </a:solidFill>
              </a:rPr>
              <a:t>Inject </a:t>
            </a:r>
            <a:r>
              <a:rPr lang="en-GB" dirty="0" smtClean="0">
                <a:solidFill>
                  <a:srgbClr val="000000"/>
                </a:solidFill>
              </a:rPr>
              <a:t>the </a:t>
            </a:r>
            <a:r>
              <a:rPr lang="en-GB" dirty="0">
                <a:solidFill>
                  <a:srgbClr val="000000"/>
                </a:solidFill>
              </a:rPr>
              <a:t>Code </a:t>
            </a:r>
            <a:r>
              <a:rPr lang="en-GB" dirty="0" smtClean="0">
                <a:solidFill>
                  <a:srgbClr val="000000"/>
                </a:solidFill>
              </a:rPr>
              <a:t>Into </a:t>
            </a:r>
            <a:r>
              <a:rPr lang="en-GB" dirty="0">
                <a:solidFill>
                  <a:srgbClr val="000000"/>
                </a:solidFill>
              </a:rPr>
              <a:t>a Profile</a:t>
            </a:r>
          </a:p>
        </p:txBody>
      </p:sp>
      <p:sp>
        <p:nvSpPr>
          <p:cNvPr id="158" name="Shape 158"/>
          <p:cNvSpPr txBox="1"/>
          <p:nvPr/>
        </p:nvSpPr>
        <p:spPr>
          <a:xfrm>
            <a:off x="5308979" y="1115962"/>
            <a:ext cx="3624600" cy="3726900"/>
          </a:xfrm>
          <a:prstGeom prst="rect">
            <a:avLst/>
          </a:prstGeom>
          <a:noFill/>
          <a:ln>
            <a:noFill/>
          </a:ln>
        </p:spPr>
        <p:txBody>
          <a:bodyPr wrap="square" lIns="91425" tIns="91425" rIns="91425" bIns="91425" anchor="t" anchorCtr="0">
            <a:noAutofit/>
          </a:bodyPr>
          <a:lstStyle/>
          <a:p>
            <a:pPr marL="457200" lvl="0" indent="-342900">
              <a:spcBef>
                <a:spcPts val="0"/>
              </a:spcBef>
              <a:spcAft>
                <a:spcPts val="600"/>
              </a:spcAft>
              <a:buSzPts val="1800"/>
              <a:buChar char="●"/>
            </a:pPr>
            <a:r>
              <a:rPr lang="en-GB" sz="1800" dirty="0"/>
              <a:t>Samy puts the script in </a:t>
            </a:r>
            <a:r>
              <a:rPr lang="en-GB" sz="1800" dirty="0" smtClean="0"/>
              <a:t>the “About </a:t>
            </a:r>
            <a:r>
              <a:rPr lang="en-GB" sz="1800" dirty="0"/>
              <a:t>Me” section of his profile.</a:t>
            </a:r>
          </a:p>
          <a:p>
            <a:pPr marL="457200" lvl="0" indent="-342900">
              <a:spcBef>
                <a:spcPts val="0"/>
              </a:spcBef>
              <a:spcAft>
                <a:spcPts val="600"/>
              </a:spcAft>
              <a:buSzPts val="1800"/>
              <a:buChar char="●"/>
            </a:pPr>
            <a:r>
              <a:rPr lang="en-GB" sz="1800" dirty="0"/>
              <a:t>After </a:t>
            </a:r>
            <a:r>
              <a:rPr lang="en-GB" sz="1800" dirty="0" smtClean="0"/>
              <a:t>that, </a:t>
            </a:r>
            <a:r>
              <a:rPr lang="en-GB" sz="1800" dirty="0"/>
              <a:t>let’s login as “Alice” and visit </a:t>
            </a:r>
            <a:r>
              <a:rPr lang="en-GB" sz="1800" dirty="0" err="1"/>
              <a:t>Samy’s</a:t>
            </a:r>
            <a:r>
              <a:rPr lang="en-GB" sz="1800" dirty="0"/>
              <a:t> profile.</a:t>
            </a:r>
          </a:p>
          <a:p>
            <a:pPr marL="457200" lvl="0" indent="-342900">
              <a:spcBef>
                <a:spcPts val="0"/>
              </a:spcBef>
              <a:spcAft>
                <a:spcPts val="600"/>
              </a:spcAft>
              <a:buSzPts val="1800"/>
              <a:buChar char="●"/>
            </a:pPr>
            <a:r>
              <a:rPr lang="en-GB" sz="1800" dirty="0"/>
              <a:t>JavaScript code will be run and not displayed to Alice.</a:t>
            </a:r>
          </a:p>
          <a:p>
            <a:pPr marL="457200" lvl="0" indent="-342900">
              <a:spcBef>
                <a:spcPts val="0"/>
              </a:spcBef>
              <a:spcAft>
                <a:spcPts val="600"/>
              </a:spcAft>
              <a:buSzPts val="1800"/>
              <a:buChar char="●"/>
            </a:pPr>
            <a:r>
              <a:rPr lang="en-GB" sz="1800" dirty="0" smtClean="0"/>
              <a:t>The code </a:t>
            </a:r>
            <a:r>
              <a:rPr lang="en-GB" sz="1800" dirty="0"/>
              <a:t>sends an add-friend request to the server.</a:t>
            </a:r>
          </a:p>
          <a:p>
            <a:pPr marL="457200" lvl="0" indent="-342900">
              <a:spcBef>
                <a:spcPts val="0"/>
              </a:spcBef>
              <a:spcAft>
                <a:spcPts val="600"/>
              </a:spcAft>
              <a:buSzPts val="1800"/>
              <a:buChar char="●"/>
            </a:pPr>
            <a:r>
              <a:rPr lang="en-GB" sz="1800" dirty="0"/>
              <a:t>If we check Alice’s friends list, Samy is </a:t>
            </a:r>
            <a:r>
              <a:rPr lang="en-GB" sz="1800" dirty="0" smtClean="0"/>
              <a:t>added.</a:t>
            </a:r>
            <a:endParaRPr lang="en-GB" sz="1800" dirty="0"/>
          </a:p>
        </p:txBody>
      </p:sp>
      <p:pic>
        <p:nvPicPr>
          <p:cNvPr id="2" name="Picture 1" descr="Screen Clippi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10299" y="1298600"/>
            <a:ext cx="4798680" cy="3739099"/>
          </a:xfrm>
          <a:prstGeom prst="rect">
            <a:avLst/>
          </a:prstGeom>
        </p:spPr>
      </p:pic>
      <p:sp>
        <p:nvSpPr>
          <p:cNvPr id="5" name="Slide Number Placeholder 4"/>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19</a:t>
            </a:fld>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Outline</a:t>
            </a:r>
          </a:p>
        </p:txBody>
      </p:sp>
      <p:sp>
        <p:nvSpPr>
          <p:cNvPr id="60" name="Shape 60"/>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The Cross-Site Scripting </a:t>
            </a:r>
            <a:r>
              <a:rPr lang="en-GB" dirty="0" smtClean="0">
                <a:solidFill>
                  <a:srgbClr val="000000"/>
                </a:solidFill>
              </a:rPr>
              <a:t>attack</a:t>
            </a:r>
            <a:endParaRPr lang="en-GB" dirty="0">
              <a:solidFill>
                <a:srgbClr val="000000"/>
              </a:solidFill>
            </a:endParaRPr>
          </a:p>
          <a:p>
            <a:pPr marL="457200" lvl="0" indent="-342900">
              <a:spcBef>
                <a:spcPts val="0"/>
              </a:spcBef>
              <a:spcAft>
                <a:spcPts val="0"/>
              </a:spcAft>
              <a:buClr>
                <a:srgbClr val="000000"/>
              </a:buClr>
              <a:buSzPts val="1800"/>
              <a:buChar char="●"/>
            </a:pPr>
            <a:r>
              <a:rPr lang="en-GB" dirty="0">
                <a:solidFill>
                  <a:srgbClr val="000000"/>
                </a:solidFill>
              </a:rPr>
              <a:t>Reflected XSS</a:t>
            </a:r>
          </a:p>
          <a:p>
            <a:pPr marL="457200" lvl="0" indent="-342900">
              <a:spcBef>
                <a:spcPts val="0"/>
              </a:spcBef>
              <a:spcAft>
                <a:spcPts val="0"/>
              </a:spcAft>
              <a:buClr>
                <a:srgbClr val="000000"/>
              </a:buClr>
              <a:buSzPts val="1800"/>
              <a:buChar char="●"/>
            </a:pPr>
            <a:r>
              <a:rPr lang="en-GB" dirty="0">
                <a:solidFill>
                  <a:srgbClr val="000000"/>
                </a:solidFill>
              </a:rPr>
              <a:t>Persistent XSS</a:t>
            </a:r>
          </a:p>
          <a:p>
            <a:pPr marL="457200" lvl="0" indent="-342900" rtl="0">
              <a:spcBef>
                <a:spcPts val="0"/>
              </a:spcBef>
              <a:spcAft>
                <a:spcPts val="0"/>
              </a:spcAft>
              <a:buClr>
                <a:srgbClr val="000000"/>
              </a:buClr>
              <a:buSzPts val="1800"/>
              <a:buChar char="●"/>
            </a:pPr>
            <a:r>
              <a:rPr lang="en-GB" dirty="0">
                <a:solidFill>
                  <a:srgbClr val="000000"/>
                </a:solidFill>
              </a:rPr>
              <a:t>Damage done by XSS </a:t>
            </a:r>
            <a:r>
              <a:rPr lang="en-GB" dirty="0" smtClean="0">
                <a:solidFill>
                  <a:srgbClr val="000000"/>
                </a:solidFill>
              </a:rPr>
              <a:t>attacks </a:t>
            </a:r>
            <a:endParaRPr lang="en-GB" dirty="0">
              <a:solidFill>
                <a:srgbClr val="000000"/>
              </a:solidFill>
            </a:endParaRPr>
          </a:p>
          <a:p>
            <a:pPr marL="457200" lvl="0" indent="-342900">
              <a:spcBef>
                <a:spcPts val="0"/>
              </a:spcBef>
              <a:spcAft>
                <a:spcPts val="0"/>
              </a:spcAft>
              <a:buClr>
                <a:srgbClr val="000000"/>
              </a:buClr>
              <a:buSzPts val="1800"/>
              <a:buChar char="●"/>
            </a:pPr>
            <a:r>
              <a:rPr lang="en-GB" dirty="0" smtClean="0">
                <a:solidFill>
                  <a:srgbClr val="000000"/>
                </a:solidFill>
              </a:rPr>
              <a:t>XSS </a:t>
            </a:r>
            <a:r>
              <a:rPr lang="en-GB" dirty="0">
                <a:solidFill>
                  <a:srgbClr val="000000"/>
                </a:solidFill>
              </a:rPr>
              <a:t>a</a:t>
            </a:r>
            <a:r>
              <a:rPr lang="en-GB" dirty="0" smtClean="0">
                <a:solidFill>
                  <a:srgbClr val="000000"/>
                </a:solidFill>
              </a:rPr>
              <a:t>ttacks </a:t>
            </a:r>
            <a:r>
              <a:rPr lang="en-GB" dirty="0">
                <a:solidFill>
                  <a:srgbClr val="000000"/>
                </a:solidFill>
              </a:rPr>
              <a:t>to befriend with others</a:t>
            </a:r>
          </a:p>
          <a:p>
            <a:pPr marL="457200" lvl="0" indent="-342900">
              <a:spcBef>
                <a:spcPts val="0"/>
              </a:spcBef>
              <a:spcAft>
                <a:spcPts val="0"/>
              </a:spcAft>
              <a:buClr>
                <a:srgbClr val="000000"/>
              </a:buClr>
              <a:buSzPts val="1800"/>
              <a:buChar char="●"/>
            </a:pPr>
            <a:r>
              <a:rPr lang="en-GB" dirty="0">
                <a:solidFill>
                  <a:srgbClr val="000000"/>
                </a:solidFill>
              </a:rPr>
              <a:t>XSS </a:t>
            </a:r>
            <a:r>
              <a:rPr lang="en-GB" dirty="0" smtClean="0">
                <a:solidFill>
                  <a:srgbClr val="000000"/>
                </a:solidFill>
              </a:rPr>
              <a:t>attacks </a:t>
            </a:r>
            <a:r>
              <a:rPr lang="en-GB" dirty="0">
                <a:solidFill>
                  <a:srgbClr val="000000"/>
                </a:solidFill>
              </a:rPr>
              <a:t>to change other people’s profiles</a:t>
            </a:r>
          </a:p>
          <a:p>
            <a:pPr marL="457200" lvl="0" indent="-342900">
              <a:spcBef>
                <a:spcPts val="0"/>
              </a:spcBef>
              <a:spcAft>
                <a:spcPts val="0"/>
              </a:spcAft>
              <a:buClr>
                <a:srgbClr val="000000"/>
              </a:buClr>
              <a:buSzPts val="1800"/>
              <a:buChar char="●"/>
            </a:pPr>
            <a:r>
              <a:rPr lang="en-GB" dirty="0">
                <a:solidFill>
                  <a:srgbClr val="000000"/>
                </a:solidFill>
              </a:rPr>
              <a:t>Self-propagation</a:t>
            </a:r>
          </a:p>
          <a:p>
            <a:pPr marL="457200" lvl="0" indent="-342900">
              <a:spcBef>
                <a:spcPts val="0"/>
              </a:spcBef>
              <a:buClr>
                <a:srgbClr val="000000"/>
              </a:buClr>
              <a:buSzPts val="1800"/>
              <a:buChar char="●"/>
            </a:pPr>
            <a:r>
              <a:rPr lang="en-GB" dirty="0">
                <a:solidFill>
                  <a:srgbClr val="000000"/>
                </a:solidFill>
              </a:rPr>
              <a:t>Countermeasures</a:t>
            </a: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2</a:t>
            </a:fld>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err="1"/>
              <a:t>XSS</a:t>
            </a:r>
            <a:r>
              <a:rPr lang="en-GB" dirty="0"/>
              <a:t> </a:t>
            </a:r>
            <a:r>
              <a:rPr lang="en-GB" dirty="0" smtClean="0"/>
              <a:t>Attack 2: Change </a:t>
            </a:r>
            <a:r>
              <a:rPr lang="en-GB" dirty="0"/>
              <a:t>Other People’s Profiles</a:t>
            </a:r>
          </a:p>
        </p:txBody>
      </p:sp>
      <p:sp>
        <p:nvSpPr>
          <p:cNvPr id="164" name="Shape 164"/>
          <p:cNvSpPr txBox="1">
            <a:spLocks noGrp="1"/>
          </p:cNvSpPr>
          <p:nvPr>
            <p:ph type="body" idx="1"/>
          </p:nvPr>
        </p:nvSpPr>
        <p:spPr>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b="1" u="sng" dirty="0" smtClean="0">
                <a:solidFill>
                  <a:srgbClr val="FF0000"/>
                </a:solidFill>
              </a:rPr>
              <a:t>Goal: </a:t>
            </a:r>
            <a:r>
              <a:rPr lang="en-GB" b="1" dirty="0" smtClean="0">
                <a:solidFill>
                  <a:srgbClr val="FF0000"/>
                </a:solidFill>
              </a:rPr>
              <a:t> Putting </a:t>
            </a:r>
            <a:r>
              <a:rPr lang="en-GB" b="1" dirty="0">
                <a:solidFill>
                  <a:srgbClr val="FF0000"/>
                </a:solidFill>
              </a:rPr>
              <a:t>a statement “SAMY is MY HERO” </a:t>
            </a:r>
            <a:r>
              <a:rPr lang="en-GB" b="1" dirty="0" smtClean="0">
                <a:solidFill>
                  <a:srgbClr val="FF0000"/>
                </a:solidFill>
              </a:rPr>
              <a:t>in other people’s profile without their </a:t>
            </a:r>
            <a:r>
              <a:rPr lang="en-GB" b="1" dirty="0">
                <a:solidFill>
                  <a:srgbClr val="FF0000"/>
                </a:solidFill>
              </a:rPr>
              <a:t>consent.</a:t>
            </a:r>
          </a:p>
          <a:p>
            <a:pPr marL="0" lvl="0" indent="-69850" rtl="0">
              <a:lnSpc>
                <a:spcPct val="100000"/>
              </a:lnSpc>
              <a:spcBef>
                <a:spcPts val="0"/>
              </a:spcBef>
              <a:spcAft>
                <a:spcPts val="0"/>
              </a:spcAft>
              <a:buClr>
                <a:schemeClr val="dk1"/>
              </a:buClr>
              <a:buSzPts val="1100"/>
              <a:buFont typeface="Arial"/>
              <a:buNone/>
            </a:pPr>
            <a:endParaRPr lang="en-US" dirty="0" smtClean="0">
              <a:solidFill>
                <a:schemeClr val="dk1"/>
              </a:solidFill>
            </a:endParaRPr>
          </a:p>
          <a:p>
            <a:pPr marL="0" lvl="0" indent="-69850" rtl="0">
              <a:lnSpc>
                <a:spcPct val="100000"/>
              </a:lnSpc>
              <a:spcBef>
                <a:spcPts val="0"/>
              </a:spcBef>
              <a:spcAft>
                <a:spcPts val="0"/>
              </a:spcAft>
              <a:buClr>
                <a:schemeClr val="dk1"/>
              </a:buClr>
              <a:buSzPts val="1100"/>
              <a:buFont typeface="Arial"/>
              <a:buNone/>
            </a:pPr>
            <a:endParaRPr dirty="0">
              <a:solidFill>
                <a:schemeClr val="dk1"/>
              </a:solidFill>
            </a:endParaRPr>
          </a:p>
          <a:p>
            <a:pPr marL="0" lvl="0" indent="-69850" rtl="0">
              <a:lnSpc>
                <a:spcPct val="100000"/>
              </a:lnSpc>
              <a:spcBef>
                <a:spcPts val="0"/>
              </a:spcBef>
              <a:spcAft>
                <a:spcPts val="0"/>
              </a:spcAft>
              <a:buClr>
                <a:schemeClr val="dk1"/>
              </a:buClr>
              <a:buSzPts val="1100"/>
              <a:buFont typeface="Arial"/>
              <a:buNone/>
            </a:pPr>
            <a:r>
              <a:rPr lang="en-GB" u="sng" dirty="0" smtClean="0">
                <a:solidFill>
                  <a:schemeClr val="dk1"/>
                </a:solidFill>
              </a:rPr>
              <a:t>Investigation </a:t>
            </a:r>
            <a:r>
              <a:rPr lang="en-GB" u="sng" dirty="0">
                <a:solidFill>
                  <a:schemeClr val="dk1"/>
                </a:solidFill>
              </a:rPr>
              <a:t>taken by attacker Samy :</a:t>
            </a:r>
          </a:p>
          <a:p>
            <a:pPr marL="0" lvl="0" indent="-69850" rtl="0">
              <a:lnSpc>
                <a:spcPct val="100000"/>
              </a:lnSpc>
              <a:spcBef>
                <a:spcPts val="0"/>
              </a:spcBef>
              <a:spcAft>
                <a:spcPts val="0"/>
              </a:spcAft>
              <a:buClr>
                <a:schemeClr val="dk1"/>
              </a:buClr>
              <a:buSzPts val="1100"/>
              <a:buFont typeface="Arial"/>
              <a:buNone/>
            </a:pPr>
            <a:endParaRPr dirty="0">
              <a:solidFill>
                <a:schemeClr val="dk1"/>
              </a:solidFill>
            </a:endParaRPr>
          </a:p>
          <a:p>
            <a:pPr marL="457200" lvl="0" indent="-342900" rtl="0">
              <a:spcBef>
                <a:spcPts val="0"/>
              </a:spcBef>
              <a:buClr>
                <a:schemeClr val="dk1"/>
              </a:buClr>
              <a:buSzPts val="1800"/>
              <a:buChar char="●"/>
            </a:pPr>
            <a:r>
              <a:rPr lang="en-GB" dirty="0">
                <a:solidFill>
                  <a:schemeClr val="dk1"/>
                </a:solidFill>
              </a:rPr>
              <a:t>Samy captured an edit-profile request using </a:t>
            </a:r>
            <a:r>
              <a:rPr lang="en-GB" dirty="0" smtClean="0">
                <a:solidFill>
                  <a:schemeClr val="dk1"/>
                </a:solidFill>
              </a:rPr>
              <a:t>LiveHTTPHeader. </a:t>
            </a:r>
            <a:endParaRPr lang="en-GB" dirty="0">
              <a:solidFill>
                <a:schemeClr val="dk1"/>
              </a:solidFill>
            </a:endParaRP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20</a:t>
            </a:fld>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311700" y="313412"/>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Captured HTTP Request</a:t>
            </a:r>
            <a:endParaRPr lang="en-GB" dirty="0"/>
          </a:p>
        </p:txBody>
      </p:sp>
      <p:sp>
        <p:nvSpPr>
          <p:cNvPr id="171" name="Shape 171"/>
          <p:cNvSpPr txBox="1"/>
          <p:nvPr/>
        </p:nvSpPr>
        <p:spPr>
          <a:xfrm>
            <a:off x="6521225" y="1062450"/>
            <a:ext cx="2479800" cy="3994500"/>
          </a:xfrm>
          <a:prstGeom prst="rect">
            <a:avLst/>
          </a:prstGeom>
          <a:noFill/>
          <a:ln>
            <a:noFill/>
          </a:ln>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sz="1800" u="sng" dirty="0">
                <a:solidFill>
                  <a:schemeClr val="dk1"/>
                </a:solidFill>
              </a:rPr>
              <a:t>Line </a:t>
            </a:r>
            <a:r>
              <a:rPr lang="en-GB" sz="1800" u="sng" dirty="0" smtClean="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sz="1800" u="sng" dirty="0" smtClean="0">
                <a:solidFill>
                  <a:schemeClr val="dk1"/>
                </a:solidFill>
              </a:rPr>
              <a:t>:</a:t>
            </a:r>
            <a:r>
              <a:rPr lang="en-GB" sz="1800" dirty="0" smtClean="0">
                <a:solidFill>
                  <a:schemeClr val="dk1"/>
                </a:solidFill>
              </a:rPr>
              <a:t> </a:t>
            </a:r>
            <a:r>
              <a:rPr lang="en-GB" sz="1800" dirty="0">
                <a:solidFill>
                  <a:schemeClr val="dk1"/>
                </a:solidFill>
              </a:rPr>
              <a:t>URL of the edit-profile service.</a:t>
            </a:r>
          </a:p>
          <a:p>
            <a:pPr marL="0" lvl="0" indent="-69850">
              <a:spcBef>
                <a:spcPts val="0"/>
              </a:spcBef>
              <a:buClr>
                <a:schemeClr val="dk1"/>
              </a:buClr>
              <a:buSzPts val="1100"/>
              <a:buFont typeface="Arial"/>
              <a:buNone/>
            </a:pPr>
            <a:endParaRPr sz="1800" dirty="0">
              <a:solidFill>
                <a:schemeClr val="dk1"/>
              </a:solidFill>
            </a:endParaRPr>
          </a:p>
          <a:p>
            <a:pPr marL="0" lvl="0" indent="-69850">
              <a:spcBef>
                <a:spcPts val="0"/>
              </a:spcBef>
              <a:buClr>
                <a:schemeClr val="dk1"/>
              </a:buClr>
              <a:buSzPts val="1100"/>
              <a:buFont typeface="Arial"/>
              <a:buNone/>
            </a:pPr>
            <a:r>
              <a:rPr lang="en-GB" sz="1800" u="sng" dirty="0">
                <a:solidFill>
                  <a:schemeClr val="dk1"/>
                </a:solidFill>
              </a:rPr>
              <a:t>Line </a:t>
            </a:r>
            <a:r>
              <a:rPr lang="en-GB" sz="1800" u="sng" dirty="0" smtClean="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800" u="sng" dirty="0" smtClean="0">
                <a:solidFill>
                  <a:schemeClr val="dk1"/>
                </a:solidFill>
              </a:rPr>
              <a:t>:</a:t>
            </a:r>
            <a:r>
              <a:rPr lang="en-GB" sz="1800" dirty="0" smtClean="0">
                <a:solidFill>
                  <a:schemeClr val="dk1"/>
                </a:solidFill>
              </a:rPr>
              <a:t> </a:t>
            </a:r>
            <a:r>
              <a:rPr lang="en-GB" sz="1800" dirty="0">
                <a:solidFill>
                  <a:schemeClr val="dk1"/>
                </a:solidFill>
              </a:rPr>
              <a:t>Session cookie (</a:t>
            </a:r>
            <a:r>
              <a:rPr lang="en-GB" sz="1800" dirty="0" smtClean="0">
                <a:solidFill>
                  <a:schemeClr val="dk1"/>
                </a:solidFill>
              </a:rPr>
              <a:t>unique </a:t>
            </a:r>
            <a:r>
              <a:rPr lang="en-GB" sz="1800" dirty="0">
                <a:solidFill>
                  <a:schemeClr val="dk1"/>
                </a:solidFill>
              </a:rPr>
              <a:t>for each </a:t>
            </a:r>
            <a:r>
              <a:rPr lang="en-GB" sz="1800" dirty="0" smtClean="0">
                <a:solidFill>
                  <a:schemeClr val="dk1"/>
                </a:solidFill>
              </a:rPr>
              <a:t>user). </a:t>
            </a:r>
            <a:r>
              <a:rPr lang="en-GB" sz="1800" dirty="0">
                <a:solidFill>
                  <a:schemeClr val="dk1"/>
                </a:solidFill>
              </a:rPr>
              <a:t>It is automatically set by browsers.</a:t>
            </a:r>
          </a:p>
          <a:p>
            <a:pPr marL="0" lvl="0" indent="-69850">
              <a:spcBef>
                <a:spcPts val="0"/>
              </a:spcBef>
              <a:buClr>
                <a:schemeClr val="dk1"/>
              </a:buClr>
              <a:buSzPts val="1100"/>
              <a:buFont typeface="Arial"/>
              <a:buNone/>
            </a:pPr>
            <a:endParaRPr sz="1800" dirty="0">
              <a:solidFill>
                <a:schemeClr val="dk1"/>
              </a:solidFill>
            </a:endParaRPr>
          </a:p>
          <a:p>
            <a:pPr marL="0" lvl="0" indent="-69850">
              <a:spcBef>
                <a:spcPts val="0"/>
              </a:spcBef>
              <a:buClr>
                <a:schemeClr val="dk1"/>
              </a:buClr>
              <a:buSzPts val="1100"/>
              <a:buFont typeface="Arial"/>
              <a:buNone/>
            </a:pPr>
            <a:r>
              <a:rPr lang="en-GB" sz="1800" u="sng" dirty="0">
                <a:solidFill>
                  <a:schemeClr val="dk1"/>
                </a:solidFill>
              </a:rPr>
              <a:t>Line </a:t>
            </a:r>
            <a:r>
              <a:rPr lang="en-GB" sz="1800" u="sng" dirty="0" smtClean="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③</a:t>
            </a:r>
            <a:r>
              <a:rPr lang="en-GB" sz="1800" u="sng" dirty="0" smtClean="0">
                <a:solidFill>
                  <a:schemeClr val="dk1"/>
                </a:solidFill>
              </a:rPr>
              <a:t>:</a:t>
            </a:r>
            <a:r>
              <a:rPr lang="en-GB" sz="1800" dirty="0" smtClean="0">
                <a:solidFill>
                  <a:schemeClr val="dk1"/>
                </a:solidFill>
              </a:rPr>
              <a:t> </a:t>
            </a:r>
            <a:r>
              <a:rPr lang="en-GB" sz="1800" dirty="0">
                <a:solidFill>
                  <a:schemeClr val="dk1"/>
                </a:solidFill>
              </a:rPr>
              <a:t>CSRF </a:t>
            </a:r>
            <a:r>
              <a:rPr lang="en-GB" sz="1800" dirty="0" smtClean="0">
                <a:solidFill>
                  <a:schemeClr val="dk1"/>
                </a:solidFill>
              </a:rPr>
              <a:t>countermeasures, </a:t>
            </a:r>
            <a:r>
              <a:rPr lang="en-GB" sz="1800" dirty="0">
                <a:solidFill>
                  <a:schemeClr val="dk1"/>
                </a:solidFill>
              </a:rPr>
              <a:t>which are </a:t>
            </a:r>
            <a:r>
              <a:rPr lang="en-GB" sz="1800" dirty="0" smtClean="0">
                <a:solidFill>
                  <a:schemeClr val="dk1"/>
                </a:solidFill>
              </a:rPr>
              <a:t>now enabled</a:t>
            </a:r>
            <a:r>
              <a:rPr lang="en-GB" sz="1800" dirty="0">
                <a:solidFill>
                  <a:schemeClr val="dk1"/>
                </a:solidFill>
              </a:rPr>
              <a:t>. </a:t>
            </a:r>
          </a:p>
        </p:txBody>
      </p:sp>
      <p:pic>
        <p:nvPicPr>
          <p:cNvPr id="3" name="Picture 2" descr="Screen Clippi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07791" y="928292"/>
            <a:ext cx="5999045" cy="1256239"/>
          </a:xfrm>
          <a:prstGeom prst="rect">
            <a:avLst/>
          </a:prstGeom>
        </p:spPr>
      </p:pic>
      <p:pic>
        <p:nvPicPr>
          <p:cNvPr id="4" name="Picture 3" descr="Screen Clipping"/>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228573" y="2176334"/>
            <a:ext cx="5984819" cy="2839009"/>
          </a:xfrm>
          <a:prstGeom prst="rect">
            <a:avLst/>
          </a:prstGeom>
        </p:spPr>
      </p:pic>
      <p:sp>
        <p:nvSpPr>
          <p:cNvPr id="6" name="Slide Number Placeholder 5"/>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21</a:t>
            </a:fld>
            <a:endParaRPr lang="en-GB"/>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prstGeom prst="rect">
            <a:avLst/>
          </a:prstGeom>
        </p:spPr>
        <p:txBody>
          <a:bodyPr wrap="square" lIns="91425" tIns="91425" rIns="91425" bIns="91425" anchor="t" anchorCtr="0">
            <a:noAutofit/>
          </a:bodyPr>
          <a:lstStyle/>
          <a:p>
            <a:pPr lvl="0" indent="-69850">
              <a:buSzPts val="1100"/>
            </a:pPr>
            <a:r>
              <a:rPr lang="en-GB" dirty="0"/>
              <a:t>Captured HTTP </a:t>
            </a:r>
            <a:r>
              <a:rPr lang="en-GB" dirty="0" smtClean="0"/>
              <a:t>Request (continued)</a:t>
            </a:r>
            <a:endParaRPr lang="en-GB" dirty="0"/>
          </a:p>
        </p:txBody>
      </p:sp>
      <p:sp>
        <p:nvSpPr>
          <p:cNvPr id="2" name="Rectangle 1"/>
          <p:cNvSpPr/>
          <p:nvPr/>
        </p:nvSpPr>
        <p:spPr>
          <a:xfrm>
            <a:off x="311700" y="2687592"/>
            <a:ext cx="8406172" cy="1908215"/>
          </a:xfrm>
          <a:prstGeom prst="rect">
            <a:avLst/>
          </a:prstGeom>
        </p:spPr>
        <p:txBody>
          <a:bodyPr wrap="square">
            <a:spAutoFit/>
          </a:bodyPr>
          <a:lstStyle/>
          <a:p>
            <a:pPr marL="285750" indent="-285750">
              <a:spcAft>
                <a:spcPts val="600"/>
              </a:spcAft>
              <a:buClr>
                <a:schemeClr val="dk1"/>
              </a:buClr>
              <a:buSzPct val="100000"/>
              <a:buFont typeface="Arial" panose="020B0604020202020204" pitchFamily="34" charset="0"/>
              <a:buChar char="•"/>
            </a:pPr>
            <a:r>
              <a:rPr lang="en-GB" sz="1800" u="sng" dirty="0">
                <a:solidFill>
                  <a:schemeClr val="dk1"/>
                </a:solidFill>
              </a:rPr>
              <a:t>Line </a:t>
            </a:r>
            <a:r>
              <a:rPr lang="en-GB" sz="1800" u="sng" dirty="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④</a:t>
            </a:r>
            <a:r>
              <a:rPr lang="en-GB" sz="1800" u="sng" dirty="0">
                <a:solidFill>
                  <a:schemeClr val="dk1"/>
                </a:solidFill>
              </a:rPr>
              <a:t>:</a:t>
            </a:r>
            <a:r>
              <a:rPr lang="en-GB" sz="1800" dirty="0">
                <a:solidFill>
                  <a:schemeClr val="dk1"/>
                </a:solidFill>
              </a:rPr>
              <a:t> Description field with our text “</a:t>
            </a:r>
            <a:r>
              <a:rPr lang="en-GB" sz="1800" dirty="0" err="1" smtClean="0">
                <a:solidFill>
                  <a:schemeClr val="dk1"/>
                </a:solidFill>
              </a:rPr>
              <a:t>Samy</a:t>
            </a:r>
            <a:r>
              <a:rPr lang="en-GB" sz="1800" dirty="0" smtClean="0">
                <a:solidFill>
                  <a:schemeClr val="dk1"/>
                </a:solidFill>
              </a:rPr>
              <a:t> is my hero” </a:t>
            </a:r>
          </a:p>
          <a:p>
            <a:pPr marL="285750" indent="-285750">
              <a:spcAft>
                <a:spcPts val="600"/>
              </a:spcAft>
              <a:buClr>
                <a:schemeClr val="dk1"/>
              </a:buClr>
              <a:buSzPct val="100000"/>
              <a:buFont typeface="Arial" panose="020B0604020202020204" pitchFamily="34" charset="0"/>
              <a:buChar char="•"/>
            </a:pPr>
            <a:r>
              <a:rPr lang="en-GB" sz="1800" u="sng" dirty="0" smtClean="0">
                <a:solidFill>
                  <a:schemeClr val="dk1"/>
                </a:solidFill>
              </a:rPr>
              <a:t>Line </a:t>
            </a:r>
            <a:r>
              <a:rPr lang="en-GB" sz="1800" u="sng" dirty="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⑤</a:t>
            </a:r>
            <a:r>
              <a:rPr lang="en-GB" sz="1800" u="sng" dirty="0">
                <a:solidFill>
                  <a:schemeClr val="dk1"/>
                </a:solidFill>
              </a:rPr>
              <a:t>:</a:t>
            </a:r>
            <a:r>
              <a:rPr lang="en-GB" sz="1800" dirty="0">
                <a:solidFill>
                  <a:schemeClr val="dk1"/>
                </a:solidFill>
              </a:rPr>
              <a:t> Access level of each field: 2 </a:t>
            </a:r>
            <a:r>
              <a:rPr lang="en-GB" sz="1800" dirty="0" smtClean="0">
                <a:solidFill>
                  <a:schemeClr val="dk1"/>
                </a:solidFill>
              </a:rPr>
              <a:t>means the field is viewable to everyone.</a:t>
            </a:r>
          </a:p>
          <a:p>
            <a:pPr marL="215900" indent="-285750">
              <a:spcAft>
                <a:spcPts val="600"/>
              </a:spcAft>
              <a:buClr>
                <a:schemeClr val="dk1"/>
              </a:buClr>
              <a:buSzPct val="100000"/>
              <a:buFont typeface="Arial" panose="020B0604020202020204" pitchFamily="34" charset="0"/>
              <a:buChar char="•"/>
            </a:pPr>
            <a:r>
              <a:rPr lang="en-GB" sz="1800" u="sng" dirty="0" smtClean="0">
                <a:solidFill>
                  <a:schemeClr val="dk1"/>
                </a:solidFill>
              </a:rPr>
              <a:t>Line </a:t>
            </a:r>
            <a:r>
              <a:rPr lang="en-GB" sz="1800" u="sng" dirty="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⑥</a:t>
            </a:r>
            <a:r>
              <a:rPr lang="en-GB" sz="1800" u="sng" dirty="0">
                <a:solidFill>
                  <a:schemeClr val="dk1"/>
                </a:solidFill>
              </a:rPr>
              <a:t>: </a:t>
            </a:r>
            <a:r>
              <a:rPr lang="en-GB" sz="1800" dirty="0">
                <a:solidFill>
                  <a:schemeClr val="dk1"/>
                </a:solidFill>
              </a:rPr>
              <a:t>User </a:t>
            </a:r>
            <a:r>
              <a:rPr lang="en-GB" sz="1800" dirty="0" smtClean="0">
                <a:solidFill>
                  <a:schemeClr val="dk1"/>
                </a:solidFill>
              </a:rPr>
              <a:t>ID </a:t>
            </a:r>
            <a:r>
              <a:rPr lang="en-GB" sz="1800" dirty="0">
                <a:solidFill>
                  <a:schemeClr val="dk1"/>
                </a:solidFill>
              </a:rPr>
              <a:t>(GUID) of the victim. This can be obtained by visiting </a:t>
            </a:r>
            <a:r>
              <a:rPr lang="en-GB" sz="1800" dirty="0" smtClean="0">
                <a:solidFill>
                  <a:schemeClr val="dk1"/>
                </a:solidFill>
              </a:rPr>
              <a:t>victim’s profile </a:t>
            </a:r>
            <a:r>
              <a:rPr lang="en-GB" sz="1800" dirty="0">
                <a:solidFill>
                  <a:schemeClr val="dk1"/>
                </a:solidFill>
              </a:rPr>
              <a:t>page source. </a:t>
            </a:r>
            <a:r>
              <a:rPr lang="en-GB" sz="1800" dirty="0" smtClean="0">
                <a:solidFill>
                  <a:schemeClr val="dk1"/>
                </a:solidFill>
              </a:rPr>
              <a:t>In XSS</a:t>
            </a:r>
            <a:r>
              <a:rPr lang="en-GB" sz="1800" dirty="0">
                <a:solidFill>
                  <a:schemeClr val="dk1"/>
                </a:solidFill>
              </a:rPr>
              <a:t>, as this value can be obtained from the page. As we don’t want to limit our attack to one victim, we can just add the GUID from JavaScript variable called </a:t>
            </a:r>
            <a:r>
              <a:rPr lang="en-GB" sz="1800" dirty="0" err="1">
                <a:solidFill>
                  <a:schemeClr val="dk1"/>
                </a:solidFill>
                <a:latin typeface="Courier New" panose="02070309020205020404" pitchFamily="49" charset="0"/>
                <a:cs typeface="Courier New" panose="02070309020205020404" pitchFamily="49" charset="0"/>
              </a:rPr>
              <a:t>elgg.session.user.guid</a:t>
            </a:r>
            <a:r>
              <a:rPr lang="en-GB" sz="1800" dirty="0">
                <a:solidFill>
                  <a:schemeClr val="dk1"/>
                </a:solidFill>
              </a:rPr>
              <a:t>.</a:t>
            </a:r>
          </a:p>
        </p:txBody>
      </p:sp>
      <p:pic>
        <p:nvPicPr>
          <p:cNvPr id="3" name="Picture 2" descr="Screen Clippi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56040" y="1138184"/>
            <a:ext cx="7811765" cy="1315111"/>
          </a:xfrm>
          <a:prstGeom prst="rect">
            <a:avLst/>
          </a:prstGeom>
        </p:spPr>
      </p:pic>
      <p:sp>
        <p:nvSpPr>
          <p:cNvPr id="5" name="Slide Number Placeholder 4"/>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22</a:t>
            </a:fld>
            <a:endParaRPr lang="en-GB"/>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00"/>
                </a:solidFill>
              </a:rPr>
              <a:t>Construct the Malicious Ajax Request</a:t>
            </a:r>
            <a:endParaRPr lang="en-US" dirty="0"/>
          </a:p>
        </p:txBody>
      </p:sp>
      <p:pic>
        <p:nvPicPr>
          <p:cNvPr id="3" name="Picture 2" descr="Screen Clippi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19891" y="1269939"/>
            <a:ext cx="8147766" cy="2485901"/>
          </a:xfrm>
          <a:prstGeom prst="rect">
            <a:avLst/>
          </a:prstGeom>
        </p:spPr>
      </p:pic>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23</a:t>
            </a:fld>
            <a:endParaRPr lang="en-GB"/>
          </a:p>
        </p:txBody>
      </p:sp>
    </p:spTree>
    <p:extLst>
      <p:ext uri="{BB962C8B-B14F-4D97-AF65-F5344CB8AC3E}">
        <p14:creationId xmlns="" xmlns:p14="http://schemas.microsoft.com/office/powerpoint/2010/main" val="39826877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310725"/>
            <a:ext cx="8520600" cy="572700"/>
          </a:xfrm>
          <a:prstGeom prst="rect">
            <a:avLst/>
          </a:prstGeom>
        </p:spPr>
        <p:txBody>
          <a:bodyPr wrap="square" lIns="91425" tIns="91425" rIns="91425" bIns="91425" anchor="t" anchorCtr="0">
            <a:noAutofit/>
          </a:bodyPr>
          <a:lstStyle/>
          <a:p>
            <a:pPr lvl="0"/>
            <a:r>
              <a:rPr lang="en-GB" dirty="0" smtClean="0">
                <a:solidFill>
                  <a:srgbClr val="000000"/>
                </a:solidFill>
              </a:rPr>
              <a:t>Construct the Malicious </a:t>
            </a:r>
            <a:r>
              <a:rPr lang="en-GB" dirty="0">
                <a:solidFill>
                  <a:srgbClr val="000000"/>
                </a:solidFill>
              </a:rPr>
              <a:t>Ajax </a:t>
            </a:r>
            <a:r>
              <a:rPr lang="en-GB" dirty="0" smtClean="0">
                <a:solidFill>
                  <a:srgbClr val="000000"/>
                </a:solidFill>
              </a:rPr>
              <a:t>Request</a:t>
            </a:r>
            <a:endParaRPr lang="en-GB" dirty="0">
              <a:solidFill>
                <a:srgbClr val="000000"/>
              </a:solidFill>
            </a:endParaRPr>
          </a:p>
        </p:txBody>
      </p:sp>
      <p:sp>
        <p:nvSpPr>
          <p:cNvPr id="187" name="Shape 187"/>
          <p:cNvSpPr txBox="1"/>
          <p:nvPr/>
        </p:nvSpPr>
        <p:spPr>
          <a:xfrm>
            <a:off x="4518212" y="1119982"/>
            <a:ext cx="4625788" cy="12222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To ensure that it does not modify </a:t>
            </a:r>
            <a:r>
              <a:rPr lang="en-GB" sz="1800" dirty="0" err="1"/>
              <a:t>Samy’s</a:t>
            </a:r>
            <a:r>
              <a:rPr lang="en-GB" sz="1800" dirty="0"/>
              <a:t> own profile or it will overwrite the malicious content in </a:t>
            </a:r>
            <a:r>
              <a:rPr lang="en-GB" sz="1800" dirty="0" err="1"/>
              <a:t>Samy’s</a:t>
            </a:r>
            <a:r>
              <a:rPr lang="en-GB" sz="1800" dirty="0"/>
              <a:t> profile.</a:t>
            </a:r>
          </a:p>
        </p:txBody>
      </p:sp>
      <p:pic>
        <p:nvPicPr>
          <p:cNvPr id="2" name="Picture 1" descr="Screen Clippi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12715" y="2284016"/>
            <a:ext cx="7540593" cy="2416453"/>
          </a:xfrm>
          <a:prstGeom prst="rect">
            <a:avLst/>
          </a:prstGeom>
        </p:spPr>
      </p:pic>
      <p:cxnSp>
        <p:nvCxnSpPr>
          <p:cNvPr id="186" name="Shape 186"/>
          <p:cNvCxnSpPr/>
          <p:nvPr/>
        </p:nvCxnSpPr>
        <p:spPr>
          <a:xfrm rot="10800000" flipV="1">
            <a:off x="4622169" y="2093295"/>
            <a:ext cx="1075829" cy="334303"/>
          </a:xfrm>
          <a:prstGeom prst="straightConnector1">
            <a:avLst/>
          </a:prstGeom>
          <a:noFill/>
          <a:ln w="9525" cap="flat" cmpd="sng">
            <a:solidFill>
              <a:schemeClr val="dk2"/>
            </a:solidFill>
            <a:prstDash val="solid"/>
            <a:round/>
            <a:headEnd type="none" w="lg" len="lg"/>
            <a:tailEnd type="triangle" w="lg" len="lg"/>
          </a:ln>
        </p:spPr>
      </p:cxnSp>
      <p:sp>
        <p:nvSpPr>
          <p:cNvPr id="6" name="Slide Number Placeholder 5"/>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24</a:t>
            </a:fld>
            <a:endParaRPr lang="en-GB"/>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prstGeom prst="rect">
            <a:avLst/>
          </a:prstGeom>
        </p:spPr>
        <p:txBody>
          <a:bodyPr wrap="square" lIns="91425" tIns="91425" rIns="91425" bIns="91425" anchor="t" anchorCtr="0">
            <a:noAutofit/>
          </a:bodyPr>
          <a:lstStyle/>
          <a:p>
            <a:pPr lvl="0" indent="-69850">
              <a:buSzPts val="1100"/>
            </a:pPr>
            <a:r>
              <a:rPr lang="en-GB" dirty="0">
                <a:solidFill>
                  <a:srgbClr val="000000"/>
                </a:solidFill>
              </a:rPr>
              <a:t>Inject the into Attacker’s Profile</a:t>
            </a:r>
            <a:endParaRPr lang="en-GB" dirty="0"/>
          </a:p>
        </p:txBody>
      </p:sp>
      <p:sp>
        <p:nvSpPr>
          <p:cNvPr id="193" name="Shape 193"/>
          <p:cNvSpPr txBox="1">
            <a:spLocks noGrp="1"/>
          </p:cNvSpPr>
          <p:nvPr>
            <p:ph type="body" idx="1"/>
          </p:nvPr>
        </p:nvSpPr>
        <p:spPr>
          <a:prstGeom prst="rect">
            <a:avLst/>
          </a:prstGeom>
        </p:spPr>
        <p:txBody>
          <a:bodyPr wrap="square" lIns="91425" tIns="91425" rIns="91425" bIns="91425" anchor="t" anchorCtr="0">
            <a:noAutofit/>
          </a:bodyPr>
          <a:lstStyle/>
          <a:p>
            <a:pPr marL="400050" indent="-285750">
              <a:spcAft>
                <a:spcPts val="600"/>
              </a:spcAft>
              <a:buClr>
                <a:srgbClr val="000000"/>
              </a:buClr>
            </a:pPr>
            <a:r>
              <a:rPr lang="en-GB" dirty="0" smtClean="0">
                <a:solidFill>
                  <a:srgbClr val="000000"/>
                </a:solidFill>
              </a:rPr>
              <a:t>Samy </a:t>
            </a:r>
            <a:r>
              <a:rPr lang="en-GB" dirty="0">
                <a:solidFill>
                  <a:srgbClr val="000000"/>
                </a:solidFill>
              </a:rPr>
              <a:t>can place the malicious code into his profile and then wait for others to visit his profile page.</a:t>
            </a:r>
          </a:p>
          <a:p>
            <a:pPr marL="400050" indent="-285750">
              <a:spcAft>
                <a:spcPts val="600"/>
              </a:spcAft>
              <a:buClr>
                <a:srgbClr val="000000"/>
              </a:buClr>
            </a:pPr>
            <a:r>
              <a:rPr lang="en-GB" dirty="0">
                <a:solidFill>
                  <a:srgbClr val="000000"/>
                </a:solidFill>
              </a:rPr>
              <a:t>Login to Alice’s account and view </a:t>
            </a:r>
            <a:r>
              <a:rPr lang="en-GB" dirty="0" err="1">
                <a:solidFill>
                  <a:srgbClr val="000000"/>
                </a:solidFill>
              </a:rPr>
              <a:t>Samy’s</a:t>
            </a:r>
            <a:r>
              <a:rPr lang="en-GB" dirty="0">
                <a:solidFill>
                  <a:srgbClr val="000000"/>
                </a:solidFill>
              </a:rPr>
              <a:t> profile</a:t>
            </a:r>
            <a:r>
              <a:rPr lang="en-GB" dirty="0" smtClean="0">
                <a:solidFill>
                  <a:srgbClr val="000000"/>
                </a:solidFill>
              </a:rPr>
              <a:t>. As </a:t>
            </a:r>
            <a:r>
              <a:rPr lang="en-GB" dirty="0">
                <a:solidFill>
                  <a:srgbClr val="000000"/>
                </a:solidFill>
              </a:rPr>
              <a:t>soon as </a:t>
            </a:r>
            <a:r>
              <a:rPr lang="en-GB" dirty="0" err="1">
                <a:solidFill>
                  <a:srgbClr val="000000"/>
                </a:solidFill>
              </a:rPr>
              <a:t>Samy’s</a:t>
            </a:r>
            <a:r>
              <a:rPr lang="en-GB" dirty="0">
                <a:solidFill>
                  <a:srgbClr val="000000"/>
                </a:solidFill>
              </a:rPr>
              <a:t> profile is loaded, malicious code will get executed.</a:t>
            </a:r>
          </a:p>
          <a:p>
            <a:pPr marL="400050" indent="-285750">
              <a:spcAft>
                <a:spcPts val="600"/>
              </a:spcAft>
              <a:buClr>
                <a:srgbClr val="000000"/>
              </a:buClr>
            </a:pPr>
            <a:r>
              <a:rPr lang="en-GB" dirty="0">
                <a:solidFill>
                  <a:srgbClr val="000000"/>
                </a:solidFill>
              </a:rPr>
              <a:t>On checking Alice profile, we can see that “SAMY IS MY HERO” is added to the “About me” field of her profile.</a:t>
            </a: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25</a:t>
            </a:fld>
            <a:endParaRPr lang="en-GB"/>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Self-Propagation XSS Worm</a:t>
            </a:r>
          </a:p>
        </p:txBody>
      </p:sp>
      <p:sp>
        <p:nvSpPr>
          <p:cNvPr id="199" name="Shape 199"/>
          <p:cNvSpPr txBox="1">
            <a:spLocks noGrp="1"/>
          </p:cNvSpPr>
          <p:nvPr>
            <p:ph type="body" idx="1"/>
          </p:nvPr>
        </p:nvSpPr>
        <p:spPr>
          <a:xfrm>
            <a:off x="311700" y="1152475"/>
            <a:ext cx="8520600" cy="3721366"/>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Using </a:t>
            </a:r>
            <a:r>
              <a:rPr lang="en-GB" dirty="0" err="1">
                <a:solidFill>
                  <a:srgbClr val="000000"/>
                </a:solidFill>
              </a:rPr>
              <a:t>Samy’s</a:t>
            </a:r>
            <a:r>
              <a:rPr lang="en-GB" dirty="0">
                <a:solidFill>
                  <a:srgbClr val="000000"/>
                </a:solidFill>
              </a:rPr>
              <a:t> worm, not only </a:t>
            </a:r>
            <a:r>
              <a:rPr lang="en-GB" dirty="0" smtClean="0">
                <a:solidFill>
                  <a:srgbClr val="000000"/>
                </a:solidFill>
              </a:rPr>
              <a:t>will the </a:t>
            </a:r>
            <a:r>
              <a:rPr lang="en-GB" dirty="0">
                <a:solidFill>
                  <a:srgbClr val="000000"/>
                </a:solidFill>
              </a:rPr>
              <a:t>visitors of </a:t>
            </a:r>
            <a:r>
              <a:rPr lang="en-GB" dirty="0" err="1">
                <a:solidFill>
                  <a:srgbClr val="000000"/>
                </a:solidFill>
              </a:rPr>
              <a:t>Samy’s</a:t>
            </a:r>
            <a:r>
              <a:rPr lang="en-GB" dirty="0">
                <a:solidFill>
                  <a:srgbClr val="000000"/>
                </a:solidFill>
              </a:rPr>
              <a:t> profile </a:t>
            </a:r>
            <a:r>
              <a:rPr lang="en-GB" dirty="0" smtClean="0">
                <a:solidFill>
                  <a:srgbClr val="000000"/>
                </a:solidFill>
              </a:rPr>
              <a:t>be modified, their profiles can also be made to </a:t>
            </a:r>
            <a:r>
              <a:rPr lang="en-GB" dirty="0">
                <a:solidFill>
                  <a:srgbClr val="000000"/>
                </a:solidFill>
              </a:rPr>
              <a:t>carry a copy of </a:t>
            </a:r>
            <a:r>
              <a:rPr lang="en-GB" dirty="0" err="1">
                <a:solidFill>
                  <a:srgbClr val="000000"/>
                </a:solidFill>
              </a:rPr>
              <a:t>Samy’s</a:t>
            </a:r>
            <a:r>
              <a:rPr lang="en-GB" dirty="0">
                <a:solidFill>
                  <a:srgbClr val="000000"/>
                </a:solidFill>
              </a:rPr>
              <a:t> JavaScript </a:t>
            </a:r>
            <a:r>
              <a:rPr lang="en-GB" dirty="0" smtClean="0">
                <a:solidFill>
                  <a:srgbClr val="000000"/>
                </a:solidFill>
              </a:rPr>
              <a:t>code. So</a:t>
            </a:r>
            <a:r>
              <a:rPr lang="en-GB" dirty="0">
                <a:solidFill>
                  <a:srgbClr val="000000"/>
                </a:solidFill>
              </a:rPr>
              <a:t>, when an infected profile was viewed by others, the code </a:t>
            </a:r>
            <a:r>
              <a:rPr lang="en-GB" dirty="0" smtClean="0">
                <a:solidFill>
                  <a:srgbClr val="000000"/>
                </a:solidFill>
              </a:rPr>
              <a:t>can </a:t>
            </a:r>
            <a:r>
              <a:rPr lang="en-GB" dirty="0">
                <a:solidFill>
                  <a:srgbClr val="000000"/>
                </a:solidFill>
              </a:rPr>
              <a:t>further spread.</a:t>
            </a:r>
          </a:p>
          <a:p>
            <a:pPr marL="0" lvl="0" indent="0">
              <a:spcBef>
                <a:spcPts val="0"/>
              </a:spcBef>
              <a:buNone/>
            </a:pPr>
            <a:r>
              <a:rPr lang="en-GB" b="1" dirty="0" smtClean="0">
                <a:solidFill>
                  <a:srgbClr val="FF0000"/>
                </a:solidFill>
              </a:rPr>
              <a:t>Challenges: How can JavaScript code produce a copy of itself? </a:t>
            </a:r>
          </a:p>
          <a:p>
            <a:pPr marL="0" lvl="0" indent="0">
              <a:spcBef>
                <a:spcPts val="0"/>
              </a:spcBef>
              <a:buNone/>
            </a:pPr>
            <a:r>
              <a:rPr lang="en-GB" dirty="0">
                <a:solidFill>
                  <a:srgbClr val="000000"/>
                </a:solidFill>
              </a:rPr>
              <a:t>T</a:t>
            </a:r>
            <a:r>
              <a:rPr lang="en-GB" dirty="0" smtClean="0">
                <a:solidFill>
                  <a:srgbClr val="000000"/>
                </a:solidFill>
              </a:rPr>
              <a:t>wo typical approaches:</a:t>
            </a:r>
          </a:p>
          <a:p>
            <a:pPr marL="457200" lvl="0" indent="-342900">
              <a:spcBef>
                <a:spcPts val="0"/>
              </a:spcBef>
              <a:spcAft>
                <a:spcPts val="0"/>
              </a:spcAft>
              <a:buClr>
                <a:srgbClr val="000000"/>
              </a:buClr>
              <a:buSzPts val="1800"/>
              <a:buChar char="●"/>
            </a:pPr>
            <a:r>
              <a:rPr lang="en-GB" u="sng" dirty="0" smtClean="0">
                <a:solidFill>
                  <a:srgbClr val="000000"/>
                </a:solidFill>
              </a:rPr>
              <a:t>DOM approach: </a:t>
            </a:r>
            <a:r>
              <a:rPr lang="en-GB" dirty="0" smtClean="0">
                <a:solidFill>
                  <a:srgbClr val="000000"/>
                </a:solidFill>
              </a:rPr>
              <a:t>JavaScript code can get a copy of itself directly from DOM via DOM APIs</a:t>
            </a:r>
          </a:p>
          <a:p>
            <a:pPr marL="457200" lvl="0" indent="-342900">
              <a:spcBef>
                <a:spcPts val="0"/>
              </a:spcBef>
              <a:buClr>
                <a:srgbClr val="000000"/>
              </a:buClr>
              <a:buSzPts val="1800"/>
              <a:buChar char="●"/>
            </a:pPr>
            <a:r>
              <a:rPr lang="en-GB" u="sng" dirty="0" smtClean="0">
                <a:solidFill>
                  <a:srgbClr val="000000"/>
                </a:solidFill>
              </a:rPr>
              <a:t>Link approach:</a:t>
            </a:r>
            <a:r>
              <a:rPr lang="en-GB" dirty="0" smtClean="0">
                <a:solidFill>
                  <a:srgbClr val="000000"/>
                </a:solidFill>
              </a:rPr>
              <a:t> </a:t>
            </a:r>
            <a:r>
              <a:rPr lang="en-GB" dirty="0">
                <a:solidFill>
                  <a:srgbClr val="000000"/>
                </a:solidFill>
              </a:rPr>
              <a:t>JavaScript code can be included in a web page via a link using the </a:t>
            </a:r>
            <a:r>
              <a:rPr lang="en-GB" dirty="0" err="1">
                <a:solidFill>
                  <a:srgbClr val="000000"/>
                </a:solidFill>
              </a:rPr>
              <a:t>src</a:t>
            </a:r>
            <a:r>
              <a:rPr lang="en-GB" dirty="0">
                <a:solidFill>
                  <a:srgbClr val="000000"/>
                </a:solidFill>
              </a:rPr>
              <a:t> attribute of the script tag.</a:t>
            </a: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26</a:t>
            </a:fld>
            <a:endParaRPr lang="en-GB"/>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Self -Propagation XSS Worm</a:t>
            </a:r>
          </a:p>
        </p:txBody>
      </p:sp>
      <p:pic>
        <p:nvPicPr>
          <p:cNvPr id="205" name="Shape 205"/>
          <p:cNvPicPr preferRelativeResize="0"/>
          <p:nvPr/>
        </p:nvPicPr>
        <p:blipFill>
          <a:blip r:embed="rId3">
            <a:alphaModFix/>
          </a:blip>
          <a:stretch>
            <a:fillRect/>
          </a:stretch>
        </p:blipFill>
        <p:spPr>
          <a:xfrm>
            <a:off x="471375" y="1143550"/>
            <a:ext cx="7641949" cy="3820975"/>
          </a:xfrm>
          <a:prstGeom prst="rect">
            <a:avLst/>
          </a:prstGeom>
          <a:noFill/>
          <a:ln>
            <a:noFill/>
          </a:ln>
        </p:spPr>
      </p:pic>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27</a:t>
            </a:fld>
            <a:endParaRPr lang="en-GB"/>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Self-Propagation XSS Worm</a:t>
            </a:r>
          </a:p>
        </p:txBody>
      </p:sp>
      <p:sp>
        <p:nvSpPr>
          <p:cNvPr id="211" name="Shape 211"/>
          <p:cNvSpPr txBox="1">
            <a:spLocks noGrp="1"/>
          </p:cNvSpPr>
          <p:nvPr>
            <p:ph type="body" idx="1"/>
          </p:nvPr>
        </p:nvSpPr>
        <p:spPr>
          <a:xfrm>
            <a:off x="311700" y="1152475"/>
            <a:ext cx="8520600" cy="3671700"/>
          </a:xfrm>
          <a:prstGeom prst="rect">
            <a:avLst/>
          </a:prstGeom>
        </p:spPr>
        <p:txBody>
          <a:bodyPr wrap="square" lIns="91425" tIns="91425" rIns="91425" bIns="91425" anchor="t" anchorCtr="0">
            <a:noAutofit/>
          </a:bodyPr>
          <a:lstStyle/>
          <a:p>
            <a:pPr marL="0" lvl="0" indent="0">
              <a:spcBef>
                <a:spcPts val="0"/>
              </a:spcBef>
              <a:buNone/>
            </a:pPr>
            <a:r>
              <a:rPr lang="en-GB" b="1" dirty="0">
                <a:solidFill>
                  <a:srgbClr val="000000"/>
                </a:solidFill>
              </a:rPr>
              <a:t>Document Object Model (DOM) Approach :</a:t>
            </a:r>
          </a:p>
          <a:p>
            <a:pPr marL="457200" lvl="0" indent="-342900">
              <a:spcBef>
                <a:spcPts val="0"/>
              </a:spcBef>
              <a:spcAft>
                <a:spcPts val="0"/>
              </a:spcAft>
              <a:buClr>
                <a:srgbClr val="000000"/>
              </a:buClr>
              <a:buSzPts val="1800"/>
              <a:buChar char="●"/>
            </a:pPr>
            <a:r>
              <a:rPr lang="en-GB" dirty="0">
                <a:solidFill>
                  <a:srgbClr val="000000"/>
                </a:solidFill>
              </a:rPr>
              <a:t>DOM organizes the contents of the page into a tree of objects (DOM nodes).</a:t>
            </a:r>
          </a:p>
          <a:p>
            <a:pPr marL="457200" lvl="0" indent="-342900">
              <a:spcBef>
                <a:spcPts val="0"/>
              </a:spcBef>
              <a:spcAft>
                <a:spcPts val="0"/>
              </a:spcAft>
              <a:buClr>
                <a:srgbClr val="000000"/>
              </a:buClr>
              <a:buSzPts val="1800"/>
              <a:buChar char="●"/>
            </a:pPr>
            <a:r>
              <a:rPr lang="en-GB" dirty="0">
                <a:solidFill>
                  <a:srgbClr val="000000"/>
                </a:solidFill>
              </a:rPr>
              <a:t>Using DOM APIs, we can access each node on the tree.</a:t>
            </a:r>
          </a:p>
          <a:p>
            <a:pPr marL="457200" lvl="0" indent="-342900">
              <a:spcBef>
                <a:spcPts val="0"/>
              </a:spcBef>
              <a:spcAft>
                <a:spcPts val="0"/>
              </a:spcAft>
              <a:buClr>
                <a:srgbClr val="000000"/>
              </a:buClr>
              <a:buSzPts val="1800"/>
              <a:buChar char="●"/>
            </a:pPr>
            <a:r>
              <a:rPr lang="en-GB" dirty="0">
                <a:solidFill>
                  <a:srgbClr val="000000"/>
                </a:solidFill>
              </a:rPr>
              <a:t>If a page contains JavaScript code, it will be stored as an object in the tree.</a:t>
            </a:r>
          </a:p>
          <a:p>
            <a:pPr marL="457200" lvl="0" indent="-342900">
              <a:spcBef>
                <a:spcPts val="0"/>
              </a:spcBef>
              <a:spcAft>
                <a:spcPts val="0"/>
              </a:spcAft>
              <a:buClr>
                <a:srgbClr val="000000"/>
              </a:buClr>
              <a:buSzPts val="1800"/>
              <a:buChar char="●"/>
            </a:pPr>
            <a:r>
              <a:rPr lang="en-GB" dirty="0">
                <a:solidFill>
                  <a:srgbClr val="000000"/>
                </a:solidFill>
              </a:rPr>
              <a:t>So, if we know the DOM node that contains the code, we can use DOM APIs to get the code from the node.</a:t>
            </a:r>
          </a:p>
          <a:p>
            <a:pPr marL="457200" lvl="0" indent="-342900">
              <a:spcBef>
                <a:spcPts val="0"/>
              </a:spcBef>
              <a:buClr>
                <a:srgbClr val="000000"/>
              </a:buClr>
              <a:buSzPts val="1800"/>
              <a:buChar char="●"/>
            </a:pPr>
            <a:r>
              <a:rPr lang="en-GB" dirty="0">
                <a:solidFill>
                  <a:srgbClr val="000000"/>
                </a:solidFill>
              </a:rPr>
              <a:t>Every JavaScript node can be given a name and then use </a:t>
            </a:r>
            <a:r>
              <a:rPr lang="en-GB" dirty="0" smtClean="0">
                <a:solidFill>
                  <a:srgbClr val="000000"/>
                </a:solidFill>
              </a:rPr>
              <a:t>the </a:t>
            </a:r>
            <a:r>
              <a:rPr lang="en-GB" dirty="0" err="1" smtClean="0">
                <a:solidFill>
                  <a:srgbClr val="000000"/>
                </a:solidFill>
                <a:latin typeface="Courier New" panose="02070309020205020404" pitchFamily="49" charset="0"/>
                <a:cs typeface="Courier New" panose="02070309020205020404" pitchFamily="49" charset="0"/>
              </a:rPr>
              <a:t>document.getElementByID</a:t>
            </a:r>
            <a:r>
              <a:rPr lang="en-GB" dirty="0">
                <a:solidFill>
                  <a:srgbClr val="000000"/>
                </a:solidFill>
                <a:latin typeface="Courier New" panose="02070309020205020404" pitchFamily="49" charset="0"/>
                <a:cs typeface="Courier New" panose="02070309020205020404" pitchFamily="49" charset="0"/>
              </a:rPr>
              <a:t>()</a:t>
            </a:r>
            <a:r>
              <a:rPr lang="en-GB" dirty="0">
                <a:solidFill>
                  <a:srgbClr val="000000"/>
                </a:solidFill>
              </a:rPr>
              <a:t> API to find the node. </a:t>
            </a: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28</a:t>
            </a:fld>
            <a:endParaRPr lang="en-GB"/>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Shape 216"/>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Example: a script which displays itself</a:t>
            </a:r>
            <a:endParaRPr lang="en-GB" dirty="0"/>
          </a:p>
        </p:txBody>
      </p:sp>
      <p:pic>
        <p:nvPicPr>
          <p:cNvPr id="217" name="Shape 217"/>
          <p:cNvPicPr preferRelativeResize="0"/>
          <p:nvPr/>
        </p:nvPicPr>
        <p:blipFill>
          <a:blip r:embed="rId3">
            <a:alphaModFix/>
          </a:blip>
          <a:stretch>
            <a:fillRect/>
          </a:stretch>
        </p:blipFill>
        <p:spPr>
          <a:xfrm>
            <a:off x="575723" y="970264"/>
            <a:ext cx="7948601" cy="2498412"/>
          </a:xfrm>
          <a:prstGeom prst="rect">
            <a:avLst/>
          </a:prstGeom>
          <a:noFill/>
          <a:ln>
            <a:noFill/>
          </a:ln>
        </p:spPr>
      </p:pic>
      <p:sp>
        <p:nvSpPr>
          <p:cNvPr id="218" name="Shape 218"/>
          <p:cNvSpPr txBox="1"/>
          <p:nvPr/>
        </p:nvSpPr>
        <p:spPr>
          <a:xfrm>
            <a:off x="377625" y="3487631"/>
            <a:ext cx="8520600" cy="1537790"/>
          </a:xfrm>
          <a:prstGeom prst="rect">
            <a:avLst/>
          </a:prstGeom>
          <a:noFill/>
          <a:ln>
            <a:noFill/>
          </a:ln>
        </p:spPr>
        <p:txBody>
          <a:bodyPr wrap="square" lIns="91425" tIns="91425" rIns="91425" bIns="91425" anchor="t" anchorCtr="0">
            <a:noAutofit/>
          </a:bodyPr>
          <a:lstStyle/>
          <a:p>
            <a:pPr marL="457200" lvl="0" indent="-342900">
              <a:spcBef>
                <a:spcPts val="0"/>
              </a:spcBef>
              <a:spcAft>
                <a:spcPts val="600"/>
              </a:spcAft>
              <a:buSzPts val="1800"/>
              <a:buChar char="●"/>
            </a:pPr>
            <a:r>
              <a:rPr lang="en-GB" sz="1800" dirty="0" smtClean="0"/>
              <a:t>Use “</a:t>
            </a:r>
            <a:r>
              <a:rPr lang="en-GB" sz="1800" dirty="0" err="1" smtClean="0"/>
              <a:t>document.getElementById</a:t>
            </a:r>
            <a:r>
              <a:rPr lang="en-GB" sz="1800" dirty="0"/>
              <a:t>(“worm”) to get </a:t>
            </a:r>
            <a:r>
              <a:rPr lang="en-GB" sz="1800" dirty="0" smtClean="0"/>
              <a:t>the reference of the node</a:t>
            </a:r>
            <a:endParaRPr lang="en-GB" sz="1800" dirty="0"/>
          </a:p>
          <a:p>
            <a:pPr marL="457200" lvl="0" indent="-342900">
              <a:spcBef>
                <a:spcPts val="0"/>
              </a:spcBef>
              <a:spcAft>
                <a:spcPts val="600"/>
              </a:spcAft>
              <a:buSzPts val="1800"/>
              <a:buChar char="●"/>
            </a:pPr>
            <a:r>
              <a:rPr lang="en-GB" sz="1800" dirty="0" err="1"/>
              <a:t>innerHTML</a:t>
            </a:r>
            <a:r>
              <a:rPr lang="en-GB" sz="1800" dirty="0"/>
              <a:t> gives the inside part of the node, not including the script tag.</a:t>
            </a:r>
          </a:p>
          <a:p>
            <a:pPr marL="457200" lvl="0" indent="-342900">
              <a:spcBef>
                <a:spcPts val="0"/>
              </a:spcBef>
              <a:spcAft>
                <a:spcPts val="600"/>
              </a:spcAft>
              <a:buSzPts val="1800"/>
              <a:buChar char="●"/>
            </a:pPr>
            <a:r>
              <a:rPr lang="en-GB" sz="1800" dirty="0"/>
              <a:t>So, in our attack code, we can put the message in the description field along with a copy of the entire code. </a:t>
            </a:r>
          </a:p>
        </p:txBody>
      </p:sp>
      <p:sp>
        <p:nvSpPr>
          <p:cNvPr id="5" name="TextBox 4"/>
          <p:cNvSpPr txBox="1"/>
          <p:nvPr/>
        </p:nvSpPr>
        <p:spPr>
          <a:xfrm>
            <a:off x="4020337" y="2879226"/>
            <a:ext cx="2852063" cy="307777"/>
          </a:xfrm>
          <a:prstGeom prst="rect">
            <a:avLst/>
          </a:prstGeom>
          <a:noFill/>
        </p:spPr>
        <p:txBody>
          <a:bodyPr wrap="none" rtlCol="0">
            <a:spAutoFit/>
          </a:bodyPr>
          <a:lstStyle/>
          <a:p>
            <a:r>
              <a:rPr lang="en-US" dirty="0" smtClean="0"/>
              <a:t>This code displays a copy of itself</a:t>
            </a:r>
            <a:endParaRPr lang="en-US" dirty="0"/>
          </a:p>
        </p:txBody>
      </p:sp>
      <p:cxnSp>
        <p:nvCxnSpPr>
          <p:cNvPr id="7" name="Straight Arrow Connector 6"/>
          <p:cNvCxnSpPr>
            <a:stCxn id="5" idx="1"/>
          </p:cNvCxnSpPr>
          <p:nvPr/>
        </p:nvCxnSpPr>
        <p:spPr>
          <a:xfrm rot="10800000">
            <a:off x="2380463" y="2826327"/>
            <a:ext cx="1639874" cy="206788"/>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
        <p:nvSpPr>
          <p:cNvPr id="8" name="TextBox 7"/>
          <p:cNvSpPr txBox="1"/>
          <p:nvPr/>
        </p:nvSpPr>
        <p:spPr>
          <a:xfrm>
            <a:off x="6400800" y="2164215"/>
            <a:ext cx="2743200" cy="523220"/>
          </a:xfrm>
          <a:prstGeom prst="rect">
            <a:avLst/>
          </a:prstGeom>
          <a:noFill/>
        </p:spPr>
        <p:txBody>
          <a:bodyPr wrap="square" rtlCol="0">
            <a:spAutoFit/>
          </a:bodyPr>
          <a:lstStyle/>
          <a:p>
            <a:r>
              <a:rPr lang="en-US" dirty="0" smtClean="0"/>
              <a:t>Returns the inside part of a node, not including &lt;script&gt; tag</a:t>
            </a:r>
            <a:endParaRPr lang="en-US" dirty="0"/>
          </a:p>
        </p:txBody>
      </p:sp>
      <p:cxnSp>
        <p:nvCxnSpPr>
          <p:cNvPr id="9" name="Straight Arrow Connector 8"/>
          <p:cNvCxnSpPr>
            <a:stCxn id="8" idx="1"/>
          </p:cNvCxnSpPr>
          <p:nvPr/>
        </p:nvCxnSpPr>
        <p:spPr>
          <a:xfrm rot="10800000">
            <a:off x="6025662" y="2164863"/>
            <a:ext cx="375138" cy="260963"/>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
        <p:nvSpPr>
          <p:cNvPr id="10" name="Slide Number Placeholder 9"/>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29</a:t>
            </a:fld>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Story</a:t>
            </a:r>
            <a:endParaRPr lang="en-US" dirty="0"/>
          </a:p>
        </p:txBody>
      </p:sp>
      <p:sp>
        <p:nvSpPr>
          <p:cNvPr id="3" name="Text Placeholder 2"/>
          <p:cNvSpPr>
            <a:spLocks noGrp="1"/>
          </p:cNvSpPr>
          <p:nvPr>
            <p:ph type="body" idx="1"/>
          </p:nvPr>
        </p:nvSpPr>
        <p:spPr>
          <a:xfrm>
            <a:off x="311700" y="1152475"/>
            <a:ext cx="5181050" cy="3416400"/>
          </a:xfrm>
        </p:spPr>
        <p:txBody>
          <a:bodyPr/>
          <a:lstStyle/>
          <a:p>
            <a:pPr>
              <a:buNone/>
            </a:pPr>
            <a:r>
              <a:rPr lang="en-US" sz="1600" dirty="0" smtClean="0"/>
              <a:t>On October 4th, 2005, </a:t>
            </a:r>
            <a:r>
              <a:rPr lang="en-US" sz="1600" dirty="0" err="1" smtClean="0"/>
              <a:t>Samy</a:t>
            </a:r>
            <a:r>
              <a:rPr lang="en-US" sz="1600" dirty="0" smtClean="0"/>
              <a:t> </a:t>
            </a:r>
            <a:r>
              <a:rPr lang="en-US" sz="1600" dirty="0" err="1" smtClean="0"/>
              <a:t>Kamkar</a:t>
            </a:r>
            <a:r>
              <a:rPr lang="en-US" sz="1600" dirty="0" smtClean="0"/>
              <a:t> placed a worm, a small piece of JavaScript code, in his profile on the </a:t>
            </a:r>
            <a:r>
              <a:rPr lang="en-US" sz="1600" dirty="0" err="1" smtClean="0"/>
              <a:t>Myspace</a:t>
            </a:r>
            <a:r>
              <a:rPr lang="en-US" sz="1600" dirty="0" smtClean="0"/>
              <a:t> social network site. Twenty hours later, the worm had infected over one million users, who unknowingly added </a:t>
            </a:r>
            <a:r>
              <a:rPr lang="en-US" sz="1600" dirty="0" err="1" smtClean="0"/>
              <a:t>Samy</a:t>
            </a:r>
            <a:r>
              <a:rPr lang="en-US" sz="1600" dirty="0" smtClean="0"/>
              <a:t> to their friend lists and also displayed a string "</a:t>
            </a:r>
            <a:r>
              <a:rPr lang="en-US" sz="1600" i="1" dirty="0" smtClean="0"/>
              <a:t>but most of all , </a:t>
            </a:r>
            <a:r>
              <a:rPr lang="en-US" sz="1600" i="1" dirty="0" err="1" smtClean="0"/>
              <a:t>samy</a:t>
            </a:r>
            <a:r>
              <a:rPr lang="en-US" sz="1600" i="1" dirty="0" smtClean="0"/>
              <a:t> is my hero</a:t>
            </a:r>
            <a:r>
              <a:rPr lang="en-US" sz="1600" dirty="0" smtClean="0"/>
              <a:t>" in their profile pages. </a:t>
            </a:r>
            <a:r>
              <a:rPr lang="en-US" sz="1600" dirty="0" smtClean="0"/>
              <a:t>The </a:t>
            </a:r>
            <a:r>
              <a:rPr lang="en-US" sz="1600" dirty="0" smtClean="0"/>
              <a:t>attack exploited a type of vulnerability called Cross-Site Scripting (</a:t>
            </a:r>
            <a:r>
              <a:rPr lang="en-US" sz="1600" dirty="0" err="1" smtClean="0"/>
              <a:t>XSS</a:t>
            </a:r>
            <a:r>
              <a:rPr lang="en-US" sz="1600" dirty="0" smtClean="0"/>
              <a:t>). </a:t>
            </a:r>
            <a:endParaRPr lang="en-US" sz="1600" dirty="0"/>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3</a:t>
            </a:fld>
            <a:endParaRPr lang="en-GB"/>
          </a:p>
        </p:txBody>
      </p:sp>
      <p:pic>
        <p:nvPicPr>
          <p:cNvPr id="76802" name="Picture 2" descr="http://i.gzn.jp/img/2016/06/06/samy-kamkar-myspace/16_m.png"/>
          <p:cNvPicPr>
            <a:picLocks noChangeAspect="1" noChangeArrowheads="1"/>
          </p:cNvPicPr>
          <p:nvPr/>
        </p:nvPicPr>
        <p:blipFill>
          <a:blip r:embed="rId2"/>
          <a:srcRect/>
          <a:stretch>
            <a:fillRect/>
          </a:stretch>
        </p:blipFill>
        <p:spPr bwMode="auto">
          <a:xfrm>
            <a:off x="5451476" y="1299567"/>
            <a:ext cx="3590924" cy="2019895"/>
          </a:xfrm>
          <a:prstGeom prst="rect">
            <a:avLst/>
          </a:prstGeom>
          <a:noFill/>
        </p:spPr>
      </p:pic>
      <p:sp>
        <p:nvSpPr>
          <p:cNvPr id="6" name="Text Placeholder 2"/>
          <p:cNvSpPr txBox="1">
            <a:spLocks/>
          </p:cNvSpPr>
          <p:nvPr/>
        </p:nvSpPr>
        <p:spPr>
          <a:xfrm>
            <a:off x="311150" y="3403599"/>
            <a:ext cx="8108950" cy="1593851"/>
          </a:xfrm>
          <a:prstGeom prst="rect">
            <a:avLst/>
          </a:prstGeom>
          <a:noFill/>
          <a:ln>
            <a:noFill/>
          </a:ln>
        </p:spPr>
        <p:txBody>
          <a:bodyPr wrap="square" lIns="91425" tIns="91425" rIns="91425" bIns="91425" anchor="t" anchorCtr="0"/>
          <a:lstStyle/>
          <a:p>
            <a:pPr marL="0" marR="0" lvl="0" indent="0" algn="l" defTabSz="914400" rtl="0" eaLnBrk="1" fontAlgn="auto" latinLnBrk="0" hangingPunct="1">
              <a:lnSpc>
                <a:spcPct val="115000"/>
              </a:lnSpc>
              <a:spcBef>
                <a:spcPts val="0"/>
              </a:spcBef>
              <a:spcAft>
                <a:spcPts val="1600"/>
              </a:spcAft>
              <a:buClr>
                <a:schemeClr val="dk2"/>
              </a:buClr>
              <a:buSzPts val="1800"/>
              <a:buFontTx/>
              <a:buNone/>
              <a:tabLst/>
              <a:defRPr/>
            </a:pPr>
            <a:r>
              <a:rPr kumimoji="0" lang="en-US" sz="1600" b="0" i="0" u="none" strike="noStrike" kern="0" cap="none" spc="0" normalizeH="0" baseline="0" noProof="0" dirty="0" err="1" smtClean="0">
                <a:ln>
                  <a:noFill/>
                </a:ln>
                <a:solidFill>
                  <a:schemeClr val="dk2"/>
                </a:solidFill>
                <a:effectLst/>
                <a:uLnTx/>
                <a:uFillTx/>
                <a:latin typeface="Arial"/>
                <a:ea typeface="Arial"/>
                <a:cs typeface="Arial"/>
                <a:sym typeface="Arial"/>
              </a:rPr>
              <a:t>XSS</a:t>
            </a:r>
            <a:r>
              <a:rPr kumimoji="0" lang="en-US" sz="1600" b="0" i="0" u="none" strike="noStrike" kern="0" cap="none" spc="0" normalizeH="0" baseline="0" noProof="0" dirty="0" smtClean="0">
                <a:ln>
                  <a:noFill/>
                </a:ln>
                <a:solidFill>
                  <a:schemeClr val="dk2"/>
                </a:solidFill>
                <a:effectLst/>
                <a:uLnTx/>
                <a:uFillTx/>
                <a:latin typeface="Arial"/>
                <a:ea typeface="Arial"/>
                <a:cs typeface="Arial"/>
                <a:sym typeface="Arial"/>
              </a:rPr>
              <a:t> vulnerabilities have been reported and exploited since the </a:t>
            </a:r>
            <a:r>
              <a:rPr kumimoji="0" lang="en-US" sz="1600" b="0" i="0" u="none" strike="noStrike" kern="0" cap="none" spc="0" normalizeH="0" baseline="0" noProof="0" dirty="0" err="1" smtClean="0">
                <a:ln>
                  <a:noFill/>
                </a:ln>
                <a:solidFill>
                  <a:schemeClr val="dk2"/>
                </a:solidFill>
                <a:effectLst/>
                <a:uLnTx/>
                <a:uFillTx/>
                <a:latin typeface="Arial"/>
                <a:ea typeface="Arial"/>
                <a:cs typeface="Arial"/>
                <a:sym typeface="Arial"/>
              </a:rPr>
              <a:t>1990s</a:t>
            </a:r>
            <a:r>
              <a:rPr kumimoji="0" lang="en-US" sz="1600" b="0" i="0" u="none" strike="noStrike" kern="0" cap="none" spc="0" normalizeH="0" baseline="0" noProof="0" dirty="0" smtClean="0">
                <a:ln>
                  <a:noFill/>
                </a:ln>
                <a:solidFill>
                  <a:schemeClr val="dk2"/>
                </a:solidFill>
                <a:effectLst/>
                <a:uLnTx/>
                <a:uFillTx/>
                <a:latin typeface="Arial"/>
                <a:ea typeface="Arial"/>
                <a:cs typeface="Arial"/>
                <a:sym typeface="Arial"/>
              </a:rPr>
              <a:t>. Many web sites suffered from this type of attacks in the past, including Twitter, </a:t>
            </a:r>
            <a:r>
              <a:rPr kumimoji="0" lang="en-US" sz="1600" b="0" i="0" u="none" strike="noStrike" kern="0" cap="none" spc="0" normalizeH="0" baseline="0" noProof="0" dirty="0" err="1" smtClean="0">
                <a:ln>
                  <a:noFill/>
                </a:ln>
                <a:solidFill>
                  <a:schemeClr val="dk2"/>
                </a:solidFill>
                <a:effectLst/>
                <a:uLnTx/>
                <a:uFillTx/>
                <a:latin typeface="Arial"/>
                <a:ea typeface="Arial"/>
                <a:cs typeface="Arial"/>
                <a:sym typeface="Arial"/>
              </a:rPr>
              <a:t>Facebook</a:t>
            </a:r>
            <a:r>
              <a:rPr kumimoji="0" lang="en-US" sz="1600" b="0" i="0" u="none" strike="noStrike" kern="0" cap="none" spc="0" normalizeH="0" baseline="0" noProof="0" dirty="0" smtClean="0">
                <a:ln>
                  <a:noFill/>
                </a:ln>
                <a:solidFill>
                  <a:schemeClr val="dk2"/>
                </a:solidFill>
                <a:effectLst/>
                <a:uLnTx/>
                <a:uFillTx/>
                <a:latin typeface="Arial"/>
                <a:ea typeface="Arial"/>
                <a:cs typeface="Arial"/>
                <a:sym typeface="Arial"/>
              </a:rPr>
              <a:t>, YouTube, etc. According to a 2007 report, as many as 68% of websites are likely to have </a:t>
            </a:r>
            <a:r>
              <a:rPr kumimoji="0" lang="en-US" sz="1600" b="0" i="0" u="none" strike="noStrike" kern="0" cap="none" spc="0" normalizeH="0" baseline="0" noProof="0" dirty="0" err="1" smtClean="0">
                <a:ln>
                  <a:noFill/>
                </a:ln>
                <a:solidFill>
                  <a:schemeClr val="dk2"/>
                </a:solidFill>
                <a:effectLst/>
                <a:uLnTx/>
                <a:uFillTx/>
                <a:latin typeface="Arial"/>
                <a:ea typeface="Arial"/>
                <a:cs typeface="Arial"/>
                <a:sym typeface="Arial"/>
              </a:rPr>
              <a:t>XSS</a:t>
            </a:r>
            <a:r>
              <a:rPr kumimoji="0" lang="en-US" sz="1600" b="0" i="0" u="none" strike="noStrike" kern="0" cap="none" spc="0" normalizeH="0" baseline="0" noProof="0" dirty="0" smtClean="0">
                <a:ln>
                  <a:noFill/>
                </a:ln>
                <a:solidFill>
                  <a:schemeClr val="dk2"/>
                </a:solidFill>
                <a:effectLst/>
                <a:uLnTx/>
                <a:uFillTx/>
                <a:latin typeface="Arial"/>
                <a:ea typeface="Arial"/>
                <a:cs typeface="Arial"/>
                <a:sym typeface="Arial"/>
              </a:rPr>
              <a:t> vulnerabilities, surpassing the buffer-overflow vulnerability to become the most common software vulnerability.</a:t>
            </a:r>
            <a:endParaRPr kumimoji="0" lang="en-US" sz="1600" b="0" i="0" u="none" strike="noStrike" kern="0" cap="none" spc="0" normalizeH="0" baseline="0" noProof="0" dirty="0">
              <a:ln>
                <a:noFill/>
              </a:ln>
              <a:solidFill>
                <a:schemeClr val="dk2"/>
              </a:solidFill>
              <a:effectLst/>
              <a:uLnTx/>
              <a:uFillTx/>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311700" y="256100"/>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Self-Propagation </a:t>
            </a:r>
            <a:r>
              <a:rPr lang="en-GB" dirty="0" err="1"/>
              <a:t>XSS</a:t>
            </a:r>
            <a:r>
              <a:rPr lang="en-GB" dirty="0"/>
              <a:t> Worm</a:t>
            </a:r>
          </a:p>
          <a:p>
            <a:pPr marL="0" lvl="0" indent="0">
              <a:spcBef>
                <a:spcPts val="0"/>
              </a:spcBef>
              <a:buNone/>
            </a:pPr>
            <a:endParaRPr/>
          </a:p>
        </p:txBody>
      </p:sp>
      <p:sp>
        <p:nvSpPr>
          <p:cNvPr id="225" name="Shape 225"/>
          <p:cNvSpPr txBox="1"/>
          <p:nvPr/>
        </p:nvSpPr>
        <p:spPr>
          <a:xfrm>
            <a:off x="311700" y="3690872"/>
            <a:ext cx="8535186" cy="1152099"/>
          </a:xfrm>
          <a:prstGeom prst="rect">
            <a:avLst/>
          </a:prstGeom>
          <a:noFill/>
          <a:ln>
            <a:noFill/>
          </a:ln>
        </p:spPr>
        <p:txBody>
          <a:bodyPr wrap="square" lIns="91425" tIns="91425" rIns="91425" bIns="91425" anchor="t" anchorCtr="0">
            <a:noAutofit/>
          </a:bodyPr>
          <a:lstStyle/>
          <a:p>
            <a:pPr marL="0" lvl="0" indent="0">
              <a:spcBef>
                <a:spcPts val="0"/>
              </a:spcBef>
              <a:buNone/>
            </a:pPr>
            <a:r>
              <a:rPr lang="en-GB" sz="1600" u="sng" dirty="0"/>
              <a:t>Line </a:t>
            </a:r>
            <a:r>
              <a:rPr lang="en-GB" sz="16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sz="1600" u="sng" dirty="0" smtClean="0"/>
              <a:t> </a:t>
            </a:r>
            <a:r>
              <a:rPr lang="en-GB" sz="1600" u="sng" dirty="0"/>
              <a:t>and </a:t>
            </a:r>
            <a:r>
              <a:rPr lang="en-GB" sz="16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600" u="sng" dirty="0" smtClean="0"/>
              <a:t>: </a:t>
            </a:r>
            <a:r>
              <a:rPr lang="en-GB" sz="1600" dirty="0"/>
              <a:t>Construct a copy of the worm code, including </a:t>
            </a:r>
            <a:r>
              <a:rPr lang="en-GB" sz="1600" dirty="0" smtClean="0"/>
              <a:t>the script </a:t>
            </a:r>
            <a:r>
              <a:rPr lang="en-GB" sz="1600" dirty="0"/>
              <a:t>tags.</a:t>
            </a:r>
          </a:p>
          <a:p>
            <a:pPr marL="0" lvl="0" indent="0">
              <a:spcBef>
                <a:spcPts val="0"/>
              </a:spcBef>
              <a:buNone/>
            </a:pPr>
            <a:endParaRPr sz="1600" dirty="0"/>
          </a:p>
          <a:p>
            <a:pPr marL="0" lvl="0" indent="0">
              <a:spcBef>
                <a:spcPts val="0"/>
              </a:spcBef>
              <a:buNone/>
            </a:pPr>
            <a:r>
              <a:rPr lang="en-GB" sz="1600" u="sng" dirty="0"/>
              <a:t>Line </a:t>
            </a:r>
            <a:r>
              <a:rPr lang="en-GB" sz="16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600" u="sng" dirty="0" smtClean="0"/>
              <a:t>: </a:t>
            </a:r>
            <a:r>
              <a:rPr lang="en-GB" sz="1600" dirty="0"/>
              <a:t>We split the string into two parts and use </a:t>
            </a:r>
            <a:r>
              <a:rPr lang="en-GB" sz="1600" dirty="0">
                <a:solidFill>
                  <a:srgbClr val="FF0000"/>
                </a:solidFill>
              </a:rPr>
              <a:t>“+”</a:t>
            </a:r>
            <a:r>
              <a:rPr lang="en-GB" sz="1600" dirty="0"/>
              <a:t> to concatenate them together. If we directly put the entire string, Firefox’s HTML parser will consider the string as a closing tag of the script block and the rest of the code will be ignored.</a:t>
            </a:r>
          </a:p>
          <a:p>
            <a:pPr marL="0" lvl="0" indent="0">
              <a:spcBef>
                <a:spcPts val="0"/>
              </a:spcBef>
              <a:buNone/>
            </a:pPr>
            <a:endParaRPr sz="1200" dirty="0"/>
          </a:p>
        </p:txBody>
      </p:sp>
      <p:pic>
        <p:nvPicPr>
          <p:cNvPr id="2" name="Picture 1" descr="Screen Clippi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67611" y="1061093"/>
            <a:ext cx="8196939" cy="2658892"/>
          </a:xfrm>
          <a:prstGeom prst="rect">
            <a:avLst/>
          </a:prstGeom>
        </p:spPr>
      </p:pic>
      <p:sp>
        <p:nvSpPr>
          <p:cNvPr id="5" name="Slide Number Placeholder 4"/>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30</a:t>
            </a:fld>
            <a:endParaRPr lang="en-GB"/>
          </a:p>
        </p:txBody>
      </p:sp>
      <p:sp>
        <p:nvSpPr>
          <p:cNvPr id="6" name="Rectangle 5"/>
          <p:cNvSpPr/>
          <p:nvPr/>
        </p:nvSpPr>
        <p:spPr>
          <a:xfrm>
            <a:off x="258059" y="760512"/>
            <a:ext cx="4588115" cy="307777"/>
          </a:xfrm>
          <a:prstGeom prst="rect">
            <a:avLst/>
          </a:prstGeom>
          <a:solidFill>
            <a:schemeClr val="bg1">
              <a:lumMod val="85000"/>
              <a:alpha val="74000"/>
            </a:schemeClr>
          </a:solidFill>
        </p:spPr>
        <p:txBody>
          <a:bodyPr wrap="none">
            <a:spAutoFit/>
          </a:bodyPr>
          <a:lstStyle/>
          <a:p>
            <a:r>
              <a:rPr lang="en-US" dirty="0" smtClean="0">
                <a:latin typeface="Courier New" pitchFamily="49" charset="0"/>
                <a:cs typeface="Courier New" pitchFamily="49" charset="0"/>
              </a:rPr>
              <a:t>&lt;script type="text/</a:t>
            </a:r>
            <a:r>
              <a:rPr lang="en-US" dirty="0" err="1" smtClean="0">
                <a:latin typeface="Courier New" pitchFamily="49" charset="0"/>
                <a:cs typeface="Courier New" pitchFamily="49" charset="0"/>
              </a:rPr>
              <a:t>javascript</a:t>
            </a:r>
            <a:r>
              <a:rPr lang="en-US" dirty="0" smtClean="0">
                <a:latin typeface="Courier New" pitchFamily="49" charset="0"/>
                <a:cs typeface="Courier New" pitchFamily="49" charset="0"/>
              </a:rPr>
              <a:t>" id="worm"&gt;</a:t>
            </a:r>
            <a:endParaRPr lang="en-US"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Self-Propagation XSS Worm</a:t>
            </a:r>
          </a:p>
        </p:txBody>
      </p:sp>
      <p:sp>
        <p:nvSpPr>
          <p:cNvPr id="237" name="Shape 237"/>
          <p:cNvSpPr txBox="1"/>
          <p:nvPr/>
        </p:nvSpPr>
        <p:spPr>
          <a:xfrm>
            <a:off x="500250" y="1124475"/>
            <a:ext cx="8332200" cy="37710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u="sng" dirty="0"/>
              <a:t>Line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③</a:t>
            </a:r>
            <a:r>
              <a:rPr lang="en-GB" sz="1800" u="sng" dirty="0" smtClean="0"/>
              <a:t>:</a:t>
            </a:r>
            <a:r>
              <a:rPr lang="en-GB" sz="1800" dirty="0" smtClean="0"/>
              <a:t> </a:t>
            </a:r>
            <a:r>
              <a:rPr lang="en-GB" sz="1800" dirty="0"/>
              <a:t>In HTTP POST requests, data is sent with Content-Type as “application/x-www-form-</a:t>
            </a:r>
            <a:r>
              <a:rPr lang="en-GB" sz="1800" dirty="0" err="1"/>
              <a:t>urlencoded</a:t>
            </a:r>
            <a:r>
              <a:rPr lang="en-GB" sz="1800" dirty="0"/>
              <a:t>”. We use </a:t>
            </a:r>
            <a:r>
              <a:rPr lang="en-GB" sz="1800" dirty="0" err="1"/>
              <a:t>encodeURIComponent</a:t>
            </a:r>
            <a:r>
              <a:rPr lang="en-GB" sz="1800" dirty="0"/>
              <a:t>() function to encode the string.</a:t>
            </a:r>
          </a:p>
          <a:p>
            <a:pPr marL="0" lvl="0" indent="0">
              <a:spcBef>
                <a:spcPts val="0"/>
              </a:spcBef>
              <a:buNone/>
            </a:pPr>
            <a:endParaRPr sz="1800" dirty="0"/>
          </a:p>
          <a:p>
            <a:pPr marL="0" lvl="0" indent="0">
              <a:spcBef>
                <a:spcPts val="0"/>
              </a:spcBef>
              <a:buNone/>
            </a:pPr>
            <a:r>
              <a:rPr lang="en-GB" sz="1800" u="sng" dirty="0"/>
              <a:t>Line </a:t>
            </a:r>
            <a:r>
              <a:rPr lang="en-GB" sz="1800" u="sng" dirty="0" smtClean="0">
                <a:latin typeface="Arial Unicode MS" panose="020B0604020202020204" pitchFamily="34" charset="-128"/>
                <a:ea typeface="Arial Unicode MS" panose="020B0604020202020204" pitchFamily="34" charset="-128"/>
                <a:cs typeface="Arial Unicode MS" panose="020B0604020202020204" pitchFamily="34" charset="-128"/>
              </a:rPr>
              <a:t>④</a:t>
            </a:r>
            <a:r>
              <a:rPr lang="en-GB" sz="1800" u="sng" dirty="0" smtClean="0"/>
              <a:t>: </a:t>
            </a:r>
            <a:r>
              <a:rPr lang="en-GB" sz="1800" dirty="0">
                <a:solidFill>
                  <a:schemeClr val="dk1"/>
                </a:solidFill>
              </a:rPr>
              <a:t> </a:t>
            </a:r>
            <a:r>
              <a:rPr lang="en-GB" sz="1800" dirty="0" smtClean="0">
                <a:solidFill>
                  <a:schemeClr val="dk1"/>
                </a:solidFill>
              </a:rPr>
              <a:t>Access </a:t>
            </a:r>
            <a:r>
              <a:rPr lang="en-GB" sz="1800" dirty="0">
                <a:solidFill>
                  <a:schemeClr val="dk1"/>
                </a:solidFill>
              </a:rPr>
              <a:t>level of each </a:t>
            </a:r>
            <a:r>
              <a:rPr lang="en-GB" sz="1800" dirty="0" smtClean="0">
                <a:solidFill>
                  <a:schemeClr val="dk1"/>
                </a:solidFill>
              </a:rPr>
              <a:t>field: </a:t>
            </a:r>
            <a:r>
              <a:rPr lang="en-GB" sz="1800" dirty="0">
                <a:solidFill>
                  <a:schemeClr val="dk1"/>
                </a:solidFill>
              </a:rPr>
              <a:t>2 </a:t>
            </a:r>
            <a:r>
              <a:rPr lang="en-GB" sz="1800" dirty="0" smtClean="0">
                <a:solidFill>
                  <a:schemeClr val="dk1"/>
                </a:solidFill>
              </a:rPr>
              <a:t>means public.</a:t>
            </a:r>
            <a:endParaRPr lang="en-GB" sz="1800" dirty="0">
              <a:solidFill>
                <a:schemeClr val="dk1"/>
              </a:solidFill>
            </a:endParaRPr>
          </a:p>
          <a:p>
            <a:pPr marL="0" lvl="0" indent="0">
              <a:spcBef>
                <a:spcPts val="0"/>
              </a:spcBef>
              <a:buNone/>
            </a:pPr>
            <a:endParaRPr sz="1800" dirty="0">
              <a:solidFill>
                <a:schemeClr val="dk1"/>
              </a:solidFill>
            </a:endParaRPr>
          </a:p>
          <a:p>
            <a:pPr marL="0" lvl="0" indent="0">
              <a:spcBef>
                <a:spcPts val="0"/>
              </a:spcBef>
              <a:buNone/>
            </a:pPr>
            <a:r>
              <a:rPr lang="en-GB" sz="1800" dirty="0">
                <a:solidFill>
                  <a:schemeClr val="dk1"/>
                </a:solidFill>
              </a:rPr>
              <a:t>After Samy places this self-propagating code in his profile, when Alice visits </a:t>
            </a:r>
            <a:r>
              <a:rPr lang="en-GB" sz="1800" dirty="0" err="1">
                <a:solidFill>
                  <a:schemeClr val="dk1"/>
                </a:solidFill>
              </a:rPr>
              <a:t>Samy’s</a:t>
            </a:r>
            <a:r>
              <a:rPr lang="en-GB" sz="1800" dirty="0">
                <a:solidFill>
                  <a:schemeClr val="dk1"/>
                </a:solidFill>
              </a:rPr>
              <a:t> profile, the worm gets executed and modifies Alice’s profile, inside which, a copy of the worm code is also placed. So, any user visiting Alice’s profile will too get infected in the same way</a:t>
            </a:r>
            <a:r>
              <a:rPr lang="en-GB" sz="1800" dirty="0" smtClean="0">
                <a:solidFill>
                  <a:schemeClr val="dk1"/>
                </a:solidFill>
              </a:rPr>
              <a:t>.</a:t>
            </a: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31</a:t>
            </a:fld>
            <a:endParaRPr lang="en-GB"/>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Self-Propagation XSS </a:t>
            </a:r>
            <a:r>
              <a:rPr lang="en-GB" dirty="0" smtClean="0"/>
              <a:t>Worm: The Link Approach</a:t>
            </a:r>
            <a:endParaRPr lang="en-GB" dirty="0"/>
          </a:p>
        </p:txBody>
      </p:sp>
      <p:pic>
        <p:nvPicPr>
          <p:cNvPr id="244" name="Shape 244"/>
          <p:cNvPicPr preferRelativeResize="0"/>
          <p:nvPr/>
        </p:nvPicPr>
        <p:blipFill>
          <a:blip r:embed="rId3">
            <a:alphaModFix/>
          </a:blip>
          <a:stretch>
            <a:fillRect/>
          </a:stretch>
        </p:blipFill>
        <p:spPr>
          <a:xfrm>
            <a:off x="136026" y="1123600"/>
            <a:ext cx="6325230" cy="697643"/>
          </a:xfrm>
          <a:prstGeom prst="rect">
            <a:avLst/>
          </a:prstGeom>
          <a:noFill/>
          <a:ln>
            <a:noFill/>
          </a:ln>
        </p:spPr>
      </p:pic>
      <p:pic>
        <p:nvPicPr>
          <p:cNvPr id="2" name="Picture 1" descr="Screen Clipping"/>
          <p:cNvPicPr>
            <a:picLocks noChangeAspect="1"/>
          </p:cNvPicPr>
          <p:nvPr/>
        </p:nvPicPr>
        <p:blipFill>
          <a:blip r:embed="rId4">
            <a:extLst>
              <a:ext uri="{28A0092B-C50C-407E-A947-70E740481C1C}">
                <a14:useLocalDpi xmlns="" xmlns:a14="http://schemas.microsoft.com/office/drawing/2010/main" val="0"/>
              </a:ext>
            </a:extLst>
          </a:blip>
          <a:srcRect r="11462"/>
          <a:stretch>
            <a:fillRect/>
          </a:stretch>
        </p:blipFill>
        <p:spPr>
          <a:xfrm>
            <a:off x="136025" y="1881528"/>
            <a:ext cx="6317674" cy="2924739"/>
          </a:xfrm>
          <a:prstGeom prst="rect">
            <a:avLst/>
          </a:prstGeom>
        </p:spPr>
      </p:pic>
      <p:sp>
        <p:nvSpPr>
          <p:cNvPr id="245" name="Shape 245"/>
          <p:cNvSpPr txBox="1"/>
          <p:nvPr/>
        </p:nvSpPr>
        <p:spPr>
          <a:xfrm>
            <a:off x="6521712" y="982684"/>
            <a:ext cx="2540087" cy="35400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600" dirty="0"/>
              <a:t>The JavaScript code xssworm.js will be fetched from the URL.</a:t>
            </a:r>
          </a:p>
          <a:p>
            <a:pPr marL="0" lvl="0" indent="0">
              <a:spcBef>
                <a:spcPts val="0"/>
              </a:spcBef>
              <a:buNone/>
            </a:pPr>
            <a:endParaRPr sz="1600" dirty="0"/>
          </a:p>
          <a:p>
            <a:pPr marL="457200" lvl="0" indent="-342900" rtl="0">
              <a:spcBef>
                <a:spcPts val="0"/>
              </a:spcBef>
              <a:buSzPts val="1800"/>
              <a:buChar char="●"/>
            </a:pPr>
            <a:r>
              <a:rPr lang="en-GB" sz="1600" dirty="0"/>
              <a:t>Hence, we do not need to include all the worm code in the profile.</a:t>
            </a:r>
          </a:p>
          <a:p>
            <a:pPr marL="0" lvl="0" indent="0" rtl="0">
              <a:spcBef>
                <a:spcPts val="0"/>
              </a:spcBef>
              <a:buNone/>
            </a:pPr>
            <a:endParaRPr sz="1600" dirty="0"/>
          </a:p>
          <a:p>
            <a:pPr marL="457200" lvl="0" indent="-342900">
              <a:spcBef>
                <a:spcPts val="0"/>
              </a:spcBef>
              <a:buSzPts val="1800"/>
              <a:buChar char="●"/>
            </a:pPr>
            <a:r>
              <a:rPr lang="en-GB" sz="1600" dirty="0"/>
              <a:t>Inside the code, we need to achieve damage and self-propagation.</a:t>
            </a:r>
          </a:p>
        </p:txBody>
      </p:sp>
      <p:sp>
        <p:nvSpPr>
          <p:cNvPr id="6" name="Slide Number Placeholder 5"/>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32</a:t>
            </a:fld>
            <a:endParaRPr lang="en-GB"/>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attack</a:t>
            </a:r>
            <a:endParaRPr lang="en-US" dirty="0"/>
          </a:p>
        </p:txBody>
      </p:sp>
      <p:sp>
        <p:nvSpPr>
          <p:cNvPr id="3" name="Text Placeholder 2"/>
          <p:cNvSpPr>
            <a:spLocks noGrp="1"/>
          </p:cNvSpPr>
          <p:nvPr>
            <p:ph type="body" idx="1"/>
          </p:nvPr>
        </p:nvSpPr>
        <p:spPr/>
        <p:txBody>
          <a:bodyPr/>
          <a:lstStyle/>
          <a:p>
            <a:pPr>
              <a:spcAft>
                <a:spcPts val="600"/>
              </a:spcAft>
            </a:pPr>
            <a:r>
              <a:rPr lang="en-US" dirty="0" smtClean="0">
                <a:solidFill>
                  <a:schemeClr val="tx1"/>
                </a:solidFill>
              </a:rPr>
              <a:t> The inline approach is implemented in </a:t>
            </a:r>
            <a:r>
              <a:rPr lang="en-US" dirty="0" smtClean="0">
                <a:solidFill>
                  <a:schemeClr val="tx1"/>
                </a:solidFill>
                <a:latin typeface="Courier New" pitchFamily="49" charset="0"/>
                <a:cs typeface="Courier New" pitchFamily="49" charset="0"/>
              </a:rPr>
              <a:t>self_propogating.js</a:t>
            </a:r>
          </a:p>
          <a:p>
            <a:pPr>
              <a:spcAft>
                <a:spcPts val="600"/>
              </a:spcAft>
            </a:pPr>
            <a:r>
              <a:rPr lang="en-US" dirty="0" smtClean="0">
                <a:solidFill>
                  <a:schemeClr val="tx1"/>
                </a:solidFill>
              </a:rPr>
              <a:t> Log in as </a:t>
            </a:r>
            <a:r>
              <a:rPr lang="en-US" dirty="0" err="1" smtClean="0">
                <a:solidFill>
                  <a:schemeClr val="tx1"/>
                </a:solidFill>
              </a:rPr>
              <a:t>Samy</a:t>
            </a:r>
            <a:r>
              <a:rPr lang="en-US" dirty="0" smtClean="0">
                <a:solidFill>
                  <a:schemeClr val="tx1"/>
                </a:solidFill>
              </a:rPr>
              <a:t>, paste the script into </a:t>
            </a:r>
            <a:r>
              <a:rPr lang="en-US" dirty="0" err="1" smtClean="0">
                <a:solidFill>
                  <a:schemeClr val="tx1"/>
                </a:solidFill>
              </a:rPr>
              <a:t>Samy’s</a:t>
            </a:r>
            <a:r>
              <a:rPr lang="en-US" dirty="0" smtClean="0">
                <a:solidFill>
                  <a:schemeClr val="tx1"/>
                </a:solidFill>
              </a:rPr>
              <a:t> profile</a:t>
            </a:r>
          </a:p>
          <a:p>
            <a:pPr>
              <a:spcAft>
                <a:spcPts val="600"/>
              </a:spcAft>
            </a:pPr>
            <a:r>
              <a:rPr lang="en-US" dirty="0" smtClean="0">
                <a:solidFill>
                  <a:schemeClr val="tx1"/>
                </a:solidFill>
              </a:rPr>
              <a:t> Log in as Alice and visit </a:t>
            </a:r>
            <a:r>
              <a:rPr lang="en-US" dirty="0" err="1" smtClean="0">
                <a:solidFill>
                  <a:schemeClr val="tx1"/>
                </a:solidFill>
              </a:rPr>
              <a:t>Samy’s</a:t>
            </a:r>
            <a:r>
              <a:rPr lang="en-US" dirty="0" smtClean="0">
                <a:solidFill>
                  <a:schemeClr val="tx1"/>
                </a:solidFill>
              </a:rPr>
              <a:t> profile. Alice’s profile gets infected by the worm.</a:t>
            </a:r>
            <a:endParaRPr lang="en-US" dirty="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4412140" y="2445712"/>
            <a:ext cx="3800209" cy="269778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146130" y="2607216"/>
            <a:ext cx="3042205" cy="2180440"/>
          </a:xfrm>
          <a:prstGeom prst="rect">
            <a:avLst/>
          </a:prstGeom>
          <a:noFill/>
          <a:ln w="9525">
            <a:noFill/>
            <a:miter lim="800000"/>
            <a:headEnd/>
            <a:tailEnd/>
          </a:ln>
          <a:effectLst/>
        </p:spPr>
      </p:pic>
      <p:sp>
        <p:nvSpPr>
          <p:cNvPr id="6" name="Slide Number Placeholder 5"/>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33</a:t>
            </a:fld>
            <a:endParaRPr lang="en-GB"/>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smtClean="0"/>
              <a:t>Countermeasures: the Filter Approach</a:t>
            </a:r>
            <a:endParaRPr lang="en-GB" dirty="0"/>
          </a:p>
        </p:txBody>
      </p:sp>
      <p:sp>
        <p:nvSpPr>
          <p:cNvPr id="252" name="Shape 252"/>
          <p:cNvSpPr txBox="1">
            <a:spLocks noGrp="1"/>
          </p:cNvSpPr>
          <p:nvPr>
            <p:ph type="body" idx="1"/>
          </p:nvPr>
        </p:nvSpPr>
        <p:spPr>
          <a:xfrm>
            <a:off x="311700" y="1152475"/>
            <a:ext cx="8520600" cy="2212800"/>
          </a:xfrm>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smtClean="0">
                <a:solidFill>
                  <a:srgbClr val="000000"/>
                </a:solidFill>
              </a:rPr>
              <a:t>Removes </a:t>
            </a:r>
            <a:r>
              <a:rPr lang="en-GB" dirty="0">
                <a:solidFill>
                  <a:srgbClr val="000000"/>
                </a:solidFill>
              </a:rPr>
              <a:t>code from user inputs.</a:t>
            </a:r>
          </a:p>
          <a:p>
            <a:pPr marL="457200" lvl="0" indent="-342900">
              <a:spcBef>
                <a:spcPts val="0"/>
              </a:spcBef>
              <a:spcAft>
                <a:spcPts val="600"/>
              </a:spcAft>
              <a:buClr>
                <a:srgbClr val="000000"/>
              </a:buClr>
              <a:buSzPts val="1800"/>
              <a:buChar char="●"/>
            </a:pPr>
            <a:r>
              <a:rPr lang="en-GB" dirty="0">
                <a:solidFill>
                  <a:srgbClr val="000000"/>
                </a:solidFill>
              </a:rPr>
              <a:t>It is difficult to implement as there are many ways to embed code other than &lt;script&gt; </a:t>
            </a:r>
            <a:r>
              <a:rPr lang="en-GB" dirty="0" smtClean="0">
                <a:solidFill>
                  <a:srgbClr val="000000"/>
                </a:solidFill>
              </a:rPr>
              <a:t>tag</a:t>
            </a:r>
          </a:p>
          <a:p>
            <a:pPr marL="457200" lvl="0" indent="-342900">
              <a:spcBef>
                <a:spcPts val="0"/>
              </a:spcBef>
              <a:spcAft>
                <a:spcPts val="600"/>
              </a:spcAft>
              <a:buClr>
                <a:srgbClr val="000000"/>
              </a:buClr>
              <a:buSzPts val="1800"/>
              <a:buNone/>
            </a:pPr>
            <a:r>
              <a:rPr lang="en-GB" dirty="0" smtClean="0">
                <a:solidFill>
                  <a:srgbClr val="000000"/>
                </a:solidFill>
              </a:rPr>
              <a:t>	- </a:t>
            </a:r>
            <a:r>
              <a:rPr lang="en-US" dirty="0" smtClean="0"/>
              <a:t>Inline, between a pair of &lt;script&gt; and &lt;/script&gt; tags</a:t>
            </a:r>
          </a:p>
          <a:p>
            <a:pPr marL="457200" lvl="0" indent="-342900">
              <a:spcBef>
                <a:spcPts val="0"/>
              </a:spcBef>
              <a:spcAft>
                <a:spcPts val="600"/>
              </a:spcAft>
              <a:buClr>
                <a:srgbClr val="000000"/>
              </a:buClr>
              <a:buSzPts val="1800"/>
              <a:buNone/>
            </a:pPr>
            <a:r>
              <a:rPr lang="en-US" dirty="0" smtClean="0"/>
              <a:t>	- From an external file specified by the </a:t>
            </a:r>
            <a:r>
              <a:rPr lang="en-US" dirty="0" err="1" smtClean="0"/>
              <a:t>src</a:t>
            </a:r>
            <a:r>
              <a:rPr lang="en-US" dirty="0" smtClean="0"/>
              <a:t> attribute of a &lt;script&gt; tag</a:t>
            </a:r>
          </a:p>
          <a:p>
            <a:pPr marL="457200" lvl="0" indent="-342900">
              <a:spcBef>
                <a:spcPts val="0"/>
              </a:spcBef>
              <a:spcAft>
                <a:spcPts val="600"/>
              </a:spcAft>
              <a:buClr>
                <a:srgbClr val="000000"/>
              </a:buClr>
              <a:buSzPts val="1800"/>
              <a:buNone/>
            </a:pPr>
            <a:r>
              <a:rPr lang="en-US" dirty="0" smtClean="0"/>
              <a:t>	- In an HTML event handler attribute, such as </a:t>
            </a:r>
            <a:r>
              <a:rPr lang="en-US" dirty="0" err="1" smtClean="0"/>
              <a:t>onclick</a:t>
            </a:r>
            <a:r>
              <a:rPr lang="en-US" dirty="0" smtClean="0"/>
              <a:t> or </a:t>
            </a:r>
            <a:r>
              <a:rPr lang="en-US" dirty="0" err="1" smtClean="0"/>
              <a:t>onmouseover</a:t>
            </a:r>
            <a:endParaRPr lang="en-US" dirty="0" smtClean="0"/>
          </a:p>
          <a:p>
            <a:pPr marL="457200" lvl="0" indent="-342900">
              <a:spcBef>
                <a:spcPts val="0"/>
              </a:spcBef>
              <a:spcAft>
                <a:spcPts val="600"/>
              </a:spcAft>
              <a:buClr>
                <a:srgbClr val="000000"/>
              </a:buClr>
              <a:buSzPts val="1800"/>
              <a:buNone/>
            </a:pPr>
            <a:r>
              <a:rPr lang="en-US" dirty="0" smtClean="0"/>
              <a:t>	- In a URL that uses the special </a:t>
            </a:r>
            <a:r>
              <a:rPr lang="en-US" dirty="0" err="1" smtClean="0"/>
              <a:t>javascript</a:t>
            </a:r>
            <a:r>
              <a:rPr lang="en-US" dirty="0" smtClean="0"/>
              <a:t>: protocol.</a:t>
            </a:r>
            <a:endParaRPr lang="en-GB" dirty="0">
              <a:solidFill>
                <a:srgbClr val="000000"/>
              </a:solidFill>
            </a:endParaRPr>
          </a:p>
          <a:p>
            <a:pPr marL="457200" lvl="0" indent="-342900" rtl="0">
              <a:spcBef>
                <a:spcPts val="0"/>
              </a:spcBef>
              <a:spcAft>
                <a:spcPts val="600"/>
              </a:spcAft>
              <a:buClr>
                <a:srgbClr val="000000"/>
              </a:buClr>
              <a:buSzPts val="1800"/>
              <a:buChar char="●"/>
            </a:pPr>
            <a:r>
              <a:rPr lang="en-GB" dirty="0">
                <a:solidFill>
                  <a:srgbClr val="000000"/>
                </a:solidFill>
              </a:rPr>
              <a:t>Use of open-source libraries that can filter out JavaScript code. </a:t>
            </a:r>
          </a:p>
          <a:p>
            <a:pPr marL="457200" lvl="0" indent="-342900">
              <a:spcBef>
                <a:spcPts val="0"/>
              </a:spcBef>
              <a:spcAft>
                <a:spcPts val="600"/>
              </a:spcAft>
              <a:buClr>
                <a:srgbClr val="000000"/>
              </a:buClr>
              <a:buSzPts val="1800"/>
              <a:buChar char="●"/>
            </a:pPr>
            <a:r>
              <a:rPr lang="en-GB" dirty="0">
                <a:solidFill>
                  <a:srgbClr val="000000"/>
                </a:solidFill>
              </a:rPr>
              <a:t>Example : </a:t>
            </a:r>
            <a:r>
              <a:rPr lang="en-GB" dirty="0" err="1">
                <a:solidFill>
                  <a:srgbClr val="000000"/>
                </a:solidFill>
              </a:rPr>
              <a:t>jsoup</a:t>
            </a:r>
            <a:endParaRPr lang="en-GB" dirty="0">
              <a:solidFill>
                <a:srgbClr val="000000"/>
              </a:solidFill>
            </a:endParaRPr>
          </a:p>
          <a:p>
            <a:pPr marL="0" lvl="0" indent="0">
              <a:spcBef>
                <a:spcPts val="0"/>
              </a:spcBef>
              <a:buNone/>
            </a:pPr>
            <a:endParaRPr dirty="0"/>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34</a:t>
            </a:fld>
            <a:endParaRPr lang="en-GB"/>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Countermeasures: The Encoding Approach</a:t>
            </a:r>
            <a:endParaRPr lang="en-GB" dirty="0"/>
          </a:p>
        </p:txBody>
      </p:sp>
      <p:sp>
        <p:nvSpPr>
          <p:cNvPr id="258" name="Shape 258"/>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smtClean="0">
                <a:solidFill>
                  <a:srgbClr val="000000"/>
                </a:solidFill>
              </a:rPr>
              <a:t>Replaces </a:t>
            </a:r>
            <a:r>
              <a:rPr lang="en-GB" dirty="0">
                <a:solidFill>
                  <a:srgbClr val="000000"/>
                </a:solidFill>
              </a:rPr>
              <a:t>HTML </a:t>
            </a:r>
            <a:r>
              <a:rPr lang="en-GB" dirty="0" err="1">
                <a:solidFill>
                  <a:srgbClr val="000000"/>
                </a:solidFill>
              </a:rPr>
              <a:t>markups</a:t>
            </a:r>
            <a:r>
              <a:rPr lang="en-GB" dirty="0">
                <a:solidFill>
                  <a:srgbClr val="000000"/>
                </a:solidFill>
              </a:rPr>
              <a:t> with alternate representations.</a:t>
            </a:r>
          </a:p>
          <a:p>
            <a:pPr marL="457200" lvl="0" indent="-342900">
              <a:spcBef>
                <a:spcPts val="0"/>
              </a:spcBef>
              <a:spcAft>
                <a:spcPts val="600"/>
              </a:spcAft>
              <a:buClr>
                <a:srgbClr val="000000"/>
              </a:buClr>
              <a:buSzPts val="1800"/>
              <a:buChar char="●"/>
            </a:pPr>
            <a:r>
              <a:rPr lang="en-GB" dirty="0">
                <a:solidFill>
                  <a:srgbClr val="000000"/>
                </a:solidFill>
              </a:rPr>
              <a:t>If data containing JavaScript code is encoded before being sent to the browsers, the embedded JavaScript code will be displayed by browsers, not executed by them.</a:t>
            </a:r>
          </a:p>
          <a:p>
            <a:pPr marL="457200" lvl="0" indent="-342900">
              <a:spcAft>
                <a:spcPts val="600"/>
              </a:spcAft>
              <a:buClr>
                <a:srgbClr val="000000"/>
              </a:buClr>
            </a:pPr>
            <a:r>
              <a:rPr lang="en-GB" dirty="0">
                <a:solidFill>
                  <a:srgbClr val="000000"/>
                </a:solidFill>
              </a:rPr>
              <a:t>Converts </a:t>
            </a:r>
            <a:r>
              <a:rPr lang="en-GB" dirty="0">
                <a:solidFill>
                  <a:srgbClr val="000000"/>
                </a:solidFill>
                <a:latin typeface="Courier New" pitchFamily="49" charset="0"/>
                <a:cs typeface="Courier New" pitchFamily="49" charset="0"/>
              </a:rPr>
              <a:t>&lt;script&gt; alert(‘XSS’) &lt;/script&gt;</a:t>
            </a:r>
            <a:r>
              <a:rPr lang="en-GB" dirty="0">
                <a:solidFill>
                  <a:srgbClr val="000000"/>
                </a:solidFill>
              </a:rPr>
              <a:t> to </a:t>
            </a:r>
            <a:endParaRPr lang="en-GB" dirty="0" smtClean="0">
              <a:solidFill>
                <a:srgbClr val="000000"/>
              </a:solidFill>
            </a:endParaRPr>
          </a:p>
          <a:p>
            <a:pPr marL="457200" lvl="0" indent="-342900">
              <a:spcAft>
                <a:spcPts val="600"/>
              </a:spcAft>
              <a:buClr>
                <a:srgbClr val="000000"/>
              </a:buClr>
              <a:buNone/>
            </a:pPr>
            <a:r>
              <a:rPr lang="en-GB" dirty="0" smtClean="0">
                <a:solidFill>
                  <a:srgbClr val="000000"/>
                </a:solidFill>
                <a:latin typeface="Courier New" pitchFamily="49" charset="0"/>
                <a:cs typeface="Courier New" pitchFamily="49" charset="0"/>
              </a:rPr>
              <a:t>	&amp;</a:t>
            </a:r>
            <a:r>
              <a:rPr lang="en-GB" dirty="0" err="1" smtClean="0">
                <a:solidFill>
                  <a:srgbClr val="000000"/>
                </a:solidFill>
                <a:latin typeface="Courier New" pitchFamily="49" charset="0"/>
                <a:cs typeface="Courier New" pitchFamily="49" charset="0"/>
              </a:rPr>
              <a:t>lt;script&amp;gt</a:t>
            </a:r>
            <a:r>
              <a:rPr lang="en-GB" dirty="0" smtClean="0">
                <a:solidFill>
                  <a:srgbClr val="000000"/>
                </a:solidFill>
                <a:latin typeface="Courier New" pitchFamily="49" charset="0"/>
                <a:cs typeface="Courier New" pitchFamily="49" charset="0"/>
              </a:rPr>
              <a:t>; alert(&amp;</a:t>
            </a:r>
            <a:r>
              <a:rPr lang="en-GB" dirty="0" err="1" smtClean="0">
                <a:solidFill>
                  <a:srgbClr val="000000"/>
                </a:solidFill>
                <a:latin typeface="Courier New" pitchFamily="49" charset="0"/>
                <a:cs typeface="Courier New" pitchFamily="49" charset="0"/>
              </a:rPr>
              <a:t>lsquo;XSS&amp;rsquo</a:t>
            </a:r>
            <a:r>
              <a:rPr lang="en-GB" dirty="0" smtClean="0">
                <a:solidFill>
                  <a:srgbClr val="000000"/>
                </a:solidFill>
                <a:latin typeface="Courier New" pitchFamily="49" charset="0"/>
                <a:cs typeface="Courier New" pitchFamily="49" charset="0"/>
              </a:rPr>
              <a:t>;) &amp;</a:t>
            </a:r>
            <a:r>
              <a:rPr lang="en-GB" dirty="0" err="1" smtClean="0">
                <a:solidFill>
                  <a:srgbClr val="000000"/>
                </a:solidFill>
                <a:latin typeface="Courier New" pitchFamily="49" charset="0"/>
                <a:cs typeface="Courier New" pitchFamily="49" charset="0"/>
              </a:rPr>
              <a:t>lt</a:t>
            </a:r>
            <a:r>
              <a:rPr lang="en-GB" dirty="0" smtClean="0">
                <a:solidFill>
                  <a:srgbClr val="000000"/>
                </a:solidFill>
                <a:latin typeface="Courier New" pitchFamily="49" charset="0"/>
                <a:cs typeface="Courier New" pitchFamily="49" charset="0"/>
              </a:rPr>
              <a:t>;/</a:t>
            </a:r>
            <a:r>
              <a:rPr lang="en-GB" dirty="0" err="1" smtClean="0">
                <a:solidFill>
                  <a:srgbClr val="000000"/>
                </a:solidFill>
                <a:latin typeface="Courier New" pitchFamily="49" charset="0"/>
                <a:cs typeface="Courier New" pitchFamily="49" charset="0"/>
              </a:rPr>
              <a:t>script&amp;gt</a:t>
            </a:r>
            <a:r>
              <a:rPr lang="en-GB" dirty="0" smtClean="0">
                <a:solidFill>
                  <a:srgbClr val="000000"/>
                </a:solidFill>
                <a:latin typeface="Courier New" pitchFamily="49" charset="0"/>
                <a:cs typeface="Courier New" pitchFamily="49" charset="0"/>
              </a:rPr>
              <a:t>;</a:t>
            </a: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35</a:t>
            </a:fld>
            <a:endParaRPr lang="en-GB"/>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smtClean="0"/>
              <a:t>Countermeasures: </a:t>
            </a:r>
            <a:r>
              <a:rPr lang="en-GB" dirty="0" err="1" smtClean="0"/>
              <a:t>Elgg’s</a:t>
            </a:r>
            <a:r>
              <a:rPr lang="en-GB" dirty="0" smtClean="0"/>
              <a:t> Approach</a:t>
            </a:r>
            <a:endParaRPr lang="en-GB" dirty="0"/>
          </a:p>
        </p:txBody>
      </p:sp>
      <p:sp>
        <p:nvSpPr>
          <p:cNvPr id="264" name="Shape 264"/>
          <p:cNvSpPr txBox="1">
            <a:spLocks noGrp="1"/>
          </p:cNvSpPr>
          <p:nvPr>
            <p:ph type="body" idx="1"/>
          </p:nvPr>
        </p:nvSpPr>
        <p:spPr>
          <a:prstGeom prst="rect">
            <a:avLst/>
          </a:prstGeom>
        </p:spPr>
        <p:txBody>
          <a:bodyPr wrap="square" lIns="91425" tIns="91425" rIns="91425" bIns="91425" anchor="t" anchorCtr="0">
            <a:noAutofit/>
          </a:bodyPr>
          <a:lstStyle/>
          <a:p>
            <a:pPr marL="0" lvl="0" indent="0">
              <a:spcBef>
                <a:spcPts val="0"/>
              </a:spcBef>
              <a:buNone/>
            </a:pPr>
            <a:r>
              <a:rPr lang="en-GB" b="1" u="sng" dirty="0" smtClean="0">
                <a:solidFill>
                  <a:srgbClr val="000000"/>
                </a:solidFill>
              </a:rPr>
              <a:t>PHP </a:t>
            </a:r>
            <a:r>
              <a:rPr lang="en-GB" b="1" u="sng" dirty="0">
                <a:solidFill>
                  <a:srgbClr val="000000"/>
                </a:solidFill>
              </a:rPr>
              <a:t>module </a:t>
            </a:r>
            <a:r>
              <a:rPr lang="en-GB" b="1" u="sng" dirty="0" err="1" smtClean="0">
                <a:solidFill>
                  <a:srgbClr val="000000"/>
                </a:solidFill>
              </a:rPr>
              <a:t>HTMLawed</a:t>
            </a:r>
            <a:r>
              <a:rPr lang="en-GB" u="sng" dirty="0" smtClean="0">
                <a:solidFill>
                  <a:srgbClr val="000000"/>
                </a:solidFill>
              </a:rPr>
              <a:t>: </a:t>
            </a:r>
          </a:p>
          <a:p>
            <a:pPr marL="346075" lvl="0">
              <a:spcBef>
                <a:spcPts val="0"/>
              </a:spcBef>
              <a:buNone/>
            </a:pPr>
            <a:r>
              <a:rPr lang="en-GB" dirty="0" smtClean="0">
                <a:solidFill>
                  <a:srgbClr val="000000"/>
                </a:solidFill>
              </a:rPr>
              <a:t>Highly </a:t>
            </a:r>
            <a:r>
              <a:rPr lang="en-GB" dirty="0">
                <a:solidFill>
                  <a:srgbClr val="000000"/>
                </a:solidFill>
              </a:rPr>
              <a:t>customizable PHP script to sanitize HTML against XSS attacks</a:t>
            </a:r>
            <a:r>
              <a:rPr lang="en-GB" dirty="0" smtClean="0">
                <a:solidFill>
                  <a:srgbClr val="000000"/>
                </a:solidFill>
              </a:rPr>
              <a:t>.</a:t>
            </a:r>
          </a:p>
          <a:p>
            <a:pPr marL="0" lvl="0" indent="0">
              <a:spcBef>
                <a:spcPts val="0"/>
              </a:spcBef>
              <a:buNone/>
            </a:pPr>
            <a:r>
              <a:rPr lang="en-GB" b="1" u="sng" dirty="0" err="1" smtClean="0">
                <a:solidFill>
                  <a:srgbClr val="000000"/>
                </a:solidFill>
              </a:rPr>
              <a:t>PHP</a:t>
            </a:r>
            <a:r>
              <a:rPr lang="en-GB" b="1" u="sng" dirty="0" smtClean="0">
                <a:solidFill>
                  <a:srgbClr val="000000"/>
                </a:solidFill>
              </a:rPr>
              <a:t> </a:t>
            </a:r>
            <a:r>
              <a:rPr lang="en-GB" b="1" u="sng" dirty="0">
                <a:solidFill>
                  <a:srgbClr val="000000"/>
                </a:solidFill>
              </a:rPr>
              <a:t>function </a:t>
            </a:r>
            <a:r>
              <a:rPr lang="en-GB" b="1" u="sng" dirty="0" err="1" smtClean="0">
                <a:solidFill>
                  <a:srgbClr val="000000"/>
                </a:solidFill>
              </a:rPr>
              <a:t>htmlspecialchars</a:t>
            </a:r>
            <a:r>
              <a:rPr lang="en-GB" u="sng" dirty="0" smtClean="0">
                <a:solidFill>
                  <a:srgbClr val="000000"/>
                </a:solidFill>
              </a:rPr>
              <a:t>: </a:t>
            </a:r>
          </a:p>
          <a:p>
            <a:pPr marL="346075" lvl="0">
              <a:spcBef>
                <a:spcPts val="0"/>
              </a:spcBef>
              <a:buNone/>
            </a:pPr>
            <a:r>
              <a:rPr lang="en-GB" dirty="0" smtClean="0">
                <a:solidFill>
                  <a:srgbClr val="000000"/>
                </a:solidFill>
              </a:rPr>
              <a:t>Encode </a:t>
            </a:r>
            <a:r>
              <a:rPr lang="en-GB" dirty="0">
                <a:solidFill>
                  <a:srgbClr val="000000"/>
                </a:solidFill>
              </a:rPr>
              <a:t>data provided by </a:t>
            </a:r>
            <a:r>
              <a:rPr lang="en-GB" dirty="0" smtClean="0">
                <a:solidFill>
                  <a:srgbClr val="000000"/>
                </a:solidFill>
              </a:rPr>
              <a:t>users, </a:t>
            </a:r>
            <a:r>
              <a:rPr lang="en-GB" dirty="0" err="1" smtClean="0">
                <a:solidFill>
                  <a:srgbClr val="000000"/>
                </a:solidFill>
              </a:rPr>
              <a:t>s.t</a:t>
            </a:r>
            <a:r>
              <a:rPr lang="en-GB" dirty="0" smtClean="0">
                <a:solidFill>
                  <a:srgbClr val="000000"/>
                </a:solidFill>
              </a:rPr>
              <a:t>., </a:t>
            </a:r>
            <a:r>
              <a:rPr lang="en-GB" dirty="0">
                <a:solidFill>
                  <a:srgbClr val="000000"/>
                </a:solidFill>
              </a:rPr>
              <a:t>JavaScript code in user’s inputs will be interpreted by browsers only as strings and not as code</a:t>
            </a:r>
            <a:r>
              <a:rPr lang="en-GB" dirty="0" smtClean="0">
                <a:solidFill>
                  <a:srgbClr val="000000"/>
                </a:solidFill>
              </a:rPr>
              <a:t>.</a:t>
            </a:r>
          </a:p>
          <a:p>
            <a:pPr marL="346075">
              <a:buNone/>
            </a:pPr>
            <a:r>
              <a:rPr lang="en-GB" dirty="0" err="1" smtClean="0">
                <a:solidFill>
                  <a:srgbClr val="000000"/>
                </a:solidFill>
                <a:latin typeface="Courier New" pitchFamily="49" charset="0"/>
                <a:cs typeface="Courier New" pitchFamily="49" charset="0"/>
              </a:rPr>
              <a:t>htmlspecialchars</a:t>
            </a:r>
            <a:r>
              <a:rPr lang="en-GB" dirty="0" smtClean="0">
                <a:solidFill>
                  <a:srgbClr val="000000"/>
                </a:solidFill>
                <a:latin typeface="Courier New" pitchFamily="49" charset="0"/>
                <a:cs typeface="Courier New" pitchFamily="49" charset="0"/>
              </a:rPr>
              <a:t>($</a:t>
            </a:r>
            <a:r>
              <a:rPr lang="en-GB" dirty="0" err="1" smtClean="0">
                <a:solidFill>
                  <a:srgbClr val="000000"/>
                </a:solidFill>
                <a:latin typeface="Courier New" pitchFamily="49" charset="0"/>
                <a:cs typeface="Courier New" pitchFamily="49" charset="0"/>
              </a:rPr>
              <a:t>str</a:t>
            </a:r>
            <a:r>
              <a:rPr lang="en-GB" dirty="0" smtClean="0">
                <a:solidFill>
                  <a:srgbClr val="000000"/>
                </a:solidFill>
                <a:latin typeface="Courier New" pitchFamily="49" charset="0"/>
                <a:cs typeface="Courier New" pitchFamily="49" charset="0"/>
              </a:rPr>
              <a:t>) </a:t>
            </a:r>
            <a:r>
              <a:rPr lang="en-GB" dirty="0" smtClean="0">
                <a:solidFill>
                  <a:srgbClr val="000000"/>
                </a:solidFill>
              </a:rPr>
              <a:t>and </a:t>
            </a:r>
            <a:r>
              <a:rPr lang="en-GB" dirty="0" err="1" smtClean="0">
                <a:solidFill>
                  <a:srgbClr val="000000"/>
                </a:solidFill>
                <a:latin typeface="Courier New" pitchFamily="49" charset="0"/>
                <a:cs typeface="Courier New" pitchFamily="49" charset="0"/>
              </a:rPr>
              <a:t>htmlspecialchars_decode</a:t>
            </a:r>
            <a:r>
              <a:rPr lang="en-GB" dirty="0" smtClean="0">
                <a:solidFill>
                  <a:srgbClr val="000000"/>
                </a:solidFill>
                <a:latin typeface="Courier New" pitchFamily="49" charset="0"/>
                <a:cs typeface="Courier New" pitchFamily="49" charset="0"/>
              </a:rPr>
              <a:t>($</a:t>
            </a:r>
            <a:r>
              <a:rPr lang="en-GB" dirty="0" err="1" smtClean="0">
                <a:solidFill>
                  <a:srgbClr val="000000"/>
                </a:solidFill>
                <a:latin typeface="Courier New" pitchFamily="49" charset="0"/>
                <a:cs typeface="Courier New" pitchFamily="49" charset="0"/>
              </a:rPr>
              <a:t>str</a:t>
            </a:r>
            <a:r>
              <a:rPr lang="en-GB" dirty="0" smtClean="0">
                <a:solidFill>
                  <a:srgbClr val="000000"/>
                </a:solidFill>
                <a:latin typeface="Courier New" pitchFamily="49" charset="0"/>
                <a:cs typeface="Courier New" pitchFamily="49" charset="0"/>
              </a:rPr>
              <a:t>)</a:t>
            </a:r>
          </a:p>
          <a:p>
            <a:pPr marL="346075" lvl="0">
              <a:spcBef>
                <a:spcPts val="0"/>
              </a:spcBef>
              <a:buNone/>
            </a:pPr>
            <a:endParaRPr lang="en-GB" dirty="0" smtClean="0">
              <a:solidFill>
                <a:srgbClr val="000000"/>
              </a:solidFill>
            </a:endParaRPr>
          </a:p>
        </p:txBody>
      </p:sp>
      <p:sp>
        <p:nvSpPr>
          <p:cNvPr id="4" name="TextBox 3"/>
          <p:cNvSpPr txBox="1"/>
          <p:nvPr/>
        </p:nvSpPr>
        <p:spPr>
          <a:xfrm>
            <a:off x="453422" y="4488874"/>
            <a:ext cx="7285969" cy="307777"/>
          </a:xfrm>
          <a:prstGeom prst="rect">
            <a:avLst/>
          </a:prstGeom>
          <a:noFill/>
        </p:spPr>
        <p:txBody>
          <a:bodyPr wrap="none" rtlCol="0">
            <a:spAutoFit/>
          </a:bodyPr>
          <a:lstStyle/>
          <a:p>
            <a:r>
              <a:rPr lang="en-US" i="1" dirty="0" smtClean="0"/>
              <a:t>* </a:t>
            </a:r>
            <a:r>
              <a:rPr lang="en-US" i="1" dirty="0" err="1" smtClean="0"/>
              <a:t>Elgg’s</a:t>
            </a:r>
            <a:r>
              <a:rPr lang="en-US" i="1" dirty="0" smtClean="0"/>
              <a:t> countermeasures have been disabled in our lab setup for the experiment purpose</a:t>
            </a:r>
            <a:endParaRPr lang="en-US" i="1" dirty="0"/>
          </a:p>
        </p:txBody>
      </p:sp>
      <p:sp>
        <p:nvSpPr>
          <p:cNvPr id="5" name="Slide Number Placeholder 4"/>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36</a:t>
            </a:fld>
            <a:endParaRPr lang="en-GB"/>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Defeating XSS using Content Security Policy</a:t>
            </a:r>
            <a:endParaRPr lang="en-US" dirty="0"/>
          </a:p>
        </p:txBody>
      </p:sp>
      <p:sp>
        <p:nvSpPr>
          <p:cNvPr id="3" name="Text Placeholder 2"/>
          <p:cNvSpPr>
            <a:spLocks noGrp="1"/>
          </p:cNvSpPr>
          <p:nvPr>
            <p:ph type="body" idx="1"/>
          </p:nvPr>
        </p:nvSpPr>
        <p:spPr>
          <a:xfrm>
            <a:off x="311700" y="1107717"/>
            <a:ext cx="8520600" cy="3416400"/>
          </a:xfrm>
        </p:spPr>
        <p:txBody>
          <a:bodyPr/>
          <a:lstStyle/>
          <a:p>
            <a:pPr marL="230188" indent="-230188"/>
            <a:r>
              <a:rPr lang="en-US" dirty="0" smtClean="0">
                <a:solidFill>
                  <a:schemeClr val="tx1"/>
                </a:solidFill>
              </a:rPr>
              <a:t>Fundamental Problem: mixing data and code (code is </a:t>
            </a:r>
            <a:r>
              <a:rPr lang="en-US" dirty="0" err="1" smtClean="0">
                <a:solidFill>
                  <a:schemeClr val="tx1"/>
                </a:solidFill>
              </a:rPr>
              <a:t>inlined</a:t>
            </a:r>
            <a:r>
              <a:rPr lang="en-US" dirty="0" smtClean="0">
                <a:solidFill>
                  <a:schemeClr val="tx1"/>
                </a:solidFill>
              </a:rPr>
              <a:t>)</a:t>
            </a:r>
          </a:p>
          <a:p>
            <a:pPr marL="230188" indent="-230188"/>
            <a:r>
              <a:rPr lang="en-US" dirty="0" smtClean="0">
                <a:solidFill>
                  <a:schemeClr val="tx1"/>
                </a:solidFill>
              </a:rPr>
              <a:t>Solution: Force data and code to be separated: (1) Don’t allow the inline approach. (2) Only allow the link approach. With (1) the browser cannot tell where does the code originally come from.</a:t>
            </a:r>
          </a:p>
        </p:txBody>
      </p:sp>
      <p:pic>
        <p:nvPicPr>
          <p:cNvPr id="4" name="Picture 3" descr="Screen Clippi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83987" y="2781603"/>
            <a:ext cx="7699737" cy="1867758"/>
          </a:xfrm>
          <a:prstGeom prst="rect">
            <a:avLst/>
          </a:prstGeom>
        </p:spPr>
      </p:pic>
      <p:sp>
        <p:nvSpPr>
          <p:cNvPr id="5" name="Right Brace 4"/>
          <p:cNvSpPr/>
          <p:nvPr/>
        </p:nvSpPr>
        <p:spPr>
          <a:xfrm>
            <a:off x="8050557" y="2922235"/>
            <a:ext cx="166254" cy="895217"/>
          </a:xfrm>
          <a:prstGeom prst="rightBrace">
            <a:avLst/>
          </a:prstGeom>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sp>
        <p:nvSpPr>
          <p:cNvPr id="6" name="TextBox 5"/>
          <p:cNvSpPr txBox="1"/>
          <p:nvPr/>
        </p:nvSpPr>
        <p:spPr>
          <a:xfrm>
            <a:off x="8351094" y="3235561"/>
            <a:ext cx="603050" cy="307777"/>
          </a:xfrm>
          <a:prstGeom prst="rect">
            <a:avLst/>
          </a:prstGeom>
          <a:noFill/>
        </p:spPr>
        <p:txBody>
          <a:bodyPr wrap="none" rtlCol="0">
            <a:spAutoFit/>
          </a:bodyPr>
          <a:lstStyle/>
          <a:p>
            <a:r>
              <a:rPr lang="en-US" dirty="0" smtClean="0"/>
              <a:t>inline</a:t>
            </a:r>
            <a:endParaRPr lang="en-US" dirty="0"/>
          </a:p>
        </p:txBody>
      </p:sp>
      <p:sp>
        <p:nvSpPr>
          <p:cNvPr id="7" name="Right Brace 6"/>
          <p:cNvSpPr/>
          <p:nvPr/>
        </p:nvSpPr>
        <p:spPr>
          <a:xfrm>
            <a:off x="8050557" y="4137173"/>
            <a:ext cx="166254" cy="543524"/>
          </a:xfrm>
          <a:prstGeom prst="rightBrace">
            <a:avLst/>
          </a:prstGeom>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sp>
        <p:nvSpPr>
          <p:cNvPr id="8" name="TextBox 7"/>
          <p:cNvSpPr txBox="1"/>
          <p:nvPr/>
        </p:nvSpPr>
        <p:spPr>
          <a:xfrm>
            <a:off x="8351094" y="4220314"/>
            <a:ext cx="453970" cy="307777"/>
          </a:xfrm>
          <a:prstGeom prst="rect">
            <a:avLst/>
          </a:prstGeom>
          <a:noFill/>
        </p:spPr>
        <p:txBody>
          <a:bodyPr wrap="none" rtlCol="0">
            <a:spAutoFit/>
          </a:bodyPr>
          <a:lstStyle/>
          <a:p>
            <a:r>
              <a:rPr lang="en-US" dirty="0" smtClean="0"/>
              <a:t>link</a:t>
            </a:r>
            <a:endParaRPr lang="en-US" dirty="0"/>
          </a:p>
        </p:txBody>
      </p:sp>
      <p:sp>
        <p:nvSpPr>
          <p:cNvPr id="9" name="Slide Number Placeholder 8"/>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37</a:t>
            </a:fld>
            <a:endParaRPr lang="en-GB"/>
          </a:p>
        </p:txBody>
      </p:sp>
    </p:spTree>
    <p:extLst>
      <p:ext uri="{BB962C8B-B14F-4D97-AF65-F5344CB8AC3E}">
        <p14:creationId xmlns="" xmlns:p14="http://schemas.microsoft.com/office/powerpoint/2010/main" val="19344104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CSP Example</a:t>
            </a:r>
            <a:endParaRPr lang="en-US" dirty="0"/>
          </a:p>
        </p:txBody>
      </p:sp>
      <p:sp>
        <p:nvSpPr>
          <p:cNvPr id="3" name="Text Placeholder 2"/>
          <p:cNvSpPr>
            <a:spLocks noGrp="1"/>
          </p:cNvSpPr>
          <p:nvPr>
            <p:ph type="body" idx="1"/>
          </p:nvPr>
        </p:nvSpPr>
        <p:spPr/>
        <p:txBody>
          <a:bodyPr/>
          <a:lstStyle/>
          <a:p>
            <a:pPr marL="285750" indent="-285750"/>
            <a:r>
              <a:rPr lang="en-US" dirty="0" smtClean="0">
                <a:solidFill>
                  <a:schemeClr val="tx1"/>
                </a:solidFill>
              </a:rPr>
              <a:t>Policy based on the origin of the code </a:t>
            </a:r>
          </a:p>
          <a:p>
            <a:pPr marL="285750" indent="-285750"/>
            <a:endParaRPr lang="en-US" dirty="0">
              <a:solidFill>
                <a:schemeClr val="tx1"/>
              </a:solidFill>
            </a:endParaRPr>
          </a:p>
          <a:p>
            <a:pPr>
              <a:buNone/>
            </a:pPr>
            <a:r>
              <a:rPr lang="en-US" dirty="0" smtClean="0">
                <a:solidFill>
                  <a:schemeClr val="tx1"/>
                </a:solidFill>
              </a:rPr>
              <a:t>     Code from self, example.com, and </a:t>
            </a:r>
            <a:r>
              <a:rPr lang="en-US" dirty="0" err="1" smtClean="0">
                <a:solidFill>
                  <a:schemeClr val="tx1"/>
                </a:solidFill>
              </a:rPr>
              <a:t>google</a:t>
            </a:r>
            <a:r>
              <a:rPr lang="en-US" dirty="0" smtClean="0">
                <a:solidFill>
                  <a:schemeClr val="tx1"/>
                </a:solidFill>
              </a:rPr>
              <a:t> will be allowed.</a:t>
            </a:r>
          </a:p>
          <a:p>
            <a:pPr>
              <a:buNone/>
            </a:pPr>
            <a:endParaRPr lang="en-US" dirty="0" smtClean="0">
              <a:solidFill>
                <a:schemeClr val="tx1"/>
              </a:solidFill>
            </a:endParaRPr>
          </a:p>
        </p:txBody>
      </p:sp>
      <p:pic>
        <p:nvPicPr>
          <p:cNvPr id="5" name="Picture 4" descr="Screen Clippi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39658" y="1672316"/>
            <a:ext cx="6806172" cy="498592"/>
          </a:xfrm>
          <a:prstGeom prst="rect">
            <a:avLst/>
          </a:prstGeom>
        </p:spPr>
      </p:pic>
      <p:sp>
        <p:nvSpPr>
          <p:cNvPr id="6" name="Slide Number Placeholder 5"/>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38</a:t>
            </a:fld>
            <a:endParaRPr lang="en-GB"/>
          </a:p>
        </p:txBody>
      </p:sp>
    </p:spTree>
    <p:extLst>
      <p:ext uri="{BB962C8B-B14F-4D97-AF65-F5344CB8AC3E}">
        <p14:creationId xmlns="" xmlns:p14="http://schemas.microsoft.com/office/powerpoint/2010/main" val="16182461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Securely Allow </a:t>
            </a:r>
            <a:r>
              <a:rPr lang="en-US" dirty="0" err="1" smtClean="0"/>
              <a:t>Inlined</a:t>
            </a:r>
            <a:r>
              <a:rPr lang="en-US" dirty="0" smtClean="0"/>
              <a:t> Code</a:t>
            </a:r>
            <a:endParaRPr lang="en-US" dirty="0"/>
          </a:p>
        </p:txBody>
      </p:sp>
      <p:sp>
        <p:nvSpPr>
          <p:cNvPr id="3" name="Text Placeholder 2"/>
          <p:cNvSpPr>
            <a:spLocks noGrp="1"/>
          </p:cNvSpPr>
          <p:nvPr>
            <p:ph type="body" idx="1"/>
          </p:nvPr>
        </p:nvSpPr>
        <p:spPr/>
        <p:txBody>
          <a:bodyPr/>
          <a:lstStyle/>
          <a:p>
            <a:pPr marL="230188" indent="-230188"/>
            <a:r>
              <a:rPr lang="en-US" sz="1600" dirty="0" smtClean="0">
                <a:solidFill>
                  <a:schemeClr val="tx1"/>
                </a:solidFill>
              </a:rPr>
              <a:t>Using nonce: nonce is a one-time randomly generated value by the web server. </a:t>
            </a:r>
            <a:r>
              <a:rPr lang="en-US" sz="1600" dirty="0" err="1" smtClean="0">
                <a:solidFill>
                  <a:schemeClr val="tx1"/>
                </a:solidFill>
              </a:rPr>
              <a:t>CSP</a:t>
            </a:r>
            <a:r>
              <a:rPr lang="en-US" sz="1600" dirty="0" smtClean="0">
                <a:solidFill>
                  <a:schemeClr val="tx1"/>
                </a:solidFill>
              </a:rPr>
              <a:t> nonce value is set to all allowed scripts. Any malicious code added to the page does not have the nonce value or a wrong one.</a:t>
            </a:r>
          </a:p>
          <a:p>
            <a:pPr marL="230188" indent="-230188"/>
            <a:endParaRPr lang="en-US" sz="1600" dirty="0">
              <a:solidFill>
                <a:schemeClr val="tx1"/>
              </a:solidFill>
            </a:endParaRPr>
          </a:p>
          <a:p>
            <a:pPr marL="230188" indent="-230188"/>
            <a:endParaRPr lang="en-US" sz="1600" dirty="0" smtClean="0">
              <a:solidFill>
                <a:schemeClr val="tx1"/>
              </a:solidFill>
            </a:endParaRPr>
          </a:p>
          <a:p>
            <a:pPr marL="230188" indent="-230188"/>
            <a:endParaRPr lang="en-US" sz="1600" dirty="0">
              <a:solidFill>
                <a:schemeClr val="tx1"/>
              </a:solidFill>
            </a:endParaRPr>
          </a:p>
          <a:p>
            <a:pPr>
              <a:buNone/>
            </a:pPr>
            <a:endParaRPr lang="en-US" sz="1600" dirty="0" smtClean="0">
              <a:solidFill>
                <a:schemeClr val="tx1"/>
              </a:solidFill>
            </a:endParaRPr>
          </a:p>
          <a:p>
            <a:pPr marL="230188" indent="-230188"/>
            <a:r>
              <a:rPr lang="en-US" sz="1600" dirty="0" smtClean="0">
                <a:solidFill>
                  <a:schemeClr val="tx1"/>
                </a:solidFill>
              </a:rPr>
              <a:t>Using hash of the code</a:t>
            </a:r>
            <a:endParaRPr lang="en-US" sz="1600" dirty="0">
              <a:solidFill>
                <a:schemeClr val="tx1"/>
              </a:solidFill>
            </a:endParaRPr>
          </a:p>
        </p:txBody>
      </p:sp>
      <p:pic>
        <p:nvPicPr>
          <p:cNvPr id="4" name="Picture 3" descr="Screen Clippi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46121" y="2099583"/>
            <a:ext cx="7568112" cy="304115"/>
          </a:xfrm>
          <a:prstGeom prst="rect">
            <a:avLst/>
          </a:prstGeom>
        </p:spPr>
      </p:pic>
      <p:pic>
        <p:nvPicPr>
          <p:cNvPr id="6" name="Picture 5" descr="Screen Clippi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46121" y="2538447"/>
            <a:ext cx="5462082" cy="1605153"/>
          </a:xfrm>
          <a:prstGeom prst="rect">
            <a:avLst/>
          </a:prstGeom>
        </p:spPr>
      </p:pic>
      <p:sp>
        <p:nvSpPr>
          <p:cNvPr id="7" name="TextBox 6"/>
          <p:cNvSpPr txBox="1"/>
          <p:nvPr/>
        </p:nvSpPr>
        <p:spPr>
          <a:xfrm>
            <a:off x="6103190" y="2686236"/>
            <a:ext cx="813043" cy="307777"/>
          </a:xfrm>
          <a:prstGeom prst="rect">
            <a:avLst/>
          </a:prstGeom>
          <a:noFill/>
        </p:spPr>
        <p:txBody>
          <a:bodyPr wrap="none" rtlCol="0">
            <a:spAutoFit/>
          </a:bodyPr>
          <a:lstStyle/>
          <a:p>
            <a:r>
              <a:rPr lang="en-US" dirty="0" smtClean="0"/>
              <a:t>Allowed</a:t>
            </a:r>
            <a:endParaRPr lang="en-US" dirty="0"/>
          </a:p>
        </p:txBody>
      </p:sp>
      <p:sp>
        <p:nvSpPr>
          <p:cNvPr id="8" name="TextBox 7"/>
          <p:cNvSpPr txBox="1"/>
          <p:nvPr/>
        </p:nvSpPr>
        <p:spPr>
          <a:xfrm>
            <a:off x="6103190" y="3697457"/>
            <a:ext cx="1120820" cy="307777"/>
          </a:xfrm>
          <a:prstGeom prst="rect">
            <a:avLst/>
          </a:prstGeom>
          <a:noFill/>
        </p:spPr>
        <p:txBody>
          <a:bodyPr wrap="none" rtlCol="0">
            <a:spAutoFit/>
          </a:bodyPr>
          <a:lstStyle/>
          <a:p>
            <a:r>
              <a:rPr lang="en-US" dirty="0" smtClean="0"/>
              <a:t>Not allowed</a:t>
            </a:r>
            <a:endParaRPr lang="en-US" dirty="0"/>
          </a:p>
        </p:txBody>
      </p:sp>
      <p:sp>
        <p:nvSpPr>
          <p:cNvPr id="9" name="Slide Number Placeholder 8"/>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39</a:t>
            </a:fld>
            <a:endParaRPr lang="en-GB"/>
          </a:p>
        </p:txBody>
      </p:sp>
    </p:spTree>
    <p:extLst>
      <p:ext uri="{BB962C8B-B14F-4D97-AF65-F5344CB8AC3E}">
        <p14:creationId xmlns="" xmlns:p14="http://schemas.microsoft.com/office/powerpoint/2010/main" val="1132446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The Cross-Site Scripting Attack</a:t>
            </a:r>
          </a:p>
        </p:txBody>
      </p:sp>
      <p:sp>
        <p:nvSpPr>
          <p:cNvPr id="67" name="Shape 67"/>
          <p:cNvSpPr txBox="1"/>
          <p:nvPr/>
        </p:nvSpPr>
        <p:spPr>
          <a:xfrm>
            <a:off x="5209524" y="919572"/>
            <a:ext cx="3640500" cy="3807411"/>
          </a:xfrm>
          <a:prstGeom prst="rect">
            <a:avLst/>
          </a:prstGeom>
          <a:noFill/>
          <a:ln>
            <a:noFill/>
          </a:ln>
        </p:spPr>
        <p:txBody>
          <a:bodyPr wrap="square" lIns="91425" tIns="91425" rIns="91425" bIns="91425" anchor="t" anchorCtr="0">
            <a:noAutofit/>
          </a:bodyPr>
          <a:lstStyle/>
          <a:p>
            <a:pPr marL="457200" lvl="0" indent="-342900">
              <a:spcBef>
                <a:spcPts val="0"/>
              </a:spcBef>
              <a:spcAft>
                <a:spcPts val="600"/>
              </a:spcAft>
              <a:buSzPts val="1800"/>
              <a:buChar char="●"/>
            </a:pPr>
            <a:r>
              <a:rPr lang="en-GB" sz="1800" dirty="0"/>
              <a:t>In XSS, </a:t>
            </a:r>
            <a:r>
              <a:rPr lang="en-GB" sz="1800" dirty="0" smtClean="0"/>
              <a:t>an attacker </a:t>
            </a:r>
            <a:r>
              <a:rPr lang="en-GB" sz="1800" dirty="0"/>
              <a:t>injects his/her malicious code to the victim’s browser via the target website.</a:t>
            </a:r>
          </a:p>
          <a:p>
            <a:pPr marL="457200" lvl="0" indent="-342900">
              <a:spcBef>
                <a:spcPts val="0"/>
              </a:spcBef>
              <a:spcAft>
                <a:spcPts val="600"/>
              </a:spcAft>
              <a:buSzPts val="1800"/>
              <a:buChar char="●"/>
            </a:pPr>
            <a:r>
              <a:rPr lang="en-GB" sz="1800" dirty="0"/>
              <a:t>When code comes from a website, it is considered as trusted with respect to the website, so it can access and change the content on the pages, read cookies belonging to the website and sending out requests on behalf of the user.</a:t>
            </a:r>
          </a:p>
        </p:txBody>
      </p:sp>
      <p:sp>
        <p:nvSpPr>
          <p:cNvPr id="68" name="Shape 68"/>
          <p:cNvSpPr txBox="1"/>
          <p:nvPr/>
        </p:nvSpPr>
        <p:spPr>
          <a:xfrm>
            <a:off x="227562" y="3991632"/>
            <a:ext cx="5066100" cy="10203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Basically, code can do whatever the user can do inside the session.</a:t>
            </a:r>
          </a:p>
        </p:txBody>
      </p:sp>
      <p:sp>
        <p:nvSpPr>
          <p:cNvPr id="2" name="Arc 1"/>
          <p:cNvSpPr/>
          <p:nvPr/>
        </p:nvSpPr>
        <p:spPr>
          <a:xfrm>
            <a:off x="1813303" y="1456841"/>
            <a:ext cx="1852046" cy="945396"/>
          </a:xfrm>
          <a:prstGeom prst="arc">
            <a:avLst>
              <a:gd name="adj1" fmla="val 16062036"/>
              <a:gd name="adj2" fmla="val 2358492"/>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 name="Picture 2" descr="Screen Clippi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89814" y="1136566"/>
            <a:ext cx="4819710" cy="2736224"/>
          </a:xfrm>
          <a:prstGeom prst="rect">
            <a:avLst/>
          </a:prstGeom>
        </p:spPr>
      </p:pic>
      <p:sp>
        <p:nvSpPr>
          <p:cNvPr id="7" name="Slide Number Placeholder 6"/>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4</a:t>
            </a:fld>
            <a:endParaRPr lang="en-GB"/>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CSP Rules</a:t>
            </a:r>
            <a:endParaRPr lang="en-US" dirty="0"/>
          </a:p>
        </p:txBody>
      </p:sp>
      <p:pic>
        <p:nvPicPr>
          <p:cNvPr id="4" name="Picture 3" descr="Screen Clippi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49148" y="1556606"/>
            <a:ext cx="8245703" cy="2454460"/>
          </a:xfrm>
          <a:prstGeom prst="rect">
            <a:avLst/>
          </a:prstGeom>
        </p:spPr>
      </p:pic>
      <p:sp>
        <p:nvSpPr>
          <p:cNvPr id="6" name="TextBox 5"/>
          <p:cNvSpPr txBox="1"/>
          <p:nvPr/>
        </p:nvSpPr>
        <p:spPr>
          <a:xfrm>
            <a:off x="5652051" y="1649896"/>
            <a:ext cx="2922106" cy="461665"/>
          </a:xfrm>
          <a:prstGeom prst="rect">
            <a:avLst/>
          </a:prstGeom>
          <a:noFill/>
        </p:spPr>
        <p:txBody>
          <a:bodyPr wrap="square" rtlCol="0">
            <a:spAutoFit/>
          </a:bodyPr>
          <a:lstStyle/>
          <a:p>
            <a:r>
              <a:rPr lang="en-US" sz="1200" dirty="0" smtClean="0"/>
              <a:t>Generated by a random function and use this value for all safe inline scripts</a:t>
            </a:r>
            <a:endParaRPr lang="en-US" sz="1200" dirty="0"/>
          </a:p>
        </p:txBody>
      </p:sp>
      <p:cxnSp>
        <p:nvCxnSpPr>
          <p:cNvPr id="8" name="Straight Arrow Connector 7"/>
          <p:cNvCxnSpPr>
            <a:stCxn id="6" idx="1"/>
          </p:cNvCxnSpPr>
          <p:nvPr/>
        </p:nvCxnSpPr>
        <p:spPr>
          <a:xfrm rot="10800000" flipV="1">
            <a:off x="5353879" y="1880728"/>
            <a:ext cx="298173" cy="411897"/>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sp>
        <p:nvSpPr>
          <p:cNvPr id="7" name="Slide Number Placeholder 6"/>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40</a:t>
            </a:fld>
            <a:endParaRPr lang="en-GB"/>
          </a:p>
        </p:txBody>
      </p:sp>
    </p:spTree>
    <p:extLst>
      <p:ext uri="{BB962C8B-B14F-4D97-AF65-F5344CB8AC3E}">
        <p14:creationId xmlns="" xmlns:p14="http://schemas.microsoft.com/office/powerpoint/2010/main" val="4894324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with </a:t>
            </a:r>
            <a:r>
              <a:rPr lang="en-US" dirty="0" err="1" smtClean="0"/>
              <a:t>CSP</a:t>
            </a:r>
            <a:endParaRPr lang="en-US" dirty="0"/>
          </a:p>
        </p:txBody>
      </p:sp>
      <p:sp>
        <p:nvSpPr>
          <p:cNvPr id="3" name="Text Placeholder 2"/>
          <p:cNvSpPr>
            <a:spLocks noGrp="1"/>
          </p:cNvSpPr>
          <p:nvPr>
            <p:ph type="body" idx="1"/>
          </p:nvPr>
        </p:nvSpPr>
        <p:spPr>
          <a:xfrm>
            <a:off x="311700" y="992625"/>
            <a:ext cx="8520600" cy="3416400"/>
          </a:xfrm>
        </p:spPr>
        <p:txBody>
          <a:bodyPr/>
          <a:lstStyle/>
          <a:p>
            <a:r>
              <a:rPr lang="en-US" dirty="0" smtClean="0">
                <a:solidFill>
                  <a:schemeClr val="tx1"/>
                </a:solidFill>
              </a:rPr>
              <a:t> We run a small web server written in Python, listening on port 8000. Upon receiving a request, it returns a static file </a:t>
            </a:r>
            <a:r>
              <a:rPr lang="en-US" dirty="0" smtClean="0">
                <a:solidFill>
                  <a:schemeClr val="tx1"/>
                </a:solidFill>
                <a:latin typeface="Courier New" pitchFamily="49" charset="0"/>
                <a:cs typeface="Courier New" pitchFamily="49" charset="0"/>
              </a:rPr>
              <a:t>csptest.html</a:t>
            </a:r>
            <a:r>
              <a:rPr lang="en-US" dirty="0" smtClean="0">
                <a:solidFill>
                  <a:schemeClr val="tx1"/>
                </a:solidFill>
              </a:rPr>
              <a:t> </a:t>
            </a:r>
          </a:p>
          <a:p>
            <a:r>
              <a:rPr lang="en-US" dirty="0" smtClean="0">
                <a:solidFill>
                  <a:schemeClr val="tx1"/>
                </a:solidFill>
              </a:rPr>
              <a:t> The web server set </a:t>
            </a:r>
            <a:r>
              <a:rPr lang="en-US" dirty="0" err="1" smtClean="0">
                <a:solidFill>
                  <a:schemeClr val="tx1"/>
                </a:solidFill>
              </a:rPr>
              <a:t>CSP</a:t>
            </a:r>
            <a:r>
              <a:rPr lang="en-US" dirty="0" smtClean="0">
                <a:solidFill>
                  <a:schemeClr val="tx1"/>
                </a:solidFill>
              </a:rPr>
              <a:t> for inline </a:t>
            </a:r>
            <a:r>
              <a:rPr lang="vi-VN" dirty="0" smtClean="0">
                <a:solidFill>
                  <a:schemeClr val="tx1"/>
                </a:solidFill>
              </a:rPr>
              <a:t>and </a:t>
            </a:r>
            <a:r>
              <a:rPr lang="en-US" dirty="0" smtClean="0">
                <a:solidFill>
                  <a:schemeClr val="tx1"/>
                </a:solidFill>
              </a:rPr>
              <a:t>link scripts which are included in </a:t>
            </a:r>
            <a:r>
              <a:rPr lang="en-US" dirty="0" smtClean="0">
                <a:solidFill>
                  <a:schemeClr val="tx1"/>
                </a:solidFill>
                <a:latin typeface="Courier New" pitchFamily="49" charset="0"/>
                <a:cs typeface="Courier New" pitchFamily="49" charset="0"/>
              </a:rPr>
              <a:t>csptest.html</a:t>
            </a:r>
            <a:r>
              <a:rPr lang="en-US" dirty="0" smtClean="0">
                <a:solidFill>
                  <a:schemeClr val="tx1"/>
                </a:solidFill>
              </a:rPr>
              <a:t> </a:t>
            </a:r>
          </a:p>
          <a:p>
            <a:pPr>
              <a:buNone/>
            </a:pPr>
            <a:endParaRPr lang="en-US" dirty="0">
              <a:solidFill>
                <a:schemeClr val="tx1"/>
              </a:solidFill>
            </a:endParaRP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41</a:t>
            </a:fld>
            <a:endParaRPr lang="en-GB"/>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t="650"/>
          <a:stretch>
            <a:fillRect/>
          </a:stretch>
        </p:blipFill>
        <p:spPr bwMode="auto">
          <a:xfrm>
            <a:off x="1041399" y="795867"/>
            <a:ext cx="7239529" cy="4201053"/>
          </a:xfrm>
          <a:prstGeom prst="rect">
            <a:avLst/>
          </a:prstGeom>
          <a:noFill/>
          <a:ln w="9525">
            <a:noFill/>
            <a:miter lim="800000"/>
            <a:headEnd/>
            <a:tailEnd/>
          </a:ln>
          <a:effectLst/>
        </p:spPr>
      </p:pic>
      <p:sp>
        <p:nvSpPr>
          <p:cNvPr id="7" name="TextBox 6"/>
          <p:cNvSpPr txBox="1"/>
          <p:nvPr/>
        </p:nvSpPr>
        <p:spPr>
          <a:xfrm>
            <a:off x="6967428" y="828202"/>
            <a:ext cx="1317990" cy="307777"/>
          </a:xfrm>
          <a:prstGeom prst="rect">
            <a:avLst/>
          </a:prstGeom>
          <a:noFill/>
        </p:spPr>
        <p:txBody>
          <a:bodyPr wrap="none" rtlCol="0">
            <a:spAutoFit/>
          </a:bodyPr>
          <a:lstStyle/>
          <a:p>
            <a:r>
              <a:rPr lang="en-US" dirty="0" smtClean="0"/>
              <a:t>http_server.py</a:t>
            </a:r>
            <a:endParaRPr lang="en-US" dirty="0"/>
          </a:p>
        </p:txBody>
      </p:sp>
      <p:sp>
        <p:nvSpPr>
          <p:cNvPr id="9" name="Title 1"/>
          <p:cNvSpPr>
            <a:spLocks noGrp="1"/>
          </p:cNvSpPr>
          <p:nvPr>
            <p:ph type="title"/>
          </p:nvPr>
        </p:nvSpPr>
        <p:spPr>
          <a:xfrm>
            <a:off x="320167" y="224883"/>
            <a:ext cx="8520600" cy="572700"/>
          </a:xfrm>
        </p:spPr>
        <p:txBody>
          <a:bodyPr/>
          <a:lstStyle/>
          <a:p>
            <a:r>
              <a:rPr lang="en-US" dirty="0" smtClean="0"/>
              <a:t>Experiment with </a:t>
            </a:r>
            <a:r>
              <a:rPr lang="en-US" dirty="0" err="1" smtClean="0"/>
              <a:t>CSP</a:t>
            </a:r>
            <a:endParaRPr lang="en-US" dirty="0"/>
          </a:p>
        </p:txBody>
      </p:sp>
      <p:sp>
        <p:nvSpPr>
          <p:cNvPr id="5" name="Slide Number Placeholder 4"/>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42</a:t>
            </a:fld>
            <a:endParaRPr lang="en-GB"/>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53257" y="83135"/>
            <a:ext cx="1237839" cy="307777"/>
          </a:xfrm>
          <a:prstGeom prst="rect">
            <a:avLst/>
          </a:prstGeom>
          <a:noFill/>
        </p:spPr>
        <p:txBody>
          <a:bodyPr wrap="none" rtlCol="0">
            <a:spAutoFit/>
          </a:bodyPr>
          <a:lstStyle/>
          <a:p>
            <a:r>
              <a:rPr lang="en-US" b="1" dirty="0" smtClean="0"/>
              <a:t>csptest.html</a:t>
            </a:r>
            <a:endParaRPr lang="en-US" b="1" dirty="0"/>
          </a:p>
        </p:txBody>
      </p:sp>
      <p:pic>
        <p:nvPicPr>
          <p:cNvPr id="2051" name="Picture 3"/>
          <p:cNvPicPr>
            <a:picLocks noChangeAspect="1" noChangeArrowheads="1"/>
          </p:cNvPicPr>
          <p:nvPr/>
        </p:nvPicPr>
        <p:blipFill>
          <a:blip r:embed="rId2"/>
          <a:srcRect/>
          <a:stretch>
            <a:fillRect/>
          </a:stretch>
        </p:blipFill>
        <p:spPr bwMode="auto">
          <a:xfrm>
            <a:off x="694266" y="30020"/>
            <a:ext cx="6239933" cy="5113480"/>
          </a:xfrm>
          <a:prstGeom prst="rect">
            <a:avLst/>
          </a:prstGeom>
          <a:noFill/>
          <a:ln w="9525">
            <a:noFill/>
            <a:miter lim="800000"/>
            <a:headEnd/>
            <a:tailEnd/>
          </a:ln>
          <a:effectLst/>
        </p:spPr>
      </p:pic>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43</a:t>
            </a:fld>
            <a:endParaRPr lang="en-GB"/>
          </a:p>
        </p:txBody>
      </p:sp>
      <p:sp>
        <p:nvSpPr>
          <p:cNvPr id="6" name="Right Brace 5"/>
          <p:cNvSpPr/>
          <p:nvPr/>
        </p:nvSpPr>
        <p:spPr>
          <a:xfrm>
            <a:off x="7105650" y="3822700"/>
            <a:ext cx="133350" cy="7429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7291307" y="3626435"/>
            <a:ext cx="1726755" cy="1169551"/>
          </a:xfrm>
          <a:prstGeom prst="rect">
            <a:avLst/>
          </a:prstGeom>
          <a:noFill/>
        </p:spPr>
        <p:txBody>
          <a:bodyPr wrap="none" rtlCol="0">
            <a:spAutoFit/>
          </a:bodyPr>
          <a:lstStyle/>
          <a:p>
            <a:r>
              <a:rPr lang="en-US" dirty="0" err="1" smtClean="0"/>
              <a:t>script1</a:t>
            </a:r>
            <a:r>
              <a:rPr lang="en-US" dirty="0" smtClean="0"/>
              <a:t>, 2, 3.js must</a:t>
            </a:r>
          </a:p>
          <a:p>
            <a:r>
              <a:rPr lang="en-US" dirty="0" smtClean="0"/>
              <a:t>be copied to the </a:t>
            </a:r>
          </a:p>
          <a:p>
            <a:r>
              <a:rPr lang="en-US" dirty="0" smtClean="0"/>
              <a:t>web folder of </a:t>
            </a:r>
          </a:p>
          <a:p>
            <a:r>
              <a:rPr lang="en-US" dirty="0" smtClean="0"/>
              <a:t>corresponding</a:t>
            </a:r>
          </a:p>
          <a:p>
            <a:r>
              <a:rPr lang="en-US" dirty="0" smtClean="0"/>
              <a:t>sites</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with </a:t>
            </a:r>
            <a:r>
              <a:rPr lang="en-US" dirty="0" err="1" smtClean="0"/>
              <a:t>CSP</a:t>
            </a:r>
            <a:endParaRPr lang="en-US" dirty="0"/>
          </a:p>
        </p:txBody>
      </p:sp>
      <p:sp>
        <p:nvSpPr>
          <p:cNvPr id="3" name="Text Placeholder 2"/>
          <p:cNvSpPr>
            <a:spLocks noGrp="1"/>
          </p:cNvSpPr>
          <p:nvPr>
            <p:ph type="body" idx="1"/>
          </p:nvPr>
        </p:nvSpPr>
        <p:spPr/>
        <p:txBody>
          <a:bodyPr/>
          <a:lstStyle/>
          <a:p>
            <a:r>
              <a:rPr lang="en-US" dirty="0" smtClean="0"/>
              <a:t> Open in browser </a:t>
            </a:r>
            <a:r>
              <a:rPr lang="en-US" dirty="0" smtClean="0">
                <a:latin typeface="Courier New" pitchFamily="49" charset="0"/>
                <a:cs typeface="Courier New" pitchFamily="49" charset="0"/>
              </a:rPr>
              <a:t>127.0.0.1:8000/csptest.html</a:t>
            </a:r>
            <a:endParaRPr lang="en-US" dirty="0">
              <a:latin typeface="Courier New" pitchFamily="49" charset="0"/>
              <a:cs typeface="Courier New" pitchFamily="49" charset="0"/>
            </a:endParaRPr>
          </a:p>
        </p:txBody>
      </p:sp>
      <p:sp>
        <p:nvSpPr>
          <p:cNvPr id="5" name="Slide Number Placeholder 4"/>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44</a:t>
            </a:fld>
            <a:endParaRPr lang="en-GB"/>
          </a:p>
        </p:txBody>
      </p:sp>
      <p:grpSp>
        <p:nvGrpSpPr>
          <p:cNvPr id="7" name="Group 6"/>
          <p:cNvGrpSpPr/>
          <p:nvPr/>
        </p:nvGrpSpPr>
        <p:grpSpPr>
          <a:xfrm>
            <a:off x="2569105" y="1655234"/>
            <a:ext cx="2600325" cy="2886075"/>
            <a:chOff x="2569105" y="1655234"/>
            <a:chExt cx="2600325" cy="2886075"/>
          </a:xfrm>
        </p:grpSpPr>
        <p:pic>
          <p:nvPicPr>
            <p:cNvPr id="4098" name="Picture 2"/>
            <p:cNvPicPr>
              <a:picLocks noChangeAspect="1" noChangeArrowheads="1"/>
            </p:cNvPicPr>
            <p:nvPr/>
          </p:nvPicPr>
          <p:blipFill>
            <a:blip r:embed="rId2"/>
            <a:srcRect/>
            <a:stretch>
              <a:fillRect/>
            </a:stretch>
          </p:blipFill>
          <p:spPr bwMode="auto">
            <a:xfrm>
              <a:off x="2569105" y="1655234"/>
              <a:ext cx="2600325" cy="2886075"/>
            </a:xfrm>
            <a:prstGeom prst="rect">
              <a:avLst/>
            </a:prstGeom>
            <a:noFill/>
            <a:ln w="9525">
              <a:noFill/>
              <a:miter lim="800000"/>
              <a:headEnd/>
              <a:tailEnd/>
            </a:ln>
            <a:effectLst/>
          </p:spPr>
        </p:pic>
        <p:pic>
          <p:nvPicPr>
            <p:cNvPr id="6" name="Picture 2"/>
            <p:cNvPicPr>
              <a:picLocks noChangeAspect="1" noChangeArrowheads="1"/>
            </p:cNvPicPr>
            <p:nvPr/>
          </p:nvPicPr>
          <p:blipFill>
            <a:blip r:embed="rId2"/>
            <a:srcRect l="40069" t="52512" r="38930" b="39274"/>
            <a:stretch>
              <a:fillRect/>
            </a:stretch>
          </p:blipFill>
          <p:spPr bwMode="auto">
            <a:xfrm>
              <a:off x="4563533" y="3517899"/>
              <a:ext cx="546100" cy="237066"/>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Questions</a:t>
            </a:r>
            <a:endParaRPr lang="en-US" dirty="0"/>
          </a:p>
        </p:txBody>
      </p:sp>
      <p:sp>
        <p:nvSpPr>
          <p:cNvPr id="3" name="Text Placeholder 2"/>
          <p:cNvSpPr>
            <a:spLocks noGrp="1"/>
          </p:cNvSpPr>
          <p:nvPr>
            <p:ph type="body" idx="1"/>
          </p:nvPr>
        </p:nvSpPr>
        <p:spPr/>
        <p:txBody>
          <a:bodyPr/>
          <a:lstStyle/>
          <a:p>
            <a:pPr>
              <a:buNone/>
            </a:pPr>
            <a:r>
              <a:rPr lang="en-US" b="1" dirty="0">
                <a:solidFill>
                  <a:schemeClr val="tx1"/>
                </a:solidFill>
              </a:rPr>
              <a:t>Question 1</a:t>
            </a:r>
            <a:r>
              <a:rPr lang="en-US" dirty="0" smtClean="0">
                <a:solidFill>
                  <a:schemeClr val="tx1"/>
                </a:solidFill>
              </a:rPr>
              <a:t>: What are the main differences of CSRF and XSS attacks? They both have “cross site” in their names.</a:t>
            </a:r>
          </a:p>
          <a:p>
            <a:pPr>
              <a:buNone/>
            </a:pPr>
            <a:endParaRPr lang="en-US" b="1" dirty="0" smtClean="0">
              <a:solidFill>
                <a:schemeClr val="tx1"/>
              </a:solidFill>
            </a:endParaRPr>
          </a:p>
          <a:p>
            <a:pPr>
              <a:buNone/>
            </a:pPr>
            <a:r>
              <a:rPr lang="en-US" b="1" dirty="0" smtClean="0">
                <a:solidFill>
                  <a:schemeClr val="tx1"/>
                </a:solidFill>
              </a:rPr>
              <a:t>Question 2</a:t>
            </a:r>
            <a:r>
              <a:rPr lang="en-US" dirty="0" smtClean="0">
                <a:solidFill>
                  <a:schemeClr val="tx1"/>
                </a:solidFill>
              </a:rPr>
              <a:t>: Can we use the countermeasures against CSRF attacks to defend against XSS attacks, including the secret token and same-site cookie approaches?</a:t>
            </a:r>
          </a:p>
          <a:p>
            <a:pPr>
              <a:buNone/>
            </a:pPr>
            <a:endParaRPr lang="en-US" dirty="0" smtClean="0">
              <a:solidFill>
                <a:schemeClr val="tx1"/>
              </a:solidFill>
            </a:endParaRPr>
          </a:p>
          <a:p>
            <a:pPr>
              <a:buNone/>
            </a:pPr>
            <a:endParaRPr lang="en-US" dirty="0" smtClean="0">
              <a:solidFill>
                <a:schemeClr val="tx1"/>
              </a:solidFill>
            </a:endParaRPr>
          </a:p>
          <a:p>
            <a:pPr marL="285750" indent="-285750"/>
            <a:endParaRPr lang="en-US" dirty="0">
              <a:solidFill>
                <a:schemeClr val="tx1"/>
              </a:solidFill>
            </a:endParaRP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45</a:t>
            </a:fld>
            <a:endParaRPr lang="en-GB"/>
          </a:p>
        </p:txBody>
      </p:sp>
    </p:spTree>
    <p:extLst>
      <p:ext uri="{BB962C8B-B14F-4D97-AF65-F5344CB8AC3E}">
        <p14:creationId xmlns="" xmlns:p14="http://schemas.microsoft.com/office/powerpoint/2010/main" val="17005865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pPr marL="284163" indent="-284163"/>
            <a:r>
              <a:rPr lang="en-US" dirty="0" smtClean="0">
                <a:solidFill>
                  <a:schemeClr val="tx1"/>
                </a:solidFill>
              </a:rPr>
              <a:t>Two types of XSS attacks</a:t>
            </a:r>
          </a:p>
          <a:p>
            <a:pPr marL="284163" indent="-284163"/>
            <a:r>
              <a:rPr lang="en-US" dirty="0" smtClean="0">
                <a:solidFill>
                  <a:schemeClr val="tx1"/>
                </a:solidFill>
              </a:rPr>
              <a:t>How to launch XSS attacks</a:t>
            </a:r>
          </a:p>
          <a:p>
            <a:pPr marL="284163" indent="-284163"/>
            <a:r>
              <a:rPr lang="en-US" dirty="0" smtClean="0">
                <a:solidFill>
                  <a:schemeClr val="tx1"/>
                </a:solidFill>
              </a:rPr>
              <a:t>Create a self-propagating XSS worm</a:t>
            </a:r>
          </a:p>
          <a:p>
            <a:pPr marL="284163" indent="-284163"/>
            <a:r>
              <a:rPr lang="en-US" dirty="0" smtClean="0">
                <a:solidFill>
                  <a:schemeClr val="tx1"/>
                </a:solidFill>
              </a:rPr>
              <a:t>Countermeasures against XSS attacks</a:t>
            </a:r>
          </a:p>
          <a:p>
            <a:pPr marL="284163" indent="-284163"/>
            <a:endParaRPr lang="en-US" dirty="0">
              <a:solidFill>
                <a:schemeClr val="tx1"/>
              </a:solidFill>
            </a:endParaRP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46</a:t>
            </a:fld>
            <a:endParaRPr lang="en-GB"/>
          </a:p>
        </p:txBody>
      </p:sp>
    </p:spTree>
    <p:extLst>
      <p:ext uri="{BB962C8B-B14F-4D97-AF65-F5344CB8AC3E}">
        <p14:creationId xmlns="" xmlns:p14="http://schemas.microsoft.com/office/powerpoint/2010/main" val="19798630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a:t>Types of XSS </a:t>
            </a:r>
            <a:r>
              <a:rPr lang="en-GB" dirty="0" smtClean="0"/>
              <a:t>Attacks</a:t>
            </a:r>
            <a:endParaRPr lang="en-GB" dirty="0"/>
          </a:p>
        </p:txBody>
      </p:sp>
      <p:sp>
        <p:nvSpPr>
          <p:cNvPr id="74" name="Shape 74"/>
          <p:cNvSpPr txBox="1">
            <a:spLocks noGrp="1"/>
          </p:cNvSpPr>
          <p:nvPr>
            <p:ph type="body" idx="1"/>
          </p:nvPr>
        </p:nvSpPr>
        <p:spPr>
          <a:xfrm>
            <a:off x="311700" y="1152475"/>
            <a:ext cx="8520600" cy="2061000"/>
          </a:xfrm>
          <a:prstGeom prst="rect">
            <a:avLst/>
          </a:prstGeom>
        </p:spPr>
        <p:txBody>
          <a:bodyPr wrap="square" lIns="91425" tIns="91425" rIns="91425" bIns="91425" anchor="t" anchorCtr="0">
            <a:noAutofit/>
          </a:bodyPr>
          <a:lstStyle/>
          <a:p>
            <a:pPr marL="457200" lvl="0" indent="-342900" rtl="0">
              <a:spcBef>
                <a:spcPts val="0"/>
              </a:spcBef>
              <a:buClr>
                <a:srgbClr val="000000"/>
              </a:buClr>
              <a:buSzPts val="1800"/>
              <a:buChar char="●"/>
            </a:pPr>
            <a:r>
              <a:rPr lang="en-GB" dirty="0">
                <a:solidFill>
                  <a:srgbClr val="000000"/>
                </a:solidFill>
              </a:rPr>
              <a:t>Non-persistent (Reflected) XSS Attack</a:t>
            </a:r>
          </a:p>
          <a:p>
            <a:pPr marL="457200" lvl="0" indent="-342900">
              <a:spcBef>
                <a:spcPts val="0"/>
              </a:spcBef>
              <a:buClr>
                <a:srgbClr val="000000"/>
              </a:buClr>
              <a:buSzPts val="1800"/>
              <a:buChar char="●"/>
            </a:pPr>
            <a:r>
              <a:rPr lang="en-GB" dirty="0" smtClean="0">
                <a:solidFill>
                  <a:srgbClr val="000000"/>
                </a:solidFill>
              </a:rPr>
              <a:t>Persistent </a:t>
            </a:r>
            <a:r>
              <a:rPr lang="en-GB" dirty="0">
                <a:solidFill>
                  <a:srgbClr val="000000"/>
                </a:solidFill>
              </a:rPr>
              <a:t>(Stored) XSS Attack</a:t>
            </a: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5</a:t>
            </a:fld>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Non-persistent (Reflected) XSS Attack</a:t>
            </a:r>
          </a:p>
        </p:txBody>
      </p:sp>
      <p:pic>
        <p:nvPicPr>
          <p:cNvPr id="80" name="Shape 80"/>
          <p:cNvPicPr preferRelativeResize="0"/>
          <p:nvPr/>
        </p:nvPicPr>
        <p:blipFill>
          <a:blip r:embed="rId3">
            <a:alphaModFix/>
          </a:blip>
          <a:stretch>
            <a:fillRect/>
          </a:stretch>
        </p:blipFill>
        <p:spPr>
          <a:xfrm>
            <a:off x="399300" y="1452666"/>
            <a:ext cx="4485675" cy="2737700"/>
          </a:xfrm>
          <a:prstGeom prst="rect">
            <a:avLst/>
          </a:prstGeom>
          <a:noFill/>
          <a:ln>
            <a:noFill/>
          </a:ln>
        </p:spPr>
      </p:pic>
      <p:sp>
        <p:nvSpPr>
          <p:cNvPr id="81" name="Shape 81"/>
          <p:cNvSpPr txBox="1"/>
          <p:nvPr/>
        </p:nvSpPr>
        <p:spPr>
          <a:xfrm>
            <a:off x="4884975" y="1452666"/>
            <a:ext cx="4054800" cy="25308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If a website with </a:t>
            </a:r>
            <a:r>
              <a:rPr lang="en-GB" sz="1800" dirty="0" smtClean="0"/>
              <a:t>a reflective </a:t>
            </a:r>
            <a:r>
              <a:rPr lang="en-GB" sz="1800" dirty="0" err="1" smtClean="0"/>
              <a:t>behavior</a:t>
            </a:r>
            <a:r>
              <a:rPr lang="en-GB" sz="1800" dirty="0" smtClean="0"/>
              <a:t> </a:t>
            </a:r>
            <a:r>
              <a:rPr lang="en-GB" sz="1800" dirty="0"/>
              <a:t>takes user inputs, then :</a:t>
            </a:r>
          </a:p>
          <a:p>
            <a:pPr marL="0" lvl="0" indent="0">
              <a:spcBef>
                <a:spcPts val="0"/>
              </a:spcBef>
              <a:buNone/>
            </a:pPr>
            <a:endParaRPr sz="1800" dirty="0"/>
          </a:p>
          <a:p>
            <a:pPr marL="457200" lvl="0" indent="-342900" rtl="0">
              <a:spcBef>
                <a:spcPts val="0"/>
              </a:spcBef>
              <a:buSzPts val="1800"/>
              <a:buChar char="●"/>
            </a:pPr>
            <a:r>
              <a:rPr lang="en-GB" sz="1800" dirty="0"/>
              <a:t>Attackers can put JavaScript code in the input, so when the input is reflected back, the </a:t>
            </a:r>
            <a:r>
              <a:rPr lang="en-GB" sz="1800" dirty="0" smtClean="0"/>
              <a:t>JavaScript </a:t>
            </a:r>
            <a:r>
              <a:rPr lang="en-GB" sz="1800" dirty="0"/>
              <a:t>code will be injected into the web page from the website. </a:t>
            </a:r>
          </a:p>
        </p:txBody>
      </p:sp>
      <p:sp>
        <p:nvSpPr>
          <p:cNvPr id="5" name="Slide Number Placeholder 4"/>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6</a:t>
            </a:fld>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Non-persistent (Reflected) XSS Attack</a:t>
            </a:r>
          </a:p>
        </p:txBody>
      </p:sp>
      <p:sp>
        <p:nvSpPr>
          <p:cNvPr id="87" name="Shape 87"/>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dirty="0">
                <a:solidFill>
                  <a:srgbClr val="000000"/>
                </a:solidFill>
              </a:rPr>
              <a:t>Assume a vulnerable service on website : </a:t>
            </a:r>
            <a:r>
              <a:rPr lang="en-GB" u="sng" dirty="0">
                <a:solidFill>
                  <a:srgbClr val="000000"/>
                </a:solidFill>
                <a:hlinkClick r:id="rId3"/>
              </a:rPr>
              <a:t>http://</a:t>
            </a:r>
            <a:r>
              <a:rPr lang="en-GB" u="sng" dirty="0" smtClean="0">
                <a:solidFill>
                  <a:srgbClr val="000000"/>
                </a:solidFill>
                <a:hlinkClick r:id="rId3"/>
              </a:rPr>
              <a:t>www.example.com/search?input=word</a:t>
            </a:r>
            <a:r>
              <a:rPr lang="en-GB" dirty="0">
                <a:solidFill>
                  <a:srgbClr val="000000"/>
                </a:solidFill>
              </a:rPr>
              <a:t>, where word is provided by the users.</a:t>
            </a:r>
          </a:p>
          <a:p>
            <a:pPr marL="457200" lvl="0" indent="-342900" rtl="0">
              <a:spcBef>
                <a:spcPts val="0"/>
              </a:spcBef>
              <a:spcAft>
                <a:spcPts val="0"/>
              </a:spcAft>
              <a:buClr>
                <a:srgbClr val="000000"/>
              </a:buClr>
              <a:buSzPts val="1800"/>
              <a:buChar char="●"/>
            </a:pPr>
            <a:r>
              <a:rPr lang="en-GB" dirty="0">
                <a:solidFill>
                  <a:srgbClr val="000000"/>
                </a:solidFill>
              </a:rPr>
              <a:t>Now the attacker sends the following URL to the victim and tricks him to click the link: </a:t>
            </a:r>
            <a:r>
              <a:rPr lang="en-GB" u="sng" dirty="0">
                <a:solidFill>
                  <a:srgbClr val="000000"/>
                </a:solidFill>
                <a:hlinkClick r:id="rId4"/>
              </a:rPr>
              <a:t>http://www.example.com/</a:t>
            </a:r>
            <a:r>
              <a:rPr lang="en-GB" u="sng" dirty="0" err="1">
                <a:solidFill>
                  <a:srgbClr val="000000"/>
                </a:solidFill>
                <a:hlinkClick r:id="rId4"/>
              </a:rPr>
              <a:t>search?input</a:t>
            </a:r>
            <a:r>
              <a:rPr lang="en-GB" u="sng" dirty="0">
                <a:solidFill>
                  <a:srgbClr val="000000"/>
                </a:solidFill>
                <a:hlinkClick r:id="rId4"/>
              </a:rPr>
              <a:t>=</a:t>
            </a:r>
            <a:r>
              <a:rPr lang="en-GB" dirty="0">
                <a:solidFill>
                  <a:srgbClr val="FF0000"/>
                </a:solidFill>
              </a:rPr>
              <a:t>&lt;script&gt;alert(“attack”);&lt;/script&gt;</a:t>
            </a:r>
          </a:p>
          <a:p>
            <a:pPr marL="457200" lvl="0" indent="-342900">
              <a:spcBef>
                <a:spcPts val="0"/>
              </a:spcBef>
              <a:buClr>
                <a:srgbClr val="000000"/>
              </a:buClr>
              <a:buSzPts val="1800"/>
              <a:buChar char="●"/>
            </a:pPr>
            <a:r>
              <a:rPr lang="en-GB" dirty="0">
                <a:solidFill>
                  <a:srgbClr val="000000"/>
                </a:solidFill>
              </a:rPr>
              <a:t>Once the victim clicks on this link, an HTTP GET request will be sent to the </a:t>
            </a:r>
            <a:r>
              <a:rPr lang="en-GB" u="sng" dirty="0">
                <a:solidFill>
                  <a:srgbClr val="000000"/>
                </a:solidFill>
                <a:hlinkClick r:id="rId5"/>
              </a:rPr>
              <a:t>www.example.com</a:t>
            </a:r>
            <a:r>
              <a:rPr lang="en-GB" dirty="0">
                <a:solidFill>
                  <a:srgbClr val="000000"/>
                </a:solidFill>
              </a:rPr>
              <a:t> web server, which returns a page containing the search result, with the original input in the page. The input here is a JavaScript code which runs and gives a pop-up message on the victim’s browser.</a:t>
            </a: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Persistent (Stored) XSS Attack</a:t>
            </a:r>
          </a:p>
        </p:txBody>
      </p:sp>
      <p:sp>
        <p:nvSpPr>
          <p:cNvPr id="93" name="Shape 93"/>
          <p:cNvSpPr txBox="1">
            <a:spLocks noGrp="1"/>
          </p:cNvSpPr>
          <p:nvPr>
            <p:ph type="body" idx="1"/>
          </p:nvPr>
        </p:nvSpPr>
        <p:spPr>
          <a:xfrm>
            <a:off x="5035775" y="1152475"/>
            <a:ext cx="3796800" cy="39198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Attackers directly send their data to a target website/server which stores the data in a persistent storage.</a:t>
            </a:r>
          </a:p>
          <a:p>
            <a:pPr marL="457200" lvl="0" indent="-342900">
              <a:spcBef>
                <a:spcPts val="0"/>
              </a:spcBef>
              <a:buClr>
                <a:srgbClr val="000000"/>
              </a:buClr>
              <a:buSzPts val="1800"/>
              <a:buChar char="●"/>
            </a:pPr>
            <a:r>
              <a:rPr lang="en-GB" dirty="0">
                <a:solidFill>
                  <a:srgbClr val="000000"/>
                </a:solidFill>
              </a:rPr>
              <a:t>If the website later sends the stored data to other users, it creates a channel between the users and the attackers.</a:t>
            </a:r>
          </a:p>
          <a:p>
            <a:pPr marL="0" lvl="0" indent="0">
              <a:spcBef>
                <a:spcPts val="0"/>
              </a:spcBef>
              <a:buNone/>
            </a:pPr>
            <a:r>
              <a:rPr lang="en-GB" dirty="0">
                <a:solidFill>
                  <a:srgbClr val="000000"/>
                </a:solidFill>
              </a:rPr>
              <a:t>Example : User profile in a social network is a channel as it is set by one user and viewed by another.</a:t>
            </a:r>
          </a:p>
        </p:txBody>
      </p:sp>
      <p:pic>
        <p:nvPicPr>
          <p:cNvPr id="94" name="Shape 94"/>
          <p:cNvPicPr preferRelativeResize="0"/>
          <p:nvPr/>
        </p:nvPicPr>
        <p:blipFill>
          <a:blip r:embed="rId3">
            <a:alphaModFix/>
          </a:blip>
          <a:stretch>
            <a:fillRect/>
          </a:stretch>
        </p:blipFill>
        <p:spPr>
          <a:xfrm>
            <a:off x="392475" y="1152475"/>
            <a:ext cx="4562525" cy="2770375"/>
          </a:xfrm>
          <a:prstGeom prst="rect">
            <a:avLst/>
          </a:prstGeom>
          <a:noFill/>
          <a:ln>
            <a:noFill/>
          </a:ln>
        </p:spPr>
      </p:pic>
      <p:sp>
        <p:nvSpPr>
          <p:cNvPr id="5" name="Slide Number Placeholder 4"/>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8</a:t>
            </a:fld>
            <a:endParaRPr lang="en-GB"/>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Persistent (Stored) XSS Attack</a:t>
            </a:r>
          </a:p>
        </p:txBody>
      </p:sp>
      <p:sp>
        <p:nvSpPr>
          <p:cNvPr id="100" name="Shape 100"/>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a:solidFill>
                  <a:srgbClr val="000000"/>
                </a:solidFill>
              </a:rPr>
              <a:t>These channels are supposed to be data channels. </a:t>
            </a:r>
          </a:p>
          <a:p>
            <a:pPr marL="457200" lvl="0" indent="-342900">
              <a:spcBef>
                <a:spcPts val="0"/>
              </a:spcBef>
              <a:spcAft>
                <a:spcPts val="600"/>
              </a:spcAft>
              <a:buClr>
                <a:srgbClr val="000000"/>
              </a:buClr>
              <a:buSzPts val="1800"/>
              <a:buChar char="●"/>
            </a:pPr>
            <a:r>
              <a:rPr lang="en-GB" dirty="0">
                <a:solidFill>
                  <a:srgbClr val="000000"/>
                </a:solidFill>
              </a:rPr>
              <a:t>But data provided </a:t>
            </a:r>
            <a:r>
              <a:rPr lang="en-GB" dirty="0" smtClean="0">
                <a:solidFill>
                  <a:srgbClr val="000000"/>
                </a:solidFill>
              </a:rPr>
              <a:t>by users </a:t>
            </a:r>
            <a:r>
              <a:rPr lang="en-GB" dirty="0">
                <a:solidFill>
                  <a:srgbClr val="000000"/>
                </a:solidFill>
              </a:rPr>
              <a:t>can contain HTML </a:t>
            </a:r>
            <a:r>
              <a:rPr lang="en-GB" dirty="0" err="1" smtClean="0">
                <a:solidFill>
                  <a:srgbClr val="000000"/>
                </a:solidFill>
              </a:rPr>
              <a:t>markups</a:t>
            </a:r>
            <a:r>
              <a:rPr lang="en-GB" dirty="0" smtClean="0">
                <a:solidFill>
                  <a:srgbClr val="000000"/>
                </a:solidFill>
              </a:rPr>
              <a:t> </a:t>
            </a:r>
            <a:r>
              <a:rPr lang="en-GB" dirty="0">
                <a:solidFill>
                  <a:srgbClr val="000000"/>
                </a:solidFill>
              </a:rPr>
              <a:t>and </a:t>
            </a:r>
            <a:r>
              <a:rPr lang="en-GB" dirty="0" smtClean="0">
                <a:solidFill>
                  <a:srgbClr val="000000"/>
                </a:solidFill>
              </a:rPr>
              <a:t>JavaScript </a:t>
            </a:r>
            <a:r>
              <a:rPr lang="en-GB" dirty="0">
                <a:solidFill>
                  <a:srgbClr val="000000"/>
                </a:solidFill>
              </a:rPr>
              <a:t>code.</a:t>
            </a:r>
          </a:p>
          <a:p>
            <a:pPr marL="457200" lvl="0" indent="-342900">
              <a:spcBef>
                <a:spcPts val="0"/>
              </a:spcBef>
              <a:spcAft>
                <a:spcPts val="600"/>
              </a:spcAft>
              <a:buClr>
                <a:srgbClr val="000000"/>
              </a:buClr>
              <a:buSzPts val="1800"/>
              <a:buChar char="●"/>
            </a:pPr>
            <a:r>
              <a:rPr lang="en-GB" dirty="0">
                <a:solidFill>
                  <a:srgbClr val="000000"/>
                </a:solidFill>
              </a:rPr>
              <a:t>If the input is not sanitized properly by the website, it is sent to other users’ browsers through the channel and gets executed by the browsers.</a:t>
            </a:r>
          </a:p>
          <a:p>
            <a:pPr marL="457200" lvl="0" indent="-342900">
              <a:spcBef>
                <a:spcPts val="0"/>
              </a:spcBef>
              <a:spcAft>
                <a:spcPts val="600"/>
              </a:spcAft>
              <a:buClr>
                <a:srgbClr val="000000"/>
              </a:buClr>
              <a:buSzPts val="1800"/>
              <a:buChar char="●"/>
            </a:pPr>
            <a:r>
              <a:rPr lang="en-GB" dirty="0">
                <a:solidFill>
                  <a:srgbClr val="000000"/>
                </a:solidFill>
              </a:rPr>
              <a:t>Browsers consider it like any other code coming from the </a:t>
            </a:r>
            <a:r>
              <a:rPr lang="en-GB" dirty="0" smtClean="0">
                <a:solidFill>
                  <a:srgbClr val="000000"/>
                </a:solidFill>
              </a:rPr>
              <a:t>website. Therefore</a:t>
            </a:r>
            <a:r>
              <a:rPr lang="en-GB" dirty="0">
                <a:solidFill>
                  <a:srgbClr val="000000"/>
                </a:solidFill>
              </a:rPr>
              <a:t>, the code is given the same privileges as that from the website.</a:t>
            </a:r>
          </a:p>
        </p:txBody>
      </p:sp>
      <p:sp>
        <p:nvSpPr>
          <p:cNvPr id="4" name="Slide Number Placeholder 3"/>
          <p:cNvSpPr>
            <a:spLocks noGrp="1"/>
          </p:cNvSpPr>
          <p:nvPr>
            <p:ph type="sldNum" idx="12"/>
          </p:nvPr>
        </p:nvSpPr>
        <p:spPr/>
        <p:txBody>
          <a:bodyPr/>
          <a:lstStyle/>
          <a:p>
            <a:pPr marL="0" lvl="0" indent="0">
              <a:spcBef>
                <a:spcPts val="0"/>
              </a:spcBef>
              <a:buNone/>
            </a:pPr>
            <a:fld id="{00000000-1234-1234-1234-123412341234}" type="slidenum">
              <a:rPr lang="en-GB" smtClean="0"/>
              <a:pPr marL="0" lvl="0" indent="0">
                <a:spcBef>
                  <a:spcPts val="0"/>
                </a:spcBef>
                <a:buNone/>
              </a:pPr>
              <a:t>9</a:t>
            </a:fld>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1875</TotalTime>
  <Words>2715</Words>
  <Application>Microsoft Office PowerPoint</Application>
  <PresentationFormat>On-screen Show (16:9)</PresentationFormat>
  <Paragraphs>261</Paragraphs>
  <Slides>46</Slides>
  <Notes>33</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Simple Light</vt:lpstr>
      <vt:lpstr>Cross-Site Scripting Attack (XSS)</vt:lpstr>
      <vt:lpstr>Outline</vt:lpstr>
      <vt:lpstr>Story</vt:lpstr>
      <vt:lpstr>The Cross-Site Scripting Attack</vt:lpstr>
      <vt:lpstr>Types of XSS Attacks</vt:lpstr>
      <vt:lpstr>Non-persistent (Reflected) XSS Attack</vt:lpstr>
      <vt:lpstr>Non-persistent (Reflected) XSS Attack</vt:lpstr>
      <vt:lpstr>Persistent (Stored) XSS Attack</vt:lpstr>
      <vt:lpstr>Persistent (Stored) XSS Attack</vt:lpstr>
      <vt:lpstr>Damage Caused by XSS</vt:lpstr>
      <vt:lpstr>Environment Setup  </vt:lpstr>
      <vt:lpstr>Environment Setup  </vt:lpstr>
      <vt:lpstr>Attack Surfaces for XSS attack</vt:lpstr>
      <vt:lpstr>Attack Surfaces for XSS attack – injecting javascript</vt:lpstr>
      <vt:lpstr>XSS Attacks to Befriend with Others</vt:lpstr>
      <vt:lpstr>XSS Attacks to Befriend with Others</vt:lpstr>
      <vt:lpstr>XSS Attack 1: Befriend with Others</vt:lpstr>
      <vt:lpstr>Construct an Add-friend Request </vt:lpstr>
      <vt:lpstr>Inject the Code Into a Profile</vt:lpstr>
      <vt:lpstr>XSS Attack 2: Change Other People’s Profiles</vt:lpstr>
      <vt:lpstr>Captured HTTP Request</vt:lpstr>
      <vt:lpstr>Captured HTTP Request (continued)</vt:lpstr>
      <vt:lpstr>Construct the Malicious Ajax Request</vt:lpstr>
      <vt:lpstr>Construct the Malicious Ajax Request</vt:lpstr>
      <vt:lpstr>Inject the into Attacker’s Profile</vt:lpstr>
      <vt:lpstr>Self-Propagation XSS Worm</vt:lpstr>
      <vt:lpstr>Self -Propagation XSS Worm</vt:lpstr>
      <vt:lpstr>Self-Propagation XSS Worm</vt:lpstr>
      <vt:lpstr>Example: a script which displays itself</vt:lpstr>
      <vt:lpstr>Self-Propagation XSS Worm </vt:lpstr>
      <vt:lpstr>Self-Propagation XSS Worm</vt:lpstr>
      <vt:lpstr>Self-Propagation XSS Worm: The Link Approach</vt:lpstr>
      <vt:lpstr>Launching the attack</vt:lpstr>
      <vt:lpstr>Countermeasures: the Filter Approach</vt:lpstr>
      <vt:lpstr>Countermeasures: The Encoding Approach</vt:lpstr>
      <vt:lpstr>Countermeasures: Elgg’s Approach</vt:lpstr>
      <vt:lpstr>Defeating XSS using Content Security Policy</vt:lpstr>
      <vt:lpstr>CSP Example</vt:lpstr>
      <vt:lpstr>How to Securely Allow Inlined Code</vt:lpstr>
      <vt:lpstr>Setting CSP Rules</vt:lpstr>
      <vt:lpstr>Experiment with CSP</vt:lpstr>
      <vt:lpstr>Experiment with CSP</vt:lpstr>
      <vt:lpstr>Slide 43</vt:lpstr>
      <vt:lpstr>Experiment with CSP</vt:lpstr>
      <vt:lpstr>Discussion Questions</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Cross-Site Scripting Attack (XSS)</dc:title>
  <cp:lastModifiedBy>Quoc-Hung Hoang</cp:lastModifiedBy>
  <cp:revision>47</cp:revision>
  <dcterms:modified xsi:type="dcterms:W3CDTF">2022-05-10T15:00:07Z</dcterms:modified>
</cp:coreProperties>
</file>