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Bukhari Script" panose="020B0604020202020204" charset="0"/>
      <p:regular r:id="rId25"/>
    </p:embeddedFont>
    <p:embeddedFont>
      <p:font typeface="Montaser Arabic Bold" panose="020B0604020202020204" charset="-78"/>
      <p:regular r:id="rId26"/>
    </p:embeddedFont>
    <p:embeddedFont>
      <p:font typeface="Montserrat Light" panose="00000400000000000000" pitchFamily="2" charset="0"/>
      <p:regular r:id="rId27"/>
    </p:embeddedFont>
    <p:embeddedFont>
      <p:font typeface="Muli" panose="020B0604020202020204" charset="0"/>
      <p:regular r:id="rId28"/>
    </p:embeddedFont>
    <p:embeddedFont>
      <p:font typeface="Muli Bold" panose="020B0604020202020204" charset="0"/>
      <p:regular r:id="rId29"/>
    </p:embeddedFont>
    <p:embeddedFont>
      <p:font typeface="Muli Bold Italics" panose="020B0604020202020204" charset="0"/>
      <p:regular r:id="rId30"/>
    </p:embeddedFont>
    <p:embeddedFont>
      <p:font typeface="Muli Italics"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2" d="100"/>
          <a:sy n="72" d="100"/>
        </p:scale>
        <p:origin x="58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2324019" y="2502957"/>
            <a:ext cx="13300202" cy="2825090"/>
            <a:chOff x="0" y="0"/>
            <a:chExt cx="17733602" cy="3766786"/>
          </a:xfrm>
        </p:grpSpPr>
        <p:sp>
          <p:nvSpPr>
            <p:cNvPr id="3" name="TextBox 3"/>
            <p:cNvSpPr txBox="1"/>
            <p:nvPr/>
          </p:nvSpPr>
          <p:spPr>
            <a:xfrm>
              <a:off x="0" y="172720"/>
              <a:ext cx="17733602" cy="2105660"/>
            </a:xfrm>
            <a:prstGeom prst="rect">
              <a:avLst/>
            </a:prstGeom>
          </p:spPr>
          <p:txBody>
            <a:bodyPr lIns="0" tIns="0" rIns="0" bIns="0" rtlCol="0" anchor="t">
              <a:spAutoFit/>
            </a:bodyPr>
            <a:lstStyle/>
            <a:p>
              <a:pPr algn="ctr">
                <a:lnSpc>
                  <a:spcPts val="13229"/>
                </a:lnSpc>
              </a:pPr>
              <a:r>
                <a:rPr lang="en-US" sz="9449" b="1" spc="-103">
                  <a:solidFill>
                    <a:srgbClr val="000000"/>
                  </a:solidFill>
                  <a:latin typeface="Muli Bold"/>
                  <a:ea typeface="Muli Bold"/>
                  <a:cs typeface="Muli Bold"/>
                  <a:sym typeface="Muli Bold"/>
                </a:rPr>
                <a:t>BASIC PROJECT 4</a:t>
              </a:r>
            </a:p>
          </p:txBody>
        </p:sp>
        <p:sp>
          <p:nvSpPr>
            <p:cNvPr id="4" name="TextBox 4"/>
            <p:cNvSpPr txBox="1"/>
            <p:nvPr/>
          </p:nvSpPr>
          <p:spPr>
            <a:xfrm>
              <a:off x="0" y="2980656"/>
              <a:ext cx="17733602" cy="786130"/>
            </a:xfrm>
            <a:prstGeom prst="rect">
              <a:avLst/>
            </a:prstGeom>
          </p:spPr>
          <p:txBody>
            <a:bodyPr lIns="0" tIns="0" rIns="0" bIns="0" rtlCol="0" anchor="t">
              <a:spAutoFit/>
            </a:bodyPr>
            <a:lstStyle/>
            <a:p>
              <a:pPr algn="ctr">
                <a:lnSpc>
                  <a:spcPts val="5039"/>
                </a:lnSpc>
              </a:pPr>
              <a:r>
                <a:rPr lang="en-US" sz="3599" b="1" i="1">
                  <a:solidFill>
                    <a:srgbClr val="000000"/>
                  </a:solidFill>
                  <a:latin typeface="Muli Bold Italics"/>
                  <a:ea typeface="Muli Bold Italics"/>
                  <a:cs typeface="Muli Bold Italics"/>
                  <a:sym typeface="Muli Bold Italics"/>
                </a:rPr>
                <a:t>AI IMPLEMENT DISCORD BOT</a:t>
              </a: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7" name="Group 7"/>
          <p:cNvGrpSpPr/>
          <p:nvPr/>
        </p:nvGrpSpPr>
        <p:grpSpPr>
          <a:xfrm>
            <a:off x="15504342" y="6967325"/>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4918156" y="6629781"/>
            <a:ext cx="2341144" cy="202744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11"/>
          <p:cNvGrpSpPr/>
          <p:nvPr/>
        </p:nvGrpSpPr>
        <p:grpSpPr>
          <a:xfrm>
            <a:off x="14488381" y="857713"/>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3" name="Freeform 13"/>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2"/>
            <a:stretch>
              <a:fillRect/>
            </a:stretch>
          </a:blipFill>
        </p:spPr>
      </p:sp>
      <p:sp>
        <p:nvSpPr>
          <p:cNvPr id="14" name="TextBox 14"/>
          <p:cNvSpPr txBox="1"/>
          <p:nvPr/>
        </p:nvSpPr>
        <p:spPr>
          <a:xfrm>
            <a:off x="1419812" y="463843"/>
            <a:ext cx="16868188" cy="360577"/>
          </a:xfrm>
          <a:prstGeom prst="rect">
            <a:avLst/>
          </a:prstGeom>
        </p:spPr>
        <p:txBody>
          <a:bodyPr lIns="0" tIns="0" rIns="0" bIns="0" rtlCol="0" anchor="t">
            <a:spAutoFit/>
          </a:bodyPr>
          <a:lstStyle/>
          <a:p>
            <a:pPr algn="ctr">
              <a:lnSpc>
                <a:spcPts val="2656"/>
              </a:lnSpc>
            </a:pPr>
            <a:r>
              <a:rPr lang="en-US" sz="2767" b="1">
                <a:solidFill>
                  <a:srgbClr val="000000"/>
                </a:solidFill>
                <a:latin typeface="Montaser Arabic Bold"/>
                <a:ea typeface="Montaser Arabic Bold"/>
                <a:cs typeface="Montaser Arabic Bold"/>
                <a:sym typeface="Montaser Arabic Bold"/>
              </a:rPr>
              <a:t>VIETNAM - KOREA UNIVERSITY OF INFORMATION AND COMMUNICATION TECHNOLOGY</a:t>
            </a:r>
          </a:p>
        </p:txBody>
      </p:sp>
      <p:sp>
        <p:nvSpPr>
          <p:cNvPr id="15" name="TextBox 15"/>
          <p:cNvSpPr txBox="1"/>
          <p:nvPr/>
        </p:nvSpPr>
        <p:spPr>
          <a:xfrm>
            <a:off x="1269753" y="1085850"/>
            <a:ext cx="15748493" cy="360737"/>
          </a:xfrm>
          <a:prstGeom prst="rect">
            <a:avLst/>
          </a:prstGeom>
        </p:spPr>
        <p:txBody>
          <a:bodyPr lIns="0" tIns="0" rIns="0" bIns="0" rtlCol="0" anchor="t">
            <a:spAutoFit/>
          </a:bodyPr>
          <a:lstStyle/>
          <a:p>
            <a:pPr algn="ctr">
              <a:lnSpc>
                <a:spcPts val="2661"/>
              </a:lnSpc>
            </a:pPr>
            <a:r>
              <a:rPr lang="en-US" sz="2772" b="1">
                <a:solidFill>
                  <a:srgbClr val="000000"/>
                </a:solidFill>
                <a:latin typeface="Montaser Arabic Bold"/>
                <a:ea typeface="Montaser Arabic Bold"/>
                <a:cs typeface="Montaser Arabic Bold"/>
                <a:sym typeface="Montaser Arabic Bold"/>
              </a:rPr>
              <a:t>COMPUTER SCIENCE DEPARTMENT</a:t>
            </a:r>
          </a:p>
        </p:txBody>
      </p:sp>
      <p:grpSp>
        <p:nvGrpSpPr>
          <p:cNvPr id="16" name="Group 16"/>
          <p:cNvGrpSpPr/>
          <p:nvPr/>
        </p:nvGrpSpPr>
        <p:grpSpPr>
          <a:xfrm>
            <a:off x="4013196" y="5961996"/>
            <a:ext cx="10261608" cy="2695227"/>
            <a:chOff x="0" y="0"/>
            <a:chExt cx="2449302" cy="643313"/>
          </a:xfrm>
        </p:grpSpPr>
        <p:sp>
          <p:nvSpPr>
            <p:cNvPr id="17" name="Freeform 17"/>
            <p:cNvSpPr/>
            <p:nvPr/>
          </p:nvSpPr>
          <p:spPr>
            <a:xfrm>
              <a:off x="0" y="0"/>
              <a:ext cx="2449302" cy="643313"/>
            </a:xfrm>
            <a:custGeom>
              <a:avLst/>
              <a:gdLst/>
              <a:ahLst/>
              <a:cxnLst/>
              <a:rect l="l" t="t" r="r" b="b"/>
              <a:pathLst>
                <a:path w="2449302" h="643313">
                  <a:moveTo>
                    <a:pt x="13580" y="0"/>
                  </a:moveTo>
                  <a:lnTo>
                    <a:pt x="2435721" y="0"/>
                  </a:lnTo>
                  <a:cubicBezTo>
                    <a:pt x="2439323" y="0"/>
                    <a:pt x="2442777" y="1431"/>
                    <a:pt x="2445324" y="3978"/>
                  </a:cubicBezTo>
                  <a:cubicBezTo>
                    <a:pt x="2447871" y="6524"/>
                    <a:pt x="2449302" y="9978"/>
                    <a:pt x="2449302" y="13580"/>
                  </a:cubicBezTo>
                  <a:lnTo>
                    <a:pt x="2449302" y="629733"/>
                  </a:lnTo>
                  <a:cubicBezTo>
                    <a:pt x="2449302" y="633334"/>
                    <a:pt x="2447871" y="636788"/>
                    <a:pt x="2445324" y="639335"/>
                  </a:cubicBezTo>
                  <a:cubicBezTo>
                    <a:pt x="2442777" y="641882"/>
                    <a:pt x="2439323" y="643313"/>
                    <a:pt x="2435721" y="643313"/>
                  </a:cubicBezTo>
                  <a:lnTo>
                    <a:pt x="13580" y="643313"/>
                  </a:lnTo>
                  <a:cubicBezTo>
                    <a:pt x="9978" y="643313"/>
                    <a:pt x="6524" y="641882"/>
                    <a:pt x="3978" y="639335"/>
                  </a:cubicBezTo>
                  <a:cubicBezTo>
                    <a:pt x="1431" y="636788"/>
                    <a:pt x="0" y="633334"/>
                    <a:pt x="0" y="629733"/>
                  </a:cubicBezTo>
                  <a:lnTo>
                    <a:pt x="0" y="13580"/>
                  </a:lnTo>
                  <a:cubicBezTo>
                    <a:pt x="0" y="9978"/>
                    <a:pt x="1431" y="6524"/>
                    <a:pt x="3978" y="3978"/>
                  </a:cubicBezTo>
                  <a:cubicBezTo>
                    <a:pt x="6524" y="1431"/>
                    <a:pt x="9978" y="0"/>
                    <a:pt x="13580" y="0"/>
                  </a:cubicBezTo>
                  <a:close/>
                </a:path>
              </a:pathLst>
            </a:custGeom>
            <a:solidFill>
              <a:srgbClr val="F4F4F4"/>
            </a:solidFill>
          </p:spPr>
        </p:sp>
        <p:sp>
          <p:nvSpPr>
            <p:cNvPr id="18" name="TextBox 18"/>
            <p:cNvSpPr txBox="1"/>
            <p:nvPr/>
          </p:nvSpPr>
          <p:spPr>
            <a:xfrm>
              <a:off x="0" y="-38100"/>
              <a:ext cx="2449302" cy="681413"/>
            </a:xfrm>
            <a:prstGeom prst="rect">
              <a:avLst/>
            </a:prstGeom>
          </p:spPr>
          <p:txBody>
            <a:bodyPr lIns="56055" tIns="56055" rIns="56055" bIns="56055" rtlCol="0" anchor="ctr"/>
            <a:lstStyle/>
            <a:p>
              <a:pPr algn="l">
                <a:lnSpc>
                  <a:spcPts val="4939"/>
                </a:lnSpc>
              </a:pPr>
              <a:r>
                <a:rPr lang="en-US" sz="3799">
                  <a:solidFill>
                    <a:srgbClr val="000000"/>
                  </a:solidFill>
                  <a:latin typeface="Montserrat Light"/>
                  <a:ea typeface="Montserrat Light"/>
                  <a:cs typeface="Montserrat Light"/>
                  <a:sym typeface="Montserrat Light"/>
                </a:rPr>
                <a:t>Student    : Nguyen Hong Nguyen Hai</a:t>
              </a:r>
            </a:p>
            <a:p>
              <a:pPr algn="l">
                <a:lnSpc>
                  <a:spcPts val="4939"/>
                </a:lnSpc>
              </a:pPr>
              <a:r>
                <a:rPr lang="en-US" sz="3799">
                  <a:solidFill>
                    <a:srgbClr val="000000"/>
                  </a:solidFill>
                  <a:latin typeface="Montserrat Light"/>
                  <a:ea typeface="Montserrat Light"/>
                  <a:cs typeface="Montserrat Light"/>
                  <a:sym typeface="Montserrat Light"/>
                </a:rPr>
                <a:t>                    Nguyen Viet Anh Quyen</a:t>
              </a:r>
            </a:p>
            <a:p>
              <a:pPr algn="l">
                <a:lnSpc>
                  <a:spcPts val="4939"/>
                </a:lnSpc>
              </a:pPr>
              <a:r>
                <a:rPr lang="en-US" sz="3799">
                  <a:solidFill>
                    <a:srgbClr val="000000"/>
                  </a:solidFill>
                  <a:latin typeface="Montserrat Light"/>
                  <a:ea typeface="Montserrat Light"/>
                  <a:cs typeface="Montserrat Light"/>
                  <a:sym typeface="Montserrat Light"/>
                </a:rPr>
                <a:t>Instructor : Master Trinh Thi Ngoc Linh</a:t>
              </a:r>
            </a:p>
            <a:p>
              <a:pPr algn="l">
                <a:lnSpc>
                  <a:spcPts val="4939"/>
                </a:lnSpc>
              </a:pPr>
              <a:r>
                <a:rPr lang="en-US" sz="3799">
                  <a:solidFill>
                    <a:srgbClr val="000000"/>
                  </a:solidFill>
                  <a:latin typeface="Montserrat Light"/>
                  <a:ea typeface="Montserrat Light"/>
                  <a:cs typeface="Montserrat Light"/>
                  <a:sym typeface="Montserrat Light"/>
                </a:rPr>
                <a:t>Class          : 22SE1</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5158543" y="-626523"/>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2930108" y="118295"/>
            <a:ext cx="1420711" cy="1208190"/>
            <a:chOff x="0" y="0"/>
            <a:chExt cx="3685992" cy="3134614"/>
          </a:xfrm>
        </p:grpSpPr>
        <p:sp>
          <p:nvSpPr>
            <p:cNvPr id="9" name="Freeform 9"/>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0" name="TextBox 10"/>
          <p:cNvSpPr txBox="1"/>
          <p:nvPr/>
        </p:nvSpPr>
        <p:spPr>
          <a:xfrm>
            <a:off x="891944" y="2569808"/>
            <a:ext cx="15188173" cy="5970024"/>
          </a:xfrm>
          <a:prstGeom prst="rect">
            <a:avLst/>
          </a:prstGeom>
        </p:spPr>
        <p:txBody>
          <a:bodyPr lIns="0" tIns="0" rIns="0" bIns="0" rtlCol="0" anchor="t">
            <a:spAutoFit/>
          </a:bodyPr>
          <a:lstStyle/>
          <a:p>
            <a:pPr marL="710619" lvl="1" indent="-355309" algn="l">
              <a:lnSpc>
                <a:spcPts val="3949"/>
              </a:lnSpc>
              <a:buFont typeface="Arial"/>
              <a:buChar char="•"/>
            </a:pPr>
            <a:r>
              <a:rPr lang="en-US" sz="3291" b="1" i="1" spc="-32">
                <a:solidFill>
                  <a:srgbClr val="000000"/>
                </a:solidFill>
                <a:latin typeface="Muli Bold Italics"/>
                <a:ea typeface="Muli Bold Italics"/>
                <a:cs typeface="Muli Bold Italics"/>
                <a:sym typeface="Muli Bold Italics"/>
              </a:rPr>
              <a:t>Send and receive messages: </a:t>
            </a:r>
            <a:r>
              <a:rPr lang="en-US" sz="3291" spc="-32">
                <a:solidFill>
                  <a:srgbClr val="000000"/>
                </a:solidFill>
                <a:latin typeface="Muli"/>
                <a:ea typeface="Muli"/>
                <a:cs typeface="Muli"/>
                <a:sym typeface="Muli"/>
              </a:rPr>
              <a:t>Allows bots to send automated messages or respond to user messages.</a:t>
            </a:r>
          </a:p>
          <a:p>
            <a:pPr algn="l">
              <a:lnSpc>
                <a:spcPts val="3949"/>
              </a:lnSpc>
            </a:pPr>
            <a:endParaRPr lang="en-US" sz="3291" spc="-32">
              <a:solidFill>
                <a:srgbClr val="000000"/>
              </a:solidFill>
              <a:latin typeface="Muli"/>
              <a:ea typeface="Muli"/>
              <a:cs typeface="Muli"/>
              <a:sym typeface="Muli"/>
            </a:endParaRPr>
          </a:p>
          <a:p>
            <a:pPr marL="710619" lvl="1" indent="-355309" algn="l">
              <a:lnSpc>
                <a:spcPts val="3949"/>
              </a:lnSpc>
              <a:buFont typeface="Arial"/>
              <a:buChar char="•"/>
            </a:pPr>
            <a:r>
              <a:rPr lang="en-US" sz="3291" b="1" i="1" spc="-32">
                <a:solidFill>
                  <a:srgbClr val="000000"/>
                </a:solidFill>
                <a:latin typeface="Muli Bold Italics"/>
                <a:ea typeface="Muli Bold Italics"/>
                <a:cs typeface="Muli Bold Italics"/>
                <a:sym typeface="Muli Bold Italics"/>
              </a:rPr>
              <a:t>User management:</a:t>
            </a:r>
            <a:r>
              <a:rPr lang="en-US" sz="3291" spc="-32">
                <a:solidFill>
                  <a:srgbClr val="000000"/>
                </a:solidFill>
                <a:latin typeface="Muli"/>
                <a:ea typeface="Muli"/>
                <a:cs typeface="Muli"/>
                <a:sym typeface="Muli"/>
              </a:rPr>
              <a:t> Handles user information, roles, and permissions.</a:t>
            </a:r>
          </a:p>
          <a:p>
            <a:pPr algn="l">
              <a:lnSpc>
                <a:spcPts val="3949"/>
              </a:lnSpc>
            </a:pPr>
            <a:endParaRPr lang="en-US" sz="3291" spc="-32">
              <a:solidFill>
                <a:srgbClr val="000000"/>
              </a:solidFill>
              <a:latin typeface="Muli"/>
              <a:ea typeface="Muli"/>
              <a:cs typeface="Muli"/>
              <a:sym typeface="Muli"/>
            </a:endParaRPr>
          </a:p>
          <a:p>
            <a:pPr marL="710619" lvl="1" indent="-355309" algn="l">
              <a:lnSpc>
                <a:spcPts val="3949"/>
              </a:lnSpc>
              <a:buFont typeface="Arial"/>
              <a:buChar char="•"/>
            </a:pPr>
            <a:r>
              <a:rPr lang="en-US" sz="3291" b="1" i="1" spc="-32">
                <a:solidFill>
                  <a:srgbClr val="000000"/>
                </a:solidFill>
                <a:latin typeface="Muli Bold Italics"/>
                <a:ea typeface="Muli Bold Italics"/>
                <a:cs typeface="Muli Bold Italics"/>
                <a:sym typeface="Muli Bold Italics"/>
              </a:rPr>
              <a:t>Channel management: </a:t>
            </a:r>
            <a:r>
              <a:rPr lang="en-US" sz="3291" spc="-32">
                <a:solidFill>
                  <a:srgbClr val="000000"/>
                </a:solidFill>
                <a:latin typeface="Muli"/>
                <a:ea typeface="Muli"/>
                <a:cs typeface="Muli"/>
                <a:sym typeface="Muli"/>
              </a:rPr>
              <a:t>Create, edit, or delete channels on the server.</a:t>
            </a:r>
          </a:p>
          <a:p>
            <a:pPr algn="l">
              <a:lnSpc>
                <a:spcPts val="3949"/>
              </a:lnSpc>
            </a:pPr>
            <a:endParaRPr lang="en-US" sz="3291" spc="-32">
              <a:solidFill>
                <a:srgbClr val="000000"/>
              </a:solidFill>
              <a:latin typeface="Muli"/>
              <a:ea typeface="Muli"/>
              <a:cs typeface="Muli"/>
              <a:sym typeface="Muli"/>
            </a:endParaRPr>
          </a:p>
          <a:p>
            <a:pPr marL="710619" lvl="1" indent="-355309" algn="l">
              <a:lnSpc>
                <a:spcPts val="3949"/>
              </a:lnSpc>
              <a:buFont typeface="Arial"/>
              <a:buChar char="•"/>
            </a:pPr>
            <a:r>
              <a:rPr lang="en-US" sz="3291" b="1" i="1" spc="-32">
                <a:solidFill>
                  <a:srgbClr val="000000"/>
                </a:solidFill>
                <a:latin typeface="Muli Bold Italics"/>
                <a:ea typeface="Muli Bold Italics"/>
                <a:cs typeface="Muli Bold Italics"/>
                <a:sym typeface="Muli Bold Italics"/>
              </a:rPr>
              <a:t>Event tracking: </a:t>
            </a:r>
            <a:r>
              <a:rPr lang="en-US" sz="3291" spc="-32">
                <a:solidFill>
                  <a:srgbClr val="000000"/>
                </a:solidFill>
                <a:latin typeface="Muli"/>
                <a:ea typeface="Muli"/>
                <a:cs typeface="Muli"/>
                <a:sym typeface="Muli"/>
              </a:rPr>
              <a:t>Get notified when new messages arrive, users join or leave the server, etc.</a:t>
            </a:r>
          </a:p>
          <a:p>
            <a:pPr algn="l">
              <a:lnSpc>
                <a:spcPts val="3949"/>
              </a:lnSpc>
            </a:pPr>
            <a:endParaRPr lang="en-US" sz="3291" spc="-32">
              <a:solidFill>
                <a:srgbClr val="000000"/>
              </a:solidFill>
              <a:latin typeface="Muli"/>
              <a:ea typeface="Muli"/>
              <a:cs typeface="Muli"/>
              <a:sym typeface="Muli"/>
            </a:endParaRPr>
          </a:p>
          <a:p>
            <a:pPr marL="710619" lvl="1" indent="-355309" algn="l">
              <a:lnSpc>
                <a:spcPts val="3949"/>
              </a:lnSpc>
              <a:buFont typeface="Arial"/>
              <a:buChar char="•"/>
            </a:pPr>
            <a:r>
              <a:rPr lang="en-US" sz="3291" b="1" i="1" spc="-32">
                <a:solidFill>
                  <a:srgbClr val="000000"/>
                </a:solidFill>
                <a:latin typeface="Muli Bold Italics"/>
                <a:ea typeface="Muli Bold Italics"/>
                <a:cs typeface="Muli Bold Italics"/>
                <a:sym typeface="Muli Bold Italics"/>
              </a:rPr>
              <a:t>Advanced interactions:</a:t>
            </a:r>
            <a:r>
              <a:rPr lang="en-US" sz="3291" spc="-32">
                <a:solidFill>
                  <a:srgbClr val="000000"/>
                </a:solidFill>
                <a:latin typeface="Muli"/>
                <a:ea typeface="Muli"/>
                <a:cs typeface="Muli"/>
                <a:sym typeface="Muli"/>
              </a:rPr>
              <a:t> Build slash commands, buttons, and interactive menus.</a:t>
            </a:r>
          </a:p>
        </p:txBody>
      </p:sp>
      <p:sp>
        <p:nvSpPr>
          <p:cNvPr id="11" name="TextBox 11"/>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2" name="TextBox 12"/>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2 - Discord API Capabilities</a:t>
            </a:r>
          </a:p>
        </p:txBody>
      </p:sp>
      <p:sp>
        <p:nvSpPr>
          <p:cNvPr id="13" name="TextBox 13"/>
          <p:cNvSpPr txBox="1"/>
          <p:nvPr/>
        </p:nvSpPr>
        <p:spPr>
          <a:xfrm>
            <a:off x="4350819" y="121613"/>
            <a:ext cx="12908481" cy="1077729"/>
          </a:xfrm>
          <a:prstGeom prst="rect">
            <a:avLst/>
          </a:prstGeom>
        </p:spPr>
        <p:txBody>
          <a:bodyPr lIns="0" tIns="0" rIns="0" bIns="0" rtlCol="0" anchor="t">
            <a:spAutoFit/>
          </a:bodyPr>
          <a:lstStyle/>
          <a:p>
            <a:pPr algn="l">
              <a:lnSpc>
                <a:spcPts val="8847"/>
              </a:lnSpc>
            </a:pPr>
            <a:r>
              <a:rPr lang="en-US" sz="6319" b="1">
                <a:solidFill>
                  <a:srgbClr val="035D61"/>
                </a:solidFill>
                <a:latin typeface="Muli Bold"/>
                <a:ea typeface="Muli Bold"/>
                <a:cs typeface="Muli Bold"/>
                <a:sym typeface="Muli Bold"/>
              </a:rPr>
              <a:t> CLIENT AND SERVER</a:t>
            </a:r>
          </a:p>
        </p:txBody>
      </p:sp>
      <p:sp>
        <p:nvSpPr>
          <p:cNvPr id="14" name="TextBox 14"/>
          <p:cNvSpPr txBox="1"/>
          <p:nvPr/>
        </p:nvSpPr>
        <p:spPr>
          <a:xfrm>
            <a:off x="3346773" y="183684"/>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2</a:t>
            </a:r>
          </a:p>
        </p:txBody>
      </p:sp>
      <p:sp>
        <p:nvSpPr>
          <p:cNvPr id="15" name="Freeform 15"/>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2"/>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5158543" y="-626523"/>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2930108" y="118295"/>
            <a:ext cx="1420711" cy="1208190"/>
            <a:chOff x="0" y="0"/>
            <a:chExt cx="3685992" cy="3134614"/>
          </a:xfrm>
        </p:grpSpPr>
        <p:sp>
          <p:nvSpPr>
            <p:cNvPr id="9" name="Freeform 9"/>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0" name="TextBox 10"/>
          <p:cNvSpPr txBox="1"/>
          <p:nvPr/>
        </p:nvSpPr>
        <p:spPr>
          <a:xfrm>
            <a:off x="1028700" y="3078683"/>
            <a:ext cx="15188173" cy="4475137"/>
          </a:xfrm>
          <a:prstGeom prst="rect">
            <a:avLst/>
          </a:prstGeom>
        </p:spPr>
        <p:txBody>
          <a:bodyPr lIns="0" tIns="0" rIns="0" bIns="0" rtlCol="0" anchor="t">
            <a:spAutoFit/>
          </a:bodyPr>
          <a:lstStyle/>
          <a:p>
            <a:pPr algn="l">
              <a:lnSpc>
                <a:spcPts val="3949"/>
              </a:lnSpc>
            </a:pPr>
            <a:r>
              <a:rPr lang="en-US" sz="3291" spc="-32">
                <a:solidFill>
                  <a:srgbClr val="000000"/>
                </a:solidFill>
                <a:latin typeface="Muli"/>
                <a:ea typeface="Muli"/>
                <a:cs typeface="Muli"/>
                <a:sym typeface="Muli"/>
              </a:rPr>
              <a:t>The discord.py is a popular Python library designed to easily interact with the Discord API. With discord.py, developers can quickly build fully-featured Discord bots, from message handling, events, to custom commands.</a:t>
            </a:r>
          </a:p>
          <a:p>
            <a:pPr algn="l">
              <a:lnSpc>
                <a:spcPts val="3949"/>
              </a:lnSpc>
            </a:pPr>
            <a:endParaRPr lang="en-US" sz="3291" spc="-32">
              <a:solidFill>
                <a:srgbClr val="000000"/>
              </a:solidFill>
              <a:latin typeface="Muli"/>
              <a:ea typeface="Muli"/>
              <a:cs typeface="Muli"/>
              <a:sym typeface="Muli"/>
            </a:endParaRPr>
          </a:p>
          <a:p>
            <a:pPr algn="l">
              <a:lnSpc>
                <a:spcPts val="3949"/>
              </a:lnSpc>
            </a:pPr>
            <a:r>
              <a:rPr lang="en-US" sz="3291" spc="-32">
                <a:solidFill>
                  <a:srgbClr val="000000"/>
                </a:solidFill>
                <a:latin typeface="Muli"/>
                <a:ea typeface="Muli"/>
                <a:cs typeface="Muli"/>
                <a:sym typeface="Muli"/>
              </a:rPr>
              <a:t>Outstanding features :</a:t>
            </a:r>
          </a:p>
          <a:p>
            <a:pPr algn="l">
              <a:lnSpc>
                <a:spcPts val="3949"/>
              </a:lnSpc>
            </a:pPr>
            <a:r>
              <a:rPr lang="en-US" sz="3291" spc="-32">
                <a:solidFill>
                  <a:srgbClr val="000000"/>
                </a:solidFill>
                <a:latin typeface="Muli"/>
                <a:ea typeface="Muli"/>
                <a:cs typeface="Muli"/>
                <a:sym typeface="Muli"/>
              </a:rPr>
              <a:t> - Supports building bots with powerful interactive features.</a:t>
            </a:r>
          </a:p>
          <a:p>
            <a:pPr algn="l">
              <a:lnSpc>
                <a:spcPts val="3949"/>
              </a:lnSpc>
            </a:pPr>
            <a:r>
              <a:rPr lang="en-US" sz="3291" spc="-32">
                <a:solidFill>
                  <a:srgbClr val="000000"/>
                </a:solidFill>
                <a:latin typeface="Muli"/>
                <a:ea typeface="Muli"/>
                <a:cs typeface="Muli"/>
                <a:sym typeface="Muli"/>
              </a:rPr>
              <a:t> - Provides tools for real-time event management.</a:t>
            </a:r>
          </a:p>
          <a:p>
            <a:pPr algn="l">
              <a:lnSpc>
                <a:spcPts val="3949"/>
              </a:lnSpc>
            </a:pPr>
            <a:r>
              <a:rPr lang="en-US" sz="3291" spc="-32">
                <a:solidFill>
                  <a:srgbClr val="000000"/>
                </a:solidFill>
                <a:latin typeface="Muli"/>
                <a:ea typeface="Muli"/>
                <a:cs typeface="Muli"/>
                <a:sym typeface="Muli"/>
              </a:rPr>
              <a:t> - Supports slash commands, buttons, and interactive menus.</a:t>
            </a:r>
          </a:p>
          <a:p>
            <a:pPr algn="l">
              <a:lnSpc>
                <a:spcPts val="3949"/>
              </a:lnSpc>
            </a:pPr>
            <a:r>
              <a:rPr lang="en-US" sz="3291" spc="-32">
                <a:solidFill>
                  <a:srgbClr val="000000"/>
                </a:solidFill>
                <a:latin typeface="Muli"/>
                <a:ea typeface="Muli"/>
                <a:cs typeface="Muli"/>
                <a:sym typeface="Muli"/>
              </a:rPr>
              <a:t> - Easy to extend and customize.</a:t>
            </a:r>
          </a:p>
        </p:txBody>
      </p:sp>
      <p:sp>
        <p:nvSpPr>
          <p:cNvPr id="11" name="TextBox 11"/>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2" name="TextBox 12"/>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3 - The discord.py</a:t>
            </a:r>
          </a:p>
        </p:txBody>
      </p:sp>
      <p:sp>
        <p:nvSpPr>
          <p:cNvPr id="13" name="TextBox 13"/>
          <p:cNvSpPr txBox="1"/>
          <p:nvPr/>
        </p:nvSpPr>
        <p:spPr>
          <a:xfrm>
            <a:off x="4350819" y="121613"/>
            <a:ext cx="12908481" cy="1077729"/>
          </a:xfrm>
          <a:prstGeom prst="rect">
            <a:avLst/>
          </a:prstGeom>
        </p:spPr>
        <p:txBody>
          <a:bodyPr lIns="0" tIns="0" rIns="0" bIns="0" rtlCol="0" anchor="t">
            <a:spAutoFit/>
          </a:bodyPr>
          <a:lstStyle/>
          <a:p>
            <a:pPr algn="l">
              <a:lnSpc>
                <a:spcPts val="8847"/>
              </a:lnSpc>
            </a:pPr>
            <a:r>
              <a:rPr lang="en-US" sz="6319" b="1">
                <a:solidFill>
                  <a:srgbClr val="035D61"/>
                </a:solidFill>
                <a:latin typeface="Muli Bold"/>
                <a:ea typeface="Muli Bold"/>
                <a:cs typeface="Muli Bold"/>
                <a:sym typeface="Muli Bold"/>
              </a:rPr>
              <a:t> CLIENT AND SERVER</a:t>
            </a:r>
          </a:p>
        </p:txBody>
      </p:sp>
      <p:sp>
        <p:nvSpPr>
          <p:cNvPr id="14" name="TextBox 14"/>
          <p:cNvSpPr txBox="1"/>
          <p:nvPr/>
        </p:nvSpPr>
        <p:spPr>
          <a:xfrm>
            <a:off x="3346773" y="183684"/>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2</a:t>
            </a:r>
          </a:p>
        </p:txBody>
      </p:sp>
      <p:sp>
        <p:nvSpPr>
          <p:cNvPr id="15" name="Freeform 15"/>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2"/>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5158543" y="-626523"/>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2930108" y="118295"/>
            <a:ext cx="1420711" cy="1208190"/>
            <a:chOff x="0" y="0"/>
            <a:chExt cx="3685992" cy="3134614"/>
          </a:xfrm>
        </p:grpSpPr>
        <p:sp>
          <p:nvSpPr>
            <p:cNvPr id="9" name="Freeform 9"/>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0" name="Freeform 10"/>
          <p:cNvSpPr/>
          <p:nvPr/>
        </p:nvSpPr>
        <p:spPr>
          <a:xfrm>
            <a:off x="4863668" y="2270363"/>
            <a:ext cx="6454241" cy="1483290"/>
          </a:xfrm>
          <a:custGeom>
            <a:avLst/>
            <a:gdLst/>
            <a:ahLst/>
            <a:cxnLst/>
            <a:rect l="l" t="t" r="r" b="b"/>
            <a:pathLst>
              <a:path w="6454241" h="1483290">
                <a:moveTo>
                  <a:pt x="0" y="0"/>
                </a:moveTo>
                <a:lnTo>
                  <a:pt x="6454240" y="0"/>
                </a:lnTo>
                <a:lnTo>
                  <a:pt x="6454240" y="1483290"/>
                </a:lnTo>
                <a:lnTo>
                  <a:pt x="0" y="1483290"/>
                </a:lnTo>
                <a:lnTo>
                  <a:pt x="0" y="0"/>
                </a:lnTo>
                <a:close/>
              </a:path>
            </a:pathLst>
          </a:custGeom>
          <a:blipFill>
            <a:blip r:embed="rId2"/>
            <a:stretch>
              <a:fillRect r="-75098"/>
            </a:stretch>
          </a:blipFill>
        </p:spPr>
      </p:sp>
      <p:sp>
        <p:nvSpPr>
          <p:cNvPr id="11" name="Freeform 11"/>
          <p:cNvSpPr/>
          <p:nvPr/>
        </p:nvSpPr>
        <p:spPr>
          <a:xfrm>
            <a:off x="4863668" y="4653575"/>
            <a:ext cx="6454241" cy="4661875"/>
          </a:xfrm>
          <a:custGeom>
            <a:avLst/>
            <a:gdLst/>
            <a:ahLst/>
            <a:cxnLst/>
            <a:rect l="l" t="t" r="r" b="b"/>
            <a:pathLst>
              <a:path w="6454241" h="4661875">
                <a:moveTo>
                  <a:pt x="0" y="0"/>
                </a:moveTo>
                <a:lnTo>
                  <a:pt x="6454240" y="0"/>
                </a:lnTo>
                <a:lnTo>
                  <a:pt x="6454240" y="4661875"/>
                </a:lnTo>
                <a:lnTo>
                  <a:pt x="0" y="4661875"/>
                </a:lnTo>
                <a:lnTo>
                  <a:pt x="0" y="0"/>
                </a:lnTo>
                <a:close/>
              </a:path>
            </a:pathLst>
          </a:custGeom>
          <a:blipFill>
            <a:blip r:embed="rId3"/>
            <a:stretch>
              <a:fillRect/>
            </a:stretch>
          </a:blipFill>
        </p:spPr>
      </p:sp>
      <p:sp>
        <p:nvSpPr>
          <p:cNvPr id="12" name="TextBox 12"/>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3" name="TextBox 13"/>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4 - Installation and Setup the discord.py</a:t>
            </a:r>
          </a:p>
        </p:txBody>
      </p:sp>
      <p:sp>
        <p:nvSpPr>
          <p:cNvPr id="14" name="TextBox 14"/>
          <p:cNvSpPr txBox="1"/>
          <p:nvPr/>
        </p:nvSpPr>
        <p:spPr>
          <a:xfrm>
            <a:off x="4350819" y="121613"/>
            <a:ext cx="12908481" cy="1077729"/>
          </a:xfrm>
          <a:prstGeom prst="rect">
            <a:avLst/>
          </a:prstGeom>
        </p:spPr>
        <p:txBody>
          <a:bodyPr lIns="0" tIns="0" rIns="0" bIns="0" rtlCol="0" anchor="t">
            <a:spAutoFit/>
          </a:bodyPr>
          <a:lstStyle/>
          <a:p>
            <a:pPr algn="l">
              <a:lnSpc>
                <a:spcPts val="8847"/>
              </a:lnSpc>
            </a:pPr>
            <a:r>
              <a:rPr lang="en-US" sz="6319" b="1">
                <a:solidFill>
                  <a:srgbClr val="035D61"/>
                </a:solidFill>
                <a:latin typeface="Muli Bold"/>
                <a:ea typeface="Muli Bold"/>
                <a:cs typeface="Muli Bold"/>
                <a:sym typeface="Muli Bold"/>
              </a:rPr>
              <a:t> CLIENT AND SERVER</a:t>
            </a:r>
          </a:p>
        </p:txBody>
      </p:sp>
      <p:sp>
        <p:nvSpPr>
          <p:cNvPr id="15" name="TextBox 15"/>
          <p:cNvSpPr txBox="1"/>
          <p:nvPr/>
        </p:nvSpPr>
        <p:spPr>
          <a:xfrm>
            <a:off x="3346773" y="183684"/>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2</a:t>
            </a:r>
          </a:p>
        </p:txBody>
      </p:sp>
      <p:sp>
        <p:nvSpPr>
          <p:cNvPr id="16" name="TextBox 16"/>
          <p:cNvSpPr txBox="1"/>
          <p:nvPr/>
        </p:nvSpPr>
        <p:spPr>
          <a:xfrm>
            <a:off x="5684371" y="4024872"/>
            <a:ext cx="6180392" cy="514350"/>
          </a:xfrm>
          <a:prstGeom prst="rect">
            <a:avLst/>
          </a:prstGeom>
        </p:spPr>
        <p:txBody>
          <a:bodyPr lIns="0" tIns="0" rIns="0" bIns="0" rtlCol="0" anchor="t">
            <a:spAutoFit/>
          </a:bodyPr>
          <a:lstStyle/>
          <a:p>
            <a:pPr algn="l">
              <a:lnSpc>
                <a:spcPts val="4100"/>
              </a:lnSpc>
              <a:spcBef>
                <a:spcPct val="0"/>
              </a:spcBef>
            </a:pPr>
            <a:r>
              <a:rPr lang="en-US" sz="3417" spc="-34">
                <a:solidFill>
                  <a:srgbClr val="000000"/>
                </a:solidFill>
                <a:latin typeface="Muli"/>
                <a:ea typeface="Muli"/>
                <a:cs typeface="Muli"/>
                <a:sym typeface="Muli"/>
              </a:rPr>
              <a:t>Install the discord.py</a:t>
            </a:r>
          </a:p>
        </p:txBody>
      </p:sp>
      <p:sp>
        <p:nvSpPr>
          <p:cNvPr id="17" name="TextBox 17"/>
          <p:cNvSpPr txBox="1"/>
          <p:nvPr/>
        </p:nvSpPr>
        <p:spPr>
          <a:xfrm>
            <a:off x="6201004" y="9315450"/>
            <a:ext cx="3459629" cy="514350"/>
          </a:xfrm>
          <a:prstGeom prst="rect">
            <a:avLst/>
          </a:prstGeom>
        </p:spPr>
        <p:txBody>
          <a:bodyPr lIns="0" tIns="0" rIns="0" bIns="0" rtlCol="0" anchor="t">
            <a:spAutoFit/>
          </a:bodyPr>
          <a:lstStyle/>
          <a:p>
            <a:pPr algn="l">
              <a:lnSpc>
                <a:spcPts val="4100"/>
              </a:lnSpc>
              <a:spcBef>
                <a:spcPct val="0"/>
              </a:spcBef>
            </a:pPr>
            <a:r>
              <a:rPr lang="en-US" sz="3417" spc="-34">
                <a:solidFill>
                  <a:srgbClr val="000000"/>
                </a:solidFill>
                <a:latin typeface="Muli"/>
                <a:ea typeface="Muli"/>
                <a:cs typeface="Muli"/>
                <a:sym typeface="Muli"/>
              </a:rPr>
              <a:t>Set up the bot.py</a:t>
            </a:r>
          </a:p>
        </p:txBody>
      </p:sp>
      <p:sp>
        <p:nvSpPr>
          <p:cNvPr id="18" name="Freeform 18"/>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4"/>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5158543" y="-626523"/>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2930108" y="118295"/>
            <a:ext cx="1420711" cy="1208190"/>
            <a:chOff x="0" y="0"/>
            <a:chExt cx="3685992" cy="3134614"/>
          </a:xfrm>
        </p:grpSpPr>
        <p:sp>
          <p:nvSpPr>
            <p:cNvPr id="9" name="Freeform 9"/>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0" name="Freeform 10"/>
          <p:cNvSpPr/>
          <p:nvPr/>
        </p:nvSpPr>
        <p:spPr>
          <a:xfrm>
            <a:off x="2930108" y="3768834"/>
            <a:ext cx="11301259" cy="2401518"/>
          </a:xfrm>
          <a:custGeom>
            <a:avLst/>
            <a:gdLst/>
            <a:ahLst/>
            <a:cxnLst/>
            <a:rect l="l" t="t" r="r" b="b"/>
            <a:pathLst>
              <a:path w="11301259" h="2401518">
                <a:moveTo>
                  <a:pt x="0" y="0"/>
                </a:moveTo>
                <a:lnTo>
                  <a:pt x="11301259" y="0"/>
                </a:lnTo>
                <a:lnTo>
                  <a:pt x="11301259" y="2401517"/>
                </a:lnTo>
                <a:lnTo>
                  <a:pt x="0" y="2401517"/>
                </a:lnTo>
                <a:lnTo>
                  <a:pt x="0" y="0"/>
                </a:lnTo>
                <a:close/>
              </a:path>
            </a:pathLst>
          </a:custGeom>
          <a:blipFill>
            <a:blip r:embed="rId2"/>
            <a:stretch>
              <a:fillRect/>
            </a:stretch>
          </a:blipFill>
        </p:spPr>
      </p:sp>
      <p:sp>
        <p:nvSpPr>
          <p:cNvPr id="11" name="TextBox 11"/>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2" name="TextBox 12"/>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4 - Installation and Setup the discord.py</a:t>
            </a:r>
          </a:p>
        </p:txBody>
      </p:sp>
      <p:sp>
        <p:nvSpPr>
          <p:cNvPr id="13" name="TextBox 13"/>
          <p:cNvSpPr txBox="1"/>
          <p:nvPr/>
        </p:nvSpPr>
        <p:spPr>
          <a:xfrm>
            <a:off x="4350819" y="121613"/>
            <a:ext cx="12908481" cy="1077729"/>
          </a:xfrm>
          <a:prstGeom prst="rect">
            <a:avLst/>
          </a:prstGeom>
        </p:spPr>
        <p:txBody>
          <a:bodyPr lIns="0" tIns="0" rIns="0" bIns="0" rtlCol="0" anchor="t">
            <a:spAutoFit/>
          </a:bodyPr>
          <a:lstStyle/>
          <a:p>
            <a:pPr algn="l">
              <a:lnSpc>
                <a:spcPts val="8847"/>
              </a:lnSpc>
            </a:pPr>
            <a:r>
              <a:rPr lang="en-US" sz="6319" b="1">
                <a:solidFill>
                  <a:srgbClr val="035D61"/>
                </a:solidFill>
                <a:latin typeface="Muli Bold"/>
                <a:ea typeface="Muli Bold"/>
                <a:cs typeface="Muli Bold"/>
                <a:sym typeface="Muli Bold"/>
              </a:rPr>
              <a:t> CLIENT AND SERVER</a:t>
            </a:r>
          </a:p>
        </p:txBody>
      </p:sp>
      <p:sp>
        <p:nvSpPr>
          <p:cNvPr id="14" name="TextBox 14"/>
          <p:cNvSpPr txBox="1"/>
          <p:nvPr/>
        </p:nvSpPr>
        <p:spPr>
          <a:xfrm>
            <a:off x="3346773" y="183684"/>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2</a:t>
            </a:r>
          </a:p>
        </p:txBody>
      </p:sp>
      <p:sp>
        <p:nvSpPr>
          <p:cNvPr id="15" name="TextBox 15"/>
          <p:cNvSpPr txBox="1"/>
          <p:nvPr/>
        </p:nvSpPr>
        <p:spPr>
          <a:xfrm>
            <a:off x="6408326" y="6656126"/>
            <a:ext cx="4007495" cy="514350"/>
          </a:xfrm>
          <a:prstGeom prst="rect">
            <a:avLst/>
          </a:prstGeom>
        </p:spPr>
        <p:txBody>
          <a:bodyPr lIns="0" tIns="0" rIns="0" bIns="0" rtlCol="0" anchor="t">
            <a:spAutoFit/>
          </a:bodyPr>
          <a:lstStyle/>
          <a:p>
            <a:pPr algn="l">
              <a:lnSpc>
                <a:spcPts val="4100"/>
              </a:lnSpc>
              <a:spcBef>
                <a:spcPct val="0"/>
              </a:spcBef>
            </a:pPr>
            <a:r>
              <a:rPr lang="en-US" sz="3417" i="1" spc="-34">
                <a:solidFill>
                  <a:srgbClr val="000000"/>
                </a:solidFill>
                <a:latin typeface="Muli Italics"/>
                <a:ea typeface="Muli Italics"/>
                <a:cs typeface="Muli Italics"/>
                <a:sym typeface="Muli Italics"/>
              </a:rPr>
              <a:t>Command Example</a:t>
            </a:r>
          </a:p>
        </p:txBody>
      </p:sp>
      <p:sp>
        <p:nvSpPr>
          <p:cNvPr id="16" name="Freeform 16"/>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3"/>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14994300" y="3675559"/>
            <a:ext cx="3293700" cy="6611441"/>
          </a:xfrm>
          <a:custGeom>
            <a:avLst/>
            <a:gdLst/>
            <a:ahLst/>
            <a:cxnLst/>
            <a:rect l="l" t="t" r="r" b="b"/>
            <a:pathLst>
              <a:path w="3293700" h="6611441">
                <a:moveTo>
                  <a:pt x="0" y="0"/>
                </a:moveTo>
                <a:lnTo>
                  <a:pt x="3293700" y="0"/>
                </a:lnTo>
                <a:lnTo>
                  <a:pt x="3293700" y="6611441"/>
                </a:lnTo>
                <a:lnTo>
                  <a:pt x="0" y="661144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grpSp>
        <p:nvGrpSpPr>
          <p:cNvPr id="4" name="Group 4"/>
          <p:cNvGrpSpPr/>
          <p:nvPr/>
        </p:nvGrpSpPr>
        <p:grpSpPr>
          <a:xfrm>
            <a:off x="-2364371" y="-2474096"/>
            <a:ext cx="5578401" cy="557840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AEEA00"/>
              </a:solidFill>
              <a:prstDash val="solid"/>
              <a:miter/>
            </a:ln>
          </p:spPr>
        </p:sp>
        <p:sp>
          <p:nvSpPr>
            <p:cNvPr id="6" name="TextBox 6"/>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7" name="Group 7"/>
          <p:cNvGrpSpPr/>
          <p:nvPr/>
        </p:nvGrpSpPr>
        <p:grpSpPr>
          <a:xfrm>
            <a:off x="1256350" y="3876969"/>
            <a:ext cx="1010697" cy="101069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AEEA00"/>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10" name="TextBox 10"/>
          <p:cNvSpPr txBox="1"/>
          <p:nvPr/>
        </p:nvSpPr>
        <p:spPr>
          <a:xfrm>
            <a:off x="7163745" y="4276378"/>
            <a:ext cx="12908481" cy="1077729"/>
          </a:xfrm>
          <a:prstGeom prst="rect">
            <a:avLst/>
          </a:prstGeom>
        </p:spPr>
        <p:txBody>
          <a:bodyPr lIns="0" tIns="0" rIns="0" bIns="0" rtlCol="0" anchor="t">
            <a:spAutoFit/>
          </a:bodyPr>
          <a:lstStyle/>
          <a:p>
            <a:pPr algn="l">
              <a:lnSpc>
                <a:spcPts val="8847"/>
              </a:lnSpc>
            </a:pPr>
            <a:r>
              <a:rPr lang="en-US" sz="6319" b="1">
                <a:solidFill>
                  <a:srgbClr val="F4F4F4"/>
                </a:solidFill>
                <a:latin typeface="Muli Bold"/>
                <a:ea typeface="Muli Bold"/>
                <a:cs typeface="Muli Bold"/>
                <a:sym typeface="Muli Bold"/>
              </a:rPr>
              <a:t> GEMINI AI</a:t>
            </a:r>
          </a:p>
        </p:txBody>
      </p:sp>
      <p:grpSp>
        <p:nvGrpSpPr>
          <p:cNvPr id="11" name="Group 11"/>
          <p:cNvGrpSpPr/>
          <p:nvPr/>
        </p:nvGrpSpPr>
        <p:grpSpPr>
          <a:xfrm>
            <a:off x="5815961" y="4283571"/>
            <a:ext cx="1420711" cy="1208190"/>
            <a:chOff x="0" y="0"/>
            <a:chExt cx="3685992" cy="3134614"/>
          </a:xfrm>
        </p:grpSpPr>
        <p:sp>
          <p:nvSpPr>
            <p:cNvPr id="12" name="Freeform 12"/>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3" name="TextBox 13"/>
          <p:cNvSpPr txBox="1"/>
          <p:nvPr/>
        </p:nvSpPr>
        <p:spPr>
          <a:xfrm>
            <a:off x="6232627" y="4348961"/>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5158543" y="-626523"/>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5030865" y="118295"/>
            <a:ext cx="1420711" cy="1208190"/>
            <a:chOff x="0" y="0"/>
            <a:chExt cx="3685992" cy="3134614"/>
          </a:xfrm>
        </p:grpSpPr>
        <p:sp>
          <p:nvSpPr>
            <p:cNvPr id="9" name="Freeform 9"/>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0" name="Freeform 10"/>
          <p:cNvSpPr/>
          <p:nvPr/>
        </p:nvSpPr>
        <p:spPr>
          <a:xfrm>
            <a:off x="5604719" y="6271705"/>
            <a:ext cx="5565835" cy="3142534"/>
          </a:xfrm>
          <a:custGeom>
            <a:avLst/>
            <a:gdLst/>
            <a:ahLst/>
            <a:cxnLst/>
            <a:rect l="l" t="t" r="r" b="b"/>
            <a:pathLst>
              <a:path w="5565835" h="3142534">
                <a:moveTo>
                  <a:pt x="0" y="0"/>
                </a:moveTo>
                <a:lnTo>
                  <a:pt x="5565835" y="0"/>
                </a:lnTo>
                <a:lnTo>
                  <a:pt x="5565835" y="3142534"/>
                </a:lnTo>
                <a:lnTo>
                  <a:pt x="0" y="3142534"/>
                </a:lnTo>
                <a:lnTo>
                  <a:pt x="0" y="0"/>
                </a:lnTo>
                <a:close/>
              </a:path>
            </a:pathLst>
          </a:custGeom>
          <a:blipFill>
            <a:blip r:embed="rId2"/>
            <a:stretch>
              <a:fillRect l="-187" r="-187"/>
            </a:stretch>
          </a:blipFill>
          <a:ln w="38100" cap="rnd">
            <a:solidFill>
              <a:srgbClr val="000000"/>
            </a:solidFill>
            <a:prstDash val="solid"/>
            <a:round/>
          </a:ln>
        </p:spPr>
      </p:sp>
      <p:sp>
        <p:nvSpPr>
          <p:cNvPr id="11" name="TextBox 11"/>
          <p:cNvSpPr txBox="1"/>
          <p:nvPr/>
        </p:nvSpPr>
        <p:spPr>
          <a:xfrm>
            <a:off x="1028700" y="3078683"/>
            <a:ext cx="15188173" cy="3478545"/>
          </a:xfrm>
          <a:prstGeom prst="rect">
            <a:avLst/>
          </a:prstGeom>
        </p:spPr>
        <p:txBody>
          <a:bodyPr lIns="0" tIns="0" rIns="0" bIns="0" rtlCol="0" anchor="t">
            <a:spAutoFit/>
          </a:bodyPr>
          <a:lstStyle/>
          <a:p>
            <a:pPr algn="l">
              <a:lnSpc>
                <a:spcPts val="3949"/>
              </a:lnSpc>
            </a:pPr>
            <a:r>
              <a:rPr lang="en-US" sz="3291" spc="-32">
                <a:solidFill>
                  <a:srgbClr val="000000"/>
                </a:solidFill>
                <a:latin typeface="Muli"/>
                <a:ea typeface="Muli"/>
                <a:cs typeface="Muli"/>
                <a:sym typeface="Muli"/>
              </a:rPr>
              <a:t>Gemini is an advanced artificial intelligence platform developed by Google, focusing on creative solutions and intelligent assistance.</a:t>
            </a:r>
          </a:p>
          <a:p>
            <a:pPr algn="l">
              <a:lnSpc>
                <a:spcPts val="3949"/>
              </a:lnSpc>
            </a:pPr>
            <a:endParaRPr lang="en-US" sz="3291" spc="-32">
              <a:solidFill>
                <a:srgbClr val="000000"/>
              </a:solidFill>
              <a:latin typeface="Muli"/>
              <a:ea typeface="Muli"/>
              <a:cs typeface="Muli"/>
              <a:sym typeface="Muli"/>
            </a:endParaRPr>
          </a:p>
          <a:p>
            <a:pPr algn="l">
              <a:lnSpc>
                <a:spcPts val="3949"/>
              </a:lnSpc>
            </a:pPr>
            <a:r>
              <a:rPr lang="en-US" sz="3291" spc="-32">
                <a:solidFill>
                  <a:srgbClr val="000000"/>
                </a:solidFill>
                <a:latin typeface="Muli"/>
                <a:ea typeface="Muli"/>
                <a:cs typeface="Muli"/>
                <a:sym typeface="Muli"/>
              </a:rPr>
              <a:t>Gemini is based on an advanced deep learning model, using billions of parameters to analyze and process data. Gemini also has the ability to learn from user feedback, continuously improving the quality and accuracy of answers.</a:t>
            </a:r>
          </a:p>
        </p:txBody>
      </p:sp>
      <p:sp>
        <p:nvSpPr>
          <p:cNvPr id="12" name="TextBox 12"/>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3" name="TextBox 13"/>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1 - Introduction the Gemini AI</a:t>
            </a:r>
          </a:p>
        </p:txBody>
      </p:sp>
      <p:sp>
        <p:nvSpPr>
          <p:cNvPr id="14" name="TextBox 14"/>
          <p:cNvSpPr txBox="1"/>
          <p:nvPr/>
        </p:nvSpPr>
        <p:spPr>
          <a:xfrm>
            <a:off x="6451576" y="121613"/>
            <a:ext cx="12908481" cy="1077729"/>
          </a:xfrm>
          <a:prstGeom prst="rect">
            <a:avLst/>
          </a:prstGeom>
        </p:spPr>
        <p:txBody>
          <a:bodyPr lIns="0" tIns="0" rIns="0" bIns="0" rtlCol="0" anchor="t">
            <a:spAutoFit/>
          </a:bodyPr>
          <a:lstStyle/>
          <a:p>
            <a:pPr algn="l">
              <a:lnSpc>
                <a:spcPts val="8847"/>
              </a:lnSpc>
            </a:pPr>
            <a:r>
              <a:rPr lang="en-US" sz="6319" b="1">
                <a:solidFill>
                  <a:srgbClr val="035D61"/>
                </a:solidFill>
                <a:latin typeface="Muli Bold"/>
                <a:ea typeface="Muli Bold"/>
                <a:cs typeface="Muli Bold"/>
                <a:sym typeface="Muli Bold"/>
              </a:rPr>
              <a:t> GEMINI AI</a:t>
            </a:r>
          </a:p>
        </p:txBody>
      </p:sp>
      <p:sp>
        <p:nvSpPr>
          <p:cNvPr id="15" name="TextBox 15"/>
          <p:cNvSpPr txBox="1"/>
          <p:nvPr/>
        </p:nvSpPr>
        <p:spPr>
          <a:xfrm>
            <a:off x="5447531" y="183684"/>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3</a:t>
            </a:r>
          </a:p>
        </p:txBody>
      </p:sp>
      <p:sp>
        <p:nvSpPr>
          <p:cNvPr id="16" name="TextBox 16"/>
          <p:cNvSpPr txBox="1"/>
          <p:nvPr/>
        </p:nvSpPr>
        <p:spPr>
          <a:xfrm>
            <a:off x="7371569" y="9461864"/>
            <a:ext cx="2032134" cy="514350"/>
          </a:xfrm>
          <a:prstGeom prst="rect">
            <a:avLst/>
          </a:prstGeom>
        </p:spPr>
        <p:txBody>
          <a:bodyPr lIns="0" tIns="0" rIns="0" bIns="0" rtlCol="0" anchor="t">
            <a:spAutoFit/>
          </a:bodyPr>
          <a:lstStyle/>
          <a:p>
            <a:pPr algn="l">
              <a:lnSpc>
                <a:spcPts val="4100"/>
              </a:lnSpc>
              <a:spcBef>
                <a:spcPct val="0"/>
              </a:spcBef>
            </a:pPr>
            <a:r>
              <a:rPr lang="en-US" sz="3417" i="1" spc="-34">
                <a:solidFill>
                  <a:srgbClr val="000000"/>
                </a:solidFill>
                <a:latin typeface="Muli Italics"/>
                <a:ea typeface="Muli Italics"/>
                <a:cs typeface="Muli Italics"/>
                <a:sym typeface="Muli Italics"/>
              </a:rPr>
              <a:t>Gemini AI</a:t>
            </a:r>
          </a:p>
        </p:txBody>
      </p:sp>
      <p:sp>
        <p:nvSpPr>
          <p:cNvPr id="17" name="Freeform 17"/>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3"/>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5158543" y="-626523"/>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5030865" y="118295"/>
            <a:ext cx="1420711" cy="1208190"/>
            <a:chOff x="0" y="0"/>
            <a:chExt cx="3685992" cy="3134614"/>
          </a:xfrm>
        </p:grpSpPr>
        <p:sp>
          <p:nvSpPr>
            <p:cNvPr id="9" name="Freeform 9"/>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0" name="Freeform 10"/>
          <p:cNvSpPr/>
          <p:nvPr/>
        </p:nvSpPr>
        <p:spPr>
          <a:xfrm>
            <a:off x="3311029" y="5011720"/>
            <a:ext cx="11301259" cy="1455037"/>
          </a:xfrm>
          <a:custGeom>
            <a:avLst/>
            <a:gdLst/>
            <a:ahLst/>
            <a:cxnLst/>
            <a:rect l="l" t="t" r="r" b="b"/>
            <a:pathLst>
              <a:path w="11301259" h="1455037">
                <a:moveTo>
                  <a:pt x="0" y="0"/>
                </a:moveTo>
                <a:lnTo>
                  <a:pt x="11301259" y="0"/>
                </a:lnTo>
                <a:lnTo>
                  <a:pt x="11301259" y="1455038"/>
                </a:lnTo>
                <a:lnTo>
                  <a:pt x="0" y="1455038"/>
                </a:lnTo>
                <a:lnTo>
                  <a:pt x="0" y="0"/>
                </a:lnTo>
                <a:close/>
              </a:path>
            </a:pathLst>
          </a:custGeom>
          <a:blipFill>
            <a:blip r:embed="rId2"/>
            <a:stretch>
              <a:fillRect/>
            </a:stretch>
          </a:blipFill>
        </p:spPr>
      </p:sp>
      <p:sp>
        <p:nvSpPr>
          <p:cNvPr id="11" name="TextBox 11"/>
          <p:cNvSpPr txBox="1"/>
          <p:nvPr/>
        </p:nvSpPr>
        <p:spPr>
          <a:xfrm>
            <a:off x="1028700" y="3078683"/>
            <a:ext cx="15188173" cy="1476375"/>
          </a:xfrm>
          <a:prstGeom prst="rect">
            <a:avLst/>
          </a:prstGeom>
        </p:spPr>
        <p:txBody>
          <a:bodyPr lIns="0" tIns="0" rIns="0" bIns="0" rtlCol="0" anchor="t">
            <a:spAutoFit/>
          </a:bodyPr>
          <a:lstStyle/>
          <a:p>
            <a:pPr algn="l">
              <a:lnSpc>
                <a:spcPts val="3949"/>
              </a:lnSpc>
            </a:pPr>
            <a:r>
              <a:rPr lang="en-US" sz="3291" spc="-32">
                <a:solidFill>
                  <a:srgbClr val="000000"/>
                </a:solidFill>
                <a:latin typeface="Muli"/>
                <a:ea typeface="Muli"/>
                <a:cs typeface="Muli"/>
                <a:sym typeface="Muli"/>
              </a:rPr>
              <a:t>Gemini supports many programming languages, with Python being one of the popular choices. To </a:t>
            </a:r>
            <a:r>
              <a:rPr lang="en-US" sz="3291" b="1" i="1" spc="-32">
                <a:solidFill>
                  <a:srgbClr val="000000"/>
                </a:solidFill>
                <a:latin typeface="Muli Bold Italics"/>
                <a:ea typeface="Muli Bold Italics"/>
                <a:cs typeface="Muli Bold Italics"/>
                <a:sym typeface="Muli Bold Italics"/>
              </a:rPr>
              <a:t>install the google-generativeai</a:t>
            </a:r>
            <a:r>
              <a:rPr lang="en-US" sz="3291" spc="-32">
                <a:solidFill>
                  <a:srgbClr val="000000"/>
                </a:solidFill>
                <a:latin typeface="Muli"/>
                <a:ea typeface="Muli"/>
                <a:cs typeface="Muli"/>
                <a:sym typeface="Muli"/>
              </a:rPr>
              <a:t> library for Python, use the command:</a:t>
            </a:r>
          </a:p>
        </p:txBody>
      </p:sp>
      <p:sp>
        <p:nvSpPr>
          <p:cNvPr id="12" name="TextBox 12"/>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3" name="TextBox 13"/>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2 - Gemini’s API by Python</a:t>
            </a:r>
          </a:p>
        </p:txBody>
      </p:sp>
      <p:sp>
        <p:nvSpPr>
          <p:cNvPr id="14" name="TextBox 14"/>
          <p:cNvSpPr txBox="1"/>
          <p:nvPr/>
        </p:nvSpPr>
        <p:spPr>
          <a:xfrm>
            <a:off x="6451576" y="121613"/>
            <a:ext cx="12908481" cy="1077729"/>
          </a:xfrm>
          <a:prstGeom prst="rect">
            <a:avLst/>
          </a:prstGeom>
        </p:spPr>
        <p:txBody>
          <a:bodyPr lIns="0" tIns="0" rIns="0" bIns="0" rtlCol="0" anchor="t">
            <a:spAutoFit/>
          </a:bodyPr>
          <a:lstStyle/>
          <a:p>
            <a:pPr algn="l">
              <a:lnSpc>
                <a:spcPts val="8847"/>
              </a:lnSpc>
            </a:pPr>
            <a:r>
              <a:rPr lang="en-US" sz="6319" b="1">
                <a:solidFill>
                  <a:srgbClr val="035D61"/>
                </a:solidFill>
                <a:latin typeface="Muli Bold"/>
                <a:ea typeface="Muli Bold"/>
                <a:cs typeface="Muli Bold"/>
                <a:sym typeface="Muli Bold"/>
              </a:rPr>
              <a:t> GEMINI AI</a:t>
            </a:r>
          </a:p>
        </p:txBody>
      </p:sp>
      <p:sp>
        <p:nvSpPr>
          <p:cNvPr id="15" name="TextBox 15"/>
          <p:cNvSpPr txBox="1"/>
          <p:nvPr/>
        </p:nvSpPr>
        <p:spPr>
          <a:xfrm>
            <a:off x="5447531" y="183684"/>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3</a:t>
            </a:r>
          </a:p>
        </p:txBody>
      </p:sp>
      <p:sp>
        <p:nvSpPr>
          <p:cNvPr id="16" name="TextBox 16"/>
          <p:cNvSpPr txBox="1"/>
          <p:nvPr/>
        </p:nvSpPr>
        <p:spPr>
          <a:xfrm>
            <a:off x="5970231" y="6634559"/>
            <a:ext cx="6225978" cy="514350"/>
          </a:xfrm>
          <a:prstGeom prst="rect">
            <a:avLst/>
          </a:prstGeom>
        </p:spPr>
        <p:txBody>
          <a:bodyPr lIns="0" tIns="0" rIns="0" bIns="0" rtlCol="0" anchor="t">
            <a:spAutoFit/>
          </a:bodyPr>
          <a:lstStyle/>
          <a:p>
            <a:pPr algn="l">
              <a:lnSpc>
                <a:spcPts val="4100"/>
              </a:lnSpc>
              <a:spcBef>
                <a:spcPct val="0"/>
              </a:spcBef>
            </a:pPr>
            <a:r>
              <a:rPr lang="en-US" sz="3417" i="1" spc="-34">
                <a:solidFill>
                  <a:srgbClr val="000000"/>
                </a:solidFill>
                <a:latin typeface="Muli Italics"/>
                <a:ea typeface="Muli Italics"/>
                <a:cs typeface="Muli Italics"/>
                <a:sym typeface="Muli Italics"/>
              </a:rPr>
              <a:t>Install the google_generativeai</a:t>
            </a:r>
          </a:p>
        </p:txBody>
      </p:sp>
      <p:sp>
        <p:nvSpPr>
          <p:cNvPr id="17" name="Freeform 17"/>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3"/>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5158543" y="-626523"/>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5030865" y="118295"/>
            <a:ext cx="1420711" cy="1208190"/>
            <a:chOff x="0" y="0"/>
            <a:chExt cx="3685992" cy="3134614"/>
          </a:xfrm>
        </p:grpSpPr>
        <p:sp>
          <p:nvSpPr>
            <p:cNvPr id="9" name="Freeform 9"/>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0" name="Freeform 10"/>
          <p:cNvSpPr/>
          <p:nvPr/>
        </p:nvSpPr>
        <p:spPr>
          <a:xfrm>
            <a:off x="6408326" y="3717374"/>
            <a:ext cx="4454563" cy="5692733"/>
          </a:xfrm>
          <a:custGeom>
            <a:avLst/>
            <a:gdLst/>
            <a:ahLst/>
            <a:cxnLst/>
            <a:rect l="l" t="t" r="r" b="b"/>
            <a:pathLst>
              <a:path w="4454563" h="5692733">
                <a:moveTo>
                  <a:pt x="0" y="0"/>
                </a:moveTo>
                <a:lnTo>
                  <a:pt x="4454563" y="0"/>
                </a:lnTo>
                <a:lnTo>
                  <a:pt x="4454563" y="5692733"/>
                </a:lnTo>
                <a:lnTo>
                  <a:pt x="0" y="5692733"/>
                </a:lnTo>
                <a:lnTo>
                  <a:pt x="0" y="0"/>
                </a:lnTo>
                <a:close/>
              </a:path>
            </a:pathLst>
          </a:custGeom>
          <a:blipFill>
            <a:blip r:embed="rId2"/>
            <a:stretch>
              <a:fillRect/>
            </a:stretch>
          </a:blipFill>
        </p:spPr>
      </p:sp>
      <p:sp>
        <p:nvSpPr>
          <p:cNvPr id="11" name="TextBox 11"/>
          <p:cNvSpPr txBox="1"/>
          <p:nvPr/>
        </p:nvSpPr>
        <p:spPr>
          <a:xfrm>
            <a:off x="1028700" y="3078683"/>
            <a:ext cx="15188173" cy="981075"/>
          </a:xfrm>
          <a:prstGeom prst="rect">
            <a:avLst/>
          </a:prstGeom>
        </p:spPr>
        <p:txBody>
          <a:bodyPr lIns="0" tIns="0" rIns="0" bIns="0" rtlCol="0" anchor="t">
            <a:spAutoFit/>
          </a:bodyPr>
          <a:lstStyle/>
          <a:p>
            <a:pPr algn="l">
              <a:lnSpc>
                <a:spcPts val="3949"/>
              </a:lnSpc>
            </a:pPr>
            <a:r>
              <a:rPr lang="en-US" sz="3291" spc="-32">
                <a:solidFill>
                  <a:srgbClr val="000000"/>
                </a:solidFill>
                <a:latin typeface="Muli"/>
                <a:ea typeface="Muli"/>
                <a:cs typeface="Muli"/>
                <a:sym typeface="Muli"/>
              </a:rPr>
              <a:t>Below is an example illustrating how to integrate Gemini's API into a Python application.</a:t>
            </a:r>
          </a:p>
        </p:txBody>
      </p:sp>
      <p:sp>
        <p:nvSpPr>
          <p:cNvPr id="12" name="TextBox 12"/>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3" name="TextBox 13"/>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2 - Gemini’s API by Python</a:t>
            </a:r>
          </a:p>
        </p:txBody>
      </p:sp>
      <p:sp>
        <p:nvSpPr>
          <p:cNvPr id="14" name="TextBox 14"/>
          <p:cNvSpPr txBox="1"/>
          <p:nvPr/>
        </p:nvSpPr>
        <p:spPr>
          <a:xfrm>
            <a:off x="6451576" y="121613"/>
            <a:ext cx="12908481" cy="1077729"/>
          </a:xfrm>
          <a:prstGeom prst="rect">
            <a:avLst/>
          </a:prstGeom>
        </p:spPr>
        <p:txBody>
          <a:bodyPr lIns="0" tIns="0" rIns="0" bIns="0" rtlCol="0" anchor="t">
            <a:spAutoFit/>
          </a:bodyPr>
          <a:lstStyle/>
          <a:p>
            <a:pPr algn="l">
              <a:lnSpc>
                <a:spcPts val="8847"/>
              </a:lnSpc>
            </a:pPr>
            <a:r>
              <a:rPr lang="en-US" sz="6319" b="1">
                <a:solidFill>
                  <a:srgbClr val="035D61"/>
                </a:solidFill>
                <a:latin typeface="Muli Bold"/>
                <a:ea typeface="Muli Bold"/>
                <a:cs typeface="Muli Bold"/>
                <a:sym typeface="Muli Bold"/>
              </a:rPr>
              <a:t> GEMINI AI</a:t>
            </a:r>
          </a:p>
        </p:txBody>
      </p:sp>
      <p:sp>
        <p:nvSpPr>
          <p:cNvPr id="15" name="TextBox 15"/>
          <p:cNvSpPr txBox="1"/>
          <p:nvPr/>
        </p:nvSpPr>
        <p:spPr>
          <a:xfrm>
            <a:off x="5447531" y="183684"/>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3</a:t>
            </a:r>
          </a:p>
        </p:txBody>
      </p:sp>
      <p:sp>
        <p:nvSpPr>
          <p:cNvPr id="16" name="TextBox 16"/>
          <p:cNvSpPr txBox="1"/>
          <p:nvPr/>
        </p:nvSpPr>
        <p:spPr>
          <a:xfrm>
            <a:off x="6619039" y="9457732"/>
            <a:ext cx="4007495" cy="457200"/>
          </a:xfrm>
          <a:prstGeom prst="rect">
            <a:avLst/>
          </a:prstGeom>
        </p:spPr>
        <p:txBody>
          <a:bodyPr lIns="0" tIns="0" rIns="0" bIns="0" rtlCol="0" anchor="t">
            <a:spAutoFit/>
          </a:bodyPr>
          <a:lstStyle/>
          <a:p>
            <a:pPr algn="l">
              <a:lnSpc>
                <a:spcPts val="3620"/>
              </a:lnSpc>
              <a:spcBef>
                <a:spcPct val="0"/>
              </a:spcBef>
            </a:pPr>
            <a:r>
              <a:rPr lang="en-US" sz="3017" i="1" spc="-30">
                <a:solidFill>
                  <a:srgbClr val="000000"/>
                </a:solidFill>
                <a:latin typeface="Muli Italics"/>
                <a:ea typeface="Muli Italics"/>
                <a:cs typeface="Muli Italics"/>
                <a:sym typeface="Muli Italics"/>
              </a:rPr>
              <a:t>Gemini AI with Python</a:t>
            </a:r>
          </a:p>
        </p:txBody>
      </p:sp>
      <p:sp>
        <p:nvSpPr>
          <p:cNvPr id="17" name="Freeform 17"/>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3"/>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14994300" y="4708825"/>
            <a:ext cx="3293700" cy="6611441"/>
          </a:xfrm>
          <a:custGeom>
            <a:avLst/>
            <a:gdLst/>
            <a:ahLst/>
            <a:cxnLst/>
            <a:rect l="l" t="t" r="r" b="b"/>
            <a:pathLst>
              <a:path w="3293700" h="6611441">
                <a:moveTo>
                  <a:pt x="0" y="0"/>
                </a:moveTo>
                <a:lnTo>
                  <a:pt x="3293700" y="0"/>
                </a:lnTo>
                <a:lnTo>
                  <a:pt x="3293700" y="6611441"/>
                </a:lnTo>
                <a:lnTo>
                  <a:pt x="0" y="661144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grpSp>
        <p:nvGrpSpPr>
          <p:cNvPr id="4" name="Group 4"/>
          <p:cNvGrpSpPr/>
          <p:nvPr/>
        </p:nvGrpSpPr>
        <p:grpSpPr>
          <a:xfrm>
            <a:off x="-2364371" y="-2474096"/>
            <a:ext cx="5578401" cy="557840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AEEA00"/>
              </a:solidFill>
              <a:prstDash val="solid"/>
              <a:miter/>
            </a:ln>
          </p:spPr>
        </p:sp>
        <p:sp>
          <p:nvSpPr>
            <p:cNvPr id="6" name="TextBox 6"/>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7" name="Group 7"/>
          <p:cNvGrpSpPr/>
          <p:nvPr/>
        </p:nvGrpSpPr>
        <p:grpSpPr>
          <a:xfrm>
            <a:off x="1256350" y="3876969"/>
            <a:ext cx="1010697" cy="101069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AEEA00"/>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10" name="TextBox 10"/>
          <p:cNvSpPr txBox="1"/>
          <p:nvPr/>
        </p:nvSpPr>
        <p:spPr>
          <a:xfrm>
            <a:off x="3927191" y="4310357"/>
            <a:ext cx="13332109" cy="1077729"/>
          </a:xfrm>
          <a:prstGeom prst="rect">
            <a:avLst/>
          </a:prstGeom>
        </p:spPr>
        <p:txBody>
          <a:bodyPr lIns="0" tIns="0" rIns="0" bIns="0" rtlCol="0" anchor="t">
            <a:spAutoFit/>
          </a:bodyPr>
          <a:lstStyle/>
          <a:p>
            <a:pPr algn="l">
              <a:lnSpc>
                <a:spcPts val="8847"/>
              </a:lnSpc>
            </a:pPr>
            <a:r>
              <a:rPr lang="en-US" sz="6319" b="1">
                <a:solidFill>
                  <a:srgbClr val="F4F4F4"/>
                </a:solidFill>
                <a:latin typeface="Muli Bold"/>
                <a:ea typeface="Muli Bold"/>
                <a:cs typeface="Muli Bold"/>
                <a:sym typeface="Muli Bold"/>
              </a:rPr>
              <a:t> SYSTEM ANALASIS AND DESIGN</a:t>
            </a:r>
          </a:p>
        </p:txBody>
      </p:sp>
      <p:grpSp>
        <p:nvGrpSpPr>
          <p:cNvPr id="11" name="Group 11"/>
          <p:cNvGrpSpPr/>
          <p:nvPr/>
        </p:nvGrpSpPr>
        <p:grpSpPr>
          <a:xfrm>
            <a:off x="2579407" y="4317550"/>
            <a:ext cx="1420711" cy="1208190"/>
            <a:chOff x="0" y="0"/>
            <a:chExt cx="3685992" cy="3134614"/>
          </a:xfrm>
        </p:grpSpPr>
        <p:sp>
          <p:nvSpPr>
            <p:cNvPr id="12" name="Freeform 12"/>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3" name="TextBox 13"/>
          <p:cNvSpPr txBox="1"/>
          <p:nvPr/>
        </p:nvSpPr>
        <p:spPr>
          <a:xfrm>
            <a:off x="2996073" y="4382939"/>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7422110" y="2687862"/>
            <a:ext cx="2354779" cy="2578770"/>
            <a:chOff x="0" y="0"/>
            <a:chExt cx="2862343" cy="3134614"/>
          </a:xfrm>
        </p:grpSpPr>
        <p:sp>
          <p:nvSpPr>
            <p:cNvPr id="3" name="Freeform 3"/>
            <p:cNvSpPr/>
            <p:nvPr/>
          </p:nvSpPr>
          <p:spPr>
            <a:xfrm>
              <a:off x="0" y="0"/>
              <a:ext cx="2862344" cy="3134614"/>
            </a:xfrm>
            <a:custGeom>
              <a:avLst/>
              <a:gdLst/>
              <a:ahLst/>
              <a:cxnLst/>
              <a:rect l="l" t="t" r="r" b="b"/>
              <a:pathLst>
                <a:path w="2862344" h="3134614">
                  <a:moveTo>
                    <a:pt x="2862344" y="1567307"/>
                  </a:moveTo>
                  <a:lnTo>
                    <a:pt x="1957469" y="3134614"/>
                  </a:lnTo>
                  <a:lnTo>
                    <a:pt x="904875" y="3134614"/>
                  </a:lnTo>
                  <a:lnTo>
                    <a:pt x="0" y="1567307"/>
                  </a:lnTo>
                  <a:lnTo>
                    <a:pt x="904875" y="0"/>
                  </a:lnTo>
                  <a:lnTo>
                    <a:pt x="1957341" y="0"/>
                  </a:lnTo>
                  <a:lnTo>
                    <a:pt x="2862344" y="1567307"/>
                  </a:lnTo>
                  <a:close/>
                </a:path>
              </a:pathLst>
            </a:custGeom>
            <a:solidFill>
              <a:srgbClr val="004651"/>
            </a:solidFill>
          </p:spPr>
        </p:sp>
      </p:grpSp>
      <p:grpSp>
        <p:nvGrpSpPr>
          <p:cNvPr id="4" name="Group 4"/>
          <p:cNvGrpSpPr/>
          <p:nvPr/>
        </p:nvGrpSpPr>
        <p:grpSpPr>
          <a:xfrm>
            <a:off x="15158543" y="-626523"/>
            <a:ext cx="4201515" cy="3314385"/>
            <a:chOff x="0" y="0"/>
            <a:chExt cx="3619627" cy="2855360"/>
          </a:xfrm>
        </p:grpSpPr>
        <p:sp>
          <p:nvSpPr>
            <p:cNvPr id="5" name="Freeform 5"/>
            <p:cNvSpPr/>
            <p:nvPr/>
          </p:nvSpPr>
          <p:spPr>
            <a:xfrm>
              <a:off x="0" y="0"/>
              <a:ext cx="3619627" cy="2855360"/>
            </a:xfrm>
            <a:custGeom>
              <a:avLst/>
              <a:gdLst/>
              <a:ahLst/>
              <a:cxnLst/>
              <a:rect l="l" t="t" r="r" b="b"/>
              <a:pathLst>
                <a:path w="3619627" h="2855360">
                  <a:moveTo>
                    <a:pt x="3619627" y="1427680"/>
                  </a:moveTo>
                  <a:lnTo>
                    <a:pt x="2714752" y="2855360"/>
                  </a:lnTo>
                  <a:lnTo>
                    <a:pt x="904875" y="2855360"/>
                  </a:lnTo>
                  <a:lnTo>
                    <a:pt x="0" y="1427680"/>
                  </a:lnTo>
                  <a:lnTo>
                    <a:pt x="904875" y="0"/>
                  </a:lnTo>
                  <a:lnTo>
                    <a:pt x="2714625" y="0"/>
                  </a:lnTo>
                  <a:lnTo>
                    <a:pt x="3619627" y="1427680"/>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3051301" y="256688"/>
            <a:ext cx="1177438" cy="936055"/>
            <a:chOff x="0" y="0"/>
            <a:chExt cx="3942948" cy="3134614"/>
          </a:xfrm>
        </p:grpSpPr>
        <p:sp>
          <p:nvSpPr>
            <p:cNvPr id="9" name="Freeform 9"/>
            <p:cNvSpPr/>
            <p:nvPr/>
          </p:nvSpPr>
          <p:spPr>
            <a:xfrm>
              <a:off x="0" y="0"/>
              <a:ext cx="3942948" cy="3134614"/>
            </a:xfrm>
            <a:custGeom>
              <a:avLst/>
              <a:gdLst/>
              <a:ahLst/>
              <a:cxnLst/>
              <a:rect l="l" t="t" r="r" b="b"/>
              <a:pathLst>
                <a:path w="3942948" h="3134614">
                  <a:moveTo>
                    <a:pt x="3942948" y="1567307"/>
                  </a:moveTo>
                  <a:lnTo>
                    <a:pt x="3038073" y="3134614"/>
                  </a:lnTo>
                  <a:lnTo>
                    <a:pt x="904875" y="3134614"/>
                  </a:lnTo>
                  <a:lnTo>
                    <a:pt x="0" y="1567307"/>
                  </a:lnTo>
                  <a:lnTo>
                    <a:pt x="904875" y="0"/>
                  </a:lnTo>
                  <a:lnTo>
                    <a:pt x="3037946" y="0"/>
                  </a:lnTo>
                  <a:lnTo>
                    <a:pt x="3942948" y="1567307"/>
                  </a:lnTo>
                  <a:close/>
                </a:path>
              </a:pathLst>
            </a:custGeom>
            <a:solidFill>
              <a:srgbClr val="00A181"/>
            </a:solidFill>
          </p:spPr>
        </p:sp>
      </p:grpSp>
      <p:sp>
        <p:nvSpPr>
          <p:cNvPr id="10" name="Freeform 10"/>
          <p:cNvSpPr/>
          <p:nvPr/>
        </p:nvSpPr>
        <p:spPr>
          <a:xfrm>
            <a:off x="474561" y="2255483"/>
            <a:ext cx="6920861" cy="7311474"/>
          </a:xfrm>
          <a:custGeom>
            <a:avLst/>
            <a:gdLst/>
            <a:ahLst/>
            <a:cxnLst/>
            <a:rect l="l" t="t" r="r" b="b"/>
            <a:pathLst>
              <a:path w="6920861" h="7311474">
                <a:moveTo>
                  <a:pt x="0" y="0"/>
                </a:moveTo>
                <a:lnTo>
                  <a:pt x="6920861" y="0"/>
                </a:lnTo>
                <a:lnTo>
                  <a:pt x="6920861" y="7311474"/>
                </a:lnTo>
                <a:lnTo>
                  <a:pt x="0" y="7311474"/>
                </a:lnTo>
                <a:lnTo>
                  <a:pt x="0" y="0"/>
                </a:lnTo>
                <a:close/>
              </a:path>
            </a:pathLst>
          </a:custGeom>
          <a:blipFill>
            <a:blip r:embed="rId2"/>
            <a:stretch>
              <a:fillRect/>
            </a:stretch>
          </a:blipFill>
          <a:ln w="38100" cap="rnd">
            <a:solidFill>
              <a:srgbClr val="000000"/>
            </a:solidFill>
            <a:prstDash val="solid"/>
            <a:round/>
          </a:ln>
        </p:spPr>
      </p:sp>
      <p:sp>
        <p:nvSpPr>
          <p:cNvPr id="11" name="TextBox 11"/>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2" name="TextBox 12"/>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1 - Usecase Diagram</a:t>
            </a:r>
          </a:p>
        </p:txBody>
      </p:sp>
      <p:sp>
        <p:nvSpPr>
          <p:cNvPr id="13" name="TextBox 13"/>
          <p:cNvSpPr txBox="1"/>
          <p:nvPr/>
        </p:nvSpPr>
        <p:spPr>
          <a:xfrm>
            <a:off x="4228739" y="269468"/>
            <a:ext cx="10698122" cy="824769"/>
          </a:xfrm>
          <a:prstGeom prst="rect">
            <a:avLst/>
          </a:prstGeom>
        </p:spPr>
        <p:txBody>
          <a:bodyPr lIns="0" tIns="0" rIns="0" bIns="0" rtlCol="0" anchor="t">
            <a:spAutoFit/>
          </a:bodyPr>
          <a:lstStyle/>
          <a:p>
            <a:pPr algn="l">
              <a:lnSpc>
                <a:spcPts val="6854"/>
              </a:lnSpc>
            </a:pPr>
            <a:r>
              <a:rPr lang="en-US" sz="4896" b="1">
                <a:solidFill>
                  <a:srgbClr val="035D61"/>
                </a:solidFill>
                <a:latin typeface="Muli Bold"/>
                <a:ea typeface="Muli Bold"/>
                <a:cs typeface="Muli Bold"/>
                <a:sym typeface="Muli Bold"/>
              </a:rPr>
              <a:t> SYSTEM ANALASIS AND DESIGN</a:t>
            </a:r>
          </a:p>
        </p:txBody>
      </p:sp>
      <p:sp>
        <p:nvSpPr>
          <p:cNvPr id="14" name="TextBox 14"/>
          <p:cNvSpPr txBox="1"/>
          <p:nvPr/>
        </p:nvSpPr>
        <p:spPr>
          <a:xfrm>
            <a:off x="3396619" y="307349"/>
            <a:ext cx="538372" cy="818446"/>
          </a:xfrm>
          <a:prstGeom prst="rect">
            <a:avLst/>
          </a:prstGeom>
        </p:spPr>
        <p:txBody>
          <a:bodyPr lIns="0" tIns="0" rIns="0" bIns="0" rtlCol="0" anchor="t">
            <a:spAutoFit/>
          </a:bodyPr>
          <a:lstStyle/>
          <a:p>
            <a:pPr marL="0" lvl="0" indent="0" algn="l">
              <a:lnSpc>
                <a:spcPts val="6515"/>
              </a:lnSpc>
              <a:spcBef>
                <a:spcPct val="0"/>
              </a:spcBef>
            </a:pPr>
            <a:r>
              <a:rPr lang="en-US" sz="5429" b="1" spc="-200">
                <a:solidFill>
                  <a:srgbClr val="F4F4F4"/>
                </a:solidFill>
                <a:latin typeface="Muli Bold"/>
                <a:ea typeface="Muli Bold"/>
                <a:cs typeface="Muli Bold"/>
                <a:sym typeface="Muli Bold"/>
              </a:rPr>
              <a:t>4</a:t>
            </a:r>
          </a:p>
        </p:txBody>
      </p:sp>
      <p:sp>
        <p:nvSpPr>
          <p:cNvPr id="15" name="TextBox 15"/>
          <p:cNvSpPr txBox="1"/>
          <p:nvPr/>
        </p:nvSpPr>
        <p:spPr>
          <a:xfrm>
            <a:off x="7893382" y="2687862"/>
            <a:ext cx="10010146" cy="6172200"/>
          </a:xfrm>
          <a:prstGeom prst="rect">
            <a:avLst/>
          </a:prstGeom>
        </p:spPr>
        <p:txBody>
          <a:bodyPr lIns="0" tIns="0" rIns="0" bIns="0" rtlCol="0" anchor="t">
            <a:spAutoFit/>
          </a:bodyPr>
          <a:lstStyle/>
          <a:p>
            <a:pPr algn="l">
              <a:lnSpc>
                <a:spcPts val="4120"/>
              </a:lnSpc>
            </a:pPr>
            <a:r>
              <a:rPr lang="en-US" sz="3433" b="1" i="1" u="sng" spc="-34">
                <a:solidFill>
                  <a:srgbClr val="000000"/>
                </a:solidFill>
                <a:latin typeface="Muli Bold Italics"/>
                <a:ea typeface="Muli Bold Italics"/>
                <a:cs typeface="Muli Bold Italics"/>
                <a:sym typeface="Muli Bold Italics"/>
              </a:rPr>
              <a:t>User:</a:t>
            </a:r>
            <a:r>
              <a:rPr lang="en-US" sz="3433" b="1" i="1" spc="-34">
                <a:solidFill>
                  <a:srgbClr val="000000"/>
                </a:solidFill>
                <a:latin typeface="Muli Bold Italics"/>
                <a:ea typeface="Muli Bold Italics"/>
                <a:cs typeface="Muli Bold Italics"/>
                <a:sym typeface="Muli Bold Italics"/>
              </a:rPr>
              <a:t>  </a:t>
            </a:r>
            <a:r>
              <a:rPr lang="en-US" sz="3433" spc="-34">
                <a:solidFill>
                  <a:srgbClr val="000000"/>
                </a:solidFill>
                <a:latin typeface="Muli"/>
                <a:ea typeface="Muli"/>
                <a:cs typeface="Muli"/>
                <a:sym typeface="Muli"/>
              </a:rPr>
              <a:t>normal user, who regularly directly uses the Bot's features.</a:t>
            </a:r>
          </a:p>
          <a:p>
            <a:pPr algn="l">
              <a:lnSpc>
                <a:spcPts val="4120"/>
              </a:lnSpc>
            </a:pPr>
            <a:endParaRPr lang="en-US" sz="3433" spc="-34">
              <a:solidFill>
                <a:srgbClr val="000000"/>
              </a:solidFill>
              <a:latin typeface="Muli"/>
              <a:ea typeface="Muli"/>
              <a:cs typeface="Muli"/>
              <a:sym typeface="Muli"/>
            </a:endParaRPr>
          </a:p>
          <a:p>
            <a:pPr algn="l">
              <a:lnSpc>
                <a:spcPts val="4120"/>
              </a:lnSpc>
            </a:pPr>
            <a:r>
              <a:rPr lang="en-US" sz="3433" b="1" i="1" u="sng" spc="-34">
                <a:solidFill>
                  <a:srgbClr val="000000"/>
                </a:solidFill>
                <a:latin typeface="Muli Bold Italics"/>
                <a:ea typeface="Muli Bold Italics"/>
                <a:cs typeface="Muli Bold Italics"/>
                <a:sym typeface="Muli Bold Italics"/>
              </a:rPr>
              <a:t>Server Moderator:</a:t>
            </a:r>
            <a:r>
              <a:rPr lang="en-US" sz="3433" spc="-34">
                <a:solidFill>
                  <a:srgbClr val="000000"/>
                </a:solidFill>
                <a:latin typeface="Muli"/>
                <a:ea typeface="Muli"/>
                <a:cs typeface="Muli"/>
                <a:sym typeface="Muli"/>
              </a:rPr>
              <a:t> is a bot user but has the right to operate in the Server, Bot has command items specifically for these objects (this group of agents includes Server Owner).</a:t>
            </a:r>
          </a:p>
          <a:p>
            <a:pPr algn="l">
              <a:lnSpc>
                <a:spcPts val="4120"/>
              </a:lnSpc>
            </a:pPr>
            <a:endParaRPr lang="en-US" sz="3433" spc="-34">
              <a:solidFill>
                <a:srgbClr val="000000"/>
              </a:solidFill>
              <a:latin typeface="Muli"/>
              <a:ea typeface="Muli"/>
              <a:cs typeface="Muli"/>
              <a:sym typeface="Muli"/>
            </a:endParaRPr>
          </a:p>
          <a:p>
            <a:pPr algn="l">
              <a:lnSpc>
                <a:spcPts val="4120"/>
              </a:lnSpc>
            </a:pPr>
            <a:r>
              <a:rPr lang="en-US" sz="3433" b="1" i="1" u="sng" spc="-34">
                <a:solidFill>
                  <a:srgbClr val="000000"/>
                </a:solidFill>
                <a:latin typeface="Muli Bold Italics"/>
                <a:ea typeface="Muli Bold Italics"/>
                <a:cs typeface="Muli Bold Italics"/>
                <a:sym typeface="Muli Bold Italics"/>
              </a:rPr>
              <a:t>Bot Owner:</a:t>
            </a:r>
            <a:r>
              <a:rPr lang="en-US" sz="3433" spc="-34">
                <a:solidFill>
                  <a:srgbClr val="000000"/>
                </a:solidFill>
                <a:latin typeface="Muli"/>
                <a:ea typeface="Muli"/>
                <a:cs typeface="Muli"/>
                <a:sym typeface="Muli"/>
              </a:rPr>
              <a:t> here refers to the group of agents belonging to the dev team, this group has full control over the bot's functions and special sub-functions reserved for this group of agents.</a:t>
            </a:r>
          </a:p>
        </p:txBody>
      </p:sp>
      <p:sp>
        <p:nvSpPr>
          <p:cNvPr id="16" name="Freeform 16"/>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3"/>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4273437"/>
            <a:ext cx="2775335" cy="685800"/>
          </a:xfrm>
          <a:prstGeom prst="rect">
            <a:avLst/>
          </a:prstGeom>
        </p:spPr>
        <p:txBody>
          <a:bodyPr lIns="0" tIns="0" rIns="0" bIns="0" rtlCol="0" anchor="t">
            <a:spAutoFit/>
          </a:bodyPr>
          <a:lstStyle/>
          <a:p>
            <a:pPr marL="0" lvl="0" indent="0" algn="l">
              <a:lnSpc>
                <a:spcPts val="5459"/>
              </a:lnSpc>
              <a:spcBef>
                <a:spcPct val="0"/>
              </a:spcBef>
            </a:pPr>
            <a:r>
              <a:rPr lang="en-US" sz="4549" b="1" spc="-168">
                <a:solidFill>
                  <a:srgbClr val="F4F4F4"/>
                </a:solidFill>
                <a:latin typeface="Muli Bold"/>
                <a:ea typeface="Muli Bold"/>
                <a:cs typeface="Muli Bold"/>
                <a:sym typeface="Muli Bold"/>
              </a:rPr>
              <a:t>CONTENT</a:t>
            </a:r>
          </a:p>
        </p:txBody>
      </p:sp>
      <p:sp>
        <p:nvSpPr>
          <p:cNvPr id="7" name="TextBox 7"/>
          <p:cNvSpPr txBox="1"/>
          <p:nvPr/>
        </p:nvSpPr>
        <p:spPr>
          <a:xfrm>
            <a:off x="8893125" y="1939024"/>
            <a:ext cx="8951729" cy="695891"/>
          </a:xfrm>
          <a:prstGeom prst="rect">
            <a:avLst/>
          </a:prstGeom>
        </p:spPr>
        <p:txBody>
          <a:bodyPr lIns="0" tIns="0" rIns="0" bIns="0" rtlCol="0" anchor="t">
            <a:spAutoFit/>
          </a:bodyPr>
          <a:lstStyle/>
          <a:p>
            <a:pPr algn="l">
              <a:lnSpc>
                <a:spcPts val="5743"/>
              </a:lnSpc>
            </a:pPr>
            <a:r>
              <a:rPr lang="en-US" sz="4102">
                <a:solidFill>
                  <a:srgbClr val="F4F4F4"/>
                </a:solidFill>
                <a:latin typeface="Muli"/>
                <a:ea typeface="Muli"/>
                <a:cs typeface="Muli"/>
                <a:sym typeface="Muli"/>
              </a:rPr>
              <a:t> THEORETICAL BASIS</a:t>
            </a:r>
          </a:p>
        </p:txBody>
      </p:sp>
      <p:sp>
        <p:nvSpPr>
          <p:cNvPr id="8" name="TextBox 8"/>
          <p:cNvSpPr txBox="1"/>
          <p:nvPr/>
        </p:nvSpPr>
        <p:spPr>
          <a:xfrm>
            <a:off x="8939988" y="3070266"/>
            <a:ext cx="8951729" cy="695891"/>
          </a:xfrm>
          <a:prstGeom prst="rect">
            <a:avLst/>
          </a:prstGeom>
        </p:spPr>
        <p:txBody>
          <a:bodyPr lIns="0" tIns="0" rIns="0" bIns="0" rtlCol="0" anchor="t">
            <a:spAutoFit/>
          </a:bodyPr>
          <a:lstStyle/>
          <a:p>
            <a:pPr algn="l">
              <a:lnSpc>
                <a:spcPts val="5743"/>
              </a:lnSpc>
            </a:pPr>
            <a:r>
              <a:rPr lang="en-US" sz="4102">
                <a:solidFill>
                  <a:srgbClr val="F4F4F4"/>
                </a:solidFill>
                <a:latin typeface="Muli"/>
                <a:ea typeface="Muli"/>
                <a:cs typeface="Muli"/>
                <a:sym typeface="Muli"/>
              </a:rPr>
              <a:t> CLIENT AND SERVER</a:t>
            </a:r>
          </a:p>
        </p:txBody>
      </p:sp>
      <p:sp>
        <p:nvSpPr>
          <p:cNvPr id="9" name="TextBox 9"/>
          <p:cNvSpPr txBox="1"/>
          <p:nvPr/>
        </p:nvSpPr>
        <p:spPr>
          <a:xfrm>
            <a:off x="8940650" y="4260683"/>
            <a:ext cx="8951729" cy="695891"/>
          </a:xfrm>
          <a:prstGeom prst="rect">
            <a:avLst/>
          </a:prstGeom>
        </p:spPr>
        <p:txBody>
          <a:bodyPr lIns="0" tIns="0" rIns="0" bIns="0" rtlCol="0" anchor="t">
            <a:spAutoFit/>
          </a:bodyPr>
          <a:lstStyle/>
          <a:p>
            <a:pPr algn="l">
              <a:lnSpc>
                <a:spcPts val="5743"/>
              </a:lnSpc>
            </a:pPr>
            <a:r>
              <a:rPr lang="en-US" sz="4102">
                <a:solidFill>
                  <a:srgbClr val="F4F4F4"/>
                </a:solidFill>
                <a:latin typeface="Muli"/>
                <a:ea typeface="Muli"/>
                <a:cs typeface="Muli"/>
                <a:sym typeface="Muli"/>
              </a:rPr>
              <a:t> GEMINI AI</a:t>
            </a:r>
          </a:p>
        </p:txBody>
      </p:sp>
      <p:sp>
        <p:nvSpPr>
          <p:cNvPr id="10" name="TextBox 10"/>
          <p:cNvSpPr txBox="1"/>
          <p:nvPr/>
        </p:nvSpPr>
        <p:spPr>
          <a:xfrm>
            <a:off x="8940650" y="5431742"/>
            <a:ext cx="8951729" cy="695891"/>
          </a:xfrm>
          <a:prstGeom prst="rect">
            <a:avLst/>
          </a:prstGeom>
        </p:spPr>
        <p:txBody>
          <a:bodyPr lIns="0" tIns="0" rIns="0" bIns="0" rtlCol="0" anchor="t">
            <a:spAutoFit/>
          </a:bodyPr>
          <a:lstStyle/>
          <a:p>
            <a:pPr algn="l">
              <a:lnSpc>
                <a:spcPts val="5743"/>
              </a:lnSpc>
            </a:pPr>
            <a:r>
              <a:rPr lang="en-US" sz="4102">
                <a:solidFill>
                  <a:srgbClr val="F4F4F4"/>
                </a:solidFill>
                <a:latin typeface="Muli"/>
                <a:ea typeface="Muli"/>
                <a:cs typeface="Muli"/>
                <a:sym typeface="Muli"/>
              </a:rPr>
              <a:t> SYSTEM ANALYSIS AND DESIGN</a:t>
            </a:r>
          </a:p>
        </p:txBody>
      </p:sp>
      <p:grpSp>
        <p:nvGrpSpPr>
          <p:cNvPr id="11" name="Group 11"/>
          <p:cNvGrpSpPr/>
          <p:nvPr/>
        </p:nvGrpSpPr>
        <p:grpSpPr>
          <a:xfrm>
            <a:off x="7958468" y="1939719"/>
            <a:ext cx="934657" cy="809417"/>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3" name="TextBox 13"/>
          <p:cNvSpPr txBox="1"/>
          <p:nvPr/>
        </p:nvSpPr>
        <p:spPr>
          <a:xfrm>
            <a:off x="8247416" y="1982169"/>
            <a:ext cx="450487" cy="685800"/>
          </a:xfrm>
          <a:prstGeom prst="rect">
            <a:avLst/>
          </a:prstGeom>
        </p:spPr>
        <p:txBody>
          <a:bodyPr lIns="0" tIns="0" rIns="0" bIns="0" rtlCol="0" anchor="t">
            <a:spAutoFit/>
          </a:bodyPr>
          <a:lstStyle/>
          <a:p>
            <a:pPr marL="0" lvl="0" indent="0" algn="l">
              <a:lnSpc>
                <a:spcPts val="5459"/>
              </a:lnSpc>
              <a:spcBef>
                <a:spcPct val="0"/>
              </a:spcBef>
            </a:pPr>
            <a:r>
              <a:rPr lang="en-US" sz="4549" b="1" spc="-168">
                <a:solidFill>
                  <a:srgbClr val="F4F4F4"/>
                </a:solidFill>
                <a:latin typeface="Muli Bold"/>
                <a:ea typeface="Muli Bold"/>
                <a:cs typeface="Muli Bold"/>
                <a:sym typeface="Muli Bold"/>
              </a:rPr>
              <a:t>1</a:t>
            </a:r>
          </a:p>
        </p:txBody>
      </p:sp>
      <p:grpSp>
        <p:nvGrpSpPr>
          <p:cNvPr id="14" name="Group 14"/>
          <p:cNvGrpSpPr/>
          <p:nvPr/>
        </p:nvGrpSpPr>
        <p:grpSpPr>
          <a:xfrm>
            <a:off x="8005331" y="3051603"/>
            <a:ext cx="934657" cy="809417"/>
            <a:chOff x="0" y="0"/>
            <a:chExt cx="3619627" cy="3134614"/>
          </a:xfrm>
        </p:grpSpPr>
        <p:sp>
          <p:nvSpPr>
            <p:cNvPr id="15" name="Freeform 1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6" name="TextBox 16"/>
          <p:cNvSpPr txBox="1"/>
          <p:nvPr/>
        </p:nvSpPr>
        <p:spPr>
          <a:xfrm>
            <a:off x="8294279" y="3094053"/>
            <a:ext cx="450487" cy="685800"/>
          </a:xfrm>
          <a:prstGeom prst="rect">
            <a:avLst/>
          </a:prstGeom>
        </p:spPr>
        <p:txBody>
          <a:bodyPr lIns="0" tIns="0" rIns="0" bIns="0" rtlCol="0" anchor="t">
            <a:spAutoFit/>
          </a:bodyPr>
          <a:lstStyle/>
          <a:p>
            <a:pPr marL="0" lvl="0" indent="0" algn="l">
              <a:lnSpc>
                <a:spcPts val="5459"/>
              </a:lnSpc>
              <a:spcBef>
                <a:spcPct val="0"/>
              </a:spcBef>
            </a:pPr>
            <a:r>
              <a:rPr lang="en-US" sz="4549" b="1" spc="-168">
                <a:solidFill>
                  <a:srgbClr val="F4F4F4"/>
                </a:solidFill>
                <a:latin typeface="Muli Bold"/>
                <a:ea typeface="Muli Bold"/>
                <a:cs typeface="Muli Bold"/>
                <a:sym typeface="Muli Bold"/>
              </a:rPr>
              <a:t>2</a:t>
            </a:r>
          </a:p>
        </p:txBody>
      </p:sp>
      <p:grpSp>
        <p:nvGrpSpPr>
          <p:cNvPr id="17" name="Group 17"/>
          <p:cNvGrpSpPr/>
          <p:nvPr/>
        </p:nvGrpSpPr>
        <p:grpSpPr>
          <a:xfrm>
            <a:off x="8005993" y="4242020"/>
            <a:ext cx="934657" cy="809417"/>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9" name="TextBox 19"/>
          <p:cNvSpPr txBox="1"/>
          <p:nvPr/>
        </p:nvSpPr>
        <p:spPr>
          <a:xfrm>
            <a:off x="8294941" y="4284470"/>
            <a:ext cx="450487" cy="685800"/>
          </a:xfrm>
          <a:prstGeom prst="rect">
            <a:avLst/>
          </a:prstGeom>
        </p:spPr>
        <p:txBody>
          <a:bodyPr lIns="0" tIns="0" rIns="0" bIns="0" rtlCol="0" anchor="t">
            <a:spAutoFit/>
          </a:bodyPr>
          <a:lstStyle/>
          <a:p>
            <a:pPr marL="0" lvl="0" indent="0" algn="l">
              <a:lnSpc>
                <a:spcPts val="5459"/>
              </a:lnSpc>
              <a:spcBef>
                <a:spcPct val="0"/>
              </a:spcBef>
            </a:pPr>
            <a:r>
              <a:rPr lang="en-US" sz="4549" b="1" spc="-168">
                <a:solidFill>
                  <a:srgbClr val="F4F4F4"/>
                </a:solidFill>
                <a:latin typeface="Muli Bold"/>
                <a:ea typeface="Muli Bold"/>
                <a:cs typeface="Muli Bold"/>
                <a:sym typeface="Muli Bold"/>
              </a:rPr>
              <a:t>3</a:t>
            </a:r>
          </a:p>
        </p:txBody>
      </p:sp>
      <p:grpSp>
        <p:nvGrpSpPr>
          <p:cNvPr id="20" name="Group 20"/>
          <p:cNvGrpSpPr/>
          <p:nvPr/>
        </p:nvGrpSpPr>
        <p:grpSpPr>
          <a:xfrm>
            <a:off x="8052194" y="5432437"/>
            <a:ext cx="934657" cy="809417"/>
            <a:chOff x="0" y="0"/>
            <a:chExt cx="3619627" cy="3134614"/>
          </a:xfrm>
        </p:grpSpPr>
        <p:sp>
          <p:nvSpPr>
            <p:cNvPr id="21" name="Freeform 2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22" name="TextBox 22"/>
          <p:cNvSpPr txBox="1"/>
          <p:nvPr/>
        </p:nvSpPr>
        <p:spPr>
          <a:xfrm>
            <a:off x="8341142" y="5474887"/>
            <a:ext cx="450487" cy="685800"/>
          </a:xfrm>
          <a:prstGeom prst="rect">
            <a:avLst/>
          </a:prstGeom>
        </p:spPr>
        <p:txBody>
          <a:bodyPr lIns="0" tIns="0" rIns="0" bIns="0" rtlCol="0" anchor="t">
            <a:spAutoFit/>
          </a:bodyPr>
          <a:lstStyle/>
          <a:p>
            <a:pPr marL="0" lvl="0" indent="0" algn="l">
              <a:lnSpc>
                <a:spcPts val="5459"/>
              </a:lnSpc>
              <a:spcBef>
                <a:spcPct val="0"/>
              </a:spcBef>
            </a:pPr>
            <a:r>
              <a:rPr lang="en-US" sz="4549" b="1" spc="-168">
                <a:solidFill>
                  <a:srgbClr val="F4F4F4"/>
                </a:solidFill>
                <a:latin typeface="Muli Bold"/>
                <a:ea typeface="Muli Bold"/>
                <a:cs typeface="Muli Bold"/>
                <a:sym typeface="Muli Bold"/>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7422110" y="2687862"/>
            <a:ext cx="2354779" cy="2578770"/>
            <a:chOff x="0" y="0"/>
            <a:chExt cx="2862343" cy="3134614"/>
          </a:xfrm>
        </p:grpSpPr>
        <p:sp>
          <p:nvSpPr>
            <p:cNvPr id="3" name="Freeform 3"/>
            <p:cNvSpPr/>
            <p:nvPr/>
          </p:nvSpPr>
          <p:spPr>
            <a:xfrm>
              <a:off x="0" y="0"/>
              <a:ext cx="2862344" cy="3134614"/>
            </a:xfrm>
            <a:custGeom>
              <a:avLst/>
              <a:gdLst/>
              <a:ahLst/>
              <a:cxnLst/>
              <a:rect l="l" t="t" r="r" b="b"/>
              <a:pathLst>
                <a:path w="2862344" h="3134614">
                  <a:moveTo>
                    <a:pt x="2862344" y="1567307"/>
                  </a:moveTo>
                  <a:lnTo>
                    <a:pt x="1957469" y="3134614"/>
                  </a:lnTo>
                  <a:lnTo>
                    <a:pt x="904875" y="3134614"/>
                  </a:lnTo>
                  <a:lnTo>
                    <a:pt x="0" y="1567307"/>
                  </a:lnTo>
                  <a:lnTo>
                    <a:pt x="904875" y="0"/>
                  </a:lnTo>
                  <a:lnTo>
                    <a:pt x="1957341" y="0"/>
                  </a:lnTo>
                  <a:lnTo>
                    <a:pt x="2862344" y="1567307"/>
                  </a:lnTo>
                  <a:close/>
                </a:path>
              </a:pathLst>
            </a:custGeom>
            <a:solidFill>
              <a:srgbClr val="004651"/>
            </a:solidFill>
          </p:spPr>
        </p:sp>
      </p:grpSp>
      <p:grpSp>
        <p:nvGrpSpPr>
          <p:cNvPr id="4" name="Group 4"/>
          <p:cNvGrpSpPr/>
          <p:nvPr/>
        </p:nvGrpSpPr>
        <p:grpSpPr>
          <a:xfrm>
            <a:off x="15158543" y="-626523"/>
            <a:ext cx="4201515" cy="3314385"/>
            <a:chOff x="0" y="0"/>
            <a:chExt cx="3619627" cy="2855360"/>
          </a:xfrm>
        </p:grpSpPr>
        <p:sp>
          <p:nvSpPr>
            <p:cNvPr id="5" name="Freeform 5"/>
            <p:cNvSpPr/>
            <p:nvPr/>
          </p:nvSpPr>
          <p:spPr>
            <a:xfrm>
              <a:off x="0" y="0"/>
              <a:ext cx="3619627" cy="2855360"/>
            </a:xfrm>
            <a:custGeom>
              <a:avLst/>
              <a:gdLst/>
              <a:ahLst/>
              <a:cxnLst/>
              <a:rect l="l" t="t" r="r" b="b"/>
              <a:pathLst>
                <a:path w="3619627" h="2855360">
                  <a:moveTo>
                    <a:pt x="3619627" y="1427680"/>
                  </a:moveTo>
                  <a:lnTo>
                    <a:pt x="2714752" y="2855360"/>
                  </a:lnTo>
                  <a:lnTo>
                    <a:pt x="904875" y="2855360"/>
                  </a:lnTo>
                  <a:lnTo>
                    <a:pt x="0" y="1427680"/>
                  </a:lnTo>
                  <a:lnTo>
                    <a:pt x="904875" y="0"/>
                  </a:lnTo>
                  <a:lnTo>
                    <a:pt x="2714625" y="0"/>
                  </a:lnTo>
                  <a:lnTo>
                    <a:pt x="3619627" y="1427680"/>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3051301" y="256688"/>
            <a:ext cx="1177438" cy="936055"/>
            <a:chOff x="0" y="0"/>
            <a:chExt cx="3942948" cy="3134614"/>
          </a:xfrm>
        </p:grpSpPr>
        <p:sp>
          <p:nvSpPr>
            <p:cNvPr id="9" name="Freeform 9"/>
            <p:cNvSpPr/>
            <p:nvPr/>
          </p:nvSpPr>
          <p:spPr>
            <a:xfrm>
              <a:off x="0" y="0"/>
              <a:ext cx="3942948" cy="3134614"/>
            </a:xfrm>
            <a:custGeom>
              <a:avLst/>
              <a:gdLst/>
              <a:ahLst/>
              <a:cxnLst/>
              <a:rect l="l" t="t" r="r" b="b"/>
              <a:pathLst>
                <a:path w="3942948" h="3134614">
                  <a:moveTo>
                    <a:pt x="3942948" y="1567307"/>
                  </a:moveTo>
                  <a:lnTo>
                    <a:pt x="3038073" y="3134614"/>
                  </a:lnTo>
                  <a:lnTo>
                    <a:pt x="904875" y="3134614"/>
                  </a:lnTo>
                  <a:lnTo>
                    <a:pt x="0" y="1567307"/>
                  </a:lnTo>
                  <a:lnTo>
                    <a:pt x="904875" y="0"/>
                  </a:lnTo>
                  <a:lnTo>
                    <a:pt x="3037946" y="0"/>
                  </a:lnTo>
                  <a:lnTo>
                    <a:pt x="3942948" y="1567307"/>
                  </a:lnTo>
                  <a:close/>
                </a:path>
              </a:pathLst>
            </a:custGeom>
            <a:solidFill>
              <a:srgbClr val="00A181"/>
            </a:solidFill>
          </p:spPr>
        </p:sp>
      </p:grpSp>
      <p:sp>
        <p:nvSpPr>
          <p:cNvPr id="10" name="Freeform 10"/>
          <p:cNvSpPr/>
          <p:nvPr/>
        </p:nvSpPr>
        <p:spPr>
          <a:xfrm>
            <a:off x="5730709" y="2687862"/>
            <a:ext cx="6340339" cy="5985358"/>
          </a:xfrm>
          <a:custGeom>
            <a:avLst/>
            <a:gdLst/>
            <a:ahLst/>
            <a:cxnLst/>
            <a:rect l="l" t="t" r="r" b="b"/>
            <a:pathLst>
              <a:path w="6340339" h="5985358">
                <a:moveTo>
                  <a:pt x="0" y="0"/>
                </a:moveTo>
                <a:lnTo>
                  <a:pt x="6340339" y="0"/>
                </a:lnTo>
                <a:lnTo>
                  <a:pt x="6340339" y="5985358"/>
                </a:lnTo>
                <a:lnTo>
                  <a:pt x="0" y="5985358"/>
                </a:lnTo>
                <a:lnTo>
                  <a:pt x="0" y="0"/>
                </a:lnTo>
                <a:close/>
              </a:path>
            </a:pathLst>
          </a:custGeom>
          <a:blipFill>
            <a:blip r:embed="rId2"/>
            <a:stretch>
              <a:fillRect/>
            </a:stretch>
          </a:blipFill>
        </p:spPr>
      </p:sp>
      <p:sp>
        <p:nvSpPr>
          <p:cNvPr id="11" name="TextBox 11"/>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2" name="TextBox 12"/>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2 - Activity Diagram</a:t>
            </a:r>
          </a:p>
        </p:txBody>
      </p:sp>
      <p:sp>
        <p:nvSpPr>
          <p:cNvPr id="13" name="TextBox 13"/>
          <p:cNvSpPr txBox="1"/>
          <p:nvPr/>
        </p:nvSpPr>
        <p:spPr>
          <a:xfrm>
            <a:off x="4228739" y="269468"/>
            <a:ext cx="10698122" cy="824769"/>
          </a:xfrm>
          <a:prstGeom prst="rect">
            <a:avLst/>
          </a:prstGeom>
        </p:spPr>
        <p:txBody>
          <a:bodyPr lIns="0" tIns="0" rIns="0" bIns="0" rtlCol="0" anchor="t">
            <a:spAutoFit/>
          </a:bodyPr>
          <a:lstStyle/>
          <a:p>
            <a:pPr algn="l">
              <a:lnSpc>
                <a:spcPts val="6854"/>
              </a:lnSpc>
            </a:pPr>
            <a:r>
              <a:rPr lang="en-US" sz="4896" b="1">
                <a:solidFill>
                  <a:srgbClr val="035D61"/>
                </a:solidFill>
                <a:latin typeface="Muli Bold"/>
                <a:ea typeface="Muli Bold"/>
                <a:cs typeface="Muli Bold"/>
                <a:sym typeface="Muli Bold"/>
              </a:rPr>
              <a:t> SYSTEM ANALASIS AND DESIGN</a:t>
            </a:r>
          </a:p>
        </p:txBody>
      </p:sp>
      <p:sp>
        <p:nvSpPr>
          <p:cNvPr id="14" name="TextBox 14"/>
          <p:cNvSpPr txBox="1"/>
          <p:nvPr/>
        </p:nvSpPr>
        <p:spPr>
          <a:xfrm>
            <a:off x="3396619" y="307349"/>
            <a:ext cx="538372" cy="818446"/>
          </a:xfrm>
          <a:prstGeom prst="rect">
            <a:avLst/>
          </a:prstGeom>
        </p:spPr>
        <p:txBody>
          <a:bodyPr lIns="0" tIns="0" rIns="0" bIns="0" rtlCol="0" anchor="t">
            <a:spAutoFit/>
          </a:bodyPr>
          <a:lstStyle/>
          <a:p>
            <a:pPr marL="0" lvl="0" indent="0" algn="l">
              <a:lnSpc>
                <a:spcPts val="6515"/>
              </a:lnSpc>
              <a:spcBef>
                <a:spcPct val="0"/>
              </a:spcBef>
            </a:pPr>
            <a:r>
              <a:rPr lang="en-US" sz="5429" b="1" spc="-200">
                <a:solidFill>
                  <a:srgbClr val="F4F4F4"/>
                </a:solidFill>
                <a:latin typeface="Muli Bold"/>
                <a:ea typeface="Muli Bold"/>
                <a:cs typeface="Muli Bold"/>
                <a:sym typeface="Muli Bold"/>
              </a:rPr>
              <a:t>4</a:t>
            </a:r>
          </a:p>
        </p:txBody>
      </p:sp>
      <p:sp>
        <p:nvSpPr>
          <p:cNvPr id="15" name="TextBox 15"/>
          <p:cNvSpPr txBox="1"/>
          <p:nvPr/>
        </p:nvSpPr>
        <p:spPr>
          <a:xfrm>
            <a:off x="6570437" y="8801100"/>
            <a:ext cx="5147127" cy="457200"/>
          </a:xfrm>
          <a:prstGeom prst="rect">
            <a:avLst/>
          </a:prstGeom>
        </p:spPr>
        <p:txBody>
          <a:bodyPr lIns="0" tIns="0" rIns="0" bIns="0" rtlCol="0" anchor="t">
            <a:spAutoFit/>
          </a:bodyPr>
          <a:lstStyle/>
          <a:p>
            <a:pPr algn="l">
              <a:lnSpc>
                <a:spcPts val="3620"/>
              </a:lnSpc>
              <a:spcBef>
                <a:spcPct val="0"/>
              </a:spcBef>
            </a:pPr>
            <a:r>
              <a:rPr lang="en-US" sz="3017" i="1" spc="-30">
                <a:solidFill>
                  <a:srgbClr val="000000"/>
                </a:solidFill>
                <a:latin typeface="Muli Italics"/>
                <a:ea typeface="Muli Italics"/>
                <a:cs typeface="Muli Italics"/>
                <a:sym typeface="Muli Italics"/>
              </a:rPr>
              <a:t>Gemini Cog Activity Diagram</a:t>
            </a:r>
          </a:p>
        </p:txBody>
      </p:sp>
      <p:sp>
        <p:nvSpPr>
          <p:cNvPr id="16" name="Freeform 16"/>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3"/>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7422110" y="2687862"/>
            <a:ext cx="2354779" cy="2578770"/>
            <a:chOff x="0" y="0"/>
            <a:chExt cx="2862343" cy="3134614"/>
          </a:xfrm>
        </p:grpSpPr>
        <p:sp>
          <p:nvSpPr>
            <p:cNvPr id="3" name="Freeform 3"/>
            <p:cNvSpPr/>
            <p:nvPr/>
          </p:nvSpPr>
          <p:spPr>
            <a:xfrm>
              <a:off x="0" y="0"/>
              <a:ext cx="2862344" cy="3134614"/>
            </a:xfrm>
            <a:custGeom>
              <a:avLst/>
              <a:gdLst/>
              <a:ahLst/>
              <a:cxnLst/>
              <a:rect l="l" t="t" r="r" b="b"/>
              <a:pathLst>
                <a:path w="2862344" h="3134614">
                  <a:moveTo>
                    <a:pt x="2862344" y="1567307"/>
                  </a:moveTo>
                  <a:lnTo>
                    <a:pt x="1957469" y="3134614"/>
                  </a:lnTo>
                  <a:lnTo>
                    <a:pt x="904875" y="3134614"/>
                  </a:lnTo>
                  <a:lnTo>
                    <a:pt x="0" y="1567307"/>
                  </a:lnTo>
                  <a:lnTo>
                    <a:pt x="904875" y="0"/>
                  </a:lnTo>
                  <a:lnTo>
                    <a:pt x="1957341" y="0"/>
                  </a:lnTo>
                  <a:lnTo>
                    <a:pt x="2862344" y="1567307"/>
                  </a:lnTo>
                  <a:close/>
                </a:path>
              </a:pathLst>
            </a:custGeom>
            <a:solidFill>
              <a:srgbClr val="004651"/>
            </a:solidFill>
          </p:spPr>
        </p:sp>
      </p:grpSp>
      <p:grpSp>
        <p:nvGrpSpPr>
          <p:cNvPr id="4" name="Group 4"/>
          <p:cNvGrpSpPr/>
          <p:nvPr/>
        </p:nvGrpSpPr>
        <p:grpSpPr>
          <a:xfrm>
            <a:off x="15158543" y="-626523"/>
            <a:ext cx="4201515" cy="3314385"/>
            <a:chOff x="0" y="0"/>
            <a:chExt cx="3619627" cy="2855360"/>
          </a:xfrm>
        </p:grpSpPr>
        <p:sp>
          <p:nvSpPr>
            <p:cNvPr id="5" name="Freeform 5"/>
            <p:cNvSpPr/>
            <p:nvPr/>
          </p:nvSpPr>
          <p:spPr>
            <a:xfrm>
              <a:off x="0" y="0"/>
              <a:ext cx="3619627" cy="2855360"/>
            </a:xfrm>
            <a:custGeom>
              <a:avLst/>
              <a:gdLst/>
              <a:ahLst/>
              <a:cxnLst/>
              <a:rect l="l" t="t" r="r" b="b"/>
              <a:pathLst>
                <a:path w="3619627" h="2855360">
                  <a:moveTo>
                    <a:pt x="3619627" y="1427680"/>
                  </a:moveTo>
                  <a:lnTo>
                    <a:pt x="2714752" y="2855360"/>
                  </a:lnTo>
                  <a:lnTo>
                    <a:pt x="904875" y="2855360"/>
                  </a:lnTo>
                  <a:lnTo>
                    <a:pt x="0" y="1427680"/>
                  </a:lnTo>
                  <a:lnTo>
                    <a:pt x="904875" y="0"/>
                  </a:lnTo>
                  <a:lnTo>
                    <a:pt x="2714625" y="0"/>
                  </a:lnTo>
                  <a:lnTo>
                    <a:pt x="3619627" y="1427680"/>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3051301" y="256688"/>
            <a:ext cx="1177438" cy="936055"/>
            <a:chOff x="0" y="0"/>
            <a:chExt cx="3942948" cy="3134614"/>
          </a:xfrm>
        </p:grpSpPr>
        <p:sp>
          <p:nvSpPr>
            <p:cNvPr id="9" name="Freeform 9"/>
            <p:cNvSpPr/>
            <p:nvPr/>
          </p:nvSpPr>
          <p:spPr>
            <a:xfrm>
              <a:off x="0" y="0"/>
              <a:ext cx="3942948" cy="3134614"/>
            </a:xfrm>
            <a:custGeom>
              <a:avLst/>
              <a:gdLst/>
              <a:ahLst/>
              <a:cxnLst/>
              <a:rect l="l" t="t" r="r" b="b"/>
              <a:pathLst>
                <a:path w="3942948" h="3134614">
                  <a:moveTo>
                    <a:pt x="3942948" y="1567307"/>
                  </a:moveTo>
                  <a:lnTo>
                    <a:pt x="3038073" y="3134614"/>
                  </a:lnTo>
                  <a:lnTo>
                    <a:pt x="904875" y="3134614"/>
                  </a:lnTo>
                  <a:lnTo>
                    <a:pt x="0" y="1567307"/>
                  </a:lnTo>
                  <a:lnTo>
                    <a:pt x="904875" y="0"/>
                  </a:lnTo>
                  <a:lnTo>
                    <a:pt x="3037946" y="0"/>
                  </a:lnTo>
                  <a:lnTo>
                    <a:pt x="3942948" y="1567307"/>
                  </a:lnTo>
                  <a:close/>
                </a:path>
              </a:pathLst>
            </a:custGeom>
            <a:solidFill>
              <a:srgbClr val="00A181"/>
            </a:solidFill>
          </p:spPr>
        </p:sp>
      </p:grpSp>
      <p:sp>
        <p:nvSpPr>
          <p:cNvPr id="10" name="Freeform 10"/>
          <p:cNvSpPr/>
          <p:nvPr/>
        </p:nvSpPr>
        <p:spPr>
          <a:xfrm>
            <a:off x="5919757" y="1941170"/>
            <a:ext cx="6995552" cy="7317130"/>
          </a:xfrm>
          <a:custGeom>
            <a:avLst/>
            <a:gdLst/>
            <a:ahLst/>
            <a:cxnLst/>
            <a:rect l="l" t="t" r="r" b="b"/>
            <a:pathLst>
              <a:path w="6995552" h="7317130">
                <a:moveTo>
                  <a:pt x="0" y="0"/>
                </a:moveTo>
                <a:lnTo>
                  <a:pt x="6995552" y="0"/>
                </a:lnTo>
                <a:lnTo>
                  <a:pt x="6995552" y="7317130"/>
                </a:lnTo>
                <a:lnTo>
                  <a:pt x="0" y="7317130"/>
                </a:lnTo>
                <a:lnTo>
                  <a:pt x="0" y="0"/>
                </a:lnTo>
                <a:close/>
              </a:path>
            </a:pathLst>
          </a:custGeom>
          <a:blipFill>
            <a:blip r:embed="rId2"/>
            <a:stretch>
              <a:fillRect r="-231"/>
            </a:stretch>
          </a:blipFill>
        </p:spPr>
      </p:sp>
      <p:sp>
        <p:nvSpPr>
          <p:cNvPr id="11" name="TextBox 11"/>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2" name="TextBox 12"/>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2 - Activity Diagram</a:t>
            </a:r>
          </a:p>
        </p:txBody>
      </p:sp>
      <p:sp>
        <p:nvSpPr>
          <p:cNvPr id="13" name="TextBox 13"/>
          <p:cNvSpPr txBox="1"/>
          <p:nvPr/>
        </p:nvSpPr>
        <p:spPr>
          <a:xfrm>
            <a:off x="4228739" y="269468"/>
            <a:ext cx="10698122" cy="824769"/>
          </a:xfrm>
          <a:prstGeom prst="rect">
            <a:avLst/>
          </a:prstGeom>
        </p:spPr>
        <p:txBody>
          <a:bodyPr lIns="0" tIns="0" rIns="0" bIns="0" rtlCol="0" anchor="t">
            <a:spAutoFit/>
          </a:bodyPr>
          <a:lstStyle/>
          <a:p>
            <a:pPr algn="l">
              <a:lnSpc>
                <a:spcPts val="6854"/>
              </a:lnSpc>
            </a:pPr>
            <a:r>
              <a:rPr lang="en-US" sz="4896" b="1">
                <a:solidFill>
                  <a:srgbClr val="035D61"/>
                </a:solidFill>
                <a:latin typeface="Muli Bold"/>
                <a:ea typeface="Muli Bold"/>
                <a:cs typeface="Muli Bold"/>
                <a:sym typeface="Muli Bold"/>
              </a:rPr>
              <a:t> SYSTEM ANALASIS AND DESIGN</a:t>
            </a:r>
          </a:p>
        </p:txBody>
      </p:sp>
      <p:sp>
        <p:nvSpPr>
          <p:cNvPr id="14" name="TextBox 14"/>
          <p:cNvSpPr txBox="1"/>
          <p:nvPr/>
        </p:nvSpPr>
        <p:spPr>
          <a:xfrm>
            <a:off x="3396619" y="307349"/>
            <a:ext cx="538372" cy="818446"/>
          </a:xfrm>
          <a:prstGeom prst="rect">
            <a:avLst/>
          </a:prstGeom>
        </p:spPr>
        <p:txBody>
          <a:bodyPr lIns="0" tIns="0" rIns="0" bIns="0" rtlCol="0" anchor="t">
            <a:spAutoFit/>
          </a:bodyPr>
          <a:lstStyle/>
          <a:p>
            <a:pPr marL="0" lvl="0" indent="0" algn="l">
              <a:lnSpc>
                <a:spcPts val="6515"/>
              </a:lnSpc>
              <a:spcBef>
                <a:spcPct val="0"/>
              </a:spcBef>
            </a:pPr>
            <a:r>
              <a:rPr lang="en-US" sz="5429" b="1" spc="-200">
                <a:solidFill>
                  <a:srgbClr val="F4F4F4"/>
                </a:solidFill>
                <a:latin typeface="Muli Bold"/>
                <a:ea typeface="Muli Bold"/>
                <a:cs typeface="Muli Bold"/>
                <a:sym typeface="Muli Bold"/>
              </a:rPr>
              <a:t>4</a:t>
            </a:r>
          </a:p>
        </p:txBody>
      </p:sp>
      <p:sp>
        <p:nvSpPr>
          <p:cNvPr id="15" name="TextBox 15"/>
          <p:cNvSpPr txBox="1"/>
          <p:nvPr/>
        </p:nvSpPr>
        <p:spPr>
          <a:xfrm>
            <a:off x="6843970" y="9410700"/>
            <a:ext cx="5147127" cy="457200"/>
          </a:xfrm>
          <a:prstGeom prst="rect">
            <a:avLst/>
          </a:prstGeom>
        </p:spPr>
        <p:txBody>
          <a:bodyPr lIns="0" tIns="0" rIns="0" bIns="0" rtlCol="0" anchor="t">
            <a:spAutoFit/>
          </a:bodyPr>
          <a:lstStyle/>
          <a:p>
            <a:pPr algn="l">
              <a:lnSpc>
                <a:spcPts val="3620"/>
              </a:lnSpc>
              <a:spcBef>
                <a:spcPct val="0"/>
              </a:spcBef>
            </a:pPr>
            <a:r>
              <a:rPr lang="en-US" sz="3017" i="1" spc="-30">
                <a:solidFill>
                  <a:srgbClr val="000000"/>
                </a:solidFill>
                <a:latin typeface="Muli Italics"/>
                <a:ea typeface="Muli Italics"/>
                <a:cs typeface="Muli Italics"/>
                <a:sym typeface="Muli Italics"/>
              </a:rPr>
              <a:t>Voice Cog Activity Diagram</a:t>
            </a:r>
          </a:p>
        </p:txBody>
      </p:sp>
      <p:sp>
        <p:nvSpPr>
          <p:cNvPr id="16" name="Freeform 16"/>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3"/>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7422110" y="2687862"/>
            <a:ext cx="2354779" cy="2578770"/>
            <a:chOff x="0" y="0"/>
            <a:chExt cx="2862343" cy="3134614"/>
          </a:xfrm>
        </p:grpSpPr>
        <p:sp>
          <p:nvSpPr>
            <p:cNvPr id="3" name="Freeform 3"/>
            <p:cNvSpPr/>
            <p:nvPr/>
          </p:nvSpPr>
          <p:spPr>
            <a:xfrm>
              <a:off x="0" y="0"/>
              <a:ext cx="2862344" cy="3134614"/>
            </a:xfrm>
            <a:custGeom>
              <a:avLst/>
              <a:gdLst/>
              <a:ahLst/>
              <a:cxnLst/>
              <a:rect l="l" t="t" r="r" b="b"/>
              <a:pathLst>
                <a:path w="2862344" h="3134614">
                  <a:moveTo>
                    <a:pt x="2862344" y="1567307"/>
                  </a:moveTo>
                  <a:lnTo>
                    <a:pt x="1957469" y="3134614"/>
                  </a:lnTo>
                  <a:lnTo>
                    <a:pt x="904875" y="3134614"/>
                  </a:lnTo>
                  <a:lnTo>
                    <a:pt x="0" y="1567307"/>
                  </a:lnTo>
                  <a:lnTo>
                    <a:pt x="904875" y="0"/>
                  </a:lnTo>
                  <a:lnTo>
                    <a:pt x="1957341" y="0"/>
                  </a:lnTo>
                  <a:lnTo>
                    <a:pt x="2862344" y="1567307"/>
                  </a:lnTo>
                  <a:close/>
                </a:path>
              </a:pathLst>
            </a:custGeom>
            <a:solidFill>
              <a:srgbClr val="004651"/>
            </a:solidFill>
          </p:spPr>
        </p:sp>
      </p:grpSp>
      <p:grpSp>
        <p:nvGrpSpPr>
          <p:cNvPr id="4" name="Group 4"/>
          <p:cNvGrpSpPr/>
          <p:nvPr/>
        </p:nvGrpSpPr>
        <p:grpSpPr>
          <a:xfrm>
            <a:off x="15158543" y="-626523"/>
            <a:ext cx="4201515" cy="3314385"/>
            <a:chOff x="0" y="0"/>
            <a:chExt cx="3619627" cy="2855360"/>
          </a:xfrm>
        </p:grpSpPr>
        <p:sp>
          <p:nvSpPr>
            <p:cNvPr id="5" name="Freeform 5"/>
            <p:cNvSpPr/>
            <p:nvPr/>
          </p:nvSpPr>
          <p:spPr>
            <a:xfrm>
              <a:off x="0" y="0"/>
              <a:ext cx="3619627" cy="2855360"/>
            </a:xfrm>
            <a:custGeom>
              <a:avLst/>
              <a:gdLst/>
              <a:ahLst/>
              <a:cxnLst/>
              <a:rect l="l" t="t" r="r" b="b"/>
              <a:pathLst>
                <a:path w="3619627" h="2855360">
                  <a:moveTo>
                    <a:pt x="3619627" y="1427680"/>
                  </a:moveTo>
                  <a:lnTo>
                    <a:pt x="2714752" y="2855360"/>
                  </a:lnTo>
                  <a:lnTo>
                    <a:pt x="904875" y="2855360"/>
                  </a:lnTo>
                  <a:lnTo>
                    <a:pt x="0" y="1427680"/>
                  </a:lnTo>
                  <a:lnTo>
                    <a:pt x="904875" y="0"/>
                  </a:lnTo>
                  <a:lnTo>
                    <a:pt x="2714625" y="0"/>
                  </a:lnTo>
                  <a:lnTo>
                    <a:pt x="3619627" y="1427680"/>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3051301" y="256688"/>
            <a:ext cx="1177438" cy="936055"/>
            <a:chOff x="0" y="0"/>
            <a:chExt cx="3942948" cy="3134614"/>
          </a:xfrm>
        </p:grpSpPr>
        <p:sp>
          <p:nvSpPr>
            <p:cNvPr id="9" name="Freeform 9"/>
            <p:cNvSpPr/>
            <p:nvPr/>
          </p:nvSpPr>
          <p:spPr>
            <a:xfrm>
              <a:off x="0" y="0"/>
              <a:ext cx="3942948" cy="3134614"/>
            </a:xfrm>
            <a:custGeom>
              <a:avLst/>
              <a:gdLst/>
              <a:ahLst/>
              <a:cxnLst/>
              <a:rect l="l" t="t" r="r" b="b"/>
              <a:pathLst>
                <a:path w="3942948" h="3134614">
                  <a:moveTo>
                    <a:pt x="3942948" y="1567307"/>
                  </a:moveTo>
                  <a:lnTo>
                    <a:pt x="3038073" y="3134614"/>
                  </a:lnTo>
                  <a:lnTo>
                    <a:pt x="904875" y="3134614"/>
                  </a:lnTo>
                  <a:lnTo>
                    <a:pt x="0" y="1567307"/>
                  </a:lnTo>
                  <a:lnTo>
                    <a:pt x="904875" y="0"/>
                  </a:lnTo>
                  <a:lnTo>
                    <a:pt x="3037946" y="0"/>
                  </a:lnTo>
                  <a:lnTo>
                    <a:pt x="3942948" y="1567307"/>
                  </a:lnTo>
                  <a:close/>
                </a:path>
              </a:pathLst>
            </a:custGeom>
            <a:solidFill>
              <a:srgbClr val="00A181"/>
            </a:solidFill>
          </p:spPr>
        </p:sp>
      </p:grpSp>
      <p:sp>
        <p:nvSpPr>
          <p:cNvPr id="10" name="Freeform 10"/>
          <p:cNvSpPr/>
          <p:nvPr/>
        </p:nvSpPr>
        <p:spPr>
          <a:xfrm>
            <a:off x="5565892" y="1888021"/>
            <a:ext cx="7156216" cy="7522679"/>
          </a:xfrm>
          <a:custGeom>
            <a:avLst/>
            <a:gdLst/>
            <a:ahLst/>
            <a:cxnLst/>
            <a:rect l="l" t="t" r="r" b="b"/>
            <a:pathLst>
              <a:path w="7156216" h="7522679">
                <a:moveTo>
                  <a:pt x="0" y="0"/>
                </a:moveTo>
                <a:lnTo>
                  <a:pt x="7156216" y="0"/>
                </a:lnTo>
                <a:lnTo>
                  <a:pt x="7156216" y="7522679"/>
                </a:lnTo>
                <a:lnTo>
                  <a:pt x="0" y="7522679"/>
                </a:lnTo>
                <a:lnTo>
                  <a:pt x="0" y="0"/>
                </a:lnTo>
                <a:close/>
              </a:path>
            </a:pathLst>
          </a:custGeom>
          <a:blipFill>
            <a:blip r:embed="rId2"/>
            <a:stretch>
              <a:fillRect/>
            </a:stretch>
          </a:blipFill>
        </p:spPr>
      </p:sp>
      <p:sp>
        <p:nvSpPr>
          <p:cNvPr id="11" name="TextBox 11"/>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2" name="TextBox 12"/>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2 - Activity Diagram</a:t>
            </a:r>
          </a:p>
        </p:txBody>
      </p:sp>
      <p:sp>
        <p:nvSpPr>
          <p:cNvPr id="13" name="TextBox 13"/>
          <p:cNvSpPr txBox="1"/>
          <p:nvPr/>
        </p:nvSpPr>
        <p:spPr>
          <a:xfrm>
            <a:off x="4228739" y="269468"/>
            <a:ext cx="10698122" cy="824769"/>
          </a:xfrm>
          <a:prstGeom prst="rect">
            <a:avLst/>
          </a:prstGeom>
        </p:spPr>
        <p:txBody>
          <a:bodyPr lIns="0" tIns="0" rIns="0" bIns="0" rtlCol="0" anchor="t">
            <a:spAutoFit/>
          </a:bodyPr>
          <a:lstStyle/>
          <a:p>
            <a:pPr algn="l">
              <a:lnSpc>
                <a:spcPts val="6854"/>
              </a:lnSpc>
            </a:pPr>
            <a:r>
              <a:rPr lang="en-US" sz="4896" b="1">
                <a:solidFill>
                  <a:srgbClr val="035D61"/>
                </a:solidFill>
                <a:latin typeface="Muli Bold"/>
                <a:ea typeface="Muli Bold"/>
                <a:cs typeface="Muli Bold"/>
                <a:sym typeface="Muli Bold"/>
              </a:rPr>
              <a:t> SYSTEM ANALASIS AND DESIGN</a:t>
            </a:r>
          </a:p>
        </p:txBody>
      </p:sp>
      <p:sp>
        <p:nvSpPr>
          <p:cNvPr id="14" name="TextBox 14"/>
          <p:cNvSpPr txBox="1"/>
          <p:nvPr/>
        </p:nvSpPr>
        <p:spPr>
          <a:xfrm>
            <a:off x="3396619" y="307349"/>
            <a:ext cx="538372" cy="818446"/>
          </a:xfrm>
          <a:prstGeom prst="rect">
            <a:avLst/>
          </a:prstGeom>
        </p:spPr>
        <p:txBody>
          <a:bodyPr lIns="0" tIns="0" rIns="0" bIns="0" rtlCol="0" anchor="t">
            <a:spAutoFit/>
          </a:bodyPr>
          <a:lstStyle/>
          <a:p>
            <a:pPr marL="0" lvl="0" indent="0" algn="l">
              <a:lnSpc>
                <a:spcPts val="6515"/>
              </a:lnSpc>
              <a:spcBef>
                <a:spcPct val="0"/>
              </a:spcBef>
            </a:pPr>
            <a:r>
              <a:rPr lang="en-US" sz="5429" b="1" spc="-200">
                <a:solidFill>
                  <a:srgbClr val="F4F4F4"/>
                </a:solidFill>
                <a:latin typeface="Muli Bold"/>
                <a:ea typeface="Muli Bold"/>
                <a:cs typeface="Muli Bold"/>
                <a:sym typeface="Muli Bold"/>
              </a:rPr>
              <a:t>4</a:t>
            </a:r>
          </a:p>
        </p:txBody>
      </p:sp>
      <p:sp>
        <p:nvSpPr>
          <p:cNvPr id="15" name="TextBox 15"/>
          <p:cNvSpPr txBox="1"/>
          <p:nvPr/>
        </p:nvSpPr>
        <p:spPr>
          <a:xfrm>
            <a:off x="6843970" y="9410700"/>
            <a:ext cx="5147127" cy="457200"/>
          </a:xfrm>
          <a:prstGeom prst="rect">
            <a:avLst/>
          </a:prstGeom>
        </p:spPr>
        <p:txBody>
          <a:bodyPr lIns="0" tIns="0" rIns="0" bIns="0" rtlCol="0" anchor="t">
            <a:spAutoFit/>
          </a:bodyPr>
          <a:lstStyle/>
          <a:p>
            <a:pPr algn="l">
              <a:lnSpc>
                <a:spcPts val="3620"/>
              </a:lnSpc>
              <a:spcBef>
                <a:spcPct val="0"/>
              </a:spcBef>
            </a:pPr>
            <a:r>
              <a:rPr lang="en-US" sz="3017" i="1" spc="-30">
                <a:solidFill>
                  <a:srgbClr val="000000"/>
                </a:solidFill>
                <a:latin typeface="Muli Italics"/>
                <a:ea typeface="Muli Italics"/>
                <a:cs typeface="Muli Italics"/>
                <a:sym typeface="Muli Italics"/>
              </a:rPr>
              <a:t>Slide Cog Activity Diagram</a:t>
            </a:r>
          </a:p>
        </p:txBody>
      </p:sp>
      <p:sp>
        <p:nvSpPr>
          <p:cNvPr id="16" name="Freeform 16"/>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3"/>
            <a:stretch>
              <a:fillRect/>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06086" y="4784384"/>
            <a:ext cx="4985461" cy="431743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3061137" y="7468788"/>
            <a:ext cx="3480308" cy="301396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6" name="Group 6"/>
          <p:cNvGrpSpPr/>
          <p:nvPr/>
        </p:nvGrpSpPr>
        <p:grpSpPr>
          <a:xfrm rot="-10800000">
            <a:off x="2780085" y="4005595"/>
            <a:ext cx="1798578" cy="1557577"/>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rot="-10800000">
            <a:off x="300983" y="7795449"/>
            <a:ext cx="3378391" cy="2925703"/>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0" name="Group 10"/>
          <p:cNvGrpSpPr/>
          <p:nvPr/>
        </p:nvGrpSpPr>
        <p:grpSpPr>
          <a:xfrm>
            <a:off x="5519478" y="1028700"/>
            <a:ext cx="10828489" cy="7329165"/>
            <a:chOff x="0" y="0"/>
            <a:chExt cx="14437985" cy="9772219"/>
          </a:xfrm>
        </p:grpSpPr>
        <p:sp>
          <p:nvSpPr>
            <p:cNvPr id="11" name="TextBox 11"/>
            <p:cNvSpPr txBox="1"/>
            <p:nvPr/>
          </p:nvSpPr>
          <p:spPr>
            <a:xfrm rot="-592460">
              <a:off x="324577" y="1551422"/>
              <a:ext cx="13634597" cy="4125035"/>
            </a:xfrm>
            <a:prstGeom prst="rect">
              <a:avLst/>
            </a:prstGeom>
          </p:spPr>
          <p:txBody>
            <a:bodyPr lIns="0" tIns="0" rIns="0" bIns="0" rtlCol="0" anchor="t">
              <a:spAutoFit/>
            </a:bodyPr>
            <a:lstStyle/>
            <a:p>
              <a:pPr algn="ctr">
                <a:lnSpc>
                  <a:spcPts val="22455"/>
                </a:lnSpc>
                <a:spcBef>
                  <a:spcPct val="0"/>
                </a:spcBef>
              </a:pPr>
              <a:r>
                <a:rPr lang="en-US" sz="22455">
                  <a:solidFill>
                    <a:srgbClr val="004651"/>
                  </a:solidFill>
                  <a:latin typeface="Bukhari Script"/>
                  <a:ea typeface="Bukhari Script"/>
                  <a:cs typeface="Bukhari Script"/>
                  <a:sym typeface="Bukhari Script"/>
                </a:rPr>
                <a:t>Thank</a:t>
              </a:r>
            </a:p>
          </p:txBody>
        </p:sp>
        <p:sp>
          <p:nvSpPr>
            <p:cNvPr id="12" name="TextBox 12"/>
            <p:cNvSpPr txBox="1"/>
            <p:nvPr/>
          </p:nvSpPr>
          <p:spPr>
            <a:xfrm rot="-515361">
              <a:off x="1794515" y="5132692"/>
              <a:ext cx="12434519" cy="3731897"/>
            </a:xfrm>
            <a:prstGeom prst="rect">
              <a:avLst/>
            </a:prstGeom>
          </p:spPr>
          <p:txBody>
            <a:bodyPr lIns="0" tIns="0" rIns="0" bIns="0" rtlCol="0" anchor="t">
              <a:spAutoFit/>
            </a:bodyPr>
            <a:lstStyle/>
            <a:p>
              <a:pPr algn="ctr">
                <a:lnSpc>
                  <a:spcPts val="20210"/>
                </a:lnSpc>
                <a:spcBef>
                  <a:spcPct val="0"/>
                </a:spcBef>
              </a:pPr>
              <a:r>
                <a:rPr lang="en-US" sz="20210">
                  <a:solidFill>
                    <a:srgbClr val="004651"/>
                  </a:solidFill>
                  <a:latin typeface="Bukhari Script"/>
                  <a:ea typeface="Bukhari Script"/>
                  <a:cs typeface="Bukhari Script"/>
                  <a:sym typeface="Bukhari Script"/>
                </a:rPr>
                <a:t>you!</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14994300" y="3675559"/>
            <a:ext cx="3293700" cy="6611441"/>
          </a:xfrm>
          <a:custGeom>
            <a:avLst/>
            <a:gdLst/>
            <a:ahLst/>
            <a:cxnLst/>
            <a:rect l="l" t="t" r="r" b="b"/>
            <a:pathLst>
              <a:path w="3293700" h="6611441">
                <a:moveTo>
                  <a:pt x="0" y="0"/>
                </a:moveTo>
                <a:lnTo>
                  <a:pt x="3293700" y="0"/>
                </a:lnTo>
                <a:lnTo>
                  <a:pt x="3293700" y="6611441"/>
                </a:lnTo>
                <a:lnTo>
                  <a:pt x="0" y="661144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grpSp>
        <p:nvGrpSpPr>
          <p:cNvPr id="4" name="Group 4"/>
          <p:cNvGrpSpPr/>
          <p:nvPr/>
        </p:nvGrpSpPr>
        <p:grpSpPr>
          <a:xfrm>
            <a:off x="-2364371" y="-2474096"/>
            <a:ext cx="5578401" cy="557840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AEEA00"/>
              </a:solidFill>
              <a:prstDash val="solid"/>
              <a:miter/>
            </a:ln>
          </p:spPr>
        </p:sp>
        <p:sp>
          <p:nvSpPr>
            <p:cNvPr id="6" name="TextBox 6"/>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7" name="Group 7"/>
          <p:cNvGrpSpPr/>
          <p:nvPr/>
        </p:nvGrpSpPr>
        <p:grpSpPr>
          <a:xfrm>
            <a:off x="1256350" y="3876969"/>
            <a:ext cx="1010697" cy="101069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AEEA00"/>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10" name="TextBox 10"/>
          <p:cNvSpPr txBox="1"/>
          <p:nvPr/>
        </p:nvSpPr>
        <p:spPr>
          <a:xfrm>
            <a:off x="4869287" y="4294209"/>
            <a:ext cx="12908481" cy="1077729"/>
          </a:xfrm>
          <a:prstGeom prst="rect">
            <a:avLst/>
          </a:prstGeom>
        </p:spPr>
        <p:txBody>
          <a:bodyPr lIns="0" tIns="0" rIns="0" bIns="0" rtlCol="0" anchor="t">
            <a:spAutoFit/>
          </a:bodyPr>
          <a:lstStyle/>
          <a:p>
            <a:pPr algn="l">
              <a:lnSpc>
                <a:spcPts val="8847"/>
              </a:lnSpc>
            </a:pPr>
            <a:r>
              <a:rPr lang="en-US" sz="6319" b="1">
                <a:solidFill>
                  <a:srgbClr val="F4F4F4"/>
                </a:solidFill>
                <a:latin typeface="Muli Bold"/>
                <a:ea typeface="Muli Bold"/>
                <a:cs typeface="Muli Bold"/>
                <a:sym typeface="Muli Bold"/>
              </a:rPr>
              <a:t> THEORETICAL BASIS</a:t>
            </a:r>
          </a:p>
        </p:txBody>
      </p:sp>
      <p:grpSp>
        <p:nvGrpSpPr>
          <p:cNvPr id="11" name="Group 11"/>
          <p:cNvGrpSpPr/>
          <p:nvPr/>
        </p:nvGrpSpPr>
        <p:grpSpPr>
          <a:xfrm>
            <a:off x="3521503" y="4301402"/>
            <a:ext cx="1420711" cy="1208190"/>
            <a:chOff x="0" y="0"/>
            <a:chExt cx="3685992" cy="3134614"/>
          </a:xfrm>
        </p:grpSpPr>
        <p:sp>
          <p:nvSpPr>
            <p:cNvPr id="12" name="Freeform 12"/>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3" name="TextBox 13"/>
          <p:cNvSpPr txBox="1"/>
          <p:nvPr/>
        </p:nvSpPr>
        <p:spPr>
          <a:xfrm>
            <a:off x="3938168" y="4366791"/>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5158543" y="-626523"/>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891944" y="2291322"/>
            <a:ext cx="15907167" cy="4495800"/>
          </a:xfrm>
          <a:prstGeom prst="rect">
            <a:avLst/>
          </a:prstGeom>
        </p:spPr>
        <p:txBody>
          <a:bodyPr lIns="0" tIns="0" rIns="0" bIns="0" rtlCol="0" anchor="t">
            <a:spAutoFit/>
          </a:bodyPr>
          <a:lstStyle/>
          <a:p>
            <a:pPr algn="l">
              <a:lnSpc>
                <a:spcPts val="4454"/>
              </a:lnSpc>
            </a:pPr>
            <a:r>
              <a:rPr lang="en-US" sz="3712" spc="-37">
                <a:solidFill>
                  <a:srgbClr val="000000"/>
                </a:solidFill>
                <a:latin typeface="Muli"/>
                <a:ea typeface="Muli"/>
                <a:cs typeface="Muli"/>
                <a:sym typeface="Muli"/>
              </a:rPr>
              <a:t>Machine Learning is an important field in artificial intelligence (AI) and computer science that focuses on using data and algorithms to simulate human learning abilities.</a:t>
            </a:r>
          </a:p>
          <a:p>
            <a:pPr algn="l">
              <a:lnSpc>
                <a:spcPts val="4454"/>
              </a:lnSpc>
            </a:pPr>
            <a:endParaRPr lang="en-US" sz="3712" spc="-37">
              <a:solidFill>
                <a:srgbClr val="000000"/>
              </a:solidFill>
              <a:latin typeface="Muli"/>
              <a:ea typeface="Muli"/>
              <a:cs typeface="Muli"/>
              <a:sym typeface="Muli"/>
            </a:endParaRPr>
          </a:p>
          <a:p>
            <a:pPr algn="l">
              <a:lnSpc>
                <a:spcPts val="4454"/>
              </a:lnSpc>
            </a:pPr>
            <a:r>
              <a:rPr lang="en-US" sz="3712" spc="-37">
                <a:solidFill>
                  <a:srgbClr val="000000"/>
                </a:solidFill>
                <a:latin typeface="Muli"/>
                <a:ea typeface="Muli"/>
                <a:cs typeface="Muli"/>
                <a:sym typeface="Muli"/>
              </a:rPr>
              <a:t>There are 3 common types of models: </a:t>
            </a:r>
          </a:p>
          <a:p>
            <a:pPr marL="801432" lvl="1" indent="-400716" algn="l">
              <a:lnSpc>
                <a:spcPts val="4454"/>
              </a:lnSpc>
              <a:buFont typeface="Arial"/>
              <a:buChar char="•"/>
            </a:pPr>
            <a:r>
              <a:rPr lang="en-US" sz="3712" spc="-37">
                <a:solidFill>
                  <a:srgbClr val="000000"/>
                </a:solidFill>
                <a:latin typeface="Muli"/>
                <a:ea typeface="Muli"/>
                <a:cs typeface="Muli"/>
                <a:sym typeface="Muli"/>
              </a:rPr>
              <a:t>Supervised Machine Learning</a:t>
            </a:r>
          </a:p>
          <a:p>
            <a:pPr marL="801432" lvl="1" indent="-400716" algn="l">
              <a:lnSpc>
                <a:spcPts val="4454"/>
              </a:lnSpc>
              <a:buFont typeface="Arial"/>
              <a:buChar char="•"/>
            </a:pPr>
            <a:r>
              <a:rPr lang="en-US" sz="3712" spc="-37">
                <a:solidFill>
                  <a:srgbClr val="000000"/>
                </a:solidFill>
                <a:latin typeface="Muli"/>
                <a:ea typeface="Muli"/>
                <a:cs typeface="Muli"/>
                <a:sym typeface="Muli"/>
              </a:rPr>
              <a:t>Unsupervised Machine Learning </a:t>
            </a:r>
          </a:p>
          <a:p>
            <a:pPr marL="801432" lvl="1" indent="-400716" algn="l">
              <a:lnSpc>
                <a:spcPts val="4454"/>
              </a:lnSpc>
              <a:buFont typeface="Arial"/>
              <a:buChar char="•"/>
            </a:pPr>
            <a:r>
              <a:rPr lang="en-US" sz="3712" spc="-37">
                <a:solidFill>
                  <a:srgbClr val="000000"/>
                </a:solidFill>
                <a:latin typeface="Muli"/>
                <a:ea typeface="Muli"/>
                <a:cs typeface="Muli"/>
                <a:sym typeface="Muli"/>
              </a:rPr>
              <a:t>Semi-supervised Machine Learning</a:t>
            </a:r>
          </a:p>
        </p:txBody>
      </p:sp>
      <p:grpSp>
        <p:nvGrpSpPr>
          <p:cNvPr id="9" name="Group 9"/>
          <p:cNvGrpSpPr/>
          <p:nvPr/>
        </p:nvGrpSpPr>
        <p:grpSpPr>
          <a:xfrm>
            <a:off x="2930108" y="118295"/>
            <a:ext cx="1420711" cy="1208190"/>
            <a:chOff x="0" y="0"/>
            <a:chExt cx="3685992" cy="3134614"/>
          </a:xfrm>
        </p:grpSpPr>
        <p:sp>
          <p:nvSpPr>
            <p:cNvPr id="10" name="Freeform 10"/>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1" name="TextBox 11"/>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2" name="TextBox 12"/>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1 - Machine Learning</a:t>
            </a:r>
          </a:p>
        </p:txBody>
      </p:sp>
      <p:sp>
        <p:nvSpPr>
          <p:cNvPr id="13" name="TextBox 13"/>
          <p:cNvSpPr txBox="1"/>
          <p:nvPr/>
        </p:nvSpPr>
        <p:spPr>
          <a:xfrm>
            <a:off x="4350819" y="121613"/>
            <a:ext cx="12908481" cy="1077729"/>
          </a:xfrm>
          <a:prstGeom prst="rect">
            <a:avLst/>
          </a:prstGeom>
        </p:spPr>
        <p:txBody>
          <a:bodyPr lIns="0" tIns="0" rIns="0" bIns="0" rtlCol="0" anchor="t">
            <a:spAutoFit/>
          </a:bodyPr>
          <a:lstStyle/>
          <a:p>
            <a:pPr algn="l">
              <a:lnSpc>
                <a:spcPts val="8847"/>
              </a:lnSpc>
            </a:pPr>
            <a:r>
              <a:rPr lang="en-US" sz="6319" b="1">
                <a:solidFill>
                  <a:srgbClr val="035D61"/>
                </a:solidFill>
                <a:latin typeface="Muli Bold"/>
                <a:ea typeface="Muli Bold"/>
                <a:cs typeface="Muli Bold"/>
                <a:sym typeface="Muli Bold"/>
              </a:rPr>
              <a:t> THEORETICAL BASIS</a:t>
            </a:r>
          </a:p>
        </p:txBody>
      </p:sp>
      <p:sp>
        <p:nvSpPr>
          <p:cNvPr id="14" name="TextBox 14"/>
          <p:cNvSpPr txBox="1"/>
          <p:nvPr/>
        </p:nvSpPr>
        <p:spPr>
          <a:xfrm>
            <a:off x="3346773" y="183684"/>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1</a:t>
            </a:r>
          </a:p>
        </p:txBody>
      </p:sp>
      <p:sp>
        <p:nvSpPr>
          <p:cNvPr id="15" name="Freeform 15"/>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2"/>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5158543" y="-626523"/>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891944" y="3069158"/>
            <a:ext cx="15907167" cy="3371850"/>
          </a:xfrm>
          <a:prstGeom prst="rect">
            <a:avLst/>
          </a:prstGeom>
        </p:spPr>
        <p:txBody>
          <a:bodyPr lIns="0" tIns="0" rIns="0" bIns="0" rtlCol="0" anchor="t">
            <a:spAutoFit/>
          </a:bodyPr>
          <a:lstStyle/>
          <a:p>
            <a:pPr algn="l">
              <a:lnSpc>
                <a:spcPts val="4454"/>
              </a:lnSpc>
            </a:pPr>
            <a:r>
              <a:rPr lang="en-US" sz="3712" spc="-37">
                <a:solidFill>
                  <a:srgbClr val="000000"/>
                </a:solidFill>
                <a:latin typeface="Muli"/>
                <a:ea typeface="Muli"/>
                <a:cs typeface="Muli"/>
                <a:sym typeface="Muli"/>
              </a:rPr>
              <a:t>Neural Network, also known as artificial neural network or artificial neural network, is a complex mathematical model developed based on biological neural networks</a:t>
            </a:r>
          </a:p>
          <a:p>
            <a:pPr algn="l">
              <a:lnSpc>
                <a:spcPts val="4454"/>
              </a:lnSpc>
            </a:pPr>
            <a:endParaRPr lang="en-US" sz="3712" spc="-37">
              <a:solidFill>
                <a:srgbClr val="000000"/>
              </a:solidFill>
              <a:latin typeface="Muli"/>
              <a:ea typeface="Muli"/>
              <a:cs typeface="Muli"/>
              <a:sym typeface="Muli"/>
            </a:endParaRPr>
          </a:p>
          <a:p>
            <a:pPr algn="l">
              <a:lnSpc>
                <a:spcPts val="4454"/>
              </a:lnSpc>
            </a:pPr>
            <a:r>
              <a:rPr lang="en-US" sz="3712" spc="-37">
                <a:solidFill>
                  <a:srgbClr val="000000"/>
                </a:solidFill>
                <a:latin typeface="Muli"/>
                <a:ea typeface="Muli"/>
                <a:cs typeface="Muli"/>
                <a:sym typeface="Muli"/>
              </a:rPr>
              <a:t>More specifically, Neural Network is built based on the operating model of human neurons.</a:t>
            </a:r>
          </a:p>
        </p:txBody>
      </p:sp>
      <p:grpSp>
        <p:nvGrpSpPr>
          <p:cNvPr id="9" name="Group 9"/>
          <p:cNvGrpSpPr/>
          <p:nvPr/>
        </p:nvGrpSpPr>
        <p:grpSpPr>
          <a:xfrm>
            <a:off x="2930108" y="118295"/>
            <a:ext cx="1420711" cy="1208190"/>
            <a:chOff x="0" y="0"/>
            <a:chExt cx="3685992" cy="3134614"/>
          </a:xfrm>
        </p:grpSpPr>
        <p:sp>
          <p:nvSpPr>
            <p:cNvPr id="10" name="Freeform 10"/>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1" name="TextBox 11"/>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2" name="TextBox 12"/>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2 - Neural Network</a:t>
            </a:r>
          </a:p>
        </p:txBody>
      </p:sp>
      <p:sp>
        <p:nvSpPr>
          <p:cNvPr id="13" name="TextBox 13"/>
          <p:cNvSpPr txBox="1"/>
          <p:nvPr/>
        </p:nvSpPr>
        <p:spPr>
          <a:xfrm>
            <a:off x="4350819" y="121613"/>
            <a:ext cx="12908481" cy="1077729"/>
          </a:xfrm>
          <a:prstGeom prst="rect">
            <a:avLst/>
          </a:prstGeom>
        </p:spPr>
        <p:txBody>
          <a:bodyPr lIns="0" tIns="0" rIns="0" bIns="0" rtlCol="0" anchor="t">
            <a:spAutoFit/>
          </a:bodyPr>
          <a:lstStyle/>
          <a:p>
            <a:pPr algn="l">
              <a:lnSpc>
                <a:spcPts val="8847"/>
              </a:lnSpc>
            </a:pPr>
            <a:r>
              <a:rPr lang="en-US" sz="6319" b="1">
                <a:solidFill>
                  <a:srgbClr val="035D61"/>
                </a:solidFill>
                <a:latin typeface="Muli Bold"/>
                <a:ea typeface="Muli Bold"/>
                <a:cs typeface="Muli Bold"/>
                <a:sym typeface="Muli Bold"/>
              </a:rPr>
              <a:t> THEORETICAL BASIS</a:t>
            </a:r>
          </a:p>
        </p:txBody>
      </p:sp>
      <p:sp>
        <p:nvSpPr>
          <p:cNvPr id="14" name="TextBox 14"/>
          <p:cNvSpPr txBox="1"/>
          <p:nvPr/>
        </p:nvSpPr>
        <p:spPr>
          <a:xfrm>
            <a:off x="3346773" y="183684"/>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1</a:t>
            </a:r>
          </a:p>
        </p:txBody>
      </p:sp>
      <p:sp>
        <p:nvSpPr>
          <p:cNvPr id="15" name="Freeform 15"/>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2"/>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5158543" y="-626523"/>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2930108" y="118295"/>
            <a:ext cx="1420711" cy="1208190"/>
            <a:chOff x="0" y="0"/>
            <a:chExt cx="3685992" cy="3134614"/>
          </a:xfrm>
        </p:grpSpPr>
        <p:sp>
          <p:nvSpPr>
            <p:cNvPr id="9" name="Freeform 9"/>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1" name="TextBox 11"/>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2" name="TextBox 12"/>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2 - Neural Network</a:t>
            </a:r>
          </a:p>
        </p:txBody>
      </p:sp>
      <p:sp>
        <p:nvSpPr>
          <p:cNvPr id="13" name="TextBox 13"/>
          <p:cNvSpPr txBox="1"/>
          <p:nvPr/>
        </p:nvSpPr>
        <p:spPr>
          <a:xfrm>
            <a:off x="4350819" y="121613"/>
            <a:ext cx="12908481" cy="1077729"/>
          </a:xfrm>
          <a:prstGeom prst="rect">
            <a:avLst/>
          </a:prstGeom>
        </p:spPr>
        <p:txBody>
          <a:bodyPr lIns="0" tIns="0" rIns="0" bIns="0" rtlCol="0" anchor="t">
            <a:spAutoFit/>
          </a:bodyPr>
          <a:lstStyle/>
          <a:p>
            <a:pPr algn="l">
              <a:lnSpc>
                <a:spcPts val="8847"/>
              </a:lnSpc>
            </a:pPr>
            <a:r>
              <a:rPr lang="en-US" sz="6319" b="1">
                <a:solidFill>
                  <a:srgbClr val="035D61"/>
                </a:solidFill>
                <a:latin typeface="Muli Bold"/>
                <a:ea typeface="Muli Bold"/>
                <a:cs typeface="Muli Bold"/>
                <a:sym typeface="Muli Bold"/>
              </a:rPr>
              <a:t> THEORETICAL BASIS</a:t>
            </a:r>
          </a:p>
        </p:txBody>
      </p:sp>
      <p:sp>
        <p:nvSpPr>
          <p:cNvPr id="14" name="TextBox 14"/>
          <p:cNvSpPr txBox="1"/>
          <p:nvPr/>
        </p:nvSpPr>
        <p:spPr>
          <a:xfrm>
            <a:off x="3346773" y="183684"/>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1</a:t>
            </a:r>
          </a:p>
        </p:txBody>
      </p:sp>
      <p:sp>
        <p:nvSpPr>
          <p:cNvPr id="15" name="TextBox 15"/>
          <p:cNvSpPr txBox="1"/>
          <p:nvPr/>
        </p:nvSpPr>
        <p:spPr>
          <a:xfrm>
            <a:off x="5455228" y="8743950"/>
            <a:ext cx="5580093" cy="514350"/>
          </a:xfrm>
          <a:prstGeom prst="rect">
            <a:avLst/>
          </a:prstGeom>
        </p:spPr>
        <p:txBody>
          <a:bodyPr lIns="0" tIns="0" rIns="0" bIns="0" rtlCol="0" anchor="t">
            <a:spAutoFit/>
          </a:bodyPr>
          <a:lstStyle/>
          <a:p>
            <a:pPr algn="l">
              <a:lnSpc>
                <a:spcPts val="4100"/>
              </a:lnSpc>
              <a:spcBef>
                <a:spcPct val="0"/>
              </a:spcBef>
            </a:pPr>
            <a:r>
              <a:rPr lang="en-US" sz="3417" i="1" spc="-34">
                <a:solidFill>
                  <a:srgbClr val="000000"/>
                </a:solidFill>
                <a:latin typeface="Muli Italics"/>
                <a:ea typeface="Muli Italics"/>
                <a:cs typeface="Muli Italics"/>
                <a:sym typeface="Muli Italics"/>
              </a:rPr>
              <a:t>Deep Neural Network Model</a:t>
            </a:r>
          </a:p>
        </p:txBody>
      </p:sp>
      <p:sp>
        <p:nvSpPr>
          <p:cNvPr id="16" name="Freeform 16"/>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2"/>
            <a:stretch>
              <a:fillRect/>
            </a:stretch>
          </a:blipFill>
        </p:spPr>
      </p:sp>
      <p:sp>
        <p:nvSpPr>
          <p:cNvPr id="17" name="Freeform 10"/>
          <p:cNvSpPr/>
          <p:nvPr/>
        </p:nvSpPr>
        <p:spPr>
          <a:xfrm>
            <a:off x="3905209" y="2560283"/>
            <a:ext cx="9046918" cy="5851776"/>
          </a:xfrm>
          <a:custGeom>
            <a:avLst/>
            <a:gdLst/>
            <a:ahLst/>
            <a:cxnLst/>
            <a:rect l="l" t="t" r="r" b="b"/>
            <a:pathLst>
              <a:path w="9046918" h="5851776">
                <a:moveTo>
                  <a:pt x="0" y="0"/>
                </a:moveTo>
                <a:lnTo>
                  <a:pt x="9046918" y="0"/>
                </a:lnTo>
                <a:lnTo>
                  <a:pt x="9046918" y="5851776"/>
                </a:lnTo>
                <a:lnTo>
                  <a:pt x="0" y="5851776"/>
                </a:lnTo>
                <a:lnTo>
                  <a:pt x="0" y="0"/>
                </a:lnTo>
                <a:close/>
              </a:path>
            </a:pathLst>
          </a:custGeom>
          <a:blipFill>
            <a:blip r:embed="rId3"/>
            <a:stretch>
              <a:fillRect/>
            </a:stretch>
          </a:blipFill>
          <a:ln w="38100" cap="rnd">
            <a:noFill/>
            <a:prstDash val="solid"/>
            <a:round/>
          </a:ln>
        </p:spPr>
        <p:txBody>
          <a:bodyPr/>
          <a:lstStyle/>
          <a:p>
            <a:endParaRPr lang="vi-V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5158543" y="-626523"/>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2930108" y="118295"/>
            <a:ext cx="1420711" cy="1208190"/>
            <a:chOff x="0" y="0"/>
            <a:chExt cx="3685992" cy="3134614"/>
          </a:xfrm>
        </p:grpSpPr>
        <p:sp>
          <p:nvSpPr>
            <p:cNvPr id="9" name="Freeform 9"/>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0" name="Freeform 10"/>
          <p:cNvSpPr/>
          <p:nvPr/>
        </p:nvSpPr>
        <p:spPr>
          <a:xfrm>
            <a:off x="4725864" y="3977247"/>
            <a:ext cx="7939109" cy="3979211"/>
          </a:xfrm>
          <a:custGeom>
            <a:avLst/>
            <a:gdLst/>
            <a:ahLst/>
            <a:cxnLst/>
            <a:rect l="l" t="t" r="r" b="b"/>
            <a:pathLst>
              <a:path w="7939109" h="3979211">
                <a:moveTo>
                  <a:pt x="0" y="0"/>
                </a:moveTo>
                <a:lnTo>
                  <a:pt x="7939109" y="0"/>
                </a:lnTo>
                <a:lnTo>
                  <a:pt x="7939109" y="3979211"/>
                </a:lnTo>
                <a:lnTo>
                  <a:pt x="0" y="3979211"/>
                </a:lnTo>
                <a:lnTo>
                  <a:pt x="0" y="0"/>
                </a:lnTo>
                <a:close/>
              </a:path>
            </a:pathLst>
          </a:custGeom>
          <a:blipFill>
            <a:blip r:embed="rId2"/>
            <a:stretch>
              <a:fillRect b="-18711"/>
            </a:stretch>
          </a:blipFill>
        </p:spPr>
      </p:sp>
      <p:sp>
        <p:nvSpPr>
          <p:cNvPr id="11" name="TextBox 11"/>
          <p:cNvSpPr txBox="1"/>
          <p:nvPr/>
        </p:nvSpPr>
        <p:spPr>
          <a:xfrm>
            <a:off x="891944" y="2560283"/>
            <a:ext cx="15329754" cy="1123950"/>
          </a:xfrm>
          <a:prstGeom prst="rect">
            <a:avLst/>
          </a:prstGeom>
        </p:spPr>
        <p:txBody>
          <a:bodyPr lIns="0" tIns="0" rIns="0" bIns="0" rtlCol="0" anchor="t">
            <a:spAutoFit/>
          </a:bodyPr>
          <a:lstStyle/>
          <a:p>
            <a:pPr algn="l">
              <a:lnSpc>
                <a:spcPts val="4454"/>
              </a:lnSpc>
            </a:pPr>
            <a:r>
              <a:rPr lang="en-US" sz="3712" spc="-37">
                <a:solidFill>
                  <a:srgbClr val="000000"/>
                </a:solidFill>
                <a:latin typeface="Muli"/>
                <a:ea typeface="Muli"/>
                <a:cs typeface="Muli"/>
                <a:sym typeface="Muli"/>
              </a:rPr>
              <a:t>Generative AI is a branch of artificial intelligence that focuses on the ability to generate new and diverse content based on initial input data.</a:t>
            </a:r>
          </a:p>
        </p:txBody>
      </p:sp>
      <p:sp>
        <p:nvSpPr>
          <p:cNvPr id="12" name="TextBox 12"/>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3" name="TextBox 13"/>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3 - Generative AI</a:t>
            </a:r>
          </a:p>
        </p:txBody>
      </p:sp>
      <p:sp>
        <p:nvSpPr>
          <p:cNvPr id="14" name="TextBox 14"/>
          <p:cNvSpPr txBox="1"/>
          <p:nvPr/>
        </p:nvSpPr>
        <p:spPr>
          <a:xfrm>
            <a:off x="4350819" y="121613"/>
            <a:ext cx="12908481" cy="1077729"/>
          </a:xfrm>
          <a:prstGeom prst="rect">
            <a:avLst/>
          </a:prstGeom>
        </p:spPr>
        <p:txBody>
          <a:bodyPr lIns="0" tIns="0" rIns="0" bIns="0" rtlCol="0" anchor="t">
            <a:spAutoFit/>
          </a:bodyPr>
          <a:lstStyle/>
          <a:p>
            <a:pPr algn="l">
              <a:lnSpc>
                <a:spcPts val="8847"/>
              </a:lnSpc>
            </a:pPr>
            <a:r>
              <a:rPr lang="en-US" sz="6319" b="1">
                <a:solidFill>
                  <a:srgbClr val="035D61"/>
                </a:solidFill>
                <a:latin typeface="Muli Bold"/>
                <a:ea typeface="Muli Bold"/>
                <a:cs typeface="Muli Bold"/>
                <a:sym typeface="Muli Bold"/>
              </a:rPr>
              <a:t> THEORETICAL BASIS</a:t>
            </a:r>
          </a:p>
        </p:txBody>
      </p:sp>
      <p:sp>
        <p:nvSpPr>
          <p:cNvPr id="15" name="TextBox 15"/>
          <p:cNvSpPr txBox="1"/>
          <p:nvPr/>
        </p:nvSpPr>
        <p:spPr>
          <a:xfrm>
            <a:off x="3346773" y="183684"/>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1</a:t>
            </a:r>
          </a:p>
        </p:txBody>
      </p:sp>
      <p:sp>
        <p:nvSpPr>
          <p:cNvPr id="16" name="TextBox 16"/>
          <p:cNvSpPr txBox="1"/>
          <p:nvPr/>
        </p:nvSpPr>
        <p:spPr>
          <a:xfrm>
            <a:off x="7231096" y="8004083"/>
            <a:ext cx="2928644" cy="514350"/>
          </a:xfrm>
          <a:prstGeom prst="rect">
            <a:avLst/>
          </a:prstGeom>
        </p:spPr>
        <p:txBody>
          <a:bodyPr lIns="0" tIns="0" rIns="0" bIns="0" rtlCol="0" anchor="t">
            <a:spAutoFit/>
          </a:bodyPr>
          <a:lstStyle/>
          <a:p>
            <a:pPr algn="l">
              <a:lnSpc>
                <a:spcPts val="4100"/>
              </a:lnSpc>
              <a:spcBef>
                <a:spcPct val="0"/>
              </a:spcBef>
            </a:pPr>
            <a:r>
              <a:rPr lang="en-US" sz="3417" i="1" spc="-34">
                <a:solidFill>
                  <a:srgbClr val="000000"/>
                </a:solidFill>
                <a:latin typeface="Muli Italics"/>
                <a:ea typeface="Muli Italics"/>
                <a:cs typeface="Muli Italics"/>
                <a:sym typeface="Muli Italics"/>
              </a:rPr>
              <a:t>Generative AI</a:t>
            </a:r>
          </a:p>
        </p:txBody>
      </p:sp>
      <p:sp>
        <p:nvSpPr>
          <p:cNvPr id="17" name="TextBox 17"/>
          <p:cNvSpPr txBox="1"/>
          <p:nvPr/>
        </p:nvSpPr>
        <p:spPr>
          <a:xfrm>
            <a:off x="891944" y="8696325"/>
            <a:ext cx="15329754" cy="1123950"/>
          </a:xfrm>
          <a:prstGeom prst="rect">
            <a:avLst/>
          </a:prstGeom>
        </p:spPr>
        <p:txBody>
          <a:bodyPr lIns="0" tIns="0" rIns="0" bIns="0" rtlCol="0" anchor="t">
            <a:spAutoFit/>
          </a:bodyPr>
          <a:lstStyle/>
          <a:p>
            <a:pPr algn="l">
              <a:lnSpc>
                <a:spcPts val="4454"/>
              </a:lnSpc>
            </a:pPr>
            <a:r>
              <a:rPr lang="en-US" sz="3712" spc="-37">
                <a:solidFill>
                  <a:srgbClr val="000000"/>
                </a:solidFill>
                <a:latin typeface="Muli"/>
                <a:ea typeface="Muli"/>
                <a:cs typeface="Muli"/>
                <a:sym typeface="Muli"/>
              </a:rPr>
              <a:t>Applications of AI include content creation, image and video creation, fake data generation,...</a:t>
            </a:r>
          </a:p>
        </p:txBody>
      </p:sp>
      <p:sp>
        <p:nvSpPr>
          <p:cNvPr id="18" name="Freeform 18"/>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3"/>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14994300" y="3675559"/>
            <a:ext cx="3293700" cy="6611441"/>
          </a:xfrm>
          <a:custGeom>
            <a:avLst/>
            <a:gdLst/>
            <a:ahLst/>
            <a:cxnLst/>
            <a:rect l="l" t="t" r="r" b="b"/>
            <a:pathLst>
              <a:path w="3293700" h="6611441">
                <a:moveTo>
                  <a:pt x="0" y="0"/>
                </a:moveTo>
                <a:lnTo>
                  <a:pt x="3293700" y="0"/>
                </a:lnTo>
                <a:lnTo>
                  <a:pt x="3293700" y="6611441"/>
                </a:lnTo>
                <a:lnTo>
                  <a:pt x="0" y="661144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grpSp>
        <p:nvGrpSpPr>
          <p:cNvPr id="4" name="Group 4"/>
          <p:cNvGrpSpPr/>
          <p:nvPr/>
        </p:nvGrpSpPr>
        <p:grpSpPr>
          <a:xfrm>
            <a:off x="-2364371" y="-2474096"/>
            <a:ext cx="5578401" cy="557840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AEEA00"/>
              </a:solidFill>
              <a:prstDash val="solid"/>
              <a:miter/>
            </a:ln>
          </p:spPr>
        </p:sp>
        <p:sp>
          <p:nvSpPr>
            <p:cNvPr id="6" name="TextBox 6"/>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7" name="Group 7"/>
          <p:cNvGrpSpPr/>
          <p:nvPr/>
        </p:nvGrpSpPr>
        <p:grpSpPr>
          <a:xfrm>
            <a:off x="1256350" y="3876969"/>
            <a:ext cx="1010697" cy="101069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AEEA00"/>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10" name="TextBox 10"/>
          <p:cNvSpPr txBox="1"/>
          <p:nvPr/>
        </p:nvSpPr>
        <p:spPr>
          <a:xfrm>
            <a:off x="4869287" y="4294209"/>
            <a:ext cx="12908481" cy="1077729"/>
          </a:xfrm>
          <a:prstGeom prst="rect">
            <a:avLst/>
          </a:prstGeom>
        </p:spPr>
        <p:txBody>
          <a:bodyPr lIns="0" tIns="0" rIns="0" bIns="0" rtlCol="0" anchor="t">
            <a:spAutoFit/>
          </a:bodyPr>
          <a:lstStyle/>
          <a:p>
            <a:pPr algn="l">
              <a:lnSpc>
                <a:spcPts val="8847"/>
              </a:lnSpc>
            </a:pPr>
            <a:r>
              <a:rPr lang="en-US" sz="6319" b="1">
                <a:solidFill>
                  <a:srgbClr val="F4F4F4"/>
                </a:solidFill>
                <a:latin typeface="Muli Bold"/>
                <a:ea typeface="Muli Bold"/>
                <a:cs typeface="Muli Bold"/>
                <a:sym typeface="Muli Bold"/>
              </a:rPr>
              <a:t> CLIENT AND SERVER</a:t>
            </a:r>
          </a:p>
        </p:txBody>
      </p:sp>
      <p:grpSp>
        <p:nvGrpSpPr>
          <p:cNvPr id="11" name="Group 11"/>
          <p:cNvGrpSpPr/>
          <p:nvPr/>
        </p:nvGrpSpPr>
        <p:grpSpPr>
          <a:xfrm>
            <a:off x="3521503" y="4301402"/>
            <a:ext cx="1420711" cy="1208190"/>
            <a:chOff x="0" y="0"/>
            <a:chExt cx="3685992" cy="3134614"/>
          </a:xfrm>
        </p:grpSpPr>
        <p:sp>
          <p:nvSpPr>
            <p:cNvPr id="12" name="Freeform 12"/>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3" name="TextBox 13"/>
          <p:cNvSpPr txBox="1"/>
          <p:nvPr/>
        </p:nvSpPr>
        <p:spPr>
          <a:xfrm>
            <a:off x="3938168" y="4366791"/>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5158543" y="-626523"/>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2930108" y="118295"/>
            <a:ext cx="1420711" cy="1208190"/>
            <a:chOff x="0" y="0"/>
            <a:chExt cx="3685992" cy="3134614"/>
          </a:xfrm>
        </p:grpSpPr>
        <p:sp>
          <p:nvSpPr>
            <p:cNvPr id="9" name="Freeform 9"/>
            <p:cNvSpPr/>
            <p:nvPr/>
          </p:nvSpPr>
          <p:spPr>
            <a:xfrm>
              <a:off x="0" y="0"/>
              <a:ext cx="3685992" cy="3134614"/>
            </a:xfrm>
            <a:custGeom>
              <a:avLst/>
              <a:gdLst/>
              <a:ahLst/>
              <a:cxnLst/>
              <a:rect l="l" t="t" r="r" b="b"/>
              <a:pathLst>
                <a:path w="3685992" h="3134614">
                  <a:moveTo>
                    <a:pt x="3685992" y="1567307"/>
                  </a:moveTo>
                  <a:lnTo>
                    <a:pt x="2781117" y="3134614"/>
                  </a:lnTo>
                  <a:lnTo>
                    <a:pt x="904875" y="3134614"/>
                  </a:lnTo>
                  <a:lnTo>
                    <a:pt x="0" y="1567307"/>
                  </a:lnTo>
                  <a:lnTo>
                    <a:pt x="904875" y="0"/>
                  </a:lnTo>
                  <a:lnTo>
                    <a:pt x="2780990" y="0"/>
                  </a:lnTo>
                  <a:lnTo>
                    <a:pt x="3685992" y="1567307"/>
                  </a:lnTo>
                  <a:close/>
                </a:path>
              </a:pathLst>
            </a:custGeom>
            <a:solidFill>
              <a:srgbClr val="00A181"/>
            </a:solidFill>
          </p:spPr>
        </p:sp>
      </p:grpSp>
      <p:sp>
        <p:nvSpPr>
          <p:cNvPr id="10" name="Freeform 10"/>
          <p:cNvSpPr/>
          <p:nvPr/>
        </p:nvSpPr>
        <p:spPr>
          <a:xfrm>
            <a:off x="5258208" y="4808183"/>
            <a:ext cx="6384454" cy="5852095"/>
          </a:xfrm>
          <a:custGeom>
            <a:avLst/>
            <a:gdLst/>
            <a:ahLst/>
            <a:cxnLst/>
            <a:rect l="l" t="t" r="r" b="b"/>
            <a:pathLst>
              <a:path w="6384454" h="5852095">
                <a:moveTo>
                  <a:pt x="0" y="0"/>
                </a:moveTo>
                <a:lnTo>
                  <a:pt x="6384454" y="0"/>
                </a:lnTo>
                <a:lnTo>
                  <a:pt x="6384454" y="5852095"/>
                </a:lnTo>
                <a:lnTo>
                  <a:pt x="0" y="5852095"/>
                </a:lnTo>
                <a:lnTo>
                  <a:pt x="0" y="0"/>
                </a:lnTo>
                <a:close/>
              </a:path>
            </a:pathLst>
          </a:custGeom>
          <a:blipFill>
            <a:blip r:embed="rId2"/>
            <a:stretch>
              <a:fillRect b="-42610"/>
            </a:stretch>
          </a:blipFill>
        </p:spPr>
      </p:sp>
      <p:sp>
        <p:nvSpPr>
          <p:cNvPr id="11" name="TextBox 11"/>
          <p:cNvSpPr txBox="1"/>
          <p:nvPr/>
        </p:nvSpPr>
        <p:spPr>
          <a:xfrm>
            <a:off x="891944" y="2560283"/>
            <a:ext cx="15329754" cy="2247900"/>
          </a:xfrm>
          <a:prstGeom prst="rect">
            <a:avLst/>
          </a:prstGeom>
        </p:spPr>
        <p:txBody>
          <a:bodyPr lIns="0" tIns="0" rIns="0" bIns="0" rtlCol="0" anchor="t">
            <a:spAutoFit/>
          </a:bodyPr>
          <a:lstStyle/>
          <a:p>
            <a:pPr algn="l">
              <a:lnSpc>
                <a:spcPts val="4454"/>
              </a:lnSpc>
            </a:pPr>
            <a:r>
              <a:rPr lang="en-US" sz="3712" spc="-37">
                <a:solidFill>
                  <a:srgbClr val="000000"/>
                </a:solidFill>
                <a:latin typeface="Muli"/>
                <a:ea typeface="Muli"/>
                <a:cs typeface="Muli"/>
                <a:sym typeface="Muli"/>
              </a:rPr>
              <a:t>Discord is a creative playground where users can not only chat but also build unique applications. This feature not only meets the need for personalization but also contributes to creating vibrant and diverse communities.</a:t>
            </a:r>
          </a:p>
        </p:txBody>
      </p:sp>
      <p:sp>
        <p:nvSpPr>
          <p:cNvPr id="12" name="TextBox 12"/>
          <p:cNvSpPr txBox="1"/>
          <p:nvPr/>
        </p:nvSpPr>
        <p:spPr>
          <a:xfrm>
            <a:off x="4725864" y="1255370"/>
            <a:ext cx="3364925" cy="533400"/>
          </a:xfrm>
          <a:prstGeom prst="rect">
            <a:avLst/>
          </a:prstGeom>
        </p:spPr>
        <p:txBody>
          <a:bodyPr lIns="0" tIns="0" rIns="0" bIns="0" rtlCol="0" anchor="t">
            <a:spAutoFit/>
          </a:bodyPr>
          <a:lstStyle/>
          <a:p>
            <a:pPr marL="0" lvl="0" indent="0" algn="l">
              <a:lnSpc>
                <a:spcPts val="4320"/>
              </a:lnSpc>
              <a:spcBef>
                <a:spcPct val="0"/>
              </a:spcBef>
            </a:pPr>
            <a:endParaRPr/>
          </a:p>
        </p:txBody>
      </p:sp>
      <p:sp>
        <p:nvSpPr>
          <p:cNvPr id="13" name="TextBox 13"/>
          <p:cNvSpPr txBox="1"/>
          <p:nvPr/>
        </p:nvSpPr>
        <p:spPr>
          <a:xfrm>
            <a:off x="262229" y="1683983"/>
            <a:ext cx="13907001" cy="514350"/>
          </a:xfrm>
          <a:prstGeom prst="rect">
            <a:avLst/>
          </a:prstGeom>
        </p:spPr>
        <p:txBody>
          <a:bodyPr lIns="0" tIns="0" rIns="0" bIns="0" rtlCol="0" anchor="t">
            <a:spAutoFit/>
          </a:bodyPr>
          <a:lstStyle/>
          <a:p>
            <a:pPr algn="l">
              <a:lnSpc>
                <a:spcPts val="4100"/>
              </a:lnSpc>
              <a:spcBef>
                <a:spcPct val="0"/>
              </a:spcBef>
            </a:pPr>
            <a:r>
              <a:rPr lang="en-US" sz="3417" b="1" i="1" spc="-34">
                <a:solidFill>
                  <a:srgbClr val="000000"/>
                </a:solidFill>
                <a:latin typeface="Muli Bold Italics"/>
                <a:ea typeface="Muli Bold Italics"/>
                <a:cs typeface="Muli Bold Italics"/>
                <a:sym typeface="Muli Bold Italics"/>
              </a:rPr>
              <a:t>1 - Discord Application (Client)</a:t>
            </a:r>
          </a:p>
        </p:txBody>
      </p:sp>
      <p:sp>
        <p:nvSpPr>
          <p:cNvPr id="14" name="TextBox 14"/>
          <p:cNvSpPr txBox="1"/>
          <p:nvPr/>
        </p:nvSpPr>
        <p:spPr>
          <a:xfrm>
            <a:off x="4350819" y="121613"/>
            <a:ext cx="12908481" cy="1077729"/>
          </a:xfrm>
          <a:prstGeom prst="rect">
            <a:avLst/>
          </a:prstGeom>
        </p:spPr>
        <p:txBody>
          <a:bodyPr lIns="0" tIns="0" rIns="0" bIns="0" rtlCol="0" anchor="t">
            <a:spAutoFit/>
          </a:bodyPr>
          <a:lstStyle/>
          <a:p>
            <a:pPr algn="l">
              <a:lnSpc>
                <a:spcPts val="8847"/>
              </a:lnSpc>
            </a:pPr>
            <a:r>
              <a:rPr lang="en-US" sz="6319" b="1">
                <a:solidFill>
                  <a:srgbClr val="035D61"/>
                </a:solidFill>
                <a:latin typeface="Muli Bold"/>
                <a:ea typeface="Muli Bold"/>
                <a:cs typeface="Muli Bold"/>
                <a:sym typeface="Muli Bold"/>
              </a:rPr>
              <a:t> CLIENT AND SERVER</a:t>
            </a:r>
          </a:p>
        </p:txBody>
      </p:sp>
      <p:sp>
        <p:nvSpPr>
          <p:cNvPr id="15" name="TextBox 15"/>
          <p:cNvSpPr txBox="1"/>
          <p:nvPr/>
        </p:nvSpPr>
        <p:spPr>
          <a:xfrm>
            <a:off x="3346773" y="183684"/>
            <a:ext cx="649606" cy="1056390"/>
          </a:xfrm>
          <a:prstGeom prst="rect">
            <a:avLst/>
          </a:prstGeom>
        </p:spPr>
        <p:txBody>
          <a:bodyPr lIns="0" tIns="0" rIns="0" bIns="0" rtlCol="0" anchor="t">
            <a:spAutoFit/>
          </a:bodyPr>
          <a:lstStyle/>
          <a:p>
            <a:pPr marL="0" lvl="0" indent="0" algn="l">
              <a:lnSpc>
                <a:spcPts val="8410"/>
              </a:lnSpc>
              <a:spcBef>
                <a:spcPct val="0"/>
              </a:spcBef>
            </a:pPr>
            <a:r>
              <a:rPr lang="en-US" sz="7008" b="1" spc="-259">
                <a:solidFill>
                  <a:srgbClr val="F4F4F4"/>
                </a:solidFill>
                <a:latin typeface="Muli Bold"/>
                <a:ea typeface="Muli Bold"/>
                <a:cs typeface="Muli Bold"/>
                <a:sym typeface="Muli Bold"/>
              </a:rPr>
              <a:t>2</a:t>
            </a:r>
          </a:p>
        </p:txBody>
      </p:sp>
      <p:sp>
        <p:nvSpPr>
          <p:cNvPr id="16" name="TextBox 16"/>
          <p:cNvSpPr txBox="1"/>
          <p:nvPr/>
        </p:nvSpPr>
        <p:spPr>
          <a:xfrm>
            <a:off x="5638786" y="9151934"/>
            <a:ext cx="6180392" cy="514350"/>
          </a:xfrm>
          <a:prstGeom prst="rect">
            <a:avLst/>
          </a:prstGeom>
        </p:spPr>
        <p:txBody>
          <a:bodyPr lIns="0" tIns="0" rIns="0" bIns="0" rtlCol="0" anchor="t">
            <a:spAutoFit/>
          </a:bodyPr>
          <a:lstStyle/>
          <a:p>
            <a:pPr algn="l">
              <a:lnSpc>
                <a:spcPts val="4100"/>
              </a:lnSpc>
              <a:spcBef>
                <a:spcPct val="0"/>
              </a:spcBef>
            </a:pPr>
            <a:r>
              <a:rPr lang="en-US" sz="3417" i="1" spc="-34">
                <a:solidFill>
                  <a:srgbClr val="000000"/>
                </a:solidFill>
                <a:latin typeface="Muli Italics"/>
                <a:ea typeface="Muli Italics"/>
                <a:cs typeface="Muli Italics"/>
                <a:sym typeface="Muli Italics"/>
              </a:rPr>
              <a:t>Discord Application Interface</a:t>
            </a:r>
          </a:p>
        </p:txBody>
      </p:sp>
      <p:sp>
        <p:nvSpPr>
          <p:cNvPr id="17" name="Freeform 17"/>
          <p:cNvSpPr/>
          <p:nvPr/>
        </p:nvSpPr>
        <p:spPr>
          <a:xfrm>
            <a:off x="277975" y="202414"/>
            <a:ext cx="1478004" cy="826286"/>
          </a:xfrm>
          <a:custGeom>
            <a:avLst/>
            <a:gdLst/>
            <a:ahLst/>
            <a:cxnLst/>
            <a:rect l="l" t="t" r="r" b="b"/>
            <a:pathLst>
              <a:path w="1478004" h="826286">
                <a:moveTo>
                  <a:pt x="0" y="0"/>
                </a:moveTo>
                <a:lnTo>
                  <a:pt x="1478004" y="0"/>
                </a:lnTo>
                <a:lnTo>
                  <a:pt x="1478004" y="826286"/>
                </a:lnTo>
                <a:lnTo>
                  <a:pt x="0" y="826286"/>
                </a:lnTo>
                <a:lnTo>
                  <a:pt x="0" y="0"/>
                </a:lnTo>
                <a:close/>
              </a:path>
            </a:pathLst>
          </a:custGeom>
          <a:blipFill>
            <a:blip r:embed="rId3"/>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794</Words>
  <Application>Microsoft Office PowerPoint</Application>
  <PresentationFormat>Custom</PresentationFormat>
  <Paragraphs>125</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Montaser Arabic Bold</vt:lpstr>
      <vt:lpstr>Montserrat Light</vt:lpstr>
      <vt:lpstr>Arial</vt:lpstr>
      <vt:lpstr>Calibri</vt:lpstr>
      <vt:lpstr>Bukhari Script</vt:lpstr>
      <vt:lpstr>Muli Italics</vt:lpstr>
      <vt:lpstr>Muli Bold</vt:lpstr>
      <vt:lpstr>Muli Bold Italics</vt:lpstr>
      <vt:lpstr>Muli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BasicProject4</dc:title>
  <cp:lastModifiedBy>Nguyen Viet Anh Quyen</cp:lastModifiedBy>
  <cp:revision>2</cp:revision>
  <dcterms:created xsi:type="dcterms:W3CDTF">2006-08-16T00:00:00Z</dcterms:created>
  <dcterms:modified xsi:type="dcterms:W3CDTF">2024-12-02T11:24:23Z</dcterms:modified>
  <dc:identifier>DAF-uAaX-FM</dc:identifier>
</cp:coreProperties>
</file>