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73" r:id="rId7"/>
    <p:sldId id="261" r:id="rId8"/>
    <p:sldId id="262" r:id="rId9"/>
    <p:sldId id="263" r:id="rId10"/>
    <p:sldId id="264" r:id="rId11"/>
    <p:sldId id="274" r:id="rId12"/>
    <p:sldId id="265" r:id="rId13"/>
    <p:sldId id="266" r:id="rId14"/>
    <p:sldId id="267" r:id="rId15"/>
    <p:sldId id="268" r:id="rId16"/>
    <p:sldId id="269" r:id="rId17"/>
    <p:sldId id="270" r:id="rId18"/>
    <p:sldId id="271" r:id="rId19"/>
    <p:sldId id="272"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55" autoAdjust="0"/>
    <p:restoredTop sz="83604" autoAdjust="0"/>
  </p:normalViewPr>
  <p:slideViewPr>
    <p:cSldViewPr snapToGrid="0" snapToObjects="1">
      <p:cViewPr varScale="1">
        <p:scale>
          <a:sx n="181" d="100"/>
          <a:sy n="181" d="100"/>
        </p:scale>
        <p:origin x="1172" y="1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34095465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9384491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0993294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3" name="Shape 11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741997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0" name="Shape 12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1224224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Shape 12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8513791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2387454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9" name="Shape 13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8881192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544670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2" name="Shape 1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1880370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8" name="Shape 15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63377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Shape 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0" name="Shape 6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3951453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 name="Shape 6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9815907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 name="Shape 7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3 patients with epilepsy - ecog implants</a:t>
            </a:r>
          </a:p>
        </p:txBody>
      </p:sp>
    </p:spTree>
    <p:extLst>
      <p:ext uri="{BB962C8B-B14F-4D97-AF65-F5344CB8AC3E}">
        <p14:creationId xmlns:p14="http://schemas.microsoft.com/office/powerpoint/2010/main" val="14196232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 name="Shape 7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065367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Channel 55 was removed from subject 1 (example)</a:t>
            </a:r>
          </a:p>
        </p:txBody>
      </p:sp>
    </p:spTree>
    <p:extLst>
      <p:ext uri="{BB962C8B-B14F-4D97-AF65-F5344CB8AC3E}">
        <p14:creationId xmlns:p14="http://schemas.microsoft.com/office/powerpoint/2010/main" val="39676876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6" name="Shape 8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0567267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5093353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lnSpc>
                <a:spcPct val="115000"/>
              </a:lnSpc>
              <a:spcBef>
                <a:spcPts val="0"/>
              </a:spcBef>
              <a:spcAft>
                <a:spcPts val="800"/>
              </a:spcAft>
              <a:buClr>
                <a:schemeClr val="dk1"/>
              </a:buClr>
              <a:buSzPct val="110000"/>
              <a:buFont typeface="Arial"/>
              <a:buNone/>
            </a:pPr>
            <a:r>
              <a:rPr lang="en" sz="1000" dirty="0">
                <a:solidFill>
                  <a:srgbClr val="222222"/>
                </a:solidFill>
                <a:highlight>
                  <a:srgbClr val="FFFFFF"/>
                </a:highlight>
              </a:rPr>
              <a:t>Typical design of a crowd-sourced challenge. A dataset is split into a training set, a validation (or leaderboard set) and the test set (or gold standard). Participants have access to the challenge input data and the known answers for just the training set. For the validation and test sets only, the challenge input data are provided but the answers to the challenge questions are withheld. In the challenge open phase, participants optimize their algorithms by making repeated submissions to predict the validation set answers. These submissions are scored and returned to the participants who can use the information to improve their methods. In the final evaluation phase, the optimized algorithms are submitted and evaluated against the final test set (the gold standard), and the resulting scores are used to compute the statistical significance and the ranking of the participating algorithms.</a:t>
            </a:r>
          </a:p>
          <a:p>
            <a:pPr lvl="0" rtl="0">
              <a:lnSpc>
                <a:spcPct val="115000"/>
              </a:lnSpc>
              <a:spcBef>
                <a:spcPts val="0"/>
              </a:spcBef>
              <a:buClr>
                <a:schemeClr val="dk1"/>
              </a:buClr>
              <a:buSzPct val="110000"/>
              <a:buFont typeface="Arial"/>
              <a:buNone/>
            </a:pPr>
            <a:endParaRPr sz="1000" dirty="0">
              <a:solidFill>
                <a:srgbClr val="222222"/>
              </a:solidFill>
              <a:highlight>
                <a:srgbClr val="FFFFFF"/>
              </a:highlight>
            </a:endParaRPr>
          </a:p>
          <a:p>
            <a:pPr lvl="0">
              <a:spcBef>
                <a:spcPts val="0"/>
              </a:spcBef>
              <a:buNone/>
            </a:pPr>
            <a:endParaRPr dirty="0"/>
          </a:p>
        </p:txBody>
      </p:sp>
    </p:spTree>
    <p:extLst>
      <p:ext uri="{BB962C8B-B14F-4D97-AF65-F5344CB8AC3E}">
        <p14:creationId xmlns:p14="http://schemas.microsoft.com/office/powerpoint/2010/main" val="13229605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rPr>
              <a:t>‹#›</a:t>
            </a:fld>
            <a:endParaRPr lang="en"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8" y="-83466"/>
            <a:ext cx="8520600" cy="2052600"/>
          </a:xfrm>
          <a:prstGeom prst="rect">
            <a:avLst/>
          </a:prstGeom>
        </p:spPr>
        <p:txBody>
          <a:bodyPr lIns="91425" tIns="91425" rIns="91425" bIns="91425" anchor="b" anchorCtr="0">
            <a:noAutofit/>
          </a:bodyPr>
          <a:lstStyle/>
          <a:p>
            <a:pPr lvl="0">
              <a:spcBef>
                <a:spcPts val="0"/>
              </a:spcBef>
              <a:buNone/>
            </a:pPr>
            <a:r>
              <a:rPr lang="en" sz="4000" dirty="0"/>
              <a:t>BE521 Final Project: Competition</a:t>
            </a:r>
          </a:p>
        </p:txBody>
      </p:sp>
      <p:sp>
        <p:nvSpPr>
          <p:cNvPr id="55" name="Shape 55"/>
          <p:cNvSpPr txBox="1">
            <a:spLocks noGrp="1"/>
          </p:cNvSpPr>
          <p:nvPr>
            <p:ph type="subTitle" idx="1"/>
          </p:nvPr>
        </p:nvSpPr>
        <p:spPr>
          <a:xfrm>
            <a:off x="311700" y="2006084"/>
            <a:ext cx="8520600" cy="792600"/>
          </a:xfrm>
          <a:prstGeom prst="rect">
            <a:avLst/>
          </a:prstGeom>
        </p:spPr>
        <p:txBody>
          <a:bodyPr lIns="91425" tIns="91425" rIns="91425" bIns="91425" anchor="t" anchorCtr="0">
            <a:noAutofit/>
          </a:bodyPr>
          <a:lstStyle/>
          <a:p>
            <a:pPr lvl="0">
              <a:spcBef>
                <a:spcPts val="0"/>
              </a:spcBef>
              <a:buNone/>
            </a:pPr>
            <a:r>
              <a:rPr lang="en" b="1" dirty="0"/>
              <a:t>3/</a:t>
            </a:r>
            <a:r>
              <a:rPr lang="en-US" b="1" dirty="0"/>
              <a:t>26</a:t>
            </a:r>
            <a:r>
              <a:rPr lang="en" b="1" dirty="0"/>
              <a:t>/21</a:t>
            </a:r>
          </a:p>
        </p:txBody>
      </p:sp>
      <p:pic>
        <p:nvPicPr>
          <p:cNvPr id="56" name="Shape 56"/>
          <p:cNvPicPr preferRelativeResize="0"/>
          <p:nvPr/>
        </p:nvPicPr>
        <p:blipFill>
          <a:blip r:embed="rId3">
            <a:alphaModFix/>
          </a:blip>
          <a:stretch>
            <a:fillRect/>
          </a:stretch>
        </p:blipFill>
        <p:spPr>
          <a:xfrm>
            <a:off x="311699" y="2707100"/>
            <a:ext cx="2315675" cy="2281201"/>
          </a:xfrm>
          <a:prstGeom prst="rect">
            <a:avLst/>
          </a:prstGeom>
          <a:noFill/>
          <a:ln>
            <a:noFill/>
          </a:ln>
        </p:spPr>
      </p:pic>
      <p:pic>
        <p:nvPicPr>
          <p:cNvPr id="57" name="Shape 57"/>
          <p:cNvPicPr preferRelativeResize="0"/>
          <p:nvPr/>
        </p:nvPicPr>
        <p:blipFill>
          <a:blip r:embed="rId4">
            <a:alphaModFix/>
          </a:blip>
          <a:stretch>
            <a:fillRect/>
          </a:stretch>
        </p:blipFill>
        <p:spPr>
          <a:xfrm>
            <a:off x="5281049" y="2959287"/>
            <a:ext cx="3737174" cy="177682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Deliverables: Leaderboard submission</a:t>
            </a:r>
          </a:p>
        </p:txBody>
      </p:sp>
      <p:sp>
        <p:nvSpPr>
          <p:cNvPr id="110" name="Shape 110"/>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spcBef>
                <a:spcPts val="0"/>
              </a:spcBef>
              <a:buNone/>
            </a:pPr>
            <a:r>
              <a:rPr lang="en" dirty="0"/>
              <a:t>For the leaderboard:</a:t>
            </a:r>
          </a:p>
          <a:p>
            <a:pPr marL="457200" lvl="0" indent="-228600" rtl="0">
              <a:spcBef>
                <a:spcPts val="0"/>
              </a:spcBef>
            </a:pPr>
            <a:r>
              <a:rPr lang="en" dirty="0"/>
              <a:t>Leaderboard submissions must be a .mat file named predictions.mat with one variable: predicted_dg. This variable is a 3 x 1 cell array, where predicted_dg{i} corresponds to the predictions for subject i. (See code on next slide)</a:t>
            </a:r>
          </a:p>
          <a:p>
            <a:pPr marL="457200" lvl="0" indent="-228600" rtl="0">
              <a:spcBef>
                <a:spcPts val="0"/>
              </a:spcBef>
            </a:pPr>
            <a:r>
              <a:rPr lang="en" dirty="0"/>
              <a:t>Thus, </a:t>
            </a:r>
            <a:r>
              <a:rPr lang="en" dirty="0" err="1"/>
              <a:t>predicted_dg</a:t>
            </a:r>
            <a:r>
              <a:rPr lang="en" dirty="0"/>
              <a:t>{1} is a 147,500 x 5 dimensional matrix for the 147,500 time points and 5 fingers predicted from subject 1's testing </a:t>
            </a:r>
            <a:r>
              <a:rPr lang="en" dirty="0" err="1"/>
              <a:t>ECoG</a:t>
            </a:r>
            <a:r>
              <a:rPr lang="en" dirty="0"/>
              <a:t>.</a:t>
            </a:r>
          </a:p>
          <a:p>
            <a:pPr marL="457200" lvl="0" indent="-228600" rtl="0">
              <a:spcBef>
                <a:spcPts val="0"/>
              </a:spcBef>
            </a:pPr>
            <a:r>
              <a:rPr lang="en" dirty="0"/>
              <a:t>MAKE SURE THAT YOUR SUBMISSION IS OF THIS EXACT FORMAT AND SIZE!</a:t>
            </a:r>
          </a:p>
          <a:p>
            <a:pPr marL="914400" lvl="1" indent="-228600">
              <a:spcBef>
                <a:spcPts val="0"/>
              </a:spcBef>
            </a:pPr>
            <a:r>
              <a:rPr lang="en" dirty="0"/>
              <a:t>Otherwise, your submission will fail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1E533-F3DF-463D-B29F-2E984CEBD365}"/>
              </a:ext>
            </a:extLst>
          </p:cNvPr>
          <p:cNvSpPr>
            <a:spLocks noGrp="1"/>
          </p:cNvSpPr>
          <p:nvPr>
            <p:ph type="title"/>
          </p:nvPr>
        </p:nvSpPr>
        <p:spPr/>
        <p:txBody>
          <a:bodyPr/>
          <a:lstStyle/>
          <a:p>
            <a:r>
              <a:rPr lang="en-US" dirty="0"/>
              <a:t>Leaderboard submissions: saving variables into .mat</a:t>
            </a:r>
          </a:p>
        </p:txBody>
      </p:sp>
      <p:sp>
        <p:nvSpPr>
          <p:cNvPr id="5" name="TextBox 4">
            <a:extLst>
              <a:ext uri="{FF2B5EF4-FFF2-40B4-BE49-F238E27FC236}">
                <a16:creationId xmlns:a16="http://schemas.microsoft.com/office/drawing/2014/main" id="{120E06F9-279F-4B67-B0C1-0D1C94AF7D20}"/>
              </a:ext>
            </a:extLst>
          </p:cNvPr>
          <p:cNvSpPr txBox="1"/>
          <p:nvPr/>
        </p:nvSpPr>
        <p:spPr>
          <a:xfrm>
            <a:off x="475013" y="1408623"/>
            <a:ext cx="6620494" cy="2462213"/>
          </a:xfrm>
          <a:prstGeom prst="rect">
            <a:avLst/>
          </a:prstGeom>
          <a:noFill/>
        </p:spPr>
        <p:txBody>
          <a:bodyPr wrap="square">
            <a:spAutoFit/>
          </a:bodyPr>
          <a:lstStyle/>
          <a:p>
            <a:r>
              <a:rPr lang="en-US" b="0" dirty="0">
                <a:solidFill>
                  <a:schemeClr val="tx1"/>
                </a:solidFill>
                <a:effectLst/>
                <a:latin typeface="Courier New" panose="02070309020205020404" pitchFamily="49" charset="0"/>
              </a:rPr>
              <a:t>import </a:t>
            </a:r>
            <a:r>
              <a:rPr lang="en-US" b="0" dirty="0" err="1">
                <a:solidFill>
                  <a:schemeClr val="tx1"/>
                </a:solidFill>
                <a:effectLst/>
                <a:latin typeface="Courier New" panose="02070309020205020404" pitchFamily="49" charset="0"/>
              </a:rPr>
              <a:t>numpy</a:t>
            </a:r>
            <a:r>
              <a:rPr lang="en-US" b="0" dirty="0">
                <a:solidFill>
                  <a:schemeClr val="tx1"/>
                </a:solidFill>
                <a:effectLst/>
                <a:latin typeface="Courier New" panose="02070309020205020404" pitchFamily="49" charset="0"/>
              </a:rPr>
              <a:t> as np</a:t>
            </a:r>
          </a:p>
          <a:p>
            <a:r>
              <a:rPr lang="en-US" b="0" dirty="0">
                <a:solidFill>
                  <a:schemeClr val="tx1"/>
                </a:solidFill>
                <a:effectLst/>
                <a:latin typeface="Courier New" panose="02070309020205020404" pitchFamily="49" charset="0"/>
              </a:rPr>
              <a:t>from scipy.io import </a:t>
            </a:r>
            <a:r>
              <a:rPr lang="en-US" b="0" dirty="0" err="1">
                <a:solidFill>
                  <a:schemeClr val="tx1"/>
                </a:solidFill>
                <a:effectLst/>
                <a:latin typeface="Courier New" panose="02070309020205020404" pitchFamily="49" charset="0"/>
              </a:rPr>
              <a:t>savemat</a:t>
            </a:r>
            <a:endParaRPr lang="en-US" b="0" dirty="0">
              <a:solidFill>
                <a:schemeClr val="tx1"/>
              </a:solidFill>
              <a:effectLst/>
              <a:latin typeface="Courier New" panose="02070309020205020404" pitchFamily="49" charset="0"/>
            </a:endParaRPr>
          </a:p>
          <a:p>
            <a:br>
              <a:rPr lang="en-US" b="0" dirty="0">
                <a:solidFill>
                  <a:schemeClr val="tx1"/>
                </a:solidFill>
                <a:effectLst/>
                <a:latin typeface="Courier New" panose="02070309020205020404" pitchFamily="49" charset="0"/>
              </a:rPr>
            </a:br>
            <a:r>
              <a:rPr lang="en-US" b="0" dirty="0">
                <a:solidFill>
                  <a:schemeClr val="tx1"/>
                </a:solidFill>
                <a:effectLst/>
                <a:latin typeface="Courier New" panose="02070309020205020404" pitchFamily="49" charset="0"/>
              </a:rPr>
              <a:t>#create an example submission array</a:t>
            </a:r>
          </a:p>
          <a:p>
            <a:r>
              <a:rPr lang="en-US" b="0" dirty="0">
                <a:solidFill>
                  <a:schemeClr val="tx1"/>
                </a:solidFill>
                <a:effectLst/>
                <a:latin typeface="Courier New" panose="02070309020205020404" pitchFamily="49" charset="0"/>
              </a:rPr>
              <a:t>predictions = </a:t>
            </a:r>
            <a:r>
              <a:rPr lang="en-US" b="0" dirty="0" err="1">
                <a:solidFill>
                  <a:schemeClr val="tx1"/>
                </a:solidFill>
                <a:effectLst/>
                <a:latin typeface="Courier New" panose="02070309020205020404" pitchFamily="49" charset="0"/>
              </a:rPr>
              <a:t>np.zeros</a:t>
            </a:r>
            <a:r>
              <a:rPr lang="en-US" b="0" dirty="0">
                <a:solidFill>
                  <a:schemeClr val="tx1"/>
                </a:solidFill>
                <a:effectLst/>
                <a:latin typeface="Courier New" panose="02070309020205020404" pitchFamily="49" charset="0"/>
              </a:rPr>
              <a:t>((3,1), </a:t>
            </a:r>
            <a:r>
              <a:rPr lang="en-US" b="0" dirty="0" err="1">
                <a:solidFill>
                  <a:schemeClr val="tx1"/>
                </a:solidFill>
                <a:effectLst/>
                <a:latin typeface="Courier New" panose="02070309020205020404" pitchFamily="49" charset="0"/>
              </a:rPr>
              <a:t>dtype</a:t>
            </a:r>
            <a:r>
              <a:rPr lang="en-US" b="0" dirty="0">
                <a:solidFill>
                  <a:schemeClr val="tx1"/>
                </a:solidFill>
                <a:effectLst/>
                <a:latin typeface="Courier New" panose="02070309020205020404" pitchFamily="49" charset="0"/>
              </a:rPr>
              <a:t>=object)</a:t>
            </a:r>
          </a:p>
          <a:p>
            <a:r>
              <a:rPr lang="en-US" b="0" dirty="0">
                <a:solidFill>
                  <a:schemeClr val="tx1"/>
                </a:solidFill>
                <a:effectLst/>
                <a:latin typeface="Courier New" panose="02070309020205020404" pitchFamily="49" charset="0"/>
              </a:rPr>
              <a:t>predictions[0,0] = </a:t>
            </a:r>
            <a:r>
              <a:rPr lang="en-US" b="0" dirty="0" err="1">
                <a:solidFill>
                  <a:schemeClr val="tx1"/>
                </a:solidFill>
                <a:effectLst/>
                <a:latin typeface="Courier New" panose="02070309020205020404" pitchFamily="49" charset="0"/>
              </a:rPr>
              <a:t>np.random.rand</a:t>
            </a:r>
            <a:r>
              <a:rPr lang="en-US" b="0" dirty="0">
                <a:solidFill>
                  <a:schemeClr val="tx1"/>
                </a:solidFill>
                <a:effectLst/>
                <a:latin typeface="Courier New" panose="02070309020205020404" pitchFamily="49" charset="0"/>
              </a:rPr>
              <a:t>(147500, 5)</a:t>
            </a:r>
          </a:p>
          <a:p>
            <a:r>
              <a:rPr lang="en-US" b="0" dirty="0">
                <a:solidFill>
                  <a:schemeClr val="tx1"/>
                </a:solidFill>
                <a:effectLst/>
                <a:latin typeface="Courier New" panose="02070309020205020404" pitchFamily="49" charset="0"/>
              </a:rPr>
              <a:t>predictions[1,0] = </a:t>
            </a:r>
            <a:r>
              <a:rPr lang="en-US" b="0" dirty="0" err="1">
                <a:solidFill>
                  <a:schemeClr val="tx1"/>
                </a:solidFill>
                <a:effectLst/>
                <a:latin typeface="Courier New" panose="02070309020205020404" pitchFamily="49" charset="0"/>
              </a:rPr>
              <a:t>np.random.rand</a:t>
            </a:r>
            <a:r>
              <a:rPr lang="en-US" b="0" dirty="0">
                <a:solidFill>
                  <a:schemeClr val="tx1"/>
                </a:solidFill>
                <a:effectLst/>
                <a:latin typeface="Courier New" panose="02070309020205020404" pitchFamily="49" charset="0"/>
              </a:rPr>
              <a:t>(147500, 5)</a:t>
            </a:r>
          </a:p>
          <a:p>
            <a:r>
              <a:rPr lang="en-US" b="0" dirty="0">
                <a:solidFill>
                  <a:schemeClr val="tx1"/>
                </a:solidFill>
                <a:effectLst/>
                <a:latin typeface="Courier New" panose="02070309020205020404" pitchFamily="49" charset="0"/>
              </a:rPr>
              <a:t>predictions[2,0] = </a:t>
            </a:r>
            <a:r>
              <a:rPr lang="en-US" b="0" dirty="0" err="1">
                <a:solidFill>
                  <a:schemeClr val="tx1"/>
                </a:solidFill>
                <a:effectLst/>
                <a:latin typeface="Courier New" panose="02070309020205020404" pitchFamily="49" charset="0"/>
              </a:rPr>
              <a:t>np.random.rand</a:t>
            </a:r>
            <a:r>
              <a:rPr lang="en-US" b="0" dirty="0">
                <a:solidFill>
                  <a:schemeClr val="tx1"/>
                </a:solidFill>
                <a:effectLst/>
                <a:latin typeface="Courier New" panose="02070309020205020404" pitchFamily="49" charset="0"/>
              </a:rPr>
              <a:t>(147500, 5)</a:t>
            </a:r>
          </a:p>
          <a:p>
            <a:endParaRPr lang="en-US" b="0" dirty="0">
              <a:solidFill>
                <a:schemeClr val="tx1"/>
              </a:solidFill>
              <a:effectLst/>
              <a:latin typeface="Courier New" panose="02070309020205020404" pitchFamily="49" charset="0"/>
            </a:endParaRPr>
          </a:p>
          <a:p>
            <a:r>
              <a:rPr lang="en-US" dirty="0">
                <a:solidFill>
                  <a:schemeClr val="tx1"/>
                </a:solidFill>
                <a:latin typeface="Courier New" panose="02070309020205020404" pitchFamily="49" charset="0"/>
              </a:rPr>
              <a:t>#save the array using the right format</a:t>
            </a:r>
            <a:br>
              <a:rPr lang="en-US" b="0" dirty="0">
                <a:solidFill>
                  <a:schemeClr val="tx1"/>
                </a:solidFill>
                <a:effectLst/>
                <a:latin typeface="Courier New" panose="02070309020205020404" pitchFamily="49" charset="0"/>
              </a:rPr>
            </a:br>
            <a:r>
              <a:rPr lang="en-US" b="0" dirty="0" err="1">
                <a:solidFill>
                  <a:schemeClr val="tx1"/>
                </a:solidFill>
                <a:effectLst/>
                <a:latin typeface="Courier New" panose="02070309020205020404" pitchFamily="49" charset="0"/>
              </a:rPr>
              <a:t>savemat</a:t>
            </a:r>
            <a:r>
              <a:rPr lang="en-US" b="0" dirty="0">
                <a:solidFill>
                  <a:schemeClr val="tx1"/>
                </a:solidFill>
                <a:effectLst/>
                <a:latin typeface="Courier New" panose="02070309020205020404" pitchFamily="49" charset="0"/>
              </a:rPr>
              <a:t>('</a:t>
            </a:r>
            <a:r>
              <a:rPr lang="en-US" b="0" dirty="0" err="1">
                <a:solidFill>
                  <a:schemeClr val="tx1"/>
                </a:solidFill>
                <a:effectLst/>
                <a:latin typeface="Courier New" panose="02070309020205020404" pitchFamily="49" charset="0"/>
              </a:rPr>
              <a:t>predictions.mat</a:t>
            </a:r>
            <a:r>
              <a:rPr lang="en-US" b="0" dirty="0">
                <a:solidFill>
                  <a:schemeClr val="tx1"/>
                </a:solidFill>
                <a:effectLst/>
                <a:latin typeface="Courier New" panose="02070309020205020404" pitchFamily="49" charset="0"/>
              </a:rPr>
              <a:t>', {'</a:t>
            </a:r>
            <a:r>
              <a:rPr lang="en-US" b="0" dirty="0" err="1">
                <a:solidFill>
                  <a:schemeClr val="tx1"/>
                </a:solidFill>
                <a:effectLst/>
                <a:latin typeface="Courier New" panose="02070309020205020404" pitchFamily="49" charset="0"/>
              </a:rPr>
              <a:t>predicted_dg':predictions</a:t>
            </a:r>
            <a:r>
              <a:rPr lang="en-US" b="0" dirty="0">
                <a:solidFill>
                  <a:schemeClr val="tx1"/>
                </a:solidFill>
                <a:effectLst/>
                <a:latin typeface="Courier New" panose="02070309020205020404" pitchFamily="49" charset="0"/>
              </a:rPr>
              <a:t>})</a:t>
            </a:r>
          </a:p>
        </p:txBody>
      </p:sp>
    </p:spTree>
    <p:extLst>
      <p:ext uri="{BB962C8B-B14F-4D97-AF65-F5344CB8AC3E}">
        <p14:creationId xmlns:p14="http://schemas.microsoft.com/office/powerpoint/2010/main" val="34355363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Leaderboard submission FAQs</a:t>
            </a:r>
          </a:p>
        </p:txBody>
      </p:sp>
      <p:sp>
        <p:nvSpPr>
          <p:cNvPr id="116" name="Shape 116"/>
          <p:cNvSpPr txBox="1">
            <a:spLocks noGrp="1"/>
          </p:cNvSpPr>
          <p:nvPr>
            <p:ph type="body" idx="1"/>
          </p:nvPr>
        </p:nvSpPr>
        <p:spPr>
          <a:xfrm>
            <a:off x="408207" y="1165512"/>
            <a:ext cx="7987004" cy="2799998"/>
          </a:xfrm>
          <a:prstGeom prst="rect">
            <a:avLst/>
          </a:prstGeom>
        </p:spPr>
        <p:txBody>
          <a:bodyPr lIns="91425" tIns="91425" rIns="91425" bIns="91425" anchor="t" anchorCtr="0">
            <a:noAutofit/>
          </a:bodyPr>
          <a:lstStyle/>
          <a:p>
            <a:pPr marL="457200" lvl="1" indent="-228600">
              <a:lnSpc>
                <a:spcPct val="100000"/>
              </a:lnSpc>
              <a:spcAft>
                <a:spcPts val="0"/>
              </a:spcAft>
            </a:pPr>
            <a:r>
              <a:rPr lang="en" sz="1600" dirty="0"/>
              <a:t>Leaderboard will update every 6 hours (will be more frequent as we get closer to deadline</a:t>
            </a:r>
          </a:p>
          <a:p>
            <a:pPr marL="914400" lvl="2" indent="-228600">
              <a:lnSpc>
                <a:spcPct val="100000"/>
              </a:lnSpc>
              <a:spcAft>
                <a:spcPts val="0"/>
              </a:spcAft>
            </a:pPr>
            <a:r>
              <a:rPr lang="en" sz="1600" dirty="0"/>
              <a:t>To prevent overfitting</a:t>
            </a:r>
          </a:p>
          <a:p>
            <a:pPr marL="457200" lvl="1" indent="-228600">
              <a:lnSpc>
                <a:spcPct val="100000"/>
              </a:lnSpc>
              <a:spcAft>
                <a:spcPts val="0"/>
              </a:spcAft>
            </a:pPr>
            <a:r>
              <a:rPr lang="en" sz="1600" dirty="0"/>
              <a:t>Anybody on your team can submit (website will prompt you for your email address - make sure you use same email as your team registration email</a:t>
            </a:r>
          </a:p>
          <a:p>
            <a:pPr marL="457200" lvl="1" indent="-228600">
              <a:lnSpc>
                <a:spcPct val="100000"/>
              </a:lnSpc>
              <a:spcAft>
                <a:spcPts val="0"/>
              </a:spcAft>
            </a:pPr>
            <a:r>
              <a:rPr lang="en" sz="1600" dirty="0"/>
              <a:t>If you (or your teammate) submit multiple times within one update period, only the last submission </a:t>
            </a:r>
            <a:r>
              <a:rPr lang="en-US" sz="1600" dirty="0"/>
              <a:t>in that update period </a:t>
            </a:r>
            <a:r>
              <a:rPr lang="en" sz="1600" dirty="0"/>
              <a:t>will get saved </a:t>
            </a:r>
            <a:r>
              <a:rPr lang="en-US" sz="1600" dirty="0"/>
              <a:t>and evaluated</a:t>
            </a:r>
            <a:endParaRPr lang="en" sz="1600" dirty="0"/>
          </a:p>
          <a:p>
            <a:pPr marL="457200" lvl="1" indent="-228600">
              <a:lnSpc>
                <a:spcPct val="100000"/>
              </a:lnSpc>
              <a:spcAft>
                <a:spcPts val="0"/>
              </a:spcAft>
            </a:pPr>
            <a:r>
              <a:rPr lang="en" sz="1600" dirty="0"/>
              <a:t>Your max correlation will also get saved</a:t>
            </a:r>
          </a:p>
          <a:p>
            <a:pPr marL="457200" lvl="1" indent="-228600">
              <a:lnSpc>
                <a:spcPct val="100000"/>
              </a:lnSpc>
            </a:pPr>
            <a:endParaRPr sz="800" dirty="0"/>
          </a:p>
        </p:txBody>
      </p:sp>
      <p:pic>
        <p:nvPicPr>
          <p:cNvPr id="117" name="Shape 117"/>
          <p:cNvPicPr preferRelativeResize="0"/>
          <p:nvPr/>
        </p:nvPicPr>
        <p:blipFill>
          <a:blip r:embed="rId3">
            <a:alphaModFix/>
          </a:blip>
          <a:stretch>
            <a:fillRect/>
          </a:stretch>
        </p:blipFill>
        <p:spPr>
          <a:xfrm>
            <a:off x="204383" y="3513000"/>
            <a:ext cx="8394652" cy="137561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a:t>Deliverables: final submission</a:t>
            </a:r>
          </a:p>
        </p:txBody>
      </p:sp>
      <p:sp>
        <p:nvSpPr>
          <p:cNvPr id="123" name="Shape 123"/>
          <p:cNvSpPr txBox="1">
            <a:spLocks noGrp="1"/>
          </p:cNvSpPr>
          <p:nvPr>
            <p:ph type="body" idx="1"/>
          </p:nvPr>
        </p:nvSpPr>
        <p:spPr>
          <a:xfrm>
            <a:off x="503853" y="1017725"/>
            <a:ext cx="7987003" cy="3416400"/>
          </a:xfrm>
          <a:prstGeom prst="rect">
            <a:avLst/>
          </a:prstGeom>
        </p:spPr>
        <p:txBody>
          <a:bodyPr lIns="91425" tIns="91425" rIns="91425" bIns="91425" anchor="t" anchorCtr="0">
            <a:noAutofit/>
          </a:bodyPr>
          <a:lstStyle/>
          <a:p>
            <a:pPr lvl="0" rtl="0">
              <a:spcBef>
                <a:spcPts val="0"/>
              </a:spcBef>
              <a:buNone/>
            </a:pPr>
            <a:r>
              <a:rPr lang="en" sz="1600" dirty="0"/>
              <a:t>For the final submission:</a:t>
            </a:r>
          </a:p>
          <a:p>
            <a:pPr marL="457200" marR="0" lvl="0" indent="-342900" algn="l" rtl="0">
              <a:lnSpc>
                <a:spcPct val="115000"/>
              </a:lnSpc>
              <a:spcBef>
                <a:spcPts val="0"/>
              </a:spcBef>
              <a:spcAft>
                <a:spcPts val="1600"/>
              </a:spcAft>
              <a:buClr>
                <a:schemeClr val="dk2"/>
              </a:buClr>
              <a:buSzPct val="100000"/>
              <a:buFont typeface="Arial"/>
            </a:pPr>
            <a:r>
              <a:rPr lang="en" sz="1600" dirty="0"/>
              <a:t>We will be testing your final model on a separate validation set that you don’t have access to </a:t>
            </a:r>
          </a:p>
          <a:p>
            <a:pPr marL="457200" marR="0" lvl="0" indent="-228600" algn="l" rtl="0">
              <a:lnSpc>
                <a:spcPct val="115000"/>
              </a:lnSpc>
              <a:spcBef>
                <a:spcPts val="0"/>
              </a:spcBef>
              <a:spcAft>
                <a:spcPts val="1600"/>
              </a:spcAft>
            </a:pPr>
            <a:r>
              <a:rPr lang="en" sz="1600" dirty="0"/>
              <a:t>Final submission will be a zip file with the </a:t>
            </a:r>
            <a:r>
              <a:rPr lang="en" sz="1600" dirty="0" err="1"/>
              <a:t>make_predictions.m</a:t>
            </a:r>
            <a:r>
              <a:rPr lang="en" sz="1600" dirty="0"/>
              <a:t> function (see canvas for template script), a .mat file which includes your saved model for each subject, and any </a:t>
            </a:r>
            <a:r>
              <a:rPr lang="en" sz="1600" dirty="0" err="1"/>
              <a:t>auxillary</a:t>
            </a:r>
            <a:r>
              <a:rPr lang="en" sz="1600" dirty="0"/>
              <a:t> files needed to run your model (e.g. </a:t>
            </a:r>
            <a:r>
              <a:rPr lang="en" sz="1600" dirty="0" err="1"/>
              <a:t>libsvm</a:t>
            </a:r>
            <a:r>
              <a:rPr lang="en" sz="1600" dirty="0"/>
              <a:t> library, </a:t>
            </a:r>
            <a:r>
              <a:rPr lang="en" sz="1600" dirty="0" err="1"/>
              <a:t>etc</a:t>
            </a:r>
            <a:r>
              <a:rPr lang="en" sz="1600" dirty="0"/>
              <a:t>).</a:t>
            </a:r>
          </a:p>
          <a:p>
            <a:pPr marL="914400" marR="0" lvl="1" indent="-228600" algn="l" rtl="0">
              <a:lnSpc>
                <a:spcPct val="115000"/>
              </a:lnSpc>
              <a:spcBef>
                <a:spcPts val="0"/>
              </a:spcBef>
              <a:spcAft>
                <a:spcPts val="1600"/>
              </a:spcAft>
            </a:pPr>
            <a:r>
              <a:rPr lang="en" sz="1600" dirty="0" err="1"/>
              <a:t>Make_predictions.m</a:t>
            </a:r>
            <a:r>
              <a:rPr lang="en" sz="1600" dirty="0"/>
              <a:t> will load the .mat containing your model(s) for each subject, run it on the validation set, and return the predictions. </a:t>
            </a:r>
          </a:p>
          <a:p>
            <a:pPr marL="914400" marR="0" lvl="1" indent="-228600" algn="l" rtl="0">
              <a:lnSpc>
                <a:spcPct val="115000"/>
              </a:lnSpc>
              <a:spcBef>
                <a:spcPts val="0"/>
              </a:spcBef>
              <a:spcAft>
                <a:spcPts val="1600"/>
              </a:spcAft>
            </a:pPr>
            <a:r>
              <a:rPr lang="en" sz="1600" dirty="0"/>
              <a:t>TAs will run this script offline and compare your predictions to the actual values in the validation set, these correlations will be your final results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Deliverables: Final Project Writeup</a:t>
            </a:r>
          </a:p>
        </p:txBody>
      </p:sp>
      <p:sp>
        <p:nvSpPr>
          <p:cNvPr id="129" name="Shape 129"/>
          <p:cNvSpPr txBox="1">
            <a:spLocks noGrp="1"/>
          </p:cNvSpPr>
          <p:nvPr>
            <p:ph type="body" idx="1"/>
          </p:nvPr>
        </p:nvSpPr>
        <p:spPr>
          <a:xfrm>
            <a:off x="235500" y="1152475"/>
            <a:ext cx="8520600" cy="3416400"/>
          </a:xfrm>
          <a:prstGeom prst="rect">
            <a:avLst/>
          </a:prstGeom>
        </p:spPr>
        <p:txBody>
          <a:bodyPr lIns="91425" tIns="91425" rIns="91425" bIns="91425" anchor="t" anchorCtr="0">
            <a:noAutofit/>
          </a:bodyPr>
          <a:lstStyle/>
          <a:p>
            <a:pPr marL="457200" lvl="0" indent="-228600">
              <a:spcBef>
                <a:spcPts val="0"/>
              </a:spcBef>
            </a:pPr>
            <a:r>
              <a:rPr lang="en" dirty="0"/>
              <a:t>1 report per team, due on the day of the final class meeting (4/28)</a:t>
            </a:r>
          </a:p>
          <a:p>
            <a:pPr marL="457200" lvl="0" indent="-228600">
              <a:spcBef>
                <a:spcPts val="0"/>
              </a:spcBef>
            </a:pPr>
            <a:r>
              <a:rPr lang="en" dirty="0"/>
              <a:t>3-5 pages, 1.5 spaced (or similar) and should describe your final algorithm in detail. </a:t>
            </a:r>
          </a:p>
          <a:p>
            <a:pPr marL="457200" lvl="0" indent="-228600">
              <a:spcBef>
                <a:spcPts val="0"/>
              </a:spcBef>
            </a:pPr>
            <a:r>
              <a:rPr lang="en" dirty="0"/>
              <a:t>See competition pdf for details (coming soon)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Evalulation</a:t>
            </a:r>
          </a:p>
        </p:txBody>
      </p:sp>
      <p:sp>
        <p:nvSpPr>
          <p:cNvPr id="135" name="Shape 135"/>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spcBef>
                <a:spcPts val="0"/>
              </a:spcBef>
              <a:buNone/>
            </a:pPr>
            <a:endParaRPr/>
          </a:p>
        </p:txBody>
      </p:sp>
      <p:pic>
        <p:nvPicPr>
          <p:cNvPr id="136" name="Shape 136"/>
          <p:cNvPicPr preferRelativeResize="0"/>
          <p:nvPr/>
        </p:nvPicPr>
        <p:blipFill>
          <a:blip r:embed="rId3">
            <a:alphaModFix/>
          </a:blip>
          <a:stretch>
            <a:fillRect/>
          </a:stretch>
        </p:blipFill>
        <p:spPr>
          <a:xfrm>
            <a:off x="311700" y="1017725"/>
            <a:ext cx="8726023" cy="387222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Prizes</a:t>
            </a:r>
          </a:p>
        </p:txBody>
      </p:sp>
      <p:sp>
        <p:nvSpPr>
          <p:cNvPr id="142" name="Shape 142"/>
          <p:cNvSpPr txBox="1">
            <a:spLocks noGrp="1"/>
          </p:cNvSpPr>
          <p:nvPr>
            <p:ph type="body" idx="1"/>
          </p:nvPr>
        </p:nvSpPr>
        <p:spPr>
          <a:xfrm>
            <a:off x="311700" y="3326325"/>
            <a:ext cx="8520600" cy="1242600"/>
          </a:xfrm>
          <a:prstGeom prst="rect">
            <a:avLst/>
          </a:prstGeom>
        </p:spPr>
        <p:txBody>
          <a:bodyPr lIns="91425" tIns="91425" rIns="91425" bIns="91425" anchor="t" anchorCtr="0">
            <a:noAutofit/>
          </a:bodyPr>
          <a:lstStyle/>
          <a:p>
            <a:pPr lvl="0">
              <a:spcBef>
                <a:spcPts val="0"/>
              </a:spcBef>
              <a:buNone/>
            </a:pPr>
            <a:r>
              <a:rPr lang="en" dirty="0"/>
              <a:t>Also: eternal fame and glory</a:t>
            </a:r>
          </a:p>
        </p:txBody>
      </p:sp>
      <p:pic>
        <p:nvPicPr>
          <p:cNvPr id="143" name="Shape 143"/>
          <p:cNvPicPr preferRelativeResize="0"/>
          <p:nvPr/>
        </p:nvPicPr>
        <p:blipFill>
          <a:blip r:embed="rId3">
            <a:alphaModFix/>
          </a:blip>
          <a:stretch>
            <a:fillRect/>
          </a:stretch>
        </p:blipFill>
        <p:spPr>
          <a:xfrm>
            <a:off x="358150" y="1230426"/>
            <a:ext cx="8129225" cy="20958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Hints/tips</a:t>
            </a:r>
          </a:p>
        </p:txBody>
      </p:sp>
      <p:sp>
        <p:nvSpPr>
          <p:cNvPr id="149" name="Shape 149"/>
          <p:cNvSpPr txBox="1">
            <a:spLocks noGrp="1"/>
          </p:cNvSpPr>
          <p:nvPr>
            <p:ph type="body" idx="1"/>
          </p:nvPr>
        </p:nvSpPr>
        <p:spPr>
          <a:xfrm>
            <a:off x="311700" y="1091682"/>
            <a:ext cx="8520600" cy="3834880"/>
          </a:xfrm>
          <a:prstGeom prst="rect">
            <a:avLst/>
          </a:prstGeom>
        </p:spPr>
        <p:txBody>
          <a:bodyPr lIns="91425" tIns="91425" rIns="91425" bIns="91425" anchor="t" anchorCtr="0">
            <a:noAutofit/>
          </a:bodyPr>
          <a:lstStyle/>
          <a:p>
            <a:pPr marL="457200" lvl="0" indent="-228600" rtl="0">
              <a:spcBef>
                <a:spcPts val="0"/>
              </a:spcBef>
              <a:spcAft>
                <a:spcPts val="0"/>
              </a:spcAft>
            </a:pPr>
            <a:r>
              <a:rPr lang="en" sz="1600" dirty="0"/>
              <a:t>Start EARLY!</a:t>
            </a:r>
          </a:p>
          <a:p>
            <a:pPr marL="914400" lvl="1" indent="-228600" rtl="0">
              <a:spcBef>
                <a:spcPts val="0"/>
              </a:spcBef>
              <a:spcAft>
                <a:spcPts val="0"/>
              </a:spcAft>
            </a:pPr>
            <a:r>
              <a:rPr lang="en" sz="1600" dirty="0"/>
              <a:t>It will take time to read the paper, understand the assignment and the data structure, and structure your code for your first submission</a:t>
            </a:r>
          </a:p>
          <a:p>
            <a:pPr marL="914400" lvl="1" indent="-228600" rtl="0">
              <a:spcBef>
                <a:spcPts val="0"/>
              </a:spcBef>
              <a:spcAft>
                <a:spcPts val="0"/>
              </a:spcAft>
            </a:pPr>
            <a:r>
              <a:rPr lang="en" sz="1600" dirty="0"/>
              <a:t>Things probably will go awry - need time to debug/troubleshoot</a:t>
            </a:r>
          </a:p>
          <a:p>
            <a:pPr marL="457200" lvl="0" indent="-228600" rtl="0">
              <a:spcBef>
                <a:spcPts val="0"/>
              </a:spcBef>
              <a:spcAft>
                <a:spcPts val="0"/>
              </a:spcAft>
            </a:pPr>
            <a:r>
              <a:rPr lang="en" sz="1600" dirty="0"/>
              <a:t>Be a good teammate - everybody should be contributing and working hard together</a:t>
            </a:r>
          </a:p>
          <a:p>
            <a:pPr marL="457200" lvl="0" indent="-228600" rtl="0">
              <a:spcBef>
                <a:spcPts val="0"/>
              </a:spcBef>
              <a:spcAft>
                <a:spcPts val="0"/>
              </a:spcAft>
            </a:pPr>
            <a:r>
              <a:rPr lang="en" sz="1600" dirty="0"/>
              <a:t>Consider using </a:t>
            </a:r>
            <a:r>
              <a:rPr lang="en" sz="1600" dirty="0" err="1"/>
              <a:t>git</a:t>
            </a:r>
            <a:r>
              <a:rPr lang="en" sz="1600" dirty="0"/>
              <a:t> or a similar version-control mechanism to keep track of changes and make sure you don’t overwrite your teammates’ code</a:t>
            </a:r>
          </a:p>
          <a:p>
            <a:pPr marL="457200" lvl="0" indent="-228600" rtl="0">
              <a:spcBef>
                <a:spcPts val="0"/>
              </a:spcBef>
              <a:spcAft>
                <a:spcPts val="0"/>
              </a:spcAft>
            </a:pPr>
            <a:r>
              <a:rPr lang="en" sz="1600" dirty="0"/>
              <a:t>Be organized - can be easy to forget what models you tried and what you have yet to try, what worked and what didn’t work</a:t>
            </a:r>
          </a:p>
          <a:p>
            <a:pPr marL="914400" lvl="1" indent="-228600" rtl="0">
              <a:spcBef>
                <a:spcPts val="0"/>
              </a:spcBef>
              <a:spcAft>
                <a:spcPts val="0"/>
              </a:spcAft>
            </a:pPr>
            <a:r>
              <a:rPr lang="en" sz="1600" dirty="0"/>
              <a:t>Leaderboard only saves the correlations for your last submission and your best submission, you are responsible for keeping track of any other information/data</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More hints/tips</a:t>
            </a:r>
          </a:p>
        </p:txBody>
      </p:sp>
      <p:sp>
        <p:nvSpPr>
          <p:cNvPr id="155" name="Shape 155"/>
          <p:cNvSpPr txBox="1">
            <a:spLocks noGrp="1"/>
          </p:cNvSpPr>
          <p:nvPr>
            <p:ph type="body" idx="1"/>
          </p:nvPr>
        </p:nvSpPr>
        <p:spPr>
          <a:xfrm>
            <a:off x="578498" y="1152475"/>
            <a:ext cx="8253802" cy="3416400"/>
          </a:xfrm>
          <a:prstGeom prst="rect">
            <a:avLst/>
          </a:prstGeom>
        </p:spPr>
        <p:txBody>
          <a:bodyPr lIns="91425" tIns="91425" rIns="91425" bIns="91425" anchor="t" anchorCtr="0">
            <a:noAutofit/>
          </a:bodyPr>
          <a:lstStyle/>
          <a:p>
            <a:pPr lvl="0" indent="-228600" rtl="0">
              <a:spcBef>
                <a:spcPts val="0"/>
              </a:spcBef>
              <a:spcAft>
                <a:spcPts val="0"/>
              </a:spcAft>
            </a:pPr>
            <a:r>
              <a:rPr lang="en" dirty="0"/>
              <a:t>Write good code: </a:t>
            </a:r>
          </a:p>
          <a:p>
            <a:pPr lvl="1" indent="-228600" rtl="0">
              <a:spcBef>
                <a:spcPts val="0"/>
              </a:spcBef>
              <a:spcAft>
                <a:spcPts val="0"/>
              </a:spcAft>
            </a:pPr>
            <a:r>
              <a:rPr lang="en" dirty="0"/>
              <a:t>Can use functions to carry out each sub-task, one main script which calls these functions</a:t>
            </a:r>
          </a:p>
          <a:p>
            <a:pPr lvl="1" indent="-228600" rtl="0">
              <a:spcBef>
                <a:spcPts val="0"/>
              </a:spcBef>
              <a:spcAft>
                <a:spcPts val="0"/>
              </a:spcAft>
            </a:pPr>
            <a:r>
              <a:rPr lang="en" dirty="0"/>
              <a:t>save values in variables rather than hard-coding them</a:t>
            </a:r>
          </a:p>
          <a:p>
            <a:pPr lvl="1" indent="-228600" rtl="0">
              <a:spcBef>
                <a:spcPts val="0"/>
              </a:spcBef>
              <a:spcAft>
                <a:spcPts val="0"/>
              </a:spcAft>
            </a:pPr>
            <a:r>
              <a:rPr lang="en" dirty="0"/>
              <a:t>Comment well, have sensible variable names</a:t>
            </a:r>
          </a:p>
          <a:p>
            <a:pPr lvl="1" indent="-228600" rtl="0">
              <a:spcBef>
                <a:spcPts val="0"/>
              </a:spcBef>
              <a:spcAft>
                <a:spcPts val="0"/>
              </a:spcAft>
            </a:pPr>
            <a:r>
              <a:rPr lang="en" dirty="0"/>
              <a:t>Can save and later reload results of intermediate steps to speed things up</a:t>
            </a:r>
          </a:p>
          <a:p>
            <a:pPr lvl="0" indent="-228600" rtl="0">
              <a:spcBef>
                <a:spcPts val="0"/>
              </a:spcBef>
              <a:spcAft>
                <a:spcPts val="0"/>
              </a:spcAft>
            </a:pPr>
            <a:r>
              <a:rPr lang="en" dirty="0"/>
              <a:t>Get familiar with using the make_predictions.m file early on, so that you’re not scrambling during your final submission</a:t>
            </a:r>
          </a:p>
          <a:p>
            <a:pPr lvl="0" indent="-228600" rtl="0">
              <a:spcBef>
                <a:spcPts val="0"/>
              </a:spcBef>
              <a:spcAft>
                <a:spcPts val="0"/>
              </a:spcAft>
            </a:pPr>
            <a:r>
              <a:rPr lang="en" dirty="0"/>
              <a:t>Don’t </a:t>
            </a:r>
            <a:r>
              <a:rPr lang="en" dirty="0" err="1"/>
              <a:t>overfit</a:t>
            </a:r>
            <a:r>
              <a:rPr lang="en" dirty="0"/>
              <a:t> to the leaderboard - use cross-validation as a mechanism to prevent that</a:t>
            </a:r>
          </a:p>
          <a:p>
            <a:pPr lvl="0" indent="-228600" rtl="0">
              <a:spcBef>
                <a:spcPts val="0"/>
              </a:spcBef>
              <a:spcAft>
                <a:spcPts val="0"/>
              </a:spcAft>
            </a:pPr>
            <a:r>
              <a:rPr lang="en" dirty="0"/>
              <a:t>Look at your raw data (both the </a:t>
            </a:r>
            <a:r>
              <a:rPr lang="en" dirty="0" err="1"/>
              <a:t>ecog</a:t>
            </a:r>
            <a:r>
              <a:rPr lang="en" dirty="0"/>
              <a:t> and the glove)</a:t>
            </a:r>
          </a:p>
          <a:p>
            <a:pPr lvl="1" indent="-228600" rtl="0">
              <a:spcBef>
                <a:spcPts val="0"/>
              </a:spcBef>
              <a:spcAft>
                <a:spcPts val="0"/>
              </a:spcAft>
            </a:pPr>
            <a:r>
              <a:rPr lang="en" dirty="0"/>
              <a:t>This will help you figure out what type of features might be important, whether to use a classification vs regression model, what type of pre-processing and post-processing might be helpful</a:t>
            </a:r>
          </a:p>
          <a:p>
            <a:pPr lvl="0">
              <a:spcBef>
                <a:spcPts val="0"/>
              </a:spcBef>
              <a:spcAft>
                <a:spcPts val="0"/>
              </a:spcAft>
              <a:buNone/>
            </a:pP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dirty="0"/>
              <a:t>More hints/tips	</a:t>
            </a:r>
          </a:p>
        </p:txBody>
      </p:sp>
      <p:sp>
        <p:nvSpPr>
          <p:cNvPr id="161" name="Shape 161"/>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spcBef>
                <a:spcPts val="0"/>
              </a:spcBef>
            </a:pPr>
            <a:r>
              <a:rPr lang="en" dirty="0"/>
              <a:t>Check out the pdf for more hints/tips!!</a:t>
            </a:r>
          </a:p>
          <a:p>
            <a:pPr marL="457200" lvl="0" indent="-228600">
              <a:spcBef>
                <a:spcPts val="0"/>
              </a:spcBef>
            </a:pPr>
            <a:r>
              <a:rPr lang="en" dirty="0"/>
              <a:t>These are key!!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dirty="0"/>
              <a:t>Project Part 1 has been released!</a:t>
            </a:r>
          </a:p>
        </p:txBody>
      </p:sp>
      <p:sp>
        <p:nvSpPr>
          <p:cNvPr id="5" name="Rectangle 4">
            <a:extLst>
              <a:ext uri="{FF2B5EF4-FFF2-40B4-BE49-F238E27FC236}">
                <a16:creationId xmlns:a16="http://schemas.microsoft.com/office/drawing/2014/main" id="{6CA22F4F-B59D-CC41-BC9A-9512BBF6476B}"/>
              </a:ext>
            </a:extLst>
          </p:cNvPr>
          <p:cNvSpPr/>
          <p:nvPr/>
        </p:nvSpPr>
        <p:spPr>
          <a:xfrm>
            <a:off x="4895385" y="4326673"/>
            <a:ext cx="1639230" cy="3345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2" name="Object 1">
            <a:extLst>
              <a:ext uri="{FF2B5EF4-FFF2-40B4-BE49-F238E27FC236}">
                <a16:creationId xmlns:a16="http://schemas.microsoft.com/office/drawing/2014/main" id="{DEDB986C-A703-4CCB-815C-653FA0613A62}"/>
              </a:ext>
            </a:extLst>
          </p:cNvPr>
          <p:cNvGraphicFramePr>
            <a:graphicFrameLocks noChangeAspect="1"/>
          </p:cNvGraphicFramePr>
          <p:nvPr>
            <p:extLst>
              <p:ext uri="{D42A27DB-BD31-4B8C-83A1-F6EECF244321}">
                <p14:modId xmlns:p14="http://schemas.microsoft.com/office/powerpoint/2010/main" val="3643244081"/>
              </p:ext>
            </p:extLst>
          </p:nvPr>
        </p:nvGraphicFramePr>
        <p:xfrm>
          <a:off x="171110" y="1369627"/>
          <a:ext cx="8439150" cy="2889250"/>
        </p:xfrm>
        <a:graphic>
          <a:graphicData uri="http://schemas.openxmlformats.org/presentationml/2006/ole">
            <mc:AlternateContent xmlns:mc="http://schemas.openxmlformats.org/markup-compatibility/2006">
              <mc:Choice xmlns:v="urn:schemas-microsoft-com:vml" Requires="v">
                <p:oleObj spid="_x0000_s1027" name="Bitmap Image" r:id="rId4" imgW="8439120" imgH="2889360" progId="Paint.Picture.1">
                  <p:embed/>
                </p:oleObj>
              </mc:Choice>
              <mc:Fallback>
                <p:oleObj name="Bitmap Image" r:id="rId4" imgW="8439120" imgH="2889360" progId="Paint.Picture.1">
                  <p:embed/>
                  <p:pic>
                    <p:nvPicPr>
                      <p:cNvPr id="0" name=""/>
                      <p:cNvPicPr/>
                      <p:nvPr/>
                    </p:nvPicPr>
                    <p:blipFill>
                      <a:blip r:embed="rId5"/>
                      <a:stretch>
                        <a:fillRect/>
                      </a:stretch>
                    </p:blipFill>
                    <p:spPr>
                      <a:xfrm>
                        <a:off x="171110" y="1369627"/>
                        <a:ext cx="8439150" cy="2889250"/>
                      </a:xfrm>
                      <a:prstGeom prst="rect">
                        <a:avLst/>
                      </a:prstGeom>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dirty="0"/>
              <a:t>Team Registration</a:t>
            </a:r>
          </a:p>
        </p:txBody>
      </p:sp>
      <p:sp>
        <p:nvSpPr>
          <p:cNvPr id="70" name="Shape 70"/>
          <p:cNvSpPr txBox="1">
            <a:spLocks noGrp="1"/>
          </p:cNvSpPr>
          <p:nvPr>
            <p:ph type="body" idx="1"/>
          </p:nvPr>
        </p:nvSpPr>
        <p:spPr>
          <a:xfrm>
            <a:off x="202609" y="1017725"/>
            <a:ext cx="8738782" cy="3959520"/>
          </a:xfrm>
          <a:prstGeom prst="rect">
            <a:avLst/>
          </a:prstGeom>
        </p:spPr>
        <p:txBody>
          <a:bodyPr lIns="91425" tIns="91425" rIns="91425" bIns="91425" anchor="t" anchorCtr="0">
            <a:noAutofit/>
          </a:bodyPr>
          <a:lstStyle/>
          <a:p>
            <a:pPr marL="457200" lvl="0" indent="-228600" rtl="0">
              <a:spcBef>
                <a:spcPts val="0"/>
              </a:spcBef>
            </a:pPr>
            <a:r>
              <a:rPr lang="en" dirty="0"/>
              <a:t>Need 2-3 members per team</a:t>
            </a:r>
          </a:p>
          <a:p>
            <a:pPr marL="971550" lvl="1" indent="-285750" rtl="0">
              <a:spcBef>
                <a:spcPts val="0"/>
              </a:spcBef>
              <a:buFont typeface="Arial" charset="0"/>
              <a:buChar char="•"/>
            </a:pPr>
            <a:r>
              <a:rPr lang="en" dirty="0"/>
              <a:t>Register as soon as possible (by Mar 31st) on the website</a:t>
            </a:r>
          </a:p>
          <a:p>
            <a:pPr marL="971550" lvl="1" indent="-285750" rtl="0">
              <a:spcBef>
                <a:spcPts val="0"/>
              </a:spcBef>
              <a:buFont typeface="Arial" charset="0"/>
              <a:buChar char="•"/>
            </a:pPr>
            <a:r>
              <a:rPr lang="en" dirty="0"/>
              <a:t>Use your </a:t>
            </a:r>
            <a:r>
              <a:rPr lang="en" dirty="0" err="1"/>
              <a:t>upenn.edu</a:t>
            </a:r>
            <a:r>
              <a:rPr lang="en" dirty="0"/>
              <a:t> email address </a:t>
            </a:r>
          </a:p>
          <a:p>
            <a:pPr marL="971550" lvl="1" indent="-285750" rtl="0">
              <a:spcBef>
                <a:spcPts val="0"/>
              </a:spcBef>
              <a:buFont typeface="Arial" charset="0"/>
              <a:buChar char="•"/>
            </a:pPr>
            <a:r>
              <a:rPr lang="en-US" dirty="0"/>
              <a:t>B</a:t>
            </a:r>
            <a:r>
              <a:rPr lang="en" dirty="0"/>
              <a:t>e creative with team name, BUT keep it &lt;100 characters and just use alphanumeric characters and spaces</a:t>
            </a:r>
            <a:r>
              <a:rPr lang="en-US" dirty="0"/>
              <a:t> </a:t>
            </a:r>
            <a:r>
              <a:rPr lang="en-US" b="1" dirty="0">
                <a:solidFill>
                  <a:srgbClr val="FF0000"/>
                </a:solidFill>
              </a:rPr>
              <a:t>(PLEASE DON’T USE PUNCTUATION OR SPECIAL CHARACTERS)</a:t>
            </a:r>
          </a:p>
          <a:p>
            <a:pPr marL="971550" lvl="1" indent="-285750" rtl="0">
              <a:spcBef>
                <a:spcPts val="0"/>
              </a:spcBef>
              <a:buFont typeface="Arial" charset="0"/>
              <a:buChar char="•"/>
            </a:pPr>
            <a:r>
              <a:rPr lang="en" dirty="0"/>
              <a:t>You’ll get an email confirmation after registration</a:t>
            </a:r>
          </a:p>
          <a:p>
            <a:pPr marL="971550" lvl="1" indent="-285750">
              <a:spcBef>
                <a:spcPts val="0"/>
              </a:spcBef>
              <a:buFont typeface="Arial" charset="0"/>
              <a:buChar char="•"/>
            </a:pPr>
            <a:r>
              <a:rPr lang="en" dirty="0"/>
              <a:t>Don’t register more than once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What exactly is this competition?</a:t>
            </a:r>
          </a:p>
        </p:txBody>
      </p:sp>
      <p:pic>
        <p:nvPicPr>
          <p:cNvPr id="76" name="Shape 76"/>
          <p:cNvPicPr preferRelativeResize="0"/>
          <p:nvPr/>
        </p:nvPicPr>
        <p:blipFill rotWithShape="1">
          <a:blip r:embed="rId3">
            <a:alphaModFix/>
          </a:blip>
          <a:srcRect t="15860"/>
          <a:stretch/>
        </p:blipFill>
        <p:spPr>
          <a:xfrm>
            <a:off x="701400" y="1161049"/>
            <a:ext cx="8000075" cy="3471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2" name="Rectangle 1">
            <a:extLst>
              <a:ext uri="{FF2B5EF4-FFF2-40B4-BE49-F238E27FC236}">
                <a16:creationId xmlns:a16="http://schemas.microsoft.com/office/drawing/2014/main" id="{11F30CF7-2E77-5F4B-B7AF-C240700A6E89}"/>
              </a:ext>
            </a:extLst>
          </p:cNvPr>
          <p:cNvSpPr/>
          <p:nvPr/>
        </p:nvSpPr>
        <p:spPr>
          <a:xfrm>
            <a:off x="292450" y="2344885"/>
            <a:ext cx="8331786" cy="10432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Shape 81"/>
          <p:cNvSpPr txBox="1">
            <a:spLocks noGrp="1"/>
          </p:cNvSpPr>
          <p:nvPr>
            <p:ph type="title"/>
          </p:nvPr>
        </p:nvSpPr>
        <p:spPr>
          <a:xfrm>
            <a:off x="292450" y="127391"/>
            <a:ext cx="8520600" cy="572700"/>
          </a:xfrm>
          <a:prstGeom prst="rect">
            <a:avLst/>
          </a:prstGeom>
        </p:spPr>
        <p:txBody>
          <a:bodyPr lIns="91425" tIns="91425" rIns="91425" bIns="91425" anchor="t" anchorCtr="0">
            <a:noAutofit/>
          </a:bodyPr>
          <a:lstStyle/>
          <a:p>
            <a:pPr lvl="0">
              <a:spcBef>
                <a:spcPts val="0"/>
              </a:spcBef>
              <a:buNone/>
            </a:pPr>
            <a:r>
              <a:rPr lang="en" dirty="0">
                <a:solidFill>
                  <a:schemeClr val="tx1"/>
                </a:solidFill>
              </a:rPr>
              <a:t>The data</a:t>
            </a:r>
          </a:p>
        </p:txBody>
      </p:sp>
      <p:sp>
        <p:nvSpPr>
          <p:cNvPr id="82" name="Shape 82"/>
          <p:cNvSpPr txBox="1">
            <a:spLocks noGrp="1"/>
          </p:cNvSpPr>
          <p:nvPr>
            <p:ph type="body" idx="1"/>
          </p:nvPr>
        </p:nvSpPr>
        <p:spPr>
          <a:xfrm>
            <a:off x="215447" y="636685"/>
            <a:ext cx="8520600" cy="3416400"/>
          </a:xfrm>
          <a:prstGeom prst="rect">
            <a:avLst/>
          </a:prstGeom>
        </p:spPr>
        <p:txBody>
          <a:bodyPr lIns="91425" tIns="91425" rIns="91425" bIns="91425" anchor="t" anchorCtr="0">
            <a:noAutofit/>
          </a:bodyPr>
          <a:lstStyle/>
          <a:p>
            <a:pPr marL="457200" lvl="0" indent="-228600" rtl="0">
              <a:spcBef>
                <a:spcPts val="0"/>
              </a:spcBef>
            </a:pPr>
            <a:r>
              <a:rPr lang="en" dirty="0"/>
              <a:t>3 epileptic patients with subdural electrode grids</a:t>
            </a:r>
          </a:p>
          <a:p>
            <a:pPr marL="457200" lvl="0" indent="-228600" rtl="0">
              <a:spcBef>
                <a:spcPts val="0"/>
              </a:spcBef>
            </a:pPr>
            <a:r>
              <a:rPr lang="en" dirty="0"/>
              <a:t>Electrocorticographic (ECoG) signals (i.e., 62, 48, and 64 channels from subjects 1, 2, and 3, respectively) were acquired, band pass filtered between 0.15 to 200 Hz, and sampled at 1000 Hz.</a:t>
            </a:r>
          </a:p>
          <a:p>
            <a:pPr marL="457200" lvl="0" indent="-228600" rtl="0">
              <a:spcBef>
                <a:spcPts val="0"/>
              </a:spcBef>
            </a:pPr>
            <a:r>
              <a:rPr lang="en" dirty="0"/>
              <a:t>NOTE: For </a:t>
            </a:r>
            <a:r>
              <a:rPr lang="en" dirty="0" err="1"/>
              <a:t>final_pro</a:t>
            </a:r>
            <a:r>
              <a:rPr lang="en-US" dirty="0"/>
              <a:t>je</a:t>
            </a:r>
            <a:r>
              <a:rPr lang="en" dirty="0" err="1"/>
              <a:t>ct</a:t>
            </a:r>
            <a:r>
              <a:rPr lang="en" dirty="0"/>
              <a:t> part 1, we removed channel 55 in subject 1, and we removed channels 21 and 38 from subject 2. The complete subject data is provided in Files/Homeworks/Final_Project_Competition on canvas</a:t>
            </a:r>
          </a:p>
          <a:p>
            <a:pPr marL="457200" lvl="0" indent="-228600">
              <a:spcBef>
                <a:spcPts val="0"/>
              </a:spcBef>
            </a:pPr>
            <a:r>
              <a:rPr lang="en" dirty="0"/>
              <a:t>Subjects wear a glove to record finger movement</a:t>
            </a:r>
          </a:p>
          <a:p>
            <a:pPr lvl="0">
              <a:spcBef>
                <a:spcPts val="0"/>
              </a:spcBef>
              <a:buNone/>
            </a:pPr>
            <a:endParaRPr dirty="0"/>
          </a:p>
        </p:txBody>
      </p:sp>
      <p:pic>
        <p:nvPicPr>
          <p:cNvPr id="83" name="Shape 83"/>
          <p:cNvPicPr preferRelativeResize="0"/>
          <p:nvPr/>
        </p:nvPicPr>
        <p:blipFill>
          <a:blip r:embed="rId3">
            <a:alphaModFix/>
          </a:blip>
          <a:stretch>
            <a:fillRect/>
          </a:stretch>
        </p:blipFill>
        <p:spPr>
          <a:xfrm>
            <a:off x="7106653" y="3388092"/>
            <a:ext cx="1821900" cy="175540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0919022-EAD7-47EE-A767-9B7505E1CF0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330950" y="413741"/>
            <a:ext cx="7791706" cy="4291263"/>
          </a:xfrm>
          <a:prstGeom prst="rect">
            <a:avLst/>
          </a:prstGeom>
        </p:spPr>
      </p:pic>
      <p:sp>
        <p:nvSpPr>
          <p:cNvPr id="5" name="Oval 4">
            <a:extLst>
              <a:ext uri="{FF2B5EF4-FFF2-40B4-BE49-F238E27FC236}">
                <a16:creationId xmlns:a16="http://schemas.microsoft.com/office/drawing/2014/main" id="{1A7DC39D-1980-4048-BFCC-9D0AB2EFB0C5}"/>
              </a:ext>
            </a:extLst>
          </p:cNvPr>
          <p:cNvSpPr/>
          <p:nvPr/>
        </p:nvSpPr>
        <p:spPr>
          <a:xfrm>
            <a:off x="192505" y="3994484"/>
            <a:ext cx="433137" cy="11229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69794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311699" y="370774"/>
            <a:ext cx="8520600" cy="572700"/>
          </a:xfrm>
          <a:prstGeom prst="rect">
            <a:avLst/>
          </a:prstGeom>
        </p:spPr>
        <p:txBody>
          <a:bodyPr lIns="91425" tIns="91425" rIns="91425" bIns="91425" anchor="t" anchorCtr="0">
            <a:noAutofit/>
          </a:bodyPr>
          <a:lstStyle/>
          <a:p>
            <a:pPr lvl="0">
              <a:spcBef>
                <a:spcPts val="0"/>
              </a:spcBef>
              <a:buNone/>
            </a:pPr>
            <a:r>
              <a:rPr lang="en"/>
              <a:t>The Experiment</a:t>
            </a:r>
          </a:p>
        </p:txBody>
      </p:sp>
      <p:sp>
        <p:nvSpPr>
          <p:cNvPr id="89" name="Shape 89"/>
          <p:cNvSpPr txBox="1">
            <a:spLocks noGrp="1"/>
          </p:cNvSpPr>
          <p:nvPr>
            <p:ph type="body" idx="1"/>
          </p:nvPr>
        </p:nvSpPr>
        <p:spPr>
          <a:xfrm>
            <a:off x="311699" y="943474"/>
            <a:ext cx="5846505" cy="3416400"/>
          </a:xfrm>
          <a:prstGeom prst="rect">
            <a:avLst/>
          </a:prstGeom>
        </p:spPr>
        <p:txBody>
          <a:bodyPr lIns="91425" tIns="91425" rIns="91425" bIns="91425" anchor="t" anchorCtr="0">
            <a:noAutofit/>
          </a:bodyPr>
          <a:lstStyle/>
          <a:p>
            <a:pPr marL="457200" lvl="0" indent="-228600" rtl="0">
              <a:spcBef>
                <a:spcPts val="0"/>
              </a:spcBef>
            </a:pPr>
            <a:r>
              <a:rPr lang="en" sz="1600" dirty="0"/>
              <a:t>Each subject cued to move a particular finger by displaying the corresponding word (e.g., "thumb") on a computer monitor. </a:t>
            </a:r>
          </a:p>
          <a:p>
            <a:pPr marL="457200" lvl="0" indent="-228600" rtl="0">
              <a:spcBef>
                <a:spcPts val="0"/>
              </a:spcBef>
            </a:pPr>
            <a:r>
              <a:rPr lang="en" sz="1600" dirty="0"/>
              <a:t>2 sec cue, 2 second rest period (blank screen)</a:t>
            </a:r>
          </a:p>
          <a:p>
            <a:pPr marL="457200" lvl="0" indent="-228600" rtl="0">
              <a:spcBef>
                <a:spcPts val="0"/>
              </a:spcBef>
            </a:pPr>
            <a:r>
              <a:rPr lang="en" sz="1600" dirty="0"/>
              <a:t>During each cue, subject moved the requested finger up and down a few times (</a:t>
            </a:r>
            <a:r>
              <a:rPr lang="en" sz="1600" dirty="0" err="1"/>
              <a:t>avg</a:t>
            </a:r>
            <a:r>
              <a:rPr lang="en" sz="1600" dirty="0"/>
              <a:t> 3-5 times) </a:t>
            </a:r>
          </a:p>
          <a:p>
            <a:pPr marL="457200" lvl="0" indent="-228600" rtl="0">
              <a:spcBef>
                <a:spcPts val="0"/>
              </a:spcBef>
            </a:pPr>
            <a:r>
              <a:rPr lang="en" sz="1600" dirty="0"/>
              <a:t>30 cues for each finger (total of 150 cues), interleaved randomly</a:t>
            </a:r>
          </a:p>
          <a:p>
            <a:pPr marL="457200" lvl="0" indent="-228600" rtl="0">
              <a:spcBef>
                <a:spcPts val="0"/>
              </a:spcBef>
            </a:pPr>
            <a:r>
              <a:rPr lang="en" sz="1600" dirty="0"/>
              <a:t>Experiment lasted 10 minutes per subject: (30 movements per finger) X (5 fingers) X (4 seconds/movement) = 600 seconds = 10 min</a:t>
            </a:r>
          </a:p>
        </p:txBody>
      </p:sp>
      <p:pic>
        <p:nvPicPr>
          <p:cNvPr id="90" name="Shape 90"/>
          <p:cNvPicPr preferRelativeResize="0"/>
          <p:nvPr/>
        </p:nvPicPr>
        <p:blipFill>
          <a:blip r:embed="rId3">
            <a:alphaModFix/>
          </a:blip>
          <a:stretch>
            <a:fillRect/>
          </a:stretch>
        </p:blipFill>
        <p:spPr>
          <a:xfrm>
            <a:off x="5817000" y="2004387"/>
            <a:ext cx="3162500" cy="1503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The data structure</a:t>
            </a:r>
          </a:p>
        </p:txBody>
      </p:sp>
      <p:sp>
        <p:nvSpPr>
          <p:cNvPr id="96" name="Shape 96"/>
          <p:cNvSpPr txBox="1">
            <a:spLocks noGrp="1"/>
          </p:cNvSpPr>
          <p:nvPr>
            <p:ph type="body" idx="1"/>
          </p:nvPr>
        </p:nvSpPr>
        <p:spPr>
          <a:xfrm>
            <a:off x="311700" y="1017725"/>
            <a:ext cx="8832300" cy="3619589"/>
          </a:xfrm>
          <a:prstGeom prst="rect">
            <a:avLst/>
          </a:prstGeom>
        </p:spPr>
        <p:txBody>
          <a:bodyPr lIns="91425" tIns="91425" rIns="91425" bIns="91425" anchor="t" anchorCtr="0">
            <a:noAutofit/>
          </a:bodyPr>
          <a:lstStyle/>
          <a:p>
            <a:pPr lvl="0" rtl="0">
              <a:spcBef>
                <a:spcPts val="0"/>
              </a:spcBef>
              <a:buNone/>
            </a:pPr>
            <a:r>
              <a:rPr lang="en" sz="1600" dirty="0"/>
              <a:t>Access all data from </a:t>
            </a:r>
            <a:r>
              <a:rPr lang="en" sz="1600" dirty="0" err="1"/>
              <a:t>ieeg</a:t>
            </a:r>
            <a:r>
              <a:rPr lang="en" sz="1600" dirty="0"/>
              <a:t> portal. E.g. subject 1:</a:t>
            </a:r>
          </a:p>
          <a:p>
            <a:pPr marL="457200" lvl="0" indent="-228600" rtl="0">
              <a:spcBef>
                <a:spcPts val="0"/>
              </a:spcBef>
            </a:pPr>
            <a:r>
              <a:rPr lang="en-US" sz="1600" dirty="0" err="1"/>
              <a:t>Training_ecog</a:t>
            </a:r>
            <a:r>
              <a:rPr lang="en" sz="1600" dirty="0"/>
              <a:t> - Training ECoG</a:t>
            </a:r>
          </a:p>
          <a:p>
            <a:pPr marL="457200" lvl="0" indent="-228600"/>
            <a:r>
              <a:rPr lang="en-US" sz="1600" dirty="0" err="1"/>
              <a:t>Training_dg</a:t>
            </a:r>
            <a:r>
              <a:rPr lang="en" sz="1600" dirty="0"/>
              <a:t> - Training Data Glove</a:t>
            </a:r>
          </a:p>
          <a:p>
            <a:pPr marL="457200" lvl="0" indent="-228600"/>
            <a:r>
              <a:rPr lang="en-US" sz="1600" dirty="0" err="1"/>
              <a:t>Leaderboard_ecog</a:t>
            </a:r>
            <a:r>
              <a:rPr lang="en" sz="1600" dirty="0"/>
              <a:t> - Testing ECoG </a:t>
            </a:r>
            <a:r>
              <a:rPr lang="en-US" sz="1600" dirty="0"/>
              <a:t>for leaderboard submissions</a:t>
            </a:r>
            <a:endParaRPr lang="en" sz="1600" dirty="0"/>
          </a:p>
          <a:p>
            <a:pPr lvl="0">
              <a:spcBef>
                <a:spcPts val="0"/>
              </a:spcBef>
              <a:buNone/>
            </a:pPr>
            <a:r>
              <a:rPr lang="en-US" sz="1600" dirty="0"/>
              <a:t>NOTE: each dataset should be of size 300,000 samples </a:t>
            </a:r>
          </a:p>
          <a:p>
            <a:pPr lvl="0">
              <a:spcBef>
                <a:spcPts val="0"/>
              </a:spcBef>
              <a:buNone/>
            </a:pPr>
            <a:r>
              <a:rPr lang="en" sz="1600" dirty="0"/>
              <a:t>Goal: develop an algorithm to use the ECoG to predict finger flexion that is captured by the Data Glove. Accuracy of your prediction will be computed as the average correlation coefficient (r) between the actual and predicted flexion recordings, across 3 subjects, and for fingers 1,2,3,5 (ring finger won’t be used for evaluation b/c its movement is correlated with other fingers)</a:t>
            </a:r>
          </a:p>
          <a:p>
            <a:pPr lvl="0">
              <a:spcBef>
                <a:spcPts val="0"/>
              </a:spcBef>
              <a:buClr>
                <a:schemeClr val="dk1"/>
              </a:buClr>
              <a:buSzPct val="61111"/>
              <a:buFont typeface="Arial"/>
              <a:buNone/>
            </a:pPr>
            <a:endParaRPr dirty="0"/>
          </a:p>
          <a:p>
            <a:pPr lvl="0">
              <a:spcBef>
                <a:spcPts val="0"/>
              </a:spcBef>
              <a:buClr>
                <a:schemeClr val="dk1"/>
              </a:buClr>
              <a:buSzPct val="61111"/>
              <a:buFont typeface="Arial"/>
              <a:buNone/>
            </a:pPr>
            <a:endParaRPr dirty="0"/>
          </a:p>
          <a:p>
            <a:pPr lvl="0" rtl="0">
              <a:spcBef>
                <a:spcPts val="0"/>
              </a:spcBef>
              <a:buClr>
                <a:srgbClr val="000000"/>
              </a:buClr>
              <a:buSzPct val="61111"/>
              <a:buFont typeface="Arial"/>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pic>
        <p:nvPicPr>
          <p:cNvPr id="101" name="Shape 101"/>
          <p:cNvPicPr preferRelativeResize="0"/>
          <p:nvPr/>
        </p:nvPicPr>
        <p:blipFill>
          <a:blip r:embed="rId3">
            <a:alphaModFix/>
          </a:blip>
          <a:stretch>
            <a:fillRect/>
          </a:stretch>
        </p:blipFill>
        <p:spPr>
          <a:xfrm>
            <a:off x="835975" y="316400"/>
            <a:ext cx="7268249" cy="4670400"/>
          </a:xfrm>
          <a:prstGeom prst="rect">
            <a:avLst/>
          </a:prstGeom>
          <a:noFill/>
          <a:ln>
            <a:noFill/>
          </a:ln>
        </p:spPr>
      </p:pic>
      <p:sp>
        <p:nvSpPr>
          <p:cNvPr id="102" name="Shape 102"/>
          <p:cNvSpPr/>
          <p:nvPr/>
        </p:nvSpPr>
        <p:spPr>
          <a:xfrm>
            <a:off x="3332225" y="984775"/>
            <a:ext cx="1207500" cy="2439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r>
              <a:rPr lang="en" dirty="0"/>
              <a:t>Test set</a:t>
            </a:r>
          </a:p>
        </p:txBody>
      </p:sp>
      <p:sp>
        <p:nvSpPr>
          <p:cNvPr id="103" name="Shape 103"/>
          <p:cNvSpPr/>
          <p:nvPr/>
        </p:nvSpPr>
        <p:spPr>
          <a:xfrm>
            <a:off x="6375675" y="984775"/>
            <a:ext cx="1426800" cy="2439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Validation set</a:t>
            </a:r>
          </a:p>
        </p:txBody>
      </p:sp>
      <p:sp>
        <p:nvSpPr>
          <p:cNvPr id="104" name="Shape 104"/>
          <p:cNvSpPr/>
          <p:nvPr/>
        </p:nvSpPr>
        <p:spPr>
          <a:xfrm>
            <a:off x="1001425" y="1090725"/>
            <a:ext cx="1426800" cy="2439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Training set</a:t>
            </a:r>
          </a:p>
        </p:txBody>
      </p:sp>
    </p:spTree>
  </p:cSld>
  <p:clrMapOvr>
    <a:masterClrMapping/>
  </p:clrMapOvr>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6230</TotalTime>
  <Words>1381</Words>
  <Application>Microsoft Office PowerPoint</Application>
  <PresentationFormat>On-screen Show (16:9)</PresentationFormat>
  <Paragraphs>92</Paragraphs>
  <Slides>19</Slides>
  <Notes>18</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3" baseType="lpstr">
      <vt:lpstr>Arial</vt:lpstr>
      <vt:lpstr>Courier New</vt:lpstr>
      <vt:lpstr>simple-light-2</vt:lpstr>
      <vt:lpstr>Paintbrush Picture</vt:lpstr>
      <vt:lpstr>BE521 Final Project: Competition</vt:lpstr>
      <vt:lpstr>Project Part 1 has been released!</vt:lpstr>
      <vt:lpstr>Team Registration</vt:lpstr>
      <vt:lpstr>What exactly is this competition?</vt:lpstr>
      <vt:lpstr>The data</vt:lpstr>
      <vt:lpstr>PowerPoint Presentation</vt:lpstr>
      <vt:lpstr>The Experiment</vt:lpstr>
      <vt:lpstr>The data structure</vt:lpstr>
      <vt:lpstr>PowerPoint Presentation</vt:lpstr>
      <vt:lpstr>Deliverables: Leaderboard submission</vt:lpstr>
      <vt:lpstr>Leaderboard submissions: saving variables into .mat</vt:lpstr>
      <vt:lpstr>Leaderboard submission FAQs</vt:lpstr>
      <vt:lpstr>Deliverables: final submission</vt:lpstr>
      <vt:lpstr>Deliverables: Final Project Writeup</vt:lpstr>
      <vt:lpstr>Evalulation</vt:lpstr>
      <vt:lpstr>Prizes</vt:lpstr>
      <vt:lpstr>Hints/tips</vt:lpstr>
      <vt:lpstr>More hints/tips</vt:lpstr>
      <vt:lpstr>More hints/tips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BE521 Final Project</dc:title>
  <dc:creator>Nicolette Driscoll</dc:creator>
  <cp:lastModifiedBy>Kevin Xie</cp:lastModifiedBy>
  <cp:revision>34</cp:revision>
  <dcterms:modified xsi:type="dcterms:W3CDTF">2022-03-24T15:04:54Z</dcterms:modified>
</cp:coreProperties>
</file>