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24"/>
  </p:notesMasterIdLst>
  <p:sldIdLst>
    <p:sldId id="291" r:id="rId5"/>
    <p:sldId id="258" r:id="rId6"/>
    <p:sldId id="259" r:id="rId7"/>
    <p:sldId id="292" r:id="rId8"/>
    <p:sldId id="295" r:id="rId9"/>
    <p:sldId id="296" r:id="rId10"/>
    <p:sldId id="293" r:id="rId11"/>
    <p:sldId id="297" r:id="rId12"/>
    <p:sldId id="300" r:id="rId13"/>
    <p:sldId id="301" r:id="rId14"/>
    <p:sldId id="302" r:id="rId15"/>
    <p:sldId id="298" r:id="rId16"/>
    <p:sldId id="294" r:id="rId17"/>
    <p:sldId id="299" r:id="rId18"/>
    <p:sldId id="303" r:id="rId19"/>
    <p:sldId id="304" r:id="rId20"/>
    <p:sldId id="306" r:id="rId21"/>
    <p:sldId id="305" r:id="rId22"/>
    <p:sldId id="273" r:id="rId23"/>
  </p:sldIdLst>
  <p:sldSz cx="9144000" cy="5143500" type="screen16x9"/>
  <p:notesSz cx="6858000" cy="9144000"/>
  <p:embeddedFontLst>
    <p:embeddedFont>
      <p:font typeface="Dosis" panose="020B0604020202020204" charset="0"/>
      <p:regular r:id="rId25"/>
      <p:bold r:id="rId26"/>
    </p:embeddedFont>
    <p:embeddedFont>
      <p:font typeface="Dosis ExtraLight" panose="020B0604020202020204" charset="0"/>
      <p:regular r:id="rId27"/>
      <p:bold r:id="rId28"/>
    </p:embeddedFont>
    <p:embeddedFont>
      <p:font typeface="Fira Sans Condensed ExtraLight" panose="020B060402020202020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Josefin Sans" panose="020B0604020202020204" charset="0"/>
      <p:regular r:id="rId37"/>
      <p:bold r:id="rId38"/>
      <p:italic r:id="rId39"/>
      <p:boldItalic r:id="rId40"/>
    </p:embeddedFont>
    <p:embeddedFont>
      <p:font typeface="Squada One" panose="020B0604020202020204" charset="0"/>
      <p:regular r:id="rId41"/>
    </p:embeddedFont>
    <p:embeddedFont>
      <p:font typeface="Staatliches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73404-A30E-A872-D286-748C9AA587F0}" v="128" dt="2019-10-22T20:14:44.222"/>
    <p1510:client id="{4FBCBD2B-07D7-4333-B422-43E0E61EDBA2}" v="7" dt="2019-10-22T19:17:15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15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331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759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746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03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342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112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962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969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857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1" name="Google Shape;5371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2" name="Google Shape;5372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60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418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11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13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1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88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43750" y="3742225"/>
            <a:ext cx="23001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43750" y="2380050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208063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555799" y="579250"/>
            <a:ext cx="1477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99651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555800" y="1969950"/>
            <a:ext cx="2816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771300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719999" y="1886125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52282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51354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200">
                <a:solidFill>
                  <a:srgbClr val="5B3C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/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/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/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7" r:id="rId5"/>
    <p:sldLayoutId id="2147483661" r:id="rId6"/>
    <p:sldLayoutId id="2147483663" r:id="rId7"/>
    <p:sldLayoutId id="214748366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3666178" y="2597470"/>
            <a:ext cx="5477822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 zero shot learning </a:t>
            </a:r>
            <a:endParaRPr dirty="0"/>
          </a:p>
        </p:txBody>
      </p:sp>
      <p:pic>
        <p:nvPicPr>
          <p:cNvPr id="1026" name="Picture 2" descr="Kết quả hình ảnh cho fast zero shot learning image t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72073" cy="25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254277" y="2736799"/>
            <a:ext cx="3330587" cy="681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Nguyễn Hữu Mạnh</a:t>
            </a:r>
            <a:endParaRPr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0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example</a:t>
            </a:r>
            <a:endParaRPr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3A0C553-4B6E-44D7-BDA5-DC66E94C0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" y="1121887"/>
            <a:ext cx="3730336" cy="3097153"/>
          </a:xfrm>
          <a:prstGeom prst="rect">
            <a:avLst/>
          </a:prstGeom>
        </p:spPr>
      </p:pic>
      <p:pic>
        <p:nvPicPr>
          <p:cNvPr id="7" name="Picture 7" descr="A fox standing in the grass&#10;&#10;Description generated with high confidence">
            <a:extLst>
              <a:ext uri="{FF2B5EF4-FFF2-40B4-BE49-F238E27FC236}">
                <a16:creationId xmlns:a16="http://schemas.microsoft.com/office/drawing/2014/main" id="{3551ECE9-71D3-4A78-937D-F3F5CD94A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182" y="1150640"/>
            <a:ext cx="3834246" cy="27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5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sp>
        <p:nvSpPr>
          <p:cNvPr id="4" name="Google Shape;581;p26">
            <a:extLst>
              <a:ext uri="{FF2B5EF4-FFF2-40B4-BE49-F238E27FC236}">
                <a16:creationId xmlns:a16="http://schemas.microsoft.com/office/drawing/2014/main" id="{018A8E2C-08E5-4F97-94FF-C32EDF4915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8154" y="1240972"/>
            <a:ext cx="2045679" cy="50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Staatliches" panose="020B0604020202020204" charset="0"/>
              </a:rPr>
              <a:t>Image encoding</a:t>
            </a:r>
          </a:p>
        </p:txBody>
      </p:sp>
      <p:sp>
        <p:nvSpPr>
          <p:cNvPr id="5" name="Google Shape;581;p26">
            <a:extLst>
              <a:ext uri="{FF2B5EF4-FFF2-40B4-BE49-F238E27FC236}">
                <a16:creationId xmlns:a16="http://schemas.microsoft.com/office/drawing/2014/main" id="{6119AD8F-181A-4CAA-B31F-6F89DDD18059}"/>
              </a:ext>
            </a:extLst>
          </p:cNvPr>
          <p:cNvSpPr txBox="1">
            <a:spLocks/>
          </p:cNvSpPr>
          <p:nvPr/>
        </p:nvSpPr>
        <p:spPr>
          <a:xfrm>
            <a:off x="782582" y="1623744"/>
            <a:ext cx="6436925" cy="102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Using VGG19 to encode image to feature vector</a:t>
            </a:r>
          </a:p>
        </p:txBody>
      </p:sp>
      <p:sp>
        <p:nvSpPr>
          <p:cNvPr id="6" name="Google Shape;581;p26">
            <a:extLst>
              <a:ext uri="{FF2B5EF4-FFF2-40B4-BE49-F238E27FC236}">
                <a16:creationId xmlns:a16="http://schemas.microsoft.com/office/drawing/2014/main" id="{E36E3BBF-6D27-4D3C-83BC-3C0E47641483}"/>
              </a:ext>
            </a:extLst>
          </p:cNvPr>
          <p:cNvSpPr txBox="1">
            <a:spLocks/>
          </p:cNvSpPr>
          <p:nvPr/>
        </p:nvSpPr>
        <p:spPr>
          <a:xfrm>
            <a:off x="708154" y="2647507"/>
            <a:ext cx="2417818" cy="50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Staatliches" panose="020B0604020202020204" charset="0"/>
              </a:rPr>
              <a:t>word embedding</a:t>
            </a:r>
          </a:p>
        </p:txBody>
      </p:sp>
      <p:sp>
        <p:nvSpPr>
          <p:cNvPr id="7" name="Google Shape;581;p26">
            <a:extLst>
              <a:ext uri="{FF2B5EF4-FFF2-40B4-BE49-F238E27FC236}">
                <a16:creationId xmlns:a16="http://schemas.microsoft.com/office/drawing/2014/main" id="{10D798D0-6424-4FB6-953E-96563FF46412}"/>
              </a:ext>
            </a:extLst>
          </p:cNvPr>
          <p:cNvSpPr txBox="1">
            <a:spLocks/>
          </p:cNvSpPr>
          <p:nvPr/>
        </p:nvSpPr>
        <p:spPr>
          <a:xfrm>
            <a:off x="782582" y="3030279"/>
            <a:ext cx="6436925" cy="102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Glove to embed word label to word feature vector</a:t>
            </a:r>
          </a:p>
        </p:txBody>
      </p:sp>
    </p:spTree>
    <p:extLst>
      <p:ext uri="{BB962C8B-B14F-4D97-AF65-F5344CB8AC3E}">
        <p14:creationId xmlns:p14="http://schemas.microsoft.com/office/powerpoint/2010/main" val="389288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2312856" y="2388635"/>
            <a:ext cx="4184695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ja-JP" sz="3600" dirty="0"/>
              <a:t>Detail the architecture of model, algorithm and loss function</a:t>
            </a:r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270348" y="1161323"/>
            <a:ext cx="4184694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Part </a:t>
            </a:r>
            <a:r>
              <a:rPr lang="en" altLang="ja-JP" dirty="0"/>
              <a:t>4. model &amp; archi</a:t>
            </a:r>
            <a:r>
              <a:rPr lang="en-US" altLang="ja-JP" dirty="0" err="1"/>
              <a:t>tecture</a:t>
            </a:r>
            <a:endParaRPr dirty="0"/>
          </a:p>
        </p:txBody>
      </p:sp>
      <p:sp>
        <p:nvSpPr>
          <p:cNvPr id="501" name="Google Shape;501;p24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 flipH="1">
            <a:off x="8397618" y="3912118"/>
            <a:ext cx="794260" cy="1047654"/>
          </a:xfrm>
          <a:custGeom>
            <a:avLst/>
            <a:gdLst/>
            <a:ahLst/>
            <a:cxnLst/>
            <a:rect l="l" t="t" r="r" b="b"/>
            <a:pathLst>
              <a:path w="4037" h="5325" extrusionOk="0">
                <a:moveTo>
                  <a:pt x="3203" y="1"/>
                </a:moveTo>
                <a:cubicBezTo>
                  <a:pt x="2527" y="1"/>
                  <a:pt x="1714" y="515"/>
                  <a:pt x="1157" y="1188"/>
                </a:cubicBezTo>
                <a:cubicBezTo>
                  <a:pt x="490" y="1993"/>
                  <a:pt x="11" y="3289"/>
                  <a:pt x="0" y="3917"/>
                </a:cubicBezTo>
                <a:lnTo>
                  <a:pt x="89" y="5325"/>
                </a:lnTo>
                <a:lnTo>
                  <a:pt x="871" y="4084"/>
                </a:lnTo>
                <a:cubicBezTo>
                  <a:pt x="1251" y="3071"/>
                  <a:pt x="2503" y="2351"/>
                  <a:pt x="3339" y="1775"/>
                </a:cubicBezTo>
                <a:cubicBezTo>
                  <a:pt x="3801" y="1453"/>
                  <a:pt x="4036" y="1034"/>
                  <a:pt x="4036" y="684"/>
                </a:cubicBezTo>
                <a:cubicBezTo>
                  <a:pt x="4036" y="405"/>
                  <a:pt x="3887" y="171"/>
                  <a:pt x="3587" y="62"/>
                </a:cubicBezTo>
                <a:cubicBezTo>
                  <a:pt x="3468" y="21"/>
                  <a:pt x="3339" y="1"/>
                  <a:pt x="3203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4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505" name="Google Shape;505;p24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457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Direction using Deep Learning</a:t>
            </a:r>
            <a:endParaRPr dirty="0"/>
          </a:p>
        </p:txBody>
      </p:sp>
      <p:pic>
        <p:nvPicPr>
          <p:cNvPr id="3076" name="Picture 4" descr="Kết quả hình ảnh cho p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11" y="4126059"/>
            <a:ext cx="1209627" cy="68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477698" y="4470985"/>
            <a:ext cx="1586641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Pre-trained CNN</a:t>
            </a:r>
          </a:p>
        </p:txBody>
      </p:sp>
      <p:sp>
        <p:nvSpPr>
          <p:cNvPr id="5" name="Right Arrow 4"/>
          <p:cNvSpPr/>
          <p:nvPr/>
        </p:nvSpPr>
        <p:spPr>
          <a:xfrm rot="155959">
            <a:off x="2033103" y="4545019"/>
            <a:ext cx="311727" cy="18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3669731" y="4193022"/>
            <a:ext cx="253703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77698" y="3689192"/>
            <a:ext cx="1586641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4096 D</a:t>
            </a:r>
          </a:p>
        </p:txBody>
      </p:sp>
      <p:sp>
        <p:nvSpPr>
          <p:cNvPr id="14" name="Right Arrow 13"/>
          <p:cNvSpPr/>
          <p:nvPr/>
        </p:nvSpPr>
        <p:spPr>
          <a:xfrm rot="16200000">
            <a:off x="3666693" y="3392100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477698" y="2897328"/>
            <a:ext cx="1586641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8096 D</a:t>
            </a:r>
          </a:p>
        </p:txBody>
      </p:sp>
      <p:sp>
        <p:nvSpPr>
          <p:cNvPr id="16" name="Right Arrow 15"/>
          <p:cNvSpPr/>
          <p:nvPr/>
        </p:nvSpPr>
        <p:spPr>
          <a:xfrm rot="16200000">
            <a:off x="3666693" y="2584144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477698" y="2105464"/>
            <a:ext cx="1586641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2048 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291034" y="2196676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9023" y="3311961"/>
            <a:ext cx="114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Dense </a:t>
            </a:r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900238" y="2404529"/>
            <a:ext cx="1414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Dense </a:t>
            </a:r>
            <a:r>
              <a:rPr lang="en-US" sz="1100" dirty="0" err="1"/>
              <a:t>Relu</a:t>
            </a:r>
            <a:endParaRPr lang="en-US" sz="1100" dirty="0"/>
          </a:p>
          <a:p>
            <a:r>
              <a:rPr lang="en-US" sz="1100" dirty="0"/>
              <a:t>Dropout 30%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77505" y="2102872"/>
            <a:ext cx="1586641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300 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0238" y="1736387"/>
            <a:ext cx="141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Dense Linear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39516" y="1702492"/>
            <a:ext cx="4734020" cy="2389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89448" y="1209514"/>
            <a:ext cx="114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 (.)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08760" y="2897328"/>
            <a:ext cx="1238068" cy="4383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Word Embedding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0232" y="3661371"/>
            <a:ext cx="1414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Tags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6984274" y="3392099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700232" y="2102870"/>
            <a:ext cx="888568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Dot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6398343" y="2190514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6956004" y="2560036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44516" y="2619972"/>
            <a:ext cx="141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300 x 291 D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685608" y="2204178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983920" y="2136560"/>
            <a:ext cx="102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Y_predict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2951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oss function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3A317-CD06-4603-B493-D6E7B401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9" y="1072821"/>
            <a:ext cx="5741581" cy="35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1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2312856" y="2388635"/>
            <a:ext cx="4184695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ja-JP" sz="3600" dirty="0"/>
              <a:t>Some result and evaluation of model</a:t>
            </a:r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270348" y="1161323"/>
            <a:ext cx="4758852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Part </a:t>
            </a:r>
            <a:r>
              <a:rPr lang="en" altLang="ja-JP" dirty="0"/>
              <a:t>5. Result &amp; evaluate accura</a:t>
            </a:r>
            <a:r>
              <a:rPr lang="en-US" altLang="ja-JP" dirty="0"/>
              <a:t>cy</a:t>
            </a:r>
            <a:endParaRPr dirty="0"/>
          </a:p>
        </p:txBody>
      </p:sp>
      <p:sp>
        <p:nvSpPr>
          <p:cNvPr id="501" name="Google Shape;501;p24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 flipH="1">
            <a:off x="8397618" y="3912118"/>
            <a:ext cx="794260" cy="1047654"/>
          </a:xfrm>
          <a:custGeom>
            <a:avLst/>
            <a:gdLst/>
            <a:ahLst/>
            <a:cxnLst/>
            <a:rect l="l" t="t" r="r" b="b"/>
            <a:pathLst>
              <a:path w="4037" h="5325" extrusionOk="0">
                <a:moveTo>
                  <a:pt x="3203" y="1"/>
                </a:moveTo>
                <a:cubicBezTo>
                  <a:pt x="2527" y="1"/>
                  <a:pt x="1714" y="515"/>
                  <a:pt x="1157" y="1188"/>
                </a:cubicBezTo>
                <a:cubicBezTo>
                  <a:pt x="490" y="1993"/>
                  <a:pt x="11" y="3289"/>
                  <a:pt x="0" y="3917"/>
                </a:cubicBezTo>
                <a:lnTo>
                  <a:pt x="89" y="5325"/>
                </a:lnTo>
                <a:lnTo>
                  <a:pt x="871" y="4084"/>
                </a:lnTo>
                <a:cubicBezTo>
                  <a:pt x="1251" y="3071"/>
                  <a:pt x="2503" y="2351"/>
                  <a:pt x="3339" y="1775"/>
                </a:cubicBezTo>
                <a:cubicBezTo>
                  <a:pt x="3801" y="1453"/>
                  <a:pt x="4036" y="1034"/>
                  <a:pt x="4036" y="684"/>
                </a:cubicBezTo>
                <a:cubicBezTo>
                  <a:pt x="4036" y="405"/>
                  <a:pt x="3887" y="171"/>
                  <a:pt x="3587" y="62"/>
                </a:cubicBezTo>
                <a:cubicBezTo>
                  <a:pt x="3468" y="21"/>
                  <a:pt x="3339" y="1"/>
                  <a:pt x="3203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4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505" name="Google Shape;505;p24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27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 &amp; evaluating accuracy</a:t>
            </a:r>
            <a:r>
              <a:rPr lang="en" dirty="0"/>
              <a:t> </a:t>
            </a:r>
            <a:endParaRPr dirty="0"/>
          </a:p>
        </p:txBody>
      </p:sp>
      <p:sp>
        <p:nvSpPr>
          <p:cNvPr id="4" name="Google Shape;581;p26">
            <a:extLst>
              <a:ext uri="{FF2B5EF4-FFF2-40B4-BE49-F238E27FC236}">
                <a16:creationId xmlns:a16="http://schemas.microsoft.com/office/drawing/2014/main" id="{B5873906-6CB4-4463-9342-5AABBC3D35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4472" y="877290"/>
            <a:ext cx="2768693" cy="50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Staatliches" panose="020B0604020202020204" charset="0"/>
              </a:rPr>
              <a:t>result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EC3081-A66D-4A6B-B8D5-CE250876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264" y="2242473"/>
            <a:ext cx="4312227" cy="234188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75DB96-E905-42D1-B715-BC5642479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32" y="2243570"/>
            <a:ext cx="3827318" cy="2339686"/>
          </a:xfrm>
          <a:prstGeom prst="rect">
            <a:avLst/>
          </a:prstGeom>
        </p:spPr>
      </p:pic>
      <p:sp>
        <p:nvSpPr>
          <p:cNvPr id="7" name="Google Shape;581;p26">
            <a:extLst>
              <a:ext uri="{FF2B5EF4-FFF2-40B4-BE49-F238E27FC236}">
                <a16:creationId xmlns:a16="http://schemas.microsoft.com/office/drawing/2014/main" id="{B6DDED56-9EAC-4405-AA7B-D346415D5B87}"/>
              </a:ext>
            </a:extLst>
          </p:cNvPr>
          <p:cNvSpPr txBox="1">
            <a:spLocks/>
          </p:cNvSpPr>
          <p:nvPr/>
        </p:nvSpPr>
        <p:spPr>
          <a:xfrm>
            <a:off x="1213845" y="1559626"/>
            <a:ext cx="2768693" cy="50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bg2"/>
                </a:solidFill>
                <a:latin typeface="Staatliches"/>
              </a:rPr>
              <a:t>Seen tags</a:t>
            </a:r>
            <a:endParaRPr lang="en-US" dirty="0"/>
          </a:p>
        </p:txBody>
      </p:sp>
      <p:sp>
        <p:nvSpPr>
          <p:cNvPr id="10" name="Google Shape;581;p26">
            <a:extLst>
              <a:ext uri="{FF2B5EF4-FFF2-40B4-BE49-F238E27FC236}">
                <a16:creationId xmlns:a16="http://schemas.microsoft.com/office/drawing/2014/main" id="{7159EFD7-CD04-427C-B8D9-6BC89DD15927}"/>
              </a:ext>
            </a:extLst>
          </p:cNvPr>
          <p:cNvSpPr txBox="1">
            <a:spLocks/>
          </p:cNvSpPr>
          <p:nvPr/>
        </p:nvSpPr>
        <p:spPr>
          <a:xfrm>
            <a:off x="5484508" y="1559625"/>
            <a:ext cx="2768693" cy="50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bg2"/>
                </a:solidFill>
                <a:latin typeface="Staatliches"/>
              </a:rPr>
              <a:t>Unseen tags</a:t>
            </a:r>
          </a:p>
        </p:txBody>
      </p:sp>
    </p:spTree>
    <p:extLst>
      <p:ext uri="{BB962C8B-B14F-4D97-AF65-F5344CB8AC3E}">
        <p14:creationId xmlns:p14="http://schemas.microsoft.com/office/powerpoint/2010/main" val="76743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 &amp; evaluating accuracy</a:t>
            </a:r>
            <a:r>
              <a:rPr lang="en" dirty="0"/>
              <a:t> </a:t>
            </a:r>
            <a:endParaRPr dirty="0"/>
          </a:p>
        </p:txBody>
      </p:sp>
      <p:sp>
        <p:nvSpPr>
          <p:cNvPr id="4" name="Google Shape;581;p26">
            <a:extLst>
              <a:ext uri="{FF2B5EF4-FFF2-40B4-BE49-F238E27FC236}">
                <a16:creationId xmlns:a16="http://schemas.microsoft.com/office/drawing/2014/main" id="{B5873906-6CB4-4463-9342-5AABBC3D35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4472" y="877290"/>
            <a:ext cx="2768693" cy="50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Staatliches" panose="020B0604020202020204" charset="0"/>
              </a:rPr>
              <a:t>result</a:t>
            </a:r>
          </a:p>
        </p:txBody>
      </p:sp>
      <p:sp>
        <p:nvSpPr>
          <p:cNvPr id="7" name="Google Shape;581;p26">
            <a:extLst>
              <a:ext uri="{FF2B5EF4-FFF2-40B4-BE49-F238E27FC236}">
                <a16:creationId xmlns:a16="http://schemas.microsoft.com/office/drawing/2014/main" id="{B6DDED56-9EAC-4405-AA7B-D346415D5B87}"/>
              </a:ext>
            </a:extLst>
          </p:cNvPr>
          <p:cNvSpPr txBox="1">
            <a:spLocks/>
          </p:cNvSpPr>
          <p:nvPr/>
        </p:nvSpPr>
        <p:spPr>
          <a:xfrm>
            <a:off x="1213845" y="1559626"/>
            <a:ext cx="2768693" cy="50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bg2"/>
                </a:solidFill>
                <a:latin typeface="Staatliches"/>
              </a:rPr>
              <a:t>Seen tags</a:t>
            </a:r>
            <a:endParaRPr lang="en-US" dirty="0"/>
          </a:p>
        </p:txBody>
      </p:sp>
      <p:sp>
        <p:nvSpPr>
          <p:cNvPr id="10" name="Google Shape;581;p26">
            <a:extLst>
              <a:ext uri="{FF2B5EF4-FFF2-40B4-BE49-F238E27FC236}">
                <a16:creationId xmlns:a16="http://schemas.microsoft.com/office/drawing/2014/main" id="{7159EFD7-CD04-427C-B8D9-6BC89DD15927}"/>
              </a:ext>
            </a:extLst>
          </p:cNvPr>
          <p:cNvSpPr txBox="1">
            <a:spLocks/>
          </p:cNvSpPr>
          <p:nvPr/>
        </p:nvSpPr>
        <p:spPr>
          <a:xfrm>
            <a:off x="5484508" y="1559625"/>
            <a:ext cx="2768693" cy="50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bg2"/>
                </a:solidFill>
                <a:latin typeface="Staatliches"/>
              </a:rPr>
              <a:t>Unseen tags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A80709-E873-4771-966D-7CF16A1A5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13" y="2262620"/>
            <a:ext cx="4502727" cy="2374322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A6AB8-5FE6-461F-B406-151A2996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64" y="2268247"/>
            <a:ext cx="4114799" cy="23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 &amp; evaluating accuracy</a:t>
            </a:r>
            <a:r>
              <a:rPr lang="en" dirty="0"/>
              <a:t> </a:t>
            </a:r>
            <a:endParaRPr dirty="0"/>
          </a:p>
        </p:txBody>
      </p:sp>
      <p:sp>
        <p:nvSpPr>
          <p:cNvPr id="4" name="Google Shape;581;p26">
            <a:extLst>
              <a:ext uri="{FF2B5EF4-FFF2-40B4-BE49-F238E27FC236}">
                <a16:creationId xmlns:a16="http://schemas.microsoft.com/office/drawing/2014/main" id="{B5873906-6CB4-4463-9342-5AABBC3D35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8154" y="1240972"/>
            <a:ext cx="2768693" cy="50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Staatliches" panose="020B0604020202020204" charset="0"/>
              </a:rPr>
              <a:t>evaluate accuracy</a:t>
            </a:r>
          </a:p>
        </p:txBody>
      </p:sp>
      <p:sp>
        <p:nvSpPr>
          <p:cNvPr id="5" name="Google Shape;581;p26">
            <a:extLst>
              <a:ext uri="{FF2B5EF4-FFF2-40B4-BE49-F238E27FC236}">
                <a16:creationId xmlns:a16="http://schemas.microsoft.com/office/drawing/2014/main" id="{6D0C7C28-8880-45F7-94C0-2348DDD0D650}"/>
              </a:ext>
            </a:extLst>
          </p:cNvPr>
          <p:cNvSpPr txBox="1">
            <a:spLocks/>
          </p:cNvSpPr>
          <p:nvPr/>
        </p:nvSpPr>
        <p:spPr>
          <a:xfrm>
            <a:off x="782582" y="1623744"/>
            <a:ext cx="6675915" cy="284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bg2"/>
                </a:solidFill>
              </a:rPr>
              <a:t>Evaluate in both seen and unseen tags </a:t>
            </a:r>
            <a:endParaRPr lang="en-US" sz="2400">
              <a:solidFill>
                <a:schemeClr val="bg2"/>
              </a:solidFill>
            </a:endParaRPr>
          </a:p>
          <a:p>
            <a:pPr marL="0" indent="0" algn="l"/>
            <a:endParaRPr lang="en-US" sz="2400" dirty="0">
              <a:solidFill>
                <a:schemeClr val="bg2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bg2"/>
                </a:solidFill>
              </a:rPr>
              <a:t>Accuracy with F1 score:</a:t>
            </a:r>
            <a:endParaRPr lang="en-US" dirty="0">
              <a:solidFill>
                <a:schemeClr val="bg2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bg2"/>
                </a:solidFill>
              </a:rPr>
              <a:t> ~ 46% with seen tags</a:t>
            </a:r>
          </a:p>
          <a:p>
            <a:pPr marL="0" indent="0" algn="l"/>
            <a:r>
              <a:rPr lang="en-US" sz="2400" dirty="0">
                <a:solidFill>
                  <a:schemeClr val="bg2"/>
                </a:solidFill>
              </a:rPr>
              <a:t> ~ 20% with unseen tags</a:t>
            </a:r>
          </a:p>
        </p:txBody>
      </p:sp>
    </p:spTree>
    <p:extLst>
      <p:ext uri="{BB962C8B-B14F-4D97-AF65-F5344CB8AC3E}">
        <p14:creationId xmlns:p14="http://schemas.microsoft.com/office/powerpoint/2010/main" val="294905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4" name="Google Shape;5374;p38"/>
          <p:cNvGrpSpPr/>
          <p:nvPr/>
        </p:nvGrpSpPr>
        <p:grpSpPr>
          <a:xfrm>
            <a:off x="882387" y="3164574"/>
            <a:ext cx="3116480" cy="1301090"/>
            <a:chOff x="1202000" y="2798341"/>
            <a:chExt cx="2538884" cy="1059951"/>
          </a:xfrm>
        </p:grpSpPr>
        <p:sp>
          <p:nvSpPr>
            <p:cNvPr id="5375" name="Google Shape;5375;p38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8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7" name="Google Shape;5377;p38"/>
          <p:cNvSpPr txBox="1">
            <a:spLocks noGrp="1"/>
          </p:cNvSpPr>
          <p:nvPr>
            <p:ph type="ctrTitle"/>
          </p:nvPr>
        </p:nvSpPr>
        <p:spPr>
          <a:xfrm>
            <a:off x="5375184" y="874748"/>
            <a:ext cx="2991900" cy="2740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</a:t>
            </a:r>
            <a:r>
              <a:rPr lang="en-US" dirty="0"/>
              <a:t>for listening</a:t>
            </a:r>
            <a:endParaRPr dirty="0"/>
          </a:p>
        </p:txBody>
      </p:sp>
      <p:sp>
        <p:nvSpPr>
          <p:cNvPr id="5378" name="Google Shape;5378;p38"/>
          <p:cNvSpPr txBox="1">
            <a:spLocks noGrp="1"/>
          </p:cNvSpPr>
          <p:nvPr>
            <p:ph type="subTitle" idx="1"/>
          </p:nvPr>
        </p:nvSpPr>
        <p:spPr>
          <a:xfrm>
            <a:off x="5492143" y="3486699"/>
            <a:ext cx="2991900" cy="78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3F3F3"/>
                </a:solidFill>
              </a:rPr>
              <a:t>Does anyone have any questions?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92" name="Picture 2" descr="Kết quả hình ảnh cho fast zero shot learning image tagging">
            <a:extLst>
              <a:ext uri="{FF2B5EF4-FFF2-40B4-BE49-F238E27FC236}">
                <a16:creationId xmlns:a16="http://schemas.microsoft.com/office/drawing/2014/main" id="{05A64AD6-D15F-4B4B-813C-FD70A5110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82"/>
            <a:ext cx="4172073" cy="25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subTitle" idx="7"/>
          </p:nvPr>
        </p:nvSpPr>
        <p:spPr>
          <a:xfrm>
            <a:off x="1409240" y="816738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tagging with fast-zero shot learning</a:t>
            </a:r>
            <a:endParaRPr dirty="0"/>
          </a:p>
        </p:txBody>
      </p:sp>
      <p:sp>
        <p:nvSpPr>
          <p:cNvPr id="324" name="Google Shape;324;p23"/>
          <p:cNvSpPr txBox="1">
            <a:spLocks noGrp="1"/>
          </p:cNvSpPr>
          <p:nvPr>
            <p:ph type="subTitle" idx="8"/>
          </p:nvPr>
        </p:nvSpPr>
        <p:spPr>
          <a:xfrm>
            <a:off x="5059926" y="4373806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result and evaluation of model</a:t>
            </a:r>
            <a:endParaRPr dirty="0"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9"/>
          </p:nvPr>
        </p:nvSpPr>
        <p:spPr>
          <a:xfrm>
            <a:off x="1373437" y="2252186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Pre-processing the data</a:t>
            </a:r>
            <a:endParaRPr dirty="0"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13"/>
          </p:nvPr>
        </p:nvSpPr>
        <p:spPr>
          <a:xfrm>
            <a:off x="4181076" y="870964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for problem of image tagging</a:t>
            </a:r>
            <a:endParaRPr dirty="0"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15"/>
          </p:nvPr>
        </p:nvSpPr>
        <p:spPr>
          <a:xfrm>
            <a:off x="6825176" y="2790941"/>
            <a:ext cx="206544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 the architecture of model, algorithm and loss function</a:t>
            </a:r>
            <a:endParaRPr dirty="0"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16"/>
          </p:nvPr>
        </p:nvSpPr>
        <p:spPr>
          <a:xfrm>
            <a:off x="3867748" y="3871419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17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34" name="Google Shape;334;p23"/>
          <p:cNvSpPr txBox="1">
            <a:spLocks noGrp="1"/>
          </p:cNvSpPr>
          <p:nvPr>
            <p:ph type="title" idx="20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4"/>
          </p:nvPr>
        </p:nvSpPr>
        <p:spPr>
          <a:xfrm>
            <a:off x="1373438" y="300422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5"/>
          </p:nvPr>
        </p:nvSpPr>
        <p:spPr>
          <a:xfrm>
            <a:off x="5059926" y="3967289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esult &amp; evaluate</a:t>
            </a:r>
            <a:endParaRPr dirty="0"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6"/>
          </p:nvPr>
        </p:nvSpPr>
        <p:spPr>
          <a:xfrm>
            <a:off x="1373438" y="1717492"/>
            <a:ext cx="2213504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&amp; Pre-processing</a:t>
            </a:r>
            <a:endParaRPr dirty="0"/>
          </a:p>
        </p:txBody>
      </p:sp>
      <p:sp>
        <p:nvSpPr>
          <p:cNvPr id="339" name="Google Shape;339;p23"/>
          <p:cNvSpPr txBox="1">
            <a:spLocks noGrp="1"/>
          </p:cNvSpPr>
          <p:nvPr>
            <p:ph type="subTitle" idx="2"/>
          </p:nvPr>
        </p:nvSpPr>
        <p:spPr>
          <a:xfrm>
            <a:off x="6825174" y="2380050"/>
            <a:ext cx="1445989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odel &amp; architecture</a:t>
            </a:r>
            <a:endParaRPr dirty="0"/>
          </a:p>
        </p:txBody>
      </p:sp>
      <p:sp>
        <p:nvSpPr>
          <p:cNvPr id="340" name="Google Shape;340;p23"/>
          <p:cNvSpPr txBox="1">
            <a:spLocks noGrp="1"/>
          </p:cNvSpPr>
          <p:nvPr>
            <p:ph type="subTitle" idx="3"/>
          </p:nvPr>
        </p:nvSpPr>
        <p:spPr>
          <a:xfrm>
            <a:off x="4189307" y="264947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2312856" y="2388635"/>
            <a:ext cx="432186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ja-JP" sz="3600" dirty="0"/>
              <a:t>Image tagging with fast-zero shot learning</a:t>
            </a:r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270348" y="1161323"/>
            <a:ext cx="3715803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Part </a:t>
            </a:r>
            <a:r>
              <a:rPr lang="en" altLang="ja-JP" dirty="0"/>
              <a:t>1. introduction</a:t>
            </a:r>
            <a:endParaRPr dirty="0"/>
          </a:p>
        </p:txBody>
      </p:sp>
      <p:sp>
        <p:nvSpPr>
          <p:cNvPr id="501" name="Google Shape;501;p24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 flipH="1">
            <a:off x="8397618" y="3912118"/>
            <a:ext cx="794260" cy="1047654"/>
          </a:xfrm>
          <a:custGeom>
            <a:avLst/>
            <a:gdLst/>
            <a:ahLst/>
            <a:cxnLst/>
            <a:rect l="l" t="t" r="r" b="b"/>
            <a:pathLst>
              <a:path w="4037" h="5325" extrusionOk="0">
                <a:moveTo>
                  <a:pt x="3203" y="1"/>
                </a:moveTo>
                <a:cubicBezTo>
                  <a:pt x="2527" y="1"/>
                  <a:pt x="1714" y="515"/>
                  <a:pt x="1157" y="1188"/>
                </a:cubicBezTo>
                <a:cubicBezTo>
                  <a:pt x="490" y="1993"/>
                  <a:pt x="11" y="3289"/>
                  <a:pt x="0" y="3917"/>
                </a:cubicBezTo>
                <a:lnTo>
                  <a:pt x="89" y="5325"/>
                </a:lnTo>
                <a:lnTo>
                  <a:pt x="871" y="4084"/>
                </a:lnTo>
                <a:cubicBezTo>
                  <a:pt x="1251" y="3071"/>
                  <a:pt x="2503" y="2351"/>
                  <a:pt x="3339" y="1775"/>
                </a:cubicBezTo>
                <a:cubicBezTo>
                  <a:pt x="3801" y="1453"/>
                  <a:pt x="4036" y="1034"/>
                  <a:pt x="4036" y="684"/>
                </a:cubicBezTo>
                <a:cubicBezTo>
                  <a:pt x="4036" y="405"/>
                  <a:pt x="3887" y="171"/>
                  <a:pt x="3587" y="62"/>
                </a:cubicBezTo>
                <a:cubicBezTo>
                  <a:pt x="3468" y="21"/>
                  <a:pt x="3339" y="1"/>
                  <a:pt x="3203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4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505" name="Google Shape;505;p24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tagging and Application</a:t>
            </a:r>
            <a:endParaRPr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345;p24">
            <a:extLst>
              <a:ext uri="{FF2B5EF4-FFF2-40B4-BE49-F238E27FC236}">
                <a16:creationId xmlns:a16="http://schemas.microsoft.com/office/drawing/2014/main" id="{77E6508A-DB3F-45F4-AF4B-E406F1C3EC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4093535" y="1036231"/>
            <a:ext cx="4908188" cy="2187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ja-JP" sz="3600" dirty="0">
                <a:solidFill>
                  <a:schemeClr val="accent1"/>
                </a:solidFill>
                <a:latin typeface="Dosis ExtraLight" panose="020B0604020202020204" charset="0"/>
              </a:rPr>
              <a:t>Build auto-tagging system</a:t>
            </a:r>
          </a:p>
          <a:p>
            <a:pPr marL="0" lvl="0" indent="0"/>
            <a:endParaRPr lang="en-US" altLang="ja-JP" sz="3600" dirty="0">
              <a:solidFill>
                <a:schemeClr val="accent1"/>
              </a:solidFill>
              <a:latin typeface="Dosis ExtraLight" panose="020B0604020202020204" charset="0"/>
            </a:endParaRPr>
          </a:p>
          <a:p>
            <a:pPr marL="0" lvl="0" indent="0"/>
            <a:r>
              <a:rPr lang="en-US" altLang="ja-JP" sz="3600" dirty="0">
                <a:solidFill>
                  <a:schemeClr val="accent1"/>
                </a:solidFill>
                <a:latin typeface="Dosis ExtraLight" panose="020B0604020202020204" charset="0"/>
              </a:rPr>
              <a:t>Search engine for google ..</a:t>
            </a:r>
          </a:p>
        </p:txBody>
      </p:sp>
      <p:pic>
        <p:nvPicPr>
          <p:cNvPr id="29" name="Picture 6" descr="Kết quả hình ảnh cho image tagging">
            <a:extLst>
              <a:ext uri="{FF2B5EF4-FFF2-40B4-BE49-F238E27FC236}">
                <a16:creationId xmlns:a16="http://schemas.microsoft.com/office/drawing/2014/main" id="{19469268-5D0A-4A75-A1B6-E5F7632C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7" y="977593"/>
            <a:ext cx="3671012" cy="230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64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tagging and problem</a:t>
            </a:r>
            <a:r>
              <a:rPr lang="en-US" dirty="0"/>
              <a:t>s</a:t>
            </a:r>
            <a:endParaRPr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6212568" y="2856407"/>
            <a:ext cx="2667712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Dosis ExtraLight" panose="020B0604020202020204" charset="0"/>
              </a:rPr>
              <a:t>How to tag image which it’s tag is not given in training phase</a:t>
            </a:r>
            <a:endParaRPr dirty="0">
              <a:solidFill>
                <a:schemeClr val="bg2"/>
              </a:solidFill>
              <a:latin typeface="Dosis ExtraLight" panose="020B0604020202020204" charset="0"/>
            </a:endParaRPr>
          </a:p>
        </p:txBody>
      </p:sp>
      <p:sp>
        <p:nvSpPr>
          <p:cNvPr id="82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6353883" y="1506720"/>
            <a:ext cx="2667712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Dosis ExtraLight" panose="020B0604020202020204" charset="0"/>
              </a:rPr>
              <a:t>All the tag are given in training phase</a:t>
            </a:r>
            <a:endParaRPr dirty="0">
              <a:solidFill>
                <a:schemeClr val="bg2"/>
              </a:solidFill>
              <a:latin typeface="Dosis ExtraLight" panose="020B060402020202020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392621" y="4233101"/>
            <a:ext cx="372700" cy="191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Google Shape;517;p25"/>
          <p:cNvSpPr txBox="1">
            <a:spLocks/>
          </p:cNvSpPr>
          <p:nvPr/>
        </p:nvSpPr>
        <p:spPr>
          <a:xfrm>
            <a:off x="6825209" y="4071844"/>
            <a:ext cx="2775781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000" dirty="0"/>
              <a:t>Zero shot learning</a:t>
            </a:r>
          </a:p>
        </p:txBody>
      </p:sp>
      <p:pic>
        <p:nvPicPr>
          <p:cNvPr id="23" name="Picture 2" descr="Kết quả hình ảnh cho image tagging">
            <a:extLst>
              <a:ext uri="{FF2B5EF4-FFF2-40B4-BE49-F238E27FC236}">
                <a16:creationId xmlns:a16="http://schemas.microsoft.com/office/drawing/2014/main" id="{64F0900A-7C6E-4867-9C29-455AE44F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21" y="1352155"/>
            <a:ext cx="4502294" cy="284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8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2312856" y="2388635"/>
            <a:ext cx="432186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ja-JP" sz="3600" dirty="0"/>
              <a:t>A new approach for solving image tagging problem</a:t>
            </a:r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270348" y="1161323"/>
            <a:ext cx="3715803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Part </a:t>
            </a:r>
            <a:r>
              <a:rPr lang="en" altLang="ja-JP" dirty="0"/>
              <a:t>2. Approach</a:t>
            </a:r>
            <a:endParaRPr dirty="0"/>
          </a:p>
        </p:txBody>
      </p:sp>
      <p:sp>
        <p:nvSpPr>
          <p:cNvPr id="501" name="Google Shape;501;p24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 flipH="1">
            <a:off x="8397618" y="3912118"/>
            <a:ext cx="794260" cy="1047654"/>
          </a:xfrm>
          <a:custGeom>
            <a:avLst/>
            <a:gdLst/>
            <a:ahLst/>
            <a:cxnLst/>
            <a:rect l="l" t="t" r="r" b="b"/>
            <a:pathLst>
              <a:path w="4037" h="5325" extrusionOk="0">
                <a:moveTo>
                  <a:pt x="3203" y="1"/>
                </a:moveTo>
                <a:cubicBezTo>
                  <a:pt x="2527" y="1"/>
                  <a:pt x="1714" y="515"/>
                  <a:pt x="1157" y="1188"/>
                </a:cubicBezTo>
                <a:cubicBezTo>
                  <a:pt x="490" y="1993"/>
                  <a:pt x="11" y="3289"/>
                  <a:pt x="0" y="3917"/>
                </a:cubicBezTo>
                <a:lnTo>
                  <a:pt x="89" y="5325"/>
                </a:lnTo>
                <a:lnTo>
                  <a:pt x="871" y="4084"/>
                </a:lnTo>
                <a:cubicBezTo>
                  <a:pt x="1251" y="3071"/>
                  <a:pt x="2503" y="2351"/>
                  <a:pt x="3339" y="1775"/>
                </a:cubicBezTo>
                <a:cubicBezTo>
                  <a:pt x="3801" y="1453"/>
                  <a:pt x="4036" y="1034"/>
                  <a:pt x="4036" y="684"/>
                </a:cubicBezTo>
                <a:cubicBezTo>
                  <a:pt x="4036" y="405"/>
                  <a:pt x="3887" y="171"/>
                  <a:pt x="3587" y="62"/>
                </a:cubicBezTo>
                <a:cubicBezTo>
                  <a:pt x="3468" y="21"/>
                  <a:pt x="3339" y="1"/>
                  <a:pt x="3203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4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505" name="Google Shape;505;p24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19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Zero shot learning</a:t>
            </a:r>
            <a:endParaRPr dirty="0"/>
          </a:p>
        </p:txBody>
      </p:sp>
      <p:sp>
        <p:nvSpPr>
          <p:cNvPr id="94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708156" y="2147528"/>
            <a:ext cx="2667712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/>
                </a:solidFill>
                <a:latin typeface="Dosis ExtraLight" panose="020B0604020202020204" charset="0"/>
              </a:rPr>
              <a:t>Project unseen tags to this Principal Direction</a:t>
            </a:r>
            <a:endParaRPr sz="1600" dirty="0">
              <a:solidFill>
                <a:schemeClr val="bg2"/>
              </a:solidFill>
              <a:latin typeface="Dosis ExtraLight" panose="020B0604020202020204" charset="0"/>
            </a:endParaRPr>
          </a:p>
        </p:txBody>
      </p:sp>
      <p:sp>
        <p:nvSpPr>
          <p:cNvPr id="95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708156" y="1240973"/>
            <a:ext cx="2667712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/>
                </a:solidFill>
                <a:latin typeface="Dosis ExtraLight" panose="020B0604020202020204" charset="0"/>
              </a:rPr>
              <a:t>Find the Principal Direction between Image and Word vector space</a:t>
            </a:r>
            <a:endParaRPr sz="1600" dirty="0">
              <a:solidFill>
                <a:schemeClr val="bg2"/>
              </a:solidFill>
              <a:latin typeface="Dosis ExtraLight" panose="020B0604020202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2" y="1026967"/>
            <a:ext cx="5465618" cy="3117193"/>
          </a:xfrm>
          <a:prstGeom prst="rect">
            <a:avLst/>
          </a:prstGeom>
        </p:spPr>
      </p:pic>
      <p:sp>
        <p:nvSpPr>
          <p:cNvPr id="6" name="Google Shape;581;p26">
            <a:extLst>
              <a:ext uri="{FF2B5EF4-FFF2-40B4-BE49-F238E27FC236}">
                <a16:creationId xmlns:a16="http://schemas.microsoft.com/office/drawing/2014/main" id="{C002CC32-EE85-4D5A-B15E-2CB74856E963}"/>
              </a:ext>
            </a:extLst>
          </p:cNvPr>
          <p:cNvSpPr txBox="1">
            <a:spLocks/>
          </p:cNvSpPr>
          <p:nvPr/>
        </p:nvSpPr>
        <p:spPr>
          <a:xfrm>
            <a:off x="708156" y="3317527"/>
            <a:ext cx="2667712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/>
            <a:r>
              <a:rPr lang="en-US" sz="1600" dirty="0">
                <a:solidFill>
                  <a:schemeClr val="bg2"/>
                </a:solidFill>
                <a:latin typeface="Dosis ExtraLight" panose="020B0604020202020204" charset="0"/>
              </a:rPr>
              <a:t>Get the best 5 tags upon ranking </a:t>
            </a:r>
          </a:p>
        </p:txBody>
      </p:sp>
    </p:spTree>
    <p:extLst>
      <p:ext uri="{BB962C8B-B14F-4D97-AF65-F5344CB8AC3E}">
        <p14:creationId xmlns:p14="http://schemas.microsoft.com/office/powerpoint/2010/main" val="54306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2312856" y="2388635"/>
            <a:ext cx="5119302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ja-JP" sz="3600" dirty="0"/>
              <a:t>Overview of using dataset and pre-processing</a:t>
            </a:r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270348" y="1161323"/>
            <a:ext cx="4184694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Part </a:t>
            </a:r>
            <a:r>
              <a:rPr lang="en" altLang="ja-JP" dirty="0"/>
              <a:t>3. Data &amp; pre-</a:t>
            </a:r>
            <a:r>
              <a:rPr lang="en-US" altLang="ja-JP" dirty="0"/>
              <a:t>processing</a:t>
            </a:r>
            <a:endParaRPr dirty="0"/>
          </a:p>
        </p:txBody>
      </p:sp>
      <p:sp>
        <p:nvSpPr>
          <p:cNvPr id="501" name="Google Shape;501;p24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 flipH="1">
            <a:off x="8397618" y="3912118"/>
            <a:ext cx="794260" cy="1047654"/>
          </a:xfrm>
          <a:custGeom>
            <a:avLst/>
            <a:gdLst/>
            <a:ahLst/>
            <a:cxnLst/>
            <a:rect l="l" t="t" r="r" b="b"/>
            <a:pathLst>
              <a:path w="4037" h="5325" extrusionOk="0">
                <a:moveTo>
                  <a:pt x="3203" y="1"/>
                </a:moveTo>
                <a:cubicBezTo>
                  <a:pt x="2527" y="1"/>
                  <a:pt x="1714" y="515"/>
                  <a:pt x="1157" y="1188"/>
                </a:cubicBezTo>
                <a:cubicBezTo>
                  <a:pt x="490" y="1993"/>
                  <a:pt x="11" y="3289"/>
                  <a:pt x="0" y="3917"/>
                </a:cubicBezTo>
                <a:lnTo>
                  <a:pt x="89" y="5325"/>
                </a:lnTo>
                <a:lnTo>
                  <a:pt x="871" y="4084"/>
                </a:lnTo>
                <a:cubicBezTo>
                  <a:pt x="1251" y="3071"/>
                  <a:pt x="2503" y="2351"/>
                  <a:pt x="3339" y="1775"/>
                </a:cubicBezTo>
                <a:cubicBezTo>
                  <a:pt x="3801" y="1453"/>
                  <a:pt x="4036" y="1034"/>
                  <a:pt x="4036" y="684"/>
                </a:cubicBezTo>
                <a:cubicBezTo>
                  <a:pt x="4036" y="405"/>
                  <a:pt x="3887" y="171"/>
                  <a:pt x="3587" y="62"/>
                </a:cubicBezTo>
                <a:cubicBezTo>
                  <a:pt x="3468" y="21"/>
                  <a:pt x="3339" y="1"/>
                  <a:pt x="3203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4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505" name="Google Shape;505;p24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957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95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708154" y="1240972"/>
            <a:ext cx="6607045" cy="2884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Dataset: IAPR-TC12 dataset with 20k images split into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+ train set: 15k images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+ validation set: 2,6k images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+ test set: 2,2k images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bg2"/>
              </a:solidFill>
              <a:latin typeface="Dosis Extra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- Label of 291 seen tags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Dosis ExtraLight" panose="020B0604020202020204" charset="0"/>
              </a:rPr>
              <a:t>- 81 unseen tags from NUSWIDE dataset</a:t>
            </a:r>
          </a:p>
        </p:txBody>
      </p:sp>
    </p:spTree>
    <p:extLst>
      <p:ext uri="{BB962C8B-B14F-4D97-AF65-F5344CB8AC3E}">
        <p14:creationId xmlns:p14="http://schemas.microsoft.com/office/powerpoint/2010/main" val="1094102370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8C94DBDF5C74BBF6EAC0290910D3D" ma:contentTypeVersion="2" ma:contentTypeDescription="Create a new document." ma:contentTypeScope="" ma:versionID="f95058c546709568234d8951198adb07">
  <xsd:schema xmlns:xsd="http://www.w3.org/2001/XMLSchema" xmlns:xs="http://www.w3.org/2001/XMLSchema" xmlns:p="http://schemas.microsoft.com/office/2006/metadata/properties" xmlns:ns3="18c08b1c-3a97-44ce-816c-2f6d01d7c2ae" targetNamespace="http://schemas.microsoft.com/office/2006/metadata/properties" ma:root="true" ma:fieldsID="96fbd59169ecc7ecae6401193c8b61bd" ns3:_="">
    <xsd:import namespace="18c08b1c-3a97-44ce-816c-2f6d01d7c2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08b1c-3a97-44ce-816c-2f6d01d7c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2A2B9C-7609-417A-9FA7-6A29D1F55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c08b1c-3a97-44ce-816c-2f6d01d7c2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C98D9-D072-4B79-A461-F1221B8770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441EA-2944-485A-A7CF-FA90DB985F1B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18c08b1c-3a97-44ce-816c-2f6d01d7c2a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342</Words>
  <Application>Microsoft Office PowerPoint</Application>
  <PresentationFormat>On-screen Show (16:9)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Fira Sans Condensed ExtraLight</vt:lpstr>
      <vt:lpstr>Dosis</vt:lpstr>
      <vt:lpstr>Arial</vt:lpstr>
      <vt:lpstr>Dosis ExtraLight</vt:lpstr>
      <vt:lpstr>Fira Sans Extra Condensed Medium</vt:lpstr>
      <vt:lpstr>Staatliches</vt:lpstr>
      <vt:lpstr>Josefin Sans</vt:lpstr>
      <vt:lpstr>Squada One</vt:lpstr>
      <vt:lpstr>Isometric Proposal by Slidesgo</vt:lpstr>
      <vt:lpstr>Fast zero shot learning </vt:lpstr>
      <vt:lpstr>01</vt:lpstr>
      <vt:lpstr>Part 1. introduction</vt:lpstr>
      <vt:lpstr>Image tagging and Application</vt:lpstr>
      <vt:lpstr>Image tagging and problems</vt:lpstr>
      <vt:lpstr>Part 2. Approach</vt:lpstr>
      <vt:lpstr>Zero shot learning</vt:lpstr>
      <vt:lpstr>Part 3. Data &amp; pre-processing</vt:lpstr>
      <vt:lpstr>Dataset</vt:lpstr>
      <vt:lpstr>Dataset example</vt:lpstr>
      <vt:lpstr>Data pre-processing</vt:lpstr>
      <vt:lpstr>Part 4. model &amp; architecture</vt:lpstr>
      <vt:lpstr>Principal Direction using Deep Learning</vt:lpstr>
      <vt:lpstr>Loss function </vt:lpstr>
      <vt:lpstr>Part 5. Result &amp; evaluate accuracy</vt:lpstr>
      <vt:lpstr>Result &amp; evaluating accuracy </vt:lpstr>
      <vt:lpstr>Result &amp; evaluating accuracy </vt:lpstr>
      <vt:lpstr>Result &amp; evaluating accuracy 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zero shot learning </dc:title>
  <cp:lastModifiedBy>Nguyen Huu Manh 20166428</cp:lastModifiedBy>
  <cp:revision>94</cp:revision>
  <dcterms:modified xsi:type="dcterms:W3CDTF">2019-10-22T15:07:51Z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0x0101002138C94DBDF5C74BBF6EAC0290910D3D</vt:lpwstr>
  </property>
</Properties>
</file>