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59"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D392FA9-B34C-42AA-8171-F43C411D4A44}" type="datetimeFigureOut">
              <a:rPr lang="en-US" smtClean="0"/>
              <a:t>10/23/2019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7CF4EA9-0482-4E6E-9DF5-36A04ADB95A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157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92FA9-B34C-42AA-8171-F43C411D4A44}"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F4EA9-0482-4E6E-9DF5-36A04ADB95AC}" type="slidenum">
              <a:rPr lang="en-US" smtClean="0"/>
              <a:t>‹#›</a:t>
            </a:fld>
            <a:endParaRPr lang="en-US"/>
          </a:p>
        </p:txBody>
      </p:sp>
    </p:spTree>
    <p:extLst>
      <p:ext uri="{BB962C8B-B14F-4D97-AF65-F5344CB8AC3E}">
        <p14:creationId xmlns:p14="http://schemas.microsoft.com/office/powerpoint/2010/main" val="160008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392FA9-B34C-42AA-8171-F43C411D4A4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F4EA9-0482-4E6E-9DF5-36A04ADB95A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6969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392FA9-B34C-42AA-8171-F43C411D4A4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F4EA9-0482-4E6E-9DF5-36A04ADB95A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2238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392FA9-B34C-42AA-8171-F43C411D4A4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F4EA9-0482-4E6E-9DF5-36A04ADB95AC}" type="slidenum">
              <a:rPr lang="en-US" smtClean="0"/>
              <a:t>‹#›</a:t>
            </a:fld>
            <a:endParaRPr lang="en-US"/>
          </a:p>
        </p:txBody>
      </p:sp>
    </p:spTree>
    <p:extLst>
      <p:ext uri="{BB962C8B-B14F-4D97-AF65-F5344CB8AC3E}">
        <p14:creationId xmlns:p14="http://schemas.microsoft.com/office/powerpoint/2010/main" val="3761212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392FA9-B34C-42AA-8171-F43C411D4A4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F4EA9-0482-4E6E-9DF5-36A04ADB95A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2362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392FA9-B34C-42AA-8171-F43C411D4A4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F4EA9-0482-4E6E-9DF5-36A04ADB95A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694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392FA9-B34C-42AA-8171-F43C411D4A4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F4EA9-0482-4E6E-9DF5-36A04ADB95A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3633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392FA9-B34C-42AA-8171-F43C411D4A4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F4EA9-0482-4E6E-9DF5-36A04ADB95A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392FA9-B34C-42AA-8171-F43C411D4A4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F4EA9-0482-4E6E-9DF5-36A04ADB95AC}" type="slidenum">
              <a:rPr lang="en-US" smtClean="0"/>
              <a:t>‹#›</a:t>
            </a:fld>
            <a:endParaRPr lang="en-US"/>
          </a:p>
        </p:txBody>
      </p:sp>
    </p:spTree>
    <p:extLst>
      <p:ext uri="{BB962C8B-B14F-4D97-AF65-F5344CB8AC3E}">
        <p14:creationId xmlns:p14="http://schemas.microsoft.com/office/powerpoint/2010/main" val="122591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392FA9-B34C-42AA-8171-F43C411D4A44}"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F4EA9-0482-4E6E-9DF5-36A04ADB95A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428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392FA9-B34C-42AA-8171-F43C411D4A44}"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F4EA9-0482-4E6E-9DF5-36A04ADB95AC}" type="slidenum">
              <a:rPr lang="en-US" smtClean="0"/>
              <a:t>‹#›</a:t>
            </a:fld>
            <a:endParaRPr lang="en-US"/>
          </a:p>
        </p:txBody>
      </p:sp>
    </p:spTree>
    <p:extLst>
      <p:ext uri="{BB962C8B-B14F-4D97-AF65-F5344CB8AC3E}">
        <p14:creationId xmlns:p14="http://schemas.microsoft.com/office/powerpoint/2010/main" val="177176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392FA9-B34C-42AA-8171-F43C411D4A44}" type="datetimeFigureOut">
              <a:rPr lang="en-US" smtClean="0"/>
              <a:t>10/23/2019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F4EA9-0482-4E6E-9DF5-36A04ADB95A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778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392FA9-B34C-42AA-8171-F43C411D4A44}" type="datetimeFigureOut">
              <a:rPr lang="en-US" smtClean="0"/>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F4EA9-0482-4E6E-9DF5-36A04ADB95A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526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392FA9-B34C-42AA-8171-F43C411D4A44}" type="datetimeFigureOut">
              <a:rPr lang="en-US" smtClean="0"/>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F4EA9-0482-4E6E-9DF5-36A04ADB95AC}" type="slidenum">
              <a:rPr lang="en-US" smtClean="0"/>
              <a:t>‹#›</a:t>
            </a:fld>
            <a:endParaRPr lang="en-US"/>
          </a:p>
        </p:txBody>
      </p:sp>
    </p:spTree>
    <p:extLst>
      <p:ext uri="{BB962C8B-B14F-4D97-AF65-F5344CB8AC3E}">
        <p14:creationId xmlns:p14="http://schemas.microsoft.com/office/powerpoint/2010/main" val="168791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92FA9-B34C-42AA-8171-F43C411D4A44}"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F4EA9-0482-4E6E-9DF5-36A04ADB95A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089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92FA9-B34C-42AA-8171-F43C411D4A44}"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F4EA9-0482-4E6E-9DF5-36A04ADB95AC}" type="slidenum">
              <a:rPr lang="en-US" smtClean="0"/>
              <a:t>‹#›</a:t>
            </a:fld>
            <a:endParaRPr lang="en-US"/>
          </a:p>
        </p:txBody>
      </p:sp>
    </p:spTree>
    <p:extLst>
      <p:ext uri="{BB962C8B-B14F-4D97-AF65-F5344CB8AC3E}">
        <p14:creationId xmlns:p14="http://schemas.microsoft.com/office/powerpoint/2010/main" val="149789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392FA9-B34C-42AA-8171-F43C411D4A44}" type="datetimeFigureOut">
              <a:rPr lang="en-US" smtClean="0"/>
              <a:t>10/23/2019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CF4EA9-0482-4E6E-9DF5-36A04ADB95AC}" type="slidenum">
              <a:rPr lang="en-US" smtClean="0"/>
              <a:t>‹#›</a:t>
            </a:fld>
            <a:endParaRPr lang="en-US"/>
          </a:p>
        </p:txBody>
      </p:sp>
    </p:spTree>
    <p:extLst>
      <p:ext uri="{BB962C8B-B14F-4D97-AF65-F5344CB8AC3E}">
        <p14:creationId xmlns:p14="http://schemas.microsoft.com/office/powerpoint/2010/main" val="2016885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congnghia0609/ntc-sc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46FB-A639-4403-B64D-8B160E34AE1B}"/>
              </a:ext>
            </a:extLst>
          </p:cNvPr>
          <p:cNvSpPr>
            <a:spLocks noGrp="1"/>
          </p:cNvSpPr>
          <p:nvPr>
            <p:ph type="ctrTitle"/>
          </p:nvPr>
        </p:nvSpPr>
        <p:spPr/>
        <p:txBody>
          <a:bodyPr/>
          <a:lstStyle/>
          <a:p>
            <a:r>
              <a:rPr lang="en-US" sz="3200" b="1" dirty="0" err="1">
                <a:latin typeface="Times New Roman" panose="02020603050405020304" pitchFamily="18" charset="0"/>
                <a:cs typeface="Times New Roman" panose="02020603050405020304" pitchFamily="18" charset="0"/>
              </a:rPr>
              <a:t>Phân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tích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cảm</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xúc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trong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tiếng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việt</a:t>
            </a:r>
            <a:endParaRPr lang="en-US"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82EDCA8-4E02-4A63-AE37-5493BC31041D}"/>
              </a:ext>
            </a:extLst>
          </p:cNvPr>
          <p:cNvSpPr>
            <a:spLocks noGrp="1"/>
          </p:cNvSpPr>
          <p:nvPr>
            <p:ph type="subTitle" idx="1"/>
          </p:nvPr>
        </p:nvSpPr>
        <p:spPr/>
        <p:txBody>
          <a:bodyPr>
            <a:normAutofit fontScale="77500" lnSpcReduction="20000"/>
          </a:bodyPr>
          <a:lstStyle/>
          <a:p>
            <a:pPr algn="just"/>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 07</a:t>
            </a:r>
          </a:p>
          <a:p>
            <a:pPr algn="just"/>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p>
          <a:p>
            <a:pPr algn="just"/>
            <a:r>
              <a:rPr lang="en-US" dirty="0" err="1">
                <a:latin typeface="Times New Roman" panose="02020603050405020304" pitchFamily="18" charset="0"/>
                <a:cs typeface="Times New Roman" panose="02020603050405020304" pitchFamily="18" charset="0"/>
              </a:rPr>
              <a:t>Bùi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Hằng</a:t>
            </a:r>
            <a:endParaRPr lang="en-US" dirty="0">
              <a:latin typeface="Times New Roman" panose="02020603050405020304" pitchFamily="18" charset="0"/>
              <a:cs typeface="Times New Roman" panose="02020603050405020304" pitchFamily="18" charset="0"/>
            </a:endParaRPr>
          </a:p>
        </p:txBody>
      </p:sp>
      <p:pic>
        <p:nvPicPr>
          <p:cNvPr id="4" name="Hình ảnh 12" descr="Ảnh có chứa văn bản&#10;&#10;Mô tả được tạo với mức tin cậy rất cao">
            <a:extLst>
              <a:ext uri="{FF2B5EF4-FFF2-40B4-BE49-F238E27FC236}">
                <a16:creationId xmlns:a16="http://schemas.microsoft.com/office/drawing/2014/main" id="{8799A539-AE6B-4D96-9FD7-E05727ECAEBC}"/>
              </a:ext>
            </a:extLst>
          </p:cNvPr>
          <p:cNvPicPr>
            <a:picLocks noChangeAspect="1"/>
          </p:cNvPicPr>
          <p:nvPr/>
        </p:nvPicPr>
        <p:blipFill>
          <a:blip r:embed="rId2"/>
          <a:stretch>
            <a:fillRect/>
          </a:stretch>
        </p:blipFill>
        <p:spPr>
          <a:xfrm>
            <a:off x="2692398" y="1708255"/>
            <a:ext cx="773816" cy="1024312"/>
          </a:xfrm>
          <a:prstGeom prst="rect">
            <a:avLst/>
          </a:prstGeom>
        </p:spPr>
      </p:pic>
    </p:spTree>
    <p:extLst>
      <p:ext uri="{BB962C8B-B14F-4D97-AF65-F5344CB8AC3E}">
        <p14:creationId xmlns:p14="http://schemas.microsoft.com/office/powerpoint/2010/main" val="273670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7A41-6CB7-476F-AB8B-1A991E10A76E}"/>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RNN</a:t>
            </a:r>
          </a:p>
        </p:txBody>
      </p:sp>
      <p:sp>
        <p:nvSpPr>
          <p:cNvPr id="3" name="Content Placeholder 2">
            <a:extLst>
              <a:ext uri="{FF2B5EF4-FFF2-40B4-BE49-F238E27FC236}">
                <a16:creationId xmlns:a16="http://schemas.microsoft.com/office/drawing/2014/main" id="{9F0C8E5B-B65F-402C-953D-A3B1A6E5D66D}"/>
              </a:ext>
            </a:extLst>
          </p:cNvPr>
          <p:cNvSpPr>
            <a:spLocks noGrp="1"/>
          </p:cNvSpPr>
          <p:nvPr>
            <p:ph idx="1"/>
          </p:nvPr>
        </p:nvSpPr>
        <p:spPr/>
        <p:txBody>
          <a:bodyPr/>
          <a:lstStyle/>
          <a:p>
            <a:pPr marL="307340" lvl="0" indent="-342900">
              <a:lnSpc>
                <a:spcPct val="90000"/>
              </a:lnSpc>
              <a:spcBef>
                <a:spcPts val="0"/>
              </a:spcBef>
              <a:spcAft>
                <a:spcPts val="0"/>
              </a:spcAft>
              <a:buClr>
                <a:srgbClr val="92D050"/>
              </a:buClr>
              <a:buSzPts val="2000"/>
              <a:buFont typeface="Wingdings" panose="05000000000000000000" pitchFamily="2" charset="2"/>
              <a:buChar char="q"/>
            </a:pPr>
            <a:r>
              <a:rPr lang="vi-VN" sz="2000" dirty="0">
                <a:solidFill>
                  <a:srgbClr val="3F3F3F"/>
                </a:solidFill>
                <a:ea typeface="Arial"/>
                <a:cs typeface="Times New Roman" panose="02020603050405020304" pitchFamily="18" charset="0"/>
                <a:sym typeface="Arial"/>
              </a:rPr>
              <a:t>Hạn chế của ANN: Trong các mạng nơ-ron truyền thống, tất cả các đầu vào và đầu ra là độc lập với nhau</a:t>
            </a:r>
            <a:endParaRPr lang="vi-VN" sz="2000" dirty="0">
              <a:solidFill>
                <a:srgbClr val="3F3F3F"/>
              </a:solidFill>
              <a:ea typeface="Calibri"/>
              <a:cs typeface="Times New Roman" panose="02020603050405020304" pitchFamily="18" charset="0"/>
              <a:sym typeface="Calibri"/>
            </a:endParaRPr>
          </a:p>
          <a:p>
            <a:pPr marL="307340" lvl="0" indent="-342900">
              <a:lnSpc>
                <a:spcPct val="90000"/>
              </a:lnSpc>
              <a:spcBef>
                <a:spcPts val="1400"/>
              </a:spcBef>
              <a:spcAft>
                <a:spcPts val="0"/>
              </a:spcAft>
              <a:buClr>
                <a:srgbClr val="92D050"/>
              </a:buClr>
              <a:buSzPts val="2000"/>
              <a:buFont typeface="Wingdings" panose="05000000000000000000" pitchFamily="2" charset="2"/>
              <a:buChar char="q"/>
            </a:pPr>
            <a:r>
              <a:rPr lang="vi-VN" sz="2000" dirty="0">
                <a:solidFill>
                  <a:srgbClr val="3F3F3F"/>
                </a:solidFill>
                <a:ea typeface="Arial"/>
                <a:cs typeface="Times New Roman" panose="02020603050405020304" pitchFamily="18" charset="0"/>
                <a:sym typeface="Arial"/>
              </a:rPr>
              <a:t>RNN : Recurrent Neural Network</a:t>
            </a:r>
            <a:endParaRPr lang="vi-VN" sz="2000" dirty="0">
              <a:solidFill>
                <a:srgbClr val="3F3F3F"/>
              </a:solidFill>
              <a:ea typeface="Calibri"/>
              <a:cs typeface="Times New Roman" panose="02020603050405020304" pitchFamily="18" charset="0"/>
              <a:sym typeface="Calibri"/>
            </a:endParaRPr>
          </a:p>
          <a:p>
            <a:pPr marL="307340" lvl="0" indent="-342900">
              <a:lnSpc>
                <a:spcPct val="90000"/>
              </a:lnSpc>
              <a:spcBef>
                <a:spcPts val="1400"/>
              </a:spcBef>
              <a:spcAft>
                <a:spcPts val="0"/>
              </a:spcAft>
              <a:buClr>
                <a:srgbClr val="92D050"/>
              </a:buClr>
              <a:buSzPts val="2000"/>
              <a:buFont typeface="Wingdings" panose="05000000000000000000" pitchFamily="2" charset="2"/>
              <a:buChar char="q"/>
            </a:pPr>
            <a:r>
              <a:rPr lang="vi-VN" sz="2000" dirty="0">
                <a:solidFill>
                  <a:srgbClr val="3F3F3F"/>
                </a:solidFill>
                <a:ea typeface="Arial"/>
                <a:cs typeface="Times New Roman" panose="02020603050405020304" pitchFamily="18" charset="0"/>
                <a:sym typeface="Arial"/>
              </a:rPr>
              <a:t>Ý tưởng :  sử dụng chuỗi các thông tin ( dạng sequence)</a:t>
            </a:r>
            <a:endParaRPr lang="vi-VN" sz="2000" dirty="0">
              <a:solidFill>
                <a:srgbClr val="3F3F3F"/>
              </a:solidFill>
              <a:ea typeface="Calibri"/>
              <a:cs typeface="Times New Roman" panose="02020603050405020304" pitchFamily="18" charset="0"/>
              <a:sym typeface="Calibri"/>
            </a:endParaRPr>
          </a:p>
          <a:p>
            <a:pPr marL="307340" lvl="0" indent="-342900">
              <a:lnSpc>
                <a:spcPct val="90000"/>
              </a:lnSpc>
              <a:spcBef>
                <a:spcPts val="1400"/>
              </a:spcBef>
              <a:spcAft>
                <a:spcPts val="0"/>
              </a:spcAft>
              <a:buClr>
                <a:srgbClr val="92D050"/>
              </a:buClr>
              <a:buSzPts val="2000"/>
              <a:buFont typeface="Wingdings" panose="05000000000000000000" pitchFamily="2" charset="2"/>
              <a:buChar char="q"/>
            </a:pPr>
            <a:r>
              <a:rPr lang="vi-VN" sz="2000" dirty="0">
                <a:solidFill>
                  <a:srgbClr val="3F3F3F"/>
                </a:solidFill>
                <a:ea typeface="Arial"/>
                <a:cs typeface="Times New Roman" panose="02020603050405020304" pitchFamily="18" charset="0"/>
                <a:sym typeface="Arial"/>
              </a:rPr>
              <a:t>RNN có khả năng nhớ các thông tin trước đó</a:t>
            </a:r>
            <a:endParaRPr lang="vi-VN" sz="2000" dirty="0">
              <a:solidFill>
                <a:schemeClr val="dk2"/>
              </a:solidFill>
              <a:highlight>
                <a:srgbClr val="FFFFFF"/>
              </a:highlight>
              <a:ea typeface="Courier New"/>
              <a:cs typeface="Times New Roman" panose="02020603050405020304" pitchFamily="18" charset="0"/>
              <a:sym typeface="Courier New"/>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79083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RNN</a:t>
            </a:r>
          </a:p>
        </p:txBody>
      </p:sp>
      <p:pic>
        <p:nvPicPr>
          <p:cNvPr id="4" name="Google Shape;270;g641a3eac5f_0_0" descr="https://d3kbpzbmcynnmx.cloudfront.net/wp-content/uploads/2015/09/rnn.jpg">
            <a:extLst>
              <a:ext uri="{FF2B5EF4-FFF2-40B4-BE49-F238E27FC236}">
                <a16:creationId xmlns:a16="http://schemas.microsoft.com/office/drawing/2014/main" id="{E0AC15F2-6F6A-4502-98E8-C0511D7790B7}"/>
              </a:ext>
            </a:extLst>
          </p:cNvPr>
          <p:cNvPicPr preferRelativeResize="0">
            <a:picLocks noGrp="1"/>
          </p:cNvPicPr>
          <p:nvPr>
            <p:ph idx="1"/>
          </p:nvPr>
        </p:nvPicPr>
        <p:blipFill rotWithShape="1">
          <a:blip r:embed="rId2">
            <a:alphaModFix/>
          </a:blip>
          <a:srcRect/>
          <a:stretch/>
        </p:blipFill>
        <p:spPr>
          <a:xfrm>
            <a:off x="1770272" y="2557993"/>
            <a:ext cx="8268685" cy="3317875"/>
          </a:xfrm>
          <a:prstGeom prst="rect">
            <a:avLst/>
          </a:prstGeom>
          <a:noFill/>
          <a:ln>
            <a:noFill/>
          </a:ln>
        </p:spPr>
      </p:pic>
    </p:spTree>
    <p:extLst>
      <p:ext uri="{BB962C8B-B14F-4D97-AF65-F5344CB8AC3E}">
        <p14:creationId xmlns:p14="http://schemas.microsoft.com/office/powerpoint/2010/main" val="171270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RNN</a:t>
            </a:r>
          </a:p>
        </p:txBody>
      </p:sp>
      <p:sp>
        <p:nvSpPr>
          <p:cNvPr id="5" name="Content Placeholder 4">
            <a:extLst>
              <a:ext uri="{FF2B5EF4-FFF2-40B4-BE49-F238E27FC236}">
                <a16:creationId xmlns:a16="http://schemas.microsoft.com/office/drawing/2014/main" id="{E2926B55-5AE4-452E-90BE-EBBBB9F88E2A}"/>
              </a:ext>
            </a:extLst>
          </p:cNvPr>
          <p:cNvSpPr>
            <a:spLocks noGrp="1"/>
          </p:cNvSpPr>
          <p:nvPr>
            <p:ph idx="1"/>
          </p:nvPr>
        </p:nvSpPr>
        <p:spPr/>
        <p:txBody>
          <a:bodyPr/>
          <a:lstStyle/>
          <a:p>
            <a:endParaRPr lang="en-US"/>
          </a:p>
        </p:txBody>
      </p:sp>
      <p:pic>
        <p:nvPicPr>
          <p:cNvPr id="6" name="Google Shape;271;g641a3eac5f_0_0">
            <a:extLst>
              <a:ext uri="{FF2B5EF4-FFF2-40B4-BE49-F238E27FC236}">
                <a16:creationId xmlns:a16="http://schemas.microsoft.com/office/drawing/2014/main" id="{29FD4150-1D99-4D0A-A016-A8551AF02B68}"/>
              </a:ext>
            </a:extLst>
          </p:cNvPr>
          <p:cNvPicPr preferRelativeResize="0"/>
          <p:nvPr/>
        </p:nvPicPr>
        <p:blipFill rotWithShape="1">
          <a:blip r:embed="rId2">
            <a:alphaModFix/>
          </a:blip>
          <a:srcRect/>
          <a:stretch/>
        </p:blipFill>
        <p:spPr>
          <a:xfrm>
            <a:off x="2253557" y="3429000"/>
            <a:ext cx="6822827" cy="1792106"/>
          </a:xfrm>
          <a:prstGeom prst="rect">
            <a:avLst/>
          </a:prstGeom>
          <a:noFill/>
          <a:ln>
            <a:noFill/>
          </a:ln>
        </p:spPr>
      </p:pic>
    </p:spTree>
    <p:extLst>
      <p:ext uri="{BB962C8B-B14F-4D97-AF65-F5344CB8AC3E}">
        <p14:creationId xmlns:p14="http://schemas.microsoft.com/office/powerpoint/2010/main" val="374086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Ưu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điểm</a:t>
            </a:r>
            <a:r>
              <a:rPr lang="en-US" sz="3200" dirty="0">
                <a:latin typeface="Times New Roman" panose="02020603050405020304" pitchFamily="18" charset="0"/>
                <a:cs typeface="Times New Roman" panose="02020603050405020304" pitchFamily="18" charset="0"/>
              </a:rPr>
              <a:t> RNN</a:t>
            </a:r>
          </a:p>
        </p:txBody>
      </p:sp>
      <p:sp>
        <p:nvSpPr>
          <p:cNvPr id="5" name="Content Placeholder 4">
            <a:extLst>
              <a:ext uri="{FF2B5EF4-FFF2-40B4-BE49-F238E27FC236}">
                <a16:creationId xmlns:a16="http://schemas.microsoft.com/office/drawing/2014/main" id="{E2926B55-5AE4-452E-90BE-EBBBB9F88E2A}"/>
              </a:ext>
            </a:extLst>
          </p:cNvPr>
          <p:cNvSpPr>
            <a:spLocks noGrp="1"/>
          </p:cNvSpPr>
          <p:nvPr>
            <p:ph idx="1"/>
          </p:nvPr>
        </p:nvSpPr>
        <p:spPr/>
        <p:txBody>
          <a:bodyPr/>
          <a:lstStyle/>
          <a:p>
            <a:r>
              <a:rPr lang="vi-VN" dirty="0">
                <a:solidFill>
                  <a:schemeClr val="dk1"/>
                </a:solidFill>
                <a:ea typeface="Arial"/>
                <a:cs typeface="Times New Roman" panose="02020603050405020304" pitchFamily="18" charset="0"/>
                <a:sym typeface="Arial"/>
              </a:rPr>
              <a:t>Điểm nổi bật của RNN chính là ý tưởng kết nối thông tin phía trước để dự  đoán kết quả hiện tại.</a:t>
            </a:r>
          </a:p>
          <a:p>
            <a:pPr marL="0" indent="0">
              <a:buNone/>
            </a:pPr>
            <a:endParaRPr lang="en-US" dirty="0"/>
          </a:p>
        </p:txBody>
      </p:sp>
      <p:sp>
        <p:nvSpPr>
          <p:cNvPr id="7" name="Google Shape;278;g641a3eac5f_0_6">
            <a:extLst>
              <a:ext uri="{FF2B5EF4-FFF2-40B4-BE49-F238E27FC236}">
                <a16:creationId xmlns:a16="http://schemas.microsoft.com/office/drawing/2014/main" id="{3FE459C4-9C7C-4CFA-A1F4-836007599C5D}"/>
              </a:ext>
            </a:extLst>
          </p:cNvPr>
          <p:cNvSpPr/>
          <p:nvPr/>
        </p:nvSpPr>
        <p:spPr>
          <a:xfrm>
            <a:off x="2598038" y="3413523"/>
            <a:ext cx="6993000" cy="29262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88657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Ưu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điểm</a:t>
            </a:r>
            <a:r>
              <a:rPr lang="en-US" sz="3200" dirty="0">
                <a:latin typeface="Times New Roman" panose="02020603050405020304" pitchFamily="18" charset="0"/>
                <a:cs typeface="Times New Roman" panose="02020603050405020304" pitchFamily="18" charset="0"/>
              </a:rPr>
              <a:t> RNN</a:t>
            </a:r>
          </a:p>
        </p:txBody>
      </p:sp>
      <p:sp>
        <p:nvSpPr>
          <p:cNvPr id="5" name="Content Placeholder 4">
            <a:extLst>
              <a:ext uri="{FF2B5EF4-FFF2-40B4-BE49-F238E27FC236}">
                <a16:creationId xmlns:a16="http://schemas.microsoft.com/office/drawing/2014/main" id="{E2926B55-5AE4-452E-90BE-EBBBB9F88E2A}"/>
              </a:ext>
            </a:extLst>
          </p:cNvPr>
          <p:cNvSpPr>
            <a:spLocks noGrp="1"/>
          </p:cNvSpPr>
          <p:nvPr>
            <p:ph idx="1"/>
          </p:nvPr>
        </p:nvSpPr>
        <p:spPr/>
        <p:txBody>
          <a:bodyPr/>
          <a:lstStyle/>
          <a:p>
            <a:pPr marL="307340" lvl="0" indent="-342900">
              <a:lnSpc>
                <a:spcPct val="90000"/>
              </a:lnSpc>
              <a:spcBef>
                <a:spcPts val="1400"/>
              </a:spcBef>
              <a:spcAft>
                <a:spcPts val="0"/>
              </a:spcAft>
              <a:buSzPts val="2000"/>
              <a:buFont typeface="Wingdings" panose="05000000000000000000" pitchFamily="2" charset="2"/>
              <a:buChar char="q"/>
            </a:pPr>
            <a:r>
              <a:rPr lang="vi-VN" dirty="0">
                <a:solidFill>
                  <a:srgbClr val="3F3F3F"/>
                </a:solidFill>
                <a:latin typeface="Times New Roman" panose="02020603050405020304" pitchFamily="18" charset="0"/>
                <a:ea typeface="Calibri"/>
                <a:cs typeface="Times New Roman" panose="02020603050405020304" pitchFamily="18" charset="0"/>
                <a:sym typeface="Calibri"/>
              </a:rPr>
              <a:t>Về mặt lý thuyết thì RNN có khả nắng xử lí long-term dependencies</a:t>
            </a:r>
          </a:p>
          <a:p>
            <a:pPr marL="307340" lvl="0" indent="-342900">
              <a:lnSpc>
                <a:spcPct val="90000"/>
              </a:lnSpc>
              <a:spcBef>
                <a:spcPts val="1400"/>
              </a:spcBef>
              <a:spcAft>
                <a:spcPts val="0"/>
              </a:spcAft>
              <a:buSzPts val="2000"/>
              <a:buFont typeface="Wingdings" panose="05000000000000000000" pitchFamily="2" charset="2"/>
              <a:buChar char="q"/>
            </a:pPr>
            <a:r>
              <a:rPr lang="vi-VN" dirty="0">
                <a:solidFill>
                  <a:srgbClr val="3F3F3F"/>
                </a:solidFill>
                <a:latin typeface="Times New Roman" panose="02020603050405020304" pitchFamily="18" charset="0"/>
                <a:ea typeface="Calibri"/>
                <a:cs typeface="Times New Roman" panose="02020603050405020304" pitchFamily="18" charset="0"/>
                <a:sym typeface="Calibri"/>
              </a:rPr>
              <a:t>Nhưng thực tế, khoảng cách t càng lớn thì RNN bắt đầu không thể nhớ và học được</a:t>
            </a:r>
          </a:p>
          <a:p>
            <a:pPr marL="307340" lvl="0" indent="-342900">
              <a:lnSpc>
                <a:spcPct val="90000"/>
              </a:lnSpc>
              <a:spcBef>
                <a:spcPts val="1400"/>
              </a:spcBef>
              <a:spcAft>
                <a:spcPts val="0"/>
              </a:spcAft>
              <a:buSzPts val="2000"/>
              <a:buFont typeface="Wingdings" panose="05000000000000000000" pitchFamily="2" charset="2"/>
              <a:buChar char="q"/>
            </a:pPr>
            <a:r>
              <a:rPr lang="vi-VN" dirty="0">
                <a:solidFill>
                  <a:srgbClr val="3F3F3F"/>
                </a:solidFill>
                <a:latin typeface="Times New Roman" panose="02020603050405020304" pitchFamily="18" charset="0"/>
                <a:ea typeface="Calibri"/>
                <a:cs typeface="Times New Roman" panose="02020603050405020304" pitchFamily="18" charset="0"/>
                <a:sym typeface="Calibri"/>
              </a:rPr>
              <a:t>Bị Vanishing gradient ( đạo hàm bị triệt tiêu)</a:t>
            </a:r>
          </a:p>
          <a:p>
            <a:pPr marL="307340" lvl="0" indent="-342900">
              <a:lnSpc>
                <a:spcPct val="90000"/>
              </a:lnSpc>
              <a:spcBef>
                <a:spcPts val="1400"/>
              </a:spcBef>
              <a:spcAft>
                <a:spcPts val="0"/>
              </a:spcAft>
              <a:buSzPts val="2000"/>
              <a:buFont typeface="Wingdings" panose="05000000000000000000" pitchFamily="2" charset="2"/>
              <a:buChar char="q"/>
            </a:pPr>
            <a:r>
              <a:rPr lang="vi-VN" dirty="0">
                <a:solidFill>
                  <a:srgbClr val="3F3F3F"/>
                </a:solidFill>
                <a:latin typeface="Times New Roman" panose="02020603050405020304" pitchFamily="18" charset="0"/>
                <a:ea typeface="Calibri"/>
                <a:cs typeface="Times New Roman" panose="02020603050405020304" pitchFamily="18" charset="0"/>
                <a:sym typeface="Calibri"/>
              </a:rPr>
              <a:t>Chỉ học được các state gần nó</a:t>
            </a:r>
          </a:p>
          <a:p>
            <a:pPr marL="307340" lvl="0" indent="-342900">
              <a:lnSpc>
                <a:spcPct val="90000"/>
              </a:lnSpc>
              <a:spcBef>
                <a:spcPts val="1400"/>
              </a:spcBef>
              <a:spcAft>
                <a:spcPts val="0"/>
              </a:spcAft>
              <a:buSzPts val="2000"/>
              <a:buFont typeface="Wingdings" panose="05000000000000000000" pitchFamily="2" charset="2"/>
              <a:buChar char="q"/>
            </a:pPr>
            <a:r>
              <a:rPr lang="vi-VN" dirty="0">
                <a:solidFill>
                  <a:srgbClr val="3F3F3F"/>
                </a:solidFill>
                <a:latin typeface="Times New Roman" panose="02020603050405020304" pitchFamily="18" charset="0"/>
                <a:ea typeface="Calibri"/>
                <a:cs typeface="Times New Roman" panose="02020603050405020304" pitchFamily="18" charset="0"/>
                <a:sym typeface="Calibri"/>
              </a:rPr>
              <a:t>Ví dụ : Tôi sinh ra ở Đức nên tôi nói tiếng Đức</a:t>
            </a:r>
            <a:endParaRPr lang="vi-VN"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99956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Nh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điểm</a:t>
            </a:r>
            <a:r>
              <a:rPr lang="en-US" sz="3200" dirty="0">
                <a:latin typeface="Times New Roman" panose="02020603050405020304" pitchFamily="18" charset="0"/>
                <a:cs typeface="Times New Roman" panose="02020603050405020304" pitchFamily="18" charset="0"/>
              </a:rPr>
              <a:t> RNN</a:t>
            </a:r>
          </a:p>
        </p:txBody>
      </p:sp>
      <p:sp>
        <p:nvSpPr>
          <p:cNvPr id="5" name="Content Placeholder 4">
            <a:extLst>
              <a:ext uri="{FF2B5EF4-FFF2-40B4-BE49-F238E27FC236}">
                <a16:creationId xmlns:a16="http://schemas.microsoft.com/office/drawing/2014/main" id="{E2926B55-5AE4-452E-90BE-EBBBB9F88E2A}"/>
              </a:ext>
            </a:extLst>
          </p:cNvPr>
          <p:cNvSpPr>
            <a:spLocks noGrp="1"/>
          </p:cNvSpPr>
          <p:nvPr>
            <p:ph idx="1"/>
          </p:nvPr>
        </p:nvSpPr>
        <p:spPr/>
        <p:txBody>
          <a:bodyPr/>
          <a:lstStyle/>
          <a:p>
            <a:pPr marL="307340" lvl="0" indent="-342900">
              <a:lnSpc>
                <a:spcPct val="90000"/>
              </a:lnSpc>
              <a:spcBef>
                <a:spcPts val="1400"/>
              </a:spcBef>
              <a:spcAft>
                <a:spcPts val="0"/>
              </a:spcAft>
              <a:buSzPts val="2000"/>
              <a:buFont typeface="Wingdings" panose="05000000000000000000" pitchFamily="2" charset="2"/>
              <a:buChar char="q"/>
            </a:pPr>
            <a:r>
              <a:rPr lang="vi-VN" dirty="0">
                <a:solidFill>
                  <a:srgbClr val="3F3F3F"/>
                </a:solidFill>
                <a:latin typeface="Times New Roman" panose="02020603050405020304" pitchFamily="18" charset="0"/>
                <a:ea typeface="Calibri"/>
                <a:cs typeface="Times New Roman" panose="02020603050405020304" pitchFamily="18" charset="0"/>
                <a:sym typeface="Calibri"/>
              </a:rPr>
              <a:t>Về mặt lý thuyết thì RNN có khả nắng xử lí long-term dependencies</a:t>
            </a:r>
          </a:p>
          <a:p>
            <a:pPr marL="307340" lvl="0" indent="-342900">
              <a:lnSpc>
                <a:spcPct val="90000"/>
              </a:lnSpc>
              <a:spcBef>
                <a:spcPts val="1400"/>
              </a:spcBef>
              <a:spcAft>
                <a:spcPts val="0"/>
              </a:spcAft>
              <a:buSzPts val="2000"/>
              <a:buFont typeface="Wingdings" panose="05000000000000000000" pitchFamily="2" charset="2"/>
              <a:buChar char="q"/>
            </a:pPr>
            <a:r>
              <a:rPr lang="vi-VN" dirty="0">
                <a:solidFill>
                  <a:srgbClr val="3F3F3F"/>
                </a:solidFill>
                <a:latin typeface="Times New Roman" panose="02020603050405020304" pitchFamily="18" charset="0"/>
                <a:ea typeface="Calibri"/>
                <a:cs typeface="Times New Roman" panose="02020603050405020304" pitchFamily="18" charset="0"/>
                <a:sym typeface="Calibri"/>
              </a:rPr>
              <a:t>Nhưng thực tế, khoảng cách t càng lớn thì RNN bắt đầu không thể nhớ và học được</a:t>
            </a:r>
          </a:p>
          <a:p>
            <a:pPr marL="307340" lvl="0" indent="-342900">
              <a:lnSpc>
                <a:spcPct val="90000"/>
              </a:lnSpc>
              <a:spcBef>
                <a:spcPts val="1400"/>
              </a:spcBef>
              <a:spcAft>
                <a:spcPts val="0"/>
              </a:spcAft>
              <a:buSzPts val="2000"/>
              <a:buFont typeface="Wingdings" panose="05000000000000000000" pitchFamily="2" charset="2"/>
              <a:buChar char="q"/>
            </a:pPr>
            <a:r>
              <a:rPr lang="vi-VN" dirty="0">
                <a:solidFill>
                  <a:srgbClr val="3F3F3F"/>
                </a:solidFill>
                <a:latin typeface="Times New Roman" panose="02020603050405020304" pitchFamily="18" charset="0"/>
                <a:ea typeface="Calibri"/>
                <a:cs typeface="Times New Roman" panose="02020603050405020304" pitchFamily="18" charset="0"/>
                <a:sym typeface="Calibri"/>
              </a:rPr>
              <a:t>Bị Vanishing gradient ( đạo hàm bị triệt tiêu)</a:t>
            </a:r>
          </a:p>
          <a:p>
            <a:pPr marL="307340" lvl="0" indent="-342900">
              <a:lnSpc>
                <a:spcPct val="90000"/>
              </a:lnSpc>
              <a:spcBef>
                <a:spcPts val="1400"/>
              </a:spcBef>
              <a:spcAft>
                <a:spcPts val="0"/>
              </a:spcAft>
              <a:buSzPts val="2000"/>
              <a:buFont typeface="Wingdings" panose="05000000000000000000" pitchFamily="2" charset="2"/>
              <a:buChar char="q"/>
            </a:pPr>
            <a:r>
              <a:rPr lang="vi-VN" dirty="0">
                <a:solidFill>
                  <a:srgbClr val="3F3F3F"/>
                </a:solidFill>
                <a:latin typeface="Times New Roman" panose="02020603050405020304" pitchFamily="18" charset="0"/>
                <a:ea typeface="Calibri"/>
                <a:cs typeface="Times New Roman" panose="02020603050405020304" pitchFamily="18" charset="0"/>
                <a:sym typeface="Calibri"/>
              </a:rPr>
              <a:t>Chỉ học được các state gần nó</a:t>
            </a:r>
          </a:p>
          <a:p>
            <a:pPr marL="307340" lvl="0" indent="-342900">
              <a:lnSpc>
                <a:spcPct val="90000"/>
              </a:lnSpc>
              <a:spcBef>
                <a:spcPts val="1400"/>
              </a:spcBef>
              <a:spcAft>
                <a:spcPts val="0"/>
              </a:spcAft>
              <a:buSzPts val="2000"/>
              <a:buFont typeface="Wingdings" panose="05000000000000000000" pitchFamily="2" charset="2"/>
              <a:buChar char="q"/>
            </a:pPr>
            <a:r>
              <a:rPr lang="vi-VN" dirty="0">
                <a:solidFill>
                  <a:srgbClr val="3F3F3F"/>
                </a:solidFill>
                <a:latin typeface="Times New Roman" panose="02020603050405020304" pitchFamily="18" charset="0"/>
                <a:ea typeface="Calibri"/>
                <a:cs typeface="Times New Roman" panose="02020603050405020304" pitchFamily="18" charset="0"/>
                <a:sym typeface="Calibri"/>
              </a:rPr>
              <a:t>Ví dụ : Tôi sinh ra ở Đức nên tôi nói tiếng Đức</a:t>
            </a:r>
            <a:endParaRPr lang="vi-VN"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66435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LSTM</a:t>
            </a:r>
          </a:p>
        </p:txBody>
      </p:sp>
      <p:sp>
        <p:nvSpPr>
          <p:cNvPr id="5" name="Content Placeholder 4">
            <a:extLst>
              <a:ext uri="{FF2B5EF4-FFF2-40B4-BE49-F238E27FC236}">
                <a16:creationId xmlns:a16="http://schemas.microsoft.com/office/drawing/2014/main" id="{E2926B55-5AE4-452E-90BE-EBBBB9F88E2A}"/>
              </a:ext>
            </a:extLst>
          </p:cNvPr>
          <p:cNvSpPr>
            <a:spLocks noGrp="1"/>
          </p:cNvSpPr>
          <p:nvPr>
            <p:ph idx="1"/>
          </p:nvPr>
        </p:nvSpPr>
        <p:spPr/>
        <p:txBody>
          <a:bodyPr/>
          <a:lstStyle/>
          <a:p>
            <a:pPr marL="91440" lvl="0" indent="-127000">
              <a:lnSpc>
                <a:spcPct val="90000"/>
              </a:lnSpc>
              <a:spcBef>
                <a:spcPts val="0"/>
              </a:spcBef>
              <a:spcAft>
                <a:spcPts val="0"/>
              </a:spcAft>
              <a:buClr>
                <a:srgbClr val="E48312"/>
              </a:buClr>
              <a:buSzPts val="2000"/>
              <a:buFont typeface="Calibri"/>
              <a:buChar char=" "/>
            </a:pPr>
            <a:r>
              <a:rPr lang="vi-VN" dirty="0">
                <a:solidFill>
                  <a:srgbClr val="3F3F3F"/>
                </a:solidFill>
                <a:ea typeface="Arial"/>
                <a:cs typeface="Times New Roman" panose="02020603050405020304" pitchFamily="18" charset="0"/>
                <a:sym typeface="Arial"/>
              </a:rPr>
              <a:t>LSTM : Long short term memory</a:t>
            </a:r>
            <a:endParaRPr lang="vi-VN" dirty="0">
              <a:solidFill>
                <a:srgbClr val="3F3F3F"/>
              </a:solidFill>
              <a:ea typeface="Calibri"/>
              <a:cs typeface="Times New Roman" panose="02020603050405020304" pitchFamily="18" charset="0"/>
              <a:sym typeface="Calibri"/>
            </a:endParaRPr>
          </a:p>
          <a:p>
            <a:pPr marL="91440" lvl="0" indent="-127000">
              <a:lnSpc>
                <a:spcPct val="90000"/>
              </a:lnSpc>
              <a:spcBef>
                <a:spcPts val="1400"/>
              </a:spcBef>
              <a:spcAft>
                <a:spcPts val="0"/>
              </a:spcAft>
              <a:buClr>
                <a:srgbClr val="E48312"/>
              </a:buClr>
              <a:buSzPts val="2000"/>
              <a:buFont typeface="Calibri"/>
              <a:buChar char=" "/>
            </a:pPr>
            <a:r>
              <a:rPr lang="vi-VN" dirty="0">
                <a:solidFill>
                  <a:srgbClr val="3F3F3F"/>
                </a:solidFill>
                <a:ea typeface="Arial"/>
                <a:cs typeface="Times New Roman" panose="02020603050405020304" pitchFamily="18" charset="0"/>
                <a:sym typeface="Arial"/>
              </a:rPr>
              <a:t>Giới thiệu bỏi Hochreiter &amp; Schmidhuber(1997)</a:t>
            </a:r>
            <a:endParaRPr lang="vi-VN" dirty="0">
              <a:solidFill>
                <a:srgbClr val="3F3F3F"/>
              </a:solidFill>
              <a:ea typeface="Calibri"/>
              <a:cs typeface="Times New Roman" panose="02020603050405020304" pitchFamily="18" charset="0"/>
              <a:sym typeface="Calibri"/>
            </a:endParaRPr>
          </a:p>
          <a:p>
            <a:pPr marL="91440" lvl="0" indent="-127000">
              <a:lnSpc>
                <a:spcPct val="90000"/>
              </a:lnSpc>
              <a:spcBef>
                <a:spcPts val="1400"/>
              </a:spcBef>
              <a:spcAft>
                <a:spcPts val="0"/>
              </a:spcAft>
              <a:buClr>
                <a:srgbClr val="E48312"/>
              </a:buClr>
              <a:buSzPts val="2000"/>
              <a:buFont typeface="Calibri"/>
              <a:buChar char=" "/>
            </a:pPr>
            <a:r>
              <a:rPr lang="vi-VN" dirty="0">
                <a:solidFill>
                  <a:srgbClr val="3F3F3F"/>
                </a:solidFill>
                <a:ea typeface="Arial"/>
                <a:cs typeface="Times New Roman" panose="02020603050405020304" pitchFamily="18" charset="0"/>
                <a:sym typeface="Arial"/>
              </a:rPr>
              <a:t>* Ưu điểm: giải quyết được vấn đề của RNN</a:t>
            </a:r>
            <a:endParaRPr lang="vi-VN" dirty="0">
              <a:solidFill>
                <a:srgbClr val="3F3F3F"/>
              </a:solidFill>
              <a:ea typeface="Calibri"/>
              <a:cs typeface="Times New Roman" panose="02020603050405020304" pitchFamily="18" charset="0"/>
              <a:sym typeface="Calibri"/>
            </a:endParaRPr>
          </a:p>
          <a:p>
            <a:pPr marL="91440" lvl="0" indent="-127000">
              <a:lnSpc>
                <a:spcPct val="90000"/>
              </a:lnSpc>
              <a:spcBef>
                <a:spcPts val="1400"/>
              </a:spcBef>
              <a:spcAft>
                <a:spcPts val="0"/>
              </a:spcAft>
              <a:buClr>
                <a:srgbClr val="E48312"/>
              </a:buClr>
              <a:buSzPts val="2000"/>
              <a:buFont typeface="Calibri"/>
              <a:buChar char=" "/>
            </a:pPr>
            <a:r>
              <a:rPr lang="vi-VN" dirty="0">
                <a:solidFill>
                  <a:srgbClr val="3F3F3F"/>
                </a:solidFill>
                <a:ea typeface="Arial"/>
                <a:cs typeface="Times New Roman" panose="02020603050405020304" pitchFamily="18" charset="0"/>
                <a:sym typeface="Arial"/>
              </a:rPr>
              <a:t>- Chống vanishing gradient</a:t>
            </a:r>
            <a:endParaRPr lang="vi-VN" dirty="0">
              <a:solidFill>
                <a:srgbClr val="3F3F3F"/>
              </a:solidFill>
              <a:ea typeface="Calibri"/>
              <a:cs typeface="Times New Roman" panose="02020603050405020304" pitchFamily="18" charset="0"/>
              <a:sym typeface="Calibri"/>
            </a:endParaRPr>
          </a:p>
          <a:p>
            <a:pPr marL="91440" lvl="0" indent="-127000">
              <a:lnSpc>
                <a:spcPct val="90000"/>
              </a:lnSpc>
              <a:spcBef>
                <a:spcPts val="1400"/>
              </a:spcBef>
              <a:spcAft>
                <a:spcPts val="0"/>
              </a:spcAft>
              <a:buClr>
                <a:srgbClr val="E48312"/>
              </a:buClr>
              <a:buSzPts val="2000"/>
              <a:buFont typeface="Calibri"/>
              <a:buChar char=" "/>
            </a:pPr>
            <a:r>
              <a:rPr lang="vi-VN" dirty="0">
                <a:solidFill>
                  <a:srgbClr val="3F3F3F"/>
                </a:solidFill>
                <a:ea typeface="Arial"/>
                <a:cs typeface="Times New Roman" panose="02020603050405020304" pitchFamily="18" charset="0"/>
                <a:sym typeface="Arial"/>
              </a:rPr>
              <a:t>- Lưu được các thông tin ở rất xa</a:t>
            </a:r>
            <a:endParaRPr lang="vi-VN" dirty="0">
              <a:cs typeface="Times New Roman" panose="02020603050405020304" pitchFamily="18" charset="0"/>
            </a:endParaRPr>
          </a:p>
          <a:p>
            <a:pPr marL="0" indent="0">
              <a:buNone/>
            </a:pPr>
            <a:endParaRPr lang="en-US" dirty="0"/>
          </a:p>
        </p:txBody>
      </p:sp>
      <p:sp>
        <p:nvSpPr>
          <p:cNvPr id="4" name="Google Shape;291;g641a3eac5f_0_24">
            <a:extLst>
              <a:ext uri="{FF2B5EF4-FFF2-40B4-BE49-F238E27FC236}">
                <a16:creationId xmlns:a16="http://schemas.microsoft.com/office/drawing/2014/main" id="{F24A49A6-BAB8-4CF9-8273-7BA1B6825A83}"/>
              </a:ext>
            </a:extLst>
          </p:cNvPr>
          <p:cNvSpPr/>
          <p:nvPr/>
        </p:nvSpPr>
        <p:spPr>
          <a:xfrm>
            <a:off x="5709684" y="4438301"/>
            <a:ext cx="5874900" cy="17085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568339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LSTM</a:t>
            </a:r>
          </a:p>
        </p:txBody>
      </p:sp>
      <p:sp>
        <p:nvSpPr>
          <p:cNvPr id="6" name="Google Shape;298;g641a3eac5f_0_35">
            <a:extLst>
              <a:ext uri="{FF2B5EF4-FFF2-40B4-BE49-F238E27FC236}">
                <a16:creationId xmlns:a16="http://schemas.microsoft.com/office/drawing/2014/main" id="{1EA7767D-65CB-4C76-9611-593E105B79FA}"/>
              </a:ext>
            </a:extLst>
          </p:cNvPr>
          <p:cNvSpPr>
            <a:spLocks noGrp="1"/>
          </p:cNvSpPr>
          <p:nvPr>
            <p:ph idx="1"/>
          </p:nvPr>
        </p:nvSpPr>
        <p:spPr>
          <a:xfrm>
            <a:off x="1295400" y="2557463"/>
            <a:ext cx="9601200" cy="331787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lang="en-US" dirty="0"/>
          </a:p>
        </p:txBody>
      </p:sp>
    </p:spTree>
    <p:extLst>
      <p:ext uri="{BB962C8B-B14F-4D97-AF65-F5344CB8AC3E}">
        <p14:creationId xmlns:p14="http://schemas.microsoft.com/office/powerpoint/2010/main" val="229476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LSTM</a:t>
            </a:r>
          </a:p>
        </p:txBody>
      </p:sp>
      <p:sp>
        <p:nvSpPr>
          <p:cNvPr id="4" name="Content Placeholder 3">
            <a:extLst>
              <a:ext uri="{FF2B5EF4-FFF2-40B4-BE49-F238E27FC236}">
                <a16:creationId xmlns:a16="http://schemas.microsoft.com/office/drawing/2014/main" id="{A73445BF-CC9C-48A5-A6B3-205A9EBB5D65}"/>
              </a:ext>
            </a:extLst>
          </p:cNvPr>
          <p:cNvSpPr>
            <a:spLocks noGrp="1"/>
          </p:cNvSpPr>
          <p:nvPr>
            <p:ph idx="1"/>
          </p:nvPr>
        </p:nvSpPr>
        <p:spPr/>
        <p:txBody>
          <a:bodyPr/>
          <a:lstStyle/>
          <a:p>
            <a:pPr>
              <a:buFont typeface="Wingdings" panose="05000000000000000000" pitchFamily="2" charset="2"/>
              <a:buChar char="q"/>
            </a:pPr>
            <a:r>
              <a:rPr lang="vi-VN" dirty="0">
                <a:solidFill>
                  <a:srgbClr val="3F3F3F"/>
                </a:solidFill>
                <a:latin typeface="Arial"/>
                <a:ea typeface="Arial"/>
                <a:cs typeface="Arial"/>
                <a:sym typeface="Arial"/>
              </a:rPr>
              <a:t>LSTM đưa vào cell state để lưu lưu trữ và lan truyền thông tin có ích ( giống như bộ nhớ)</a:t>
            </a:r>
            <a:endParaRPr lang="vi-VN" dirty="0"/>
          </a:p>
          <a:p>
            <a:pPr>
              <a:buFont typeface="Wingdings" panose="05000000000000000000" pitchFamily="2" charset="2"/>
              <a:buChar char="q"/>
            </a:pPr>
            <a:endParaRPr lang="en-US" dirty="0"/>
          </a:p>
        </p:txBody>
      </p:sp>
      <p:pic>
        <p:nvPicPr>
          <p:cNvPr id="7" name="Google Shape;305;g641a3eac5f_0_30" descr="Kết quả hình ảnh cho lstm cell state">
            <a:extLst>
              <a:ext uri="{FF2B5EF4-FFF2-40B4-BE49-F238E27FC236}">
                <a16:creationId xmlns:a16="http://schemas.microsoft.com/office/drawing/2014/main" id="{959E2A05-1121-4EEF-BE12-243B68BCA571}"/>
              </a:ext>
            </a:extLst>
          </p:cNvPr>
          <p:cNvPicPr preferRelativeResize="0"/>
          <p:nvPr/>
        </p:nvPicPr>
        <p:blipFill rotWithShape="1">
          <a:blip r:embed="rId2">
            <a:alphaModFix/>
          </a:blip>
          <a:srcRect/>
          <a:stretch/>
        </p:blipFill>
        <p:spPr>
          <a:xfrm>
            <a:off x="2759393" y="3327991"/>
            <a:ext cx="5173026" cy="2818810"/>
          </a:xfrm>
          <a:prstGeom prst="rect">
            <a:avLst/>
          </a:prstGeom>
          <a:noFill/>
          <a:ln>
            <a:noFill/>
          </a:ln>
        </p:spPr>
      </p:pic>
    </p:spTree>
    <p:extLst>
      <p:ext uri="{BB962C8B-B14F-4D97-AF65-F5344CB8AC3E}">
        <p14:creationId xmlns:p14="http://schemas.microsoft.com/office/powerpoint/2010/main" val="2774609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LSTM</a:t>
            </a:r>
          </a:p>
        </p:txBody>
      </p:sp>
      <p:sp>
        <p:nvSpPr>
          <p:cNvPr id="4" name="Content Placeholder 3">
            <a:extLst>
              <a:ext uri="{FF2B5EF4-FFF2-40B4-BE49-F238E27FC236}">
                <a16:creationId xmlns:a16="http://schemas.microsoft.com/office/drawing/2014/main" id="{A73445BF-CC9C-48A5-A6B3-205A9EBB5D65}"/>
              </a:ext>
            </a:extLst>
          </p:cNvPr>
          <p:cNvSpPr>
            <a:spLocks noGrp="1"/>
          </p:cNvSpPr>
          <p:nvPr>
            <p:ph idx="1"/>
          </p:nvPr>
        </p:nvSpPr>
        <p:spPr/>
        <p:txBody>
          <a:bodyPr>
            <a:normAutofit/>
          </a:bodyPr>
          <a:lstStyle/>
          <a:p>
            <a:pPr marL="0" indent="0">
              <a:spcBef>
                <a:spcPts val="0"/>
              </a:spcBef>
              <a:spcAft>
                <a:spcPts val="0"/>
              </a:spcAft>
              <a:buClr>
                <a:schemeClr val="dk1"/>
              </a:buClr>
              <a:buNone/>
            </a:pPr>
            <a:r>
              <a:rPr lang="vi-VN" dirty="0">
                <a:solidFill>
                  <a:schemeClr val="dk1"/>
                </a:solidFill>
                <a:ea typeface="Arial"/>
                <a:cs typeface="Times New Roman" panose="02020603050405020304" pitchFamily="18" charset="0"/>
                <a:sym typeface="Arial"/>
              </a:rPr>
              <a:t>LSTM có khả năng bỏ đi hoặc thêm vào các thông tin cần thiết cho trạng thái nơ-ron bởi các </a:t>
            </a:r>
            <a:r>
              <a:rPr lang="vi-VN" dirty="0">
                <a:solidFill>
                  <a:schemeClr val="dk1"/>
                </a:solidFill>
                <a:latin typeface="Times New Roman" panose="02020603050405020304" pitchFamily="18" charset="0"/>
                <a:ea typeface="Arial"/>
                <a:cs typeface="Times New Roman" panose="02020603050405020304" pitchFamily="18" charset="0"/>
                <a:sym typeface="Arial"/>
              </a:rPr>
              <a:t>gate</a:t>
            </a:r>
            <a:r>
              <a:rPr lang="en-US" dirty="0">
                <a:solidFill>
                  <a:schemeClr val="dk1"/>
                </a:solidFill>
                <a:latin typeface="Times New Roman" panose="02020603050405020304" pitchFamily="18" charset="0"/>
                <a:ea typeface="Arial"/>
                <a:cs typeface="Times New Roman" panose="02020603050405020304" pitchFamily="18" charset="0"/>
                <a:sym typeface="Arial"/>
              </a:rPr>
              <a:t>                                 </a:t>
            </a:r>
            <a:r>
              <a:rPr lang="vi-VN" sz="1600" dirty="0">
                <a:solidFill>
                  <a:schemeClr val="dk1"/>
                </a:solidFill>
                <a:latin typeface="Times New Roman" panose="02020603050405020304" pitchFamily="18" charset="0"/>
                <a:cs typeface="Times New Roman" panose="02020603050405020304" pitchFamily="18" charset="0"/>
              </a:rPr>
              <a:t>ft = 0 : Toàn bộ thông tin cũ sẽ bị bỏ đi</a:t>
            </a:r>
          </a:p>
          <a:p>
            <a:pPr marL="0" indent="0">
              <a:spcBef>
                <a:spcPts val="5"/>
              </a:spcBef>
              <a:spcAft>
                <a:spcPts val="0"/>
              </a:spcAft>
              <a:buClr>
                <a:schemeClr val="dk1"/>
              </a:buClr>
              <a:buNone/>
            </a:pPr>
            <a:r>
              <a:rPr lang="en-US" sz="1600" dirty="0">
                <a:solidFill>
                  <a:schemeClr val="dk1"/>
                </a:solidFill>
                <a:latin typeface="Times New Roman" panose="02020603050405020304" pitchFamily="18" charset="0"/>
                <a:cs typeface="Times New Roman" panose="02020603050405020304" pitchFamily="18" charset="0"/>
              </a:rPr>
              <a:t>                                                                                                </a:t>
            </a:r>
            <a:r>
              <a:rPr lang="vi-VN" sz="1600" dirty="0">
                <a:solidFill>
                  <a:schemeClr val="dk1"/>
                </a:solidFill>
                <a:latin typeface="Times New Roman" panose="02020603050405020304" pitchFamily="18" charset="0"/>
                <a:cs typeface="Times New Roman" panose="02020603050405020304" pitchFamily="18" charset="0"/>
              </a:rPr>
              <a:t>ft = 1 : Giữ lại toàn bộ thông tin cũ Ct-1</a:t>
            </a:r>
            <a:endParaRPr lang="vi-VN" sz="16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spcBef>
                <a:spcPts val="25"/>
              </a:spcBef>
              <a:spcAft>
                <a:spcPts val="0"/>
              </a:spcAft>
              <a:buClr>
                <a:schemeClr val="dk1"/>
              </a:buClr>
              <a:buNone/>
            </a:pPr>
            <a:endParaRPr lang="vi-VN"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indent="0">
              <a:spcBef>
                <a:spcPts val="0"/>
              </a:spcBef>
              <a:spcAft>
                <a:spcPts val="0"/>
              </a:spcAft>
              <a:buClr>
                <a:schemeClr val="dk1"/>
              </a:buClr>
              <a:buNone/>
            </a:pPr>
            <a:r>
              <a:rPr lang="vi-VN" sz="2000" dirty="0">
                <a:solidFill>
                  <a:schemeClr val="dk1"/>
                </a:solidFill>
                <a:latin typeface="Times New Roman" panose="02020603050405020304" pitchFamily="18" charset="0"/>
                <a:ea typeface="Arial"/>
                <a:cs typeface="Times New Roman" panose="02020603050405020304" pitchFamily="18" charset="0"/>
                <a:sym typeface="Arial"/>
              </a:rPr>
              <a:t>Forget Gate layer</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1600" dirty="0">
                <a:solidFill>
                  <a:schemeClr val="dk1"/>
                </a:solidFill>
                <a:latin typeface="Times New Roman" panose="02020603050405020304" pitchFamily="18" charset="0"/>
                <a:cs typeface="Times New Roman" panose="02020603050405020304" pitchFamily="18" charset="0"/>
              </a:rPr>
              <a:t>                                       </a:t>
            </a:r>
            <a:r>
              <a:rPr lang="vi-VN" sz="1600" dirty="0">
                <a:solidFill>
                  <a:schemeClr val="dk1"/>
                </a:solidFill>
                <a:latin typeface="Times New Roman" panose="02020603050405020304" pitchFamily="18" charset="0"/>
                <a:cs typeface="Times New Roman" panose="02020603050405020304" pitchFamily="18" charset="0"/>
              </a:rPr>
              <a:t>Ví dụ như xác định độ tuổi 1 người thì</a:t>
            </a:r>
          </a:p>
          <a:p>
            <a:pPr marL="2755900" indent="0">
              <a:spcBef>
                <a:spcPts val="0"/>
              </a:spcBef>
              <a:spcAft>
                <a:spcPts val="0"/>
              </a:spcAft>
              <a:buClr>
                <a:schemeClr val="dk1"/>
              </a:buClr>
              <a:buSzPts val="1800"/>
              <a:buNone/>
            </a:pPr>
            <a:r>
              <a:rPr lang="en-US" sz="1600" dirty="0">
                <a:solidFill>
                  <a:schemeClr val="dk1"/>
                </a:solidFill>
                <a:latin typeface="Times New Roman" panose="02020603050405020304" pitchFamily="18" charset="0"/>
                <a:cs typeface="Times New Roman" panose="02020603050405020304" pitchFamily="18" charset="0"/>
              </a:rPr>
              <a:t>                     - </a:t>
            </a:r>
            <a:r>
              <a:rPr lang="vi-VN" sz="1600" dirty="0">
                <a:solidFill>
                  <a:schemeClr val="dk1"/>
                </a:solidFill>
                <a:latin typeface="Times New Roman" panose="02020603050405020304" pitchFamily="18" charset="0"/>
                <a:cs typeface="Times New Roman" panose="02020603050405020304" pitchFamily="18" charset="0"/>
              </a:rPr>
              <a:t>thông tin về chỉ số sức khoẻ là cần thiết</a:t>
            </a:r>
          </a:p>
          <a:p>
            <a:pPr marL="2755900" indent="0">
              <a:spcBef>
                <a:spcPts val="0"/>
              </a:spcBef>
              <a:spcAft>
                <a:spcPts val="0"/>
              </a:spcAft>
              <a:buClr>
                <a:schemeClr val="dk1"/>
              </a:buClr>
              <a:buSzPts val="1800"/>
              <a:buNone/>
            </a:pPr>
            <a:r>
              <a:rPr lang="en-US" sz="1600" dirty="0">
                <a:solidFill>
                  <a:schemeClr val="dk1"/>
                </a:solidFill>
                <a:latin typeface="Times New Roman" panose="02020603050405020304" pitchFamily="18" charset="0"/>
                <a:cs typeface="Times New Roman" panose="02020603050405020304" pitchFamily="18" charset="0"/>
              </a:rPr>
              <a:t>                     - </a:t>
            </a:r>
            <a:r>
              <a:rPr lang="vi-VN" sz="1600" dirty="0">
                <a:solidFill>
                  <a:schemeClr val="dk1"/>
                </a:solidFill>
                <a:latin typeface="Times New Roman" panose="02020603050405020304" pitchFamily="18" charset="0"/>
                <a:cs typeface="Times New Roman" panose="02020603050405020304" pitchFamily="18" charset="0"/>
              </a:rPr>
              <a:t>giới tính thì loại bỏ cũng được</a:t>
            </a:r>
            <a:endParaRPr lang="vi-VN" sz="1600" dirty="0">
              <a:latin typeface="Times New Roman" panose="02020603050405020304" pitchFamily="18" charset="0"/>
              <a:ea typeface="Garamond"/>
              <a:cs typeface="Times New Roman" panose="02020603050405020304" pitchFamily="18" charset="0"/>
              <a:sym typeface="Garamond"/>
            </a:endParaRPr>
          </a:p>
          <a:p>
            <a:pPr marL="241300" indent="0">
              <a:spcBef>
                <a:spcPts val="0"/>
              </a:spcBef>
              <a:spcAft>
                <a:spcPts val="0"/>
              </a:spcAft>
              <a:buClr>
                <a:schemeClr val="dk1"/>
              </a:buClr>
              <a:buNone/>
            </a:pPr>
            <a:endParaRPr lang="vi-VN" dirty="0">
              <a:cs typeface="Times New Roman" panose="02020603050405020304" pitchFamily="18" charset="0"/>
            </a:endParaRPr>
          </a:p>
          <a:p>
            <a:pPr>
              <a:buFont typeface="Wingdings" panose="05000000000000000000" pitchFamily="2" charset="2"/>
              <a:buChar char="q"/>
            </a:pPr>
            <a:endParaRPr lang="en-US" dirty="0"/>
          </a:p>
        </p:txBody>
      </p:sp>
      <p:sp>
        <p:nvSpPr>
          <p:cNvPr id="5" name="Google Shape;312;g641a3eac5f_0_49">
            <a:extLst>
              <a:ext uri="{FF2B5EF4-FFF2-40B4-BE49-F238E27FC236}">
                <a16:creationId xmlns:a16="http://schemas.microsoft.com/office/drawing/2014/main" id="{A325A988-601D-4F01-AA36-787196B0E52C}"/>
              </a:ext>
            </a:extLst>
          </p:cNvPr>
          <p:cNvSpPr/>
          <p:nvPr/>
        </p:nvSpPr>
        <p:spPr>
          <a:xfrm>
            <a:off x="923861" y="3844747"/>
            <a:ext cx="8347730" cy="25785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93988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D105-E378-42BA-B001-42D89E0BD12A}"/>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Phân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cảm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việt</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A51FC9-56E2-4CF6-A0C4-89EB8EB2BC5E}"/>
              </a:ext>
            </a:extLst>
          </p:cNvPr>
          <p:cNvSpPr>
            <a:spLocks noGrp="1"/>
          </p:cNvSpPr>
          <p:nvPr>
            <p:ph idx="1"/>
          </p:nvPr>
        </p:nvSpPr>
        <p:spPr/>
        <p:txBody>
          <a:bodyPr/>
          <a:lstStyle/>
          <a:p>
            <a:pPr algn="just">
              <a:buFont typeface="Wingdings" panose="05000000000000000000" pitchFamily="2" charset="2"/>
              <a:buChar char="q"/>
            </a:pPr>
            <a:r>
              <a:rPr lang="en-US" dirty="0"/>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dataset </a:t>
            </a:r>
          </a:p>
          <a:p>
            <a:pPr algn="just">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01978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LSTM</a:t>
            </a:r>
          </a:p>
        </p:txBody>
      </p:sp>
      <p:sp>
        <p:nvSpPr>
          <p:cNvPr id="4" name="Content Placeholder 3">
            <a:extLst>
              <a:ext uri="{FF2B5EF4-FFF2-40B4-BE49-F238E27FC236}">
                <a16:creationId xmlns:a16="http://schemas.microsoft.com/office/drawing/2014/main" id="{A73445BF-CC9C-48A5-A6B3-205A9EBB5D65}"/>
              </a:ext>
            </a:extLst>
          </p:cNvPr>
          <p:cNvSpPr>
            <a:spLocks noGrp="1"/>
          </p:cNvSpPr>
          <p:nvPr>
            <p:ph idx="1"/>
          </p:nvPr>
        </p:nvSpPr>
        <p:spPr/>
        <p:txBody>
          <a:bodyPr>
            <a:normAutofit/>
          </a:bodyPr>
          <a:lstStyle/>
          <a:p>
            <a:pPr marL="342901" lvl="0" indent="-342900">
              <a:spcBef>
                <a:spcPts val="0"/>
              </a:spcBef>
              <a:spcAft>
                <a:spcPts val="0"/>
              </a:spcAft>
              <a:buSzPts val="3200"/>
              <a:buFont typeface="Wingdings" panose="05000000000000000000" pitchFamily="2" charset="2"/>
              <a:buChar char="q"/>
            </a:pPr>
            <a:r>
              <a:rPr lang="en-US" dirty="0">
                <a:solidFill>
                  <a:schemeClr val="dk1"/>
                </a:solidFill>
                <a:ea typeface="Arial"/>
                <a:cs typeface="Times New Roman" panose="02020603050405020304" pitchFamily="18" charset="0"/>
                <a:sym typeface="Arial"/>
              </a:rPr>
              <a:t> </a:t>
            </a:r>
            <a:r>
              <a:rPr lang="vi-VN" dirty="0">
                <a:solidFill>
                  <a:schemeClr val="dk1"/>
                </a:solidFill>
                <a:ea typeface="Arial"/>
                <a:cs typeface="Times New Roman" panose="02020603050405020304" pitchFamily="18" charset="0"/>
                <a:sym typeface="Arial"/>
              </a:rPr>
              <a:t>B</a:t>
            </a:r>
            <a:r>
              <a:rPr lang="en-US" dirty="0">
                <a:solidFill>
                  <a:schemeClr val="dk1"/>
                </a:solidFill>
                <a:ea typeface="Arial"/>
                <a:cs typeface="Times New Roman" panose="02020603050405020304" pitchFamily="18" charset="0"/>
                <a:sym typeface="Arial"/>
              </a:rPr>
              <a:t>1</a:t>
            </a:r>
            <a:r>
              <a:rPr lang="vi-VN" dirty="0">
                <a:solidFill>
                  <a:schemeClr val="dk1"/>
                </a:solidFill>
                <a:ea typeface="Arial"/>
                <a:cs typeface="Times New Roman" panose="02020603050405020304" pitchFamily="18" charset="0"/>
                <a:sym typeface="Arial"/>
              </a:rPr>
              <a:t>: Bước này quyết định xem thông tin mới nào sẽ được lưu.</a:t>
            </a:r>
          </a:p>
          <a:p>
            <a:pPr marL="443865" marR="5080" lvl="0" indent="-443864">
              <a:spcBef>
                <a:spcPts val="600"/>
              </a:spcBef>
              <a:spcAft>
                <a:spcPts val="0"/>
              </a:spcAft>
              <a:buSzPts val="3200"/>
              <a:buFont typeface="Wingdings" panose="05000000000000000000" pitchFamily="2" charset="2"/>
              <a:buChar char="q"/>
            </a:pPr>
            <a:r>
              <a:rPr lang="vi-VN" dirty="0">
                <a:solidFill>
                  <a:schemeClr val="dk1"/>
                </a:solidFill>
                <a:ea typeface="Arial"/>
                <a:cs typeface="Times New Roman" panose="02020603050405020304" pitchFamily="18" charset="0"/>
                <a:sym typeface="Arial"/>
              </a:rPr>
              <a:t>Gồm 2 phần: input gate layer để quyết định giá trị nào ta sẽ được thêm.  tầng </a:t>
            </a:r>
            <a:r>
              <a:rPr lang="vi-VN" b="1" i="1" dirty="0">
                <a:solidFill>
                  <a:schemeClr val="dk1"/>
                </a:solidFill>
                <a:ea typeface="Arial"/>
                <a:cs typeface="Times New Roman" panose="02020603050405020304" pitchFamily="18" charset="0"/>
                <a:sym typeface="Arial"/>
              </a:rPr>
              <a:t>tanh </a:t>
            </a:r>
            <a:r>
              <a:rPr lang="vi-VN" dirty="0">
                <a:solidFill>
                  <a:schemeClr val="dk1"/>
                </a:solidFill>
                <a:ea typeface="Arial"/>
                <a:cs typeface="Times New Roman" panose="02020603050405020304" pitchFamily="18" charset="0"/>
                <a:sym typeface="Arial"/>
              </a:rPr>
              <a:t>tạo ra một vector cho giá trị mới C~t</a:t>
            </a:r>
            <a:endParaRPr lang="vi-VN" dirty="0">
              <a:cs typeface="Times New Roman" panose="02020603050405020304" pitchFamily="18" charset="0"/>
            </a:endParaRPr>
          </a:p>
          <a:p>
            <a:pPr marL="241300" indent="0">
              <a:spcBef>
                <a:spcPts val="0"/>
              </a:spcBef>
              <a:spcAft>
                <a:spcPts val="0"/>
              </a:spcAft>
              <a:buClr>
                <a:schemeClr val="dk1"/>
              </a:buClr>
              <a:buNone/>
            </a:pPr>
            <a:endParaRPr lang="vi-VN" dirty="0">
              <a:cs typeface="Times New Roman" panose="02020603050405020304" pitchFamily="18" charset="0"/>
            </a:endParaRPr>
          </a:p>
          <a:p>
            <a:pPr>
              <a:buFont typeface="Wingdings" panose="05000000000000000000" pitchFamily="2" charset="2"/>
              <a:buChar char="q"/>
            </a:pPr>
            <a:endParaRPr lang="en-US" dirty="0"/>
          </a:p>
        </p:txBody>
      </p:sp>
      <p:sp>
        <p:nvSpPr>
          <p:cNvPr id="6" name="Google Shape;320;g641a3eac5f_0_56">
            <a:extLst>
              <a:ext uri="{FF2B5EF4-FFF2-40B4-BE49-F238E27FC236}">
                <a16:creationId xmlns:a16="http://schemas.microsoft.com/office/drawing/2014/main" id="{A1F84A2C-2D84-4C77-A02F-6529395C6EE4}"/>
              </a:ext>
            </a:extLst>
          </p:cNvPr>
          <p:cNvSpPr/>
          <p:nvPr/>
        </p:nvSpPr>
        <p:spPr>
          <a:xfrm>
            <a:off x="1496567" y="3776471"/>
            <a:ext cx="8343900" cy="2577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06574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LSTM</a:t>
            </a:r>
          </a:p>
        </p:txBody>
      </p:sp>
      <p:sp>
        <p:nvSpPr>
          <p:cNvPr id="4" name="Content Placeholder 3">
            <a:extLst>
              <a:ext uri="{FF2B5EF4-FFF2-40B4-BE49-F238E27FC236}">
                <a16:creationId xmlns:a16="http://schemas.microsoft.com/office/drawing/2014/main" id="{A73445BF-CC9C-48A5-A6B3-205A9EBB5D65}"/>
              </a:ext>
            </a:extLst>
          </p:cNvPr>
          <p:cNvSpPr>
            <a:spLocks noGrp="1"/>
          </p:cNvSpPr>
          <p:nvPr>
            <p:ph idx="1"/>
          </p:nvPr>
        </p:nvSpPr>
        <p:spPr/>
        <p:txBody>
          <a:bodyPr>
            <a:normAutofit/>
          </a:bodyPr>
          <a:lstStyle/>
          <a:p>
            <a:pPr marL="584200" indent="-342900">
              <a:spcBef>
                <a:spcPts val="0"/>
              </a:spcBef>
              <a:spcAft>
                <a:spcPts val="0"/>
              </a:spcAft>
              <a:buFont typeface="Wingdings" panose="05000000000000000000" pitchFamily="2" charset="2"/>
              <a:buChar char="q"/>
            </a:pPr>
            <a:r>
              <a:rPr lang="en-US" dirty="0">
                <a:solidFill>
                  <a:schemeClr val="dk1"/>
                </a:solidFill>
                <a:ea typeface="Arial"/>
                <a:cs typeface="Times New Roman" panose="02020603050405020304" pitchFamily="18" charset="0"/>
                <a:sym typeface="Arial"/>
              </a:rPr>
              <a:t> </a:t>
            </a:r>
            <a:r>
              <a:rPr lang="vi-VN" dirty="0">
                <a:solidFill>
                  <a:schemeClr val="dk1"/>
                </a:solidFill>
                <a:ea typeface="Arial"/>
                <a:cs typeface="Times New Roman" panose="02020603050405020304" pitchFamily="18" charset="0"/>
                <a:sym typeface="Arial"/>
              </a:rPr>
              <a:t>B</a:t>
            </a:r>
            <a:r>
              <a:rPr lang="en-US" dirty="0">
                <a:solidFill>
                  <a:schemeClr val="dk1"/>
                </a:solidFill>
                <a:ea typeface="Arial"/>
                <a:cs typeface="Times New Roman" panose="02020603050405020304" pitchFamily="18" charset="0"/>
                <a:sym typeface="Arial"/>
              </a:rPr>
              <a:t>2</a:t>
            </a:r>
            <a:r>
              <a:rPr lang="vi-VN" dirty="0">
                <a:solidFill>
                  <a:schemeClr val="dk1"/>
                </a:solidFill>
                <a:ea typeface="Arial"/>
                <a:cs typeface="Times New Roman" panose="02020603050405020304" pitchFamily="18" charset="0"/>
                <a:sym typeface="Arial"/>
              </a:rPr>
              <a:t>:Cập nhật trạng thái nơ-ron cũ (old cell state)</a:t>
            </a:r>
            <a:endParaRPr lang="en-US" dirty="0">
              <a:solidFill>
                <a:schemeClr val="dk1"/>
              </a:solidFill>
              <a:ea typeface="Arial"/>
              <a:cs typeface="Times New Roman" panose="02020603050405020304" pitchFamily="18" charset="0"/>
              <a:sym typeface="Arial"/>
            </a:endParaRPr>
          </a:p>
          <a:p>
            <a:pPr marL="241300" indent="0">
              <a:spcBef>
                <a:spcPts val="0"/>
              </a:spcBef>
              <a:spcAft>
                <a:spcPts val="0"/>
              </a:spcAft>
              <a:buNone/>
            </a:pPr>
            <a:endParaRPr lang="vi-VN" dirty="0">
              <a:cs typeface="Times New Roman" panose="02020603050405020304" pitchFamily="18" charset="0"/>
            </a:endParaRPr>
          </a:p>
          <a:p>
            <a:pPr marL="241300" indent="0">
              <a:spcBef>
                <a:spcPts val="0"/>
              </a:spcBef>
              <a:spcAft>
                <a:spcPts val="0"/>
              </a:spcAft>
              <a:buClr>
                <a:schemeClr val="dk1"/>
              </a:buClr>
              <a:buNone/>
            </a:pPr>
            <a:endParaRPr lang="vi-VN" dirty="0">
              <a:cs typeface="Times New Roman" panose="02020603050405020304" pitchFamily="18" charset="0"/>
            </a:endParaRPr>
          </a:p>
          <a:p>
            <a:pPr>
              <a:buFont typeface="Wingdings" panose="05000000000000000000" pitchFamily="2" charset="2"/>
              <a:buChar char="q"/>
            </a:pPr>
            <a:endParaRPr lang="en-US" dirty="0"/>
          </a:p>
        </p:txBody>
      </p:sp>
      <p:sp>
        <p:nvSpPr>
          <p:cNvPr id="5" name="Google Shape;327;g641a3eac5f_0_72">
            <a:extLst>
              <a:ext uri="{FF2B5EF4-FFF2-40B4-BE49-F238E27FC236}">
                <a16:creationId xmlns:a16="http://schemas.microsoft.com/office/drawing/2014/main" id="{9C4F1944-55ED-447E-8E57-2D4F1EEE8BB1}"/>
              </a:ext>
            </a:extLst>
          </p:cNvPr>
          <p:cNvSpPr/>
          <p:nvPr/>
        </p:nvSpPr>
        <p:spPr>
          <a:xfrm>
            <a:off x="1856232" y="3099816"/>
            <a:ext cx="8343900" cy="25785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7635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LSTM</a:t>
            </a:r>
          </a:p>
        </p:txBody>
      </p:sp>
      <p:sp>
        <p:nvSpPr>
          <p:cNvPr id="4" name="Content Placeholder 3">
            <a:extLst>
              <a:ext uri="{FF2B5EF4-FFF2-40B4-BE49-F238E27FC236}">
                <a16:creationId xmlns:a16="http://schemas.microsoft.com/office/drawing/2014/main" id="{A73445BF-CC9C-48A5-A6B3-205A9EBB5D65}"/>
              </a:ext>
            </a:extLst>
          </p:cNvPr>
          <p:cNvSpPr>
            <a:spLocks noGrp="1"/>
          </p:cNvSpPr>
          <p:nvPr>
            <p:ph idx="1"/>
          </p:nvPr>
        </p:nvSpPr>
        <p:spPr/>
        <p:txBody>
          <a:bodyPr>
            <a:normAutofit/>
          </a:bodyPr>
          <a:lstStyle/>
          <a:p>
            <a:pPr marL="457200" marR="78105" lvl="0" indent="-381000">
              <a:spcBef>
                <a:spcPts val="0"/>
              </a:spcBef>
              <a:spcAft>
                <a:spcPts val="0"/>
              </a:spcAft>
              <a:buSzPts val="2400"/>
              <a:buFont typeface="Wingdings" panose="05000000000000000000" pitchFamily="2" charset="2"/>
              <a:buChar char="q"/>
            </a:pPr>
            <a:r>
              <a:rPr lang="en-US" dirty="0">
                <a:solidFill>
                  <a:schemeClr val="dk1"/>
                </a:solidFill>
                <a:ea typeface="Arial"/>
                <a:cs typeface="Times New Roman" panose="02020603050405020304" pitchFamily="18" charset="0"/>
                <a:sym typeface="Arial"/>
              </a:rPr>
              <a:t> </a:t>
            </a:r>
            <a:r>
              <a:rPr lang="vi-VN" dirty="0">
                <a:solidFill>
                  <a:schemeClr val="dk1"/>
                </a:solidFill>
                <a:ea typeface="Arial"/>
                <a:cs typeface="Times New Roman" panose="02020603050405020304" pitchFamily="18" charset="0"/>
                <a:sym typeface="Arial"/>
              </a:rPr>
              <a:t>B</a:t>
            </a:r>
            <a:r>
              <a:rPr lang="en-US" dirty="0">
                <a:solidFill>
                  <a:schemeClr val="dk1"/>
                </a:solidFill>
                <a:ea typeface="Arial"/>
                <a:cs typeface="Times New Roman" panose="02020603050405020304" pitchFamily="18" charset="0"/>
                <a:sym typeface="Arial"/>
              </a:rPr>
              <a:t>3</a:t>
            </a:r>
            <a:r>
              <a:rPr lang="vi-VN" dirty="0">
                <a:solidFill>
                  <a:schemeClr val="dk1"/>
                </a:solidFill>
                <a:ea typeface="Arial"/>
                <a:cs typeface="Times New Roman" panose="02020603050405020304" pitchFamily="18" charset="0"/>
                <a:sym typeface="Arial"/>
              </a:rPr>
              <a:t>: Cuối cùng tính output. Chính là cell state nhưng vẫn có  sàng lọc.</a:t>
            </a:r>
          </a:p>
          <a:p>
            <a:pPr marL="457200" marR="5080" lvl="0" indent="-381000">
              <a:spcBef>
                <a:spcPts val="605"/>
              </a:spcBef>
              <a:spcAft>
                <a:spcPts val="0"/>
              </a:spcAft>
              <a:buSzPts val="2400"/>
              <a:buFont typeface="Wingdings" panose="05000000000000000000" pitchFamily="2" charset="2"/>
              <a:buChar char="q"/>
            </a:pPr>
            <a:r>
              <a:rPr lang="vi-VN" dirty="0">
                <a:solidFill>
                  <a:schemeClr val="dk1"/>
                </a:solidFill>
                <a:ea typeface="Arial"/>
                <a:cs typeface="Times New Roman" panose="02020603050405020304" pitchFamily="18" charset="0"/>
                <a:sym typeface="Arial"/>
              </a:rPr>
              <a:t>Xác định phần nào của cell state nên xuất ra. (do lưu trữ cả  các Ct-)</a:t>
            </a:r>
          </a:p>
          <a:p>
            <a:pPr marL="241300" indent="0">
              <a:spcBef>
                <a:spcPts val="0"/>
              </a:spcBef>
              <a:spcAft>
                <a:spcPts val="0"/>
              </a:spcAft>
              <a:buNone/>
            </a:pPr>
            <a:endParaRPr lang="vi-VN" dirty="0">
              <a:cs typeface="Times New Roman" panose="02020603050405020304" pitchFamily="18" charset="0"/>
            </a:endParaRPr>
          </a:p>
          <a:p>
            <a:pPr marL="241300" indent="0">
              <a:spcBef>
                <a:spcPts val="0"/>
              </a:spcBef>
              <a:spcAft>
                <a:spcPts val="0"/>
              </a:spcAft>
              <a:buClr>
                <a:schemeClr val="dk1"/>
              </a:buClr>
              <a:buNone/>
            </a:pPr>
            <a:endParaRPr lang="vi-VN" dirty="0">
              <a:cs typeface="Times New Roman" panose="02020603050405020304" pitchFamily="18" charset="0"/>
            </a:endParaRPr>
          </a:p>
          <a:p>
            <a:pPr>
              <a:buFont typeface="Wingdings" panose="05000000000000000000" pitchFamily="2" charset="2"/>
              <a:buChar char="q"/>
            </a:pPr>
            <a:endParaRPr lang="en-US" dirty="0"/>
          </a:p>
        </p:txBody>
      </p:sp>
      <p:sp>
        <p:nvSpPr>
          <p:cNvPr id="6" name="Google Shape;334;g641a3eac5f_0_62">
            <a:extLst>
              <a:ext uri="{FF2B5EF4-FFF2-40B4-BE49-F238E27FC236}">
                <a16:creationId xmlns:a16="http://schemas.microsoft.com/office/drawing/2014/main" id="{D49C77A0-209A-4C5D-84D0-251EED6A271D}"/>
              </a:ext>
            </a:extLst>
          </p:cNvPr>
          <p:cNvSpPr/>
          <p:nvPr/>
        </p:nvSpPr>
        <p:spPr>
          <a:xfrm>
            <a:off x="2077211" y="3453384"/>
            <a:ext cx="8343900" cy="25785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155622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BiLSTM</a:t>
            </a:r>
            <a:endParaRPr lang="en-US" sz="3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73445BF-CC9C-48A5-A6B3-205A9EBB5D65}"/>
              </a:ext>
            </a:extLst>
          </p:cNvPr>
          <p:cNvSpPr>
            <a:spLocks noGrp="1"/>
          </p:cNvSpPr>
          <p:nvPr>
            <p:ph idx="1"/>
          </p:nvPr>
        </p:nvSpPr>
        <p:spPr/>
        <p:txBody>
          <a:bodyPr>
            <a:normAutofit/>
          </a:bodyPr>
          <a:lstStyle/>
          <a:p>
            <a:pPr marL="91440" lvl="0" indent="-127000">
              <a:lnSpc>
                <a:spcPct val="90000"/>
              </a:lnSpc>
              <a:spcBef>
                <a:spcPts val="0"/>
              </a:spcBef>
              <a:spcAft>
                <a:spcPts val="0"/>
              </a:spcAft>
              <a:buClr>
                <a:srgbClr val="E48312"/>
              </a:buClr>
              <a:buSzPts val="2000"/>
              <a:buFont typeface="Calibri"/>
              <a:buChar char=" "/>
            </a:pPr>
            <a:r>
              <a:rPr lang="vi-VN" dirty="0">
                <a:solidFill>
                  <a:srgbClr val="3F3F3F"/>
                </a:solidFill>
                <a:ea typeface="Calibri"/>
                <a:cs typeface="Times New Roman" panose="02020603050405020304" pitchFamily="18" charset="0"/>
                <a:sym typeface="Calibri"/>
              </a:rPr>
              <a:t>BiLSTM: Bidirectional LSTM</a:t>
            </a:r>
          </a:p>
          <a:p>
            <a:pPr marL="307340" lvl="0" indent="-342900">
              <a:lnSpc>
                <a:spcPct val="90000"/>
              </a:lnSpc>
              <a:spcBef>
                <a:spcPts val="1400"/>
              </a:spcBef>
              <a:spcAft>
                <a:spcPts val="0"/>
              </a:spcAft>
              <a:buSzPts val="2000"/>
              <a:buFont typeface="Wingdings" panose="05000000000000000000" pitchFamily="2" charset="2"/>
              <a:buChar char="q"/>
            </a:pPr>
            <a:r>
              <a:rPr lang="vi-VN" dirty="0">
                <a:solidFill>
                  <a:srgbClr val="3F3F3F"/>
                </a:solidFill>
                <a:ea typeface="Calibri"/>
                <a:cs typeface="Times New Roman" panose="02020603050405020304" pitchFamily="18" charset="0"/>
                <a:sym typeface="Calibri"/>
              </a:rPr>
              <a:t> Nhận thấy, từ hiện tại không chỉ liên quan đến từ phía trước mà còn liên quan đến từ phía sau</a:t>
            </a:r>
          </a:p>
          <a:p>
            <a:pPr marL="91440" lvl="0" indent="0">
              <a:lnSpc>
                <a:spcPct val="90000"/>
              </a:lnSpc>
              <a:spcBef>
                <a:spcPts val="1400"/>
              </a:spcBef>
              <a:spcAft>
                <a:spcPts val="0"/>
              </a:spcAft>
              <a:buClr>
                <a:schemeClr val="dk1"/>
              </a:buClr>
              <a:buSzPts val="2000"/>
              <a:buNone/>
            </a:pPr>
            <a:endParaRPr lang="vi-VN" dirty="0">
              <a:solidFill>
                <a:srgbClr val="3F3F3F"/>
              </a:solidFill>
              <a:ea typeface="Calibri"/>
              <a:cs typeface="Times New Roman" panose="02020603050405020304" pitchFamily="18" charset="0"/>
              <a:sym typeface="Calibri"/>
            </a:endParaRPr>
          </a:p>
          <a:p>
            <a:pPr marL="91440" lvl="0" indent="-127000">
              <a:lnSpc>
                <a:spcPct val="90000"/>
              </a:lnSpc>
              <a:spcBef>
                <a:spcPts val="1400"/>
              </a:spcBef>
              <a:spcAft>
                <a:spcPts val="0"/>
              </a:spcAft>
              <a:buClr>
                <a:srgbClr val="E48312"/>
              </a:buClr>
              <a:buSzPts val="2000"/>
              <a:buFont typeface="Calibri"/>
              <a:buChar char=" "/>
            </a:pPr>
            <a:r>
              <a:rPr lang="en-US" dirty="0">
                <a:solidFill>
                  <a:srgbClr val="3F3F3F"/>
                </a:solidFill>
                <a:latin typeface="Times New Roman" panose="02020603050405020304" pitchFamily="18" charset="0"/>
                <a:ea typeface="Calibri"/>
                <a:cs typeface="Times New Roman" panose="02020603050405020304" pitchFamily="18" charset="0"/>
                <a:sym typeface="Calibri"/>
              </a:rPr>
              <a:t> </a:t>
            </a:r>
            <a:r>
              <a:rPr lang="vi-VN" dirty="0">
                <a:solidFill>
                  <a:srgbClr val="3F3F3F"/>
                </a:solidFill>
                <a:ea typeface="Calibri"/>
                <a:cs typeface="Times New Roman" panose="02020603050405020304" pitchFamily="18" charset="0"/>
                <a:sym typeface="Calibri"/>
              </a:rPr>
              <a:t>BiLSTM ra đời để giải quyết vấn đề này</a:t>
            </a:r>
            <a:endParaRPr lang="vi-VN" dirty="0">
              <a:cs typeface="Times New Roman" panose="02020603050405020304" pitchFamily="18" charset="0"/>
            </a:endParaRPr>
          </a:p>
        </p:txBody>
      </p:sp>
    </p:spTree>
    <p:extLst>
      <p:ext uri="{BB962C8B-B14F-4D97-AF65-F5344CB8AC3E}">
        <p14:creationId xmlns:p14="http://schemas.microsoft.com/office/powerpoint/2010/main" val="1370136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B8CB-3393-4D82-823D-38E6339EC815}"/>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BiLSTM</a:t>
            </a:r>
            <a:endParaRPr lang="en-US" sz="3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73445BF-CC9C-48A5-A6B3-205A9EBB5D65}"/>
              </a:ext>
            </a:extLst>
          </p:cNvPr>
          <p:cNvSpPr>
            <a:spLocks noGrp="1"/>
          </p:cNvSpPr>
          <p:nvPr>
            <p:ph idx="1"/>
          </p:nvPr>
        </p:nvSpPr>
        <p:spPr/>
        <p:txBody>
          <a:bodyPr>
            <a:normAutofit/>
          </a:bodyPr>
          <a:lstStyle/>
          <a:p>
            <a:pPr marL="91440" lvl="0" indent="-127000">
              <a:lnSpc>
                <a:spcPct val="90000"/>
              </a:lnSpc>
              <a:spcBef>
                <a:spcPts val="0"/>
              </a:spcBef>
              <a:spcAft>
                <a:spcPts val="0"/>
              </a:spcAft>
              <a:buClr>
                <a:srgbClr val="E48312"/>
              </a:buClr>
              <a:buSzPts val="2000"/>
              <a:buFont typeface="Calibri"/>
              <a:buChar char=" "/>
            </a:pPr>
            <a:endParaRPr lang="vi-VN" dirty="0">
              <a:cs typeface="Times New Roman" panose="02020603050405020304" pitchFamily="18" charset="0"/>
            </a:endParaRPr>
          </a:p>
        </p:txBody>
      </p:sp>
      <p:sp>
        <p:nvSpPr>
          <p:cNvPr id="5" name="Google Shape;347;g641a3eac5f_0_89">
            <a:extLst>
              <a:ext uri="{FF2B5EF4-FFF2-40B4-BE49-F238E27FC236}">
                <a16:creationId xmlns:a16="http://schemas.microsoft.com/office/drawing/2014/main" id="{70951223-926F-497E-A7D2-CFB87F9956A9}"/>
              </a:ext>
            </a:extLst>
          </p:cNvPr>
          <p:cNvSpPr/>
          <p:nvPr/>
        </p:nvSpPr>
        <p:spPr>
          <a:xfrm>
            <a:off x="2737153" y="2802834"/>
            <a:ext cx="6316200" cy="25359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001CF6C8-1F43-4BC4-A10B-F916E0421EB7}"/>
              </a:ext>
            </a:extLst>
          </p:cNvPr>
          <p:cNvSpPr txBox="1"/>
          <p:nvPr/>
        </p:nvSpPr>
        <p:spPr>
          <a:xfrm>
            <a:off x="8165805" y="2998381"/>
            <a:ext cx="2286000" cy="584775"/>
          </a:xfrm>
          <a:prstGeom prst="rect">
            <a:avLst/>
          </a:prstGeom>
          <a:noFill/>
        </p:spPr>
        <p:txBody>
          <a:bodyPr wrap="square" rtlCol="0">
            <a:spAutoFit/>
          </a:bodyPr>
          <a:lstStyle/>
          <a:p>
            <a:endParaRPr lang="de-DE" sz="1400" dirty="0">
              <a:solidFill>
                <a:srgbClr val="000000"/>
              </a:solidFill>
              <a:latin typeface="Arial"/>
              <a:ea typeface="Arial"/>
              <a:cs typeface="Arial"/>
              <a:sym typeface="Arial"/>
            </a:endParaRPr>
          </a:p>
          <a:p>
            <a:endParaRPr lang="en-US" dirty="0"/>
          </a:p>
        </p:txBody>
      </p:sp>
    </p:spTree>
    <p:extLst>
      <p:ext uri="{BB962C8B-B14F-4D97-AF65-F5344CB8AC3E}">
        <p14:creationId xmlns:p14="http://schemas.microsoft.com/office/powerpoint/2010/main" val="3858626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6A1E-D884-42DA-AB83-549CCD142532}"/>
              </a:ext>
            </a:extLst>
          </p:cNvPr>
          <p:cNvSpPr>
            <a:spLocks noGrp="1"/>
          </p:cNvSpPr>
          <p:nvPr>
            <p:ph type="title"/>
          </p:nvPr>
        </p:nvSpPr>
        <p:spPr/>
        <p:txBody>
          <a:bodyPr>
            <a:normAutofit/>
          </a:bodyPr>
          <a:lstStyle/>
          <a:p>
            <a:r>
              <a:rPr lang="en-US" sz="3200" dirty="0" err="1">
                <a:latin typeface="Times New Roman" panose="02020603050405020304" pitchFamily="18" charset="0"/>
                <a:cs typeface="Times New Roman" panose="02020603050405020304" pitchFamily="18" charset="0"/>
              </a:rPr>
              <a:t>Đánh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endParaRPr lang="en-US" sz="32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C01AB523-7356-49D4-A176-DEDC6B01A804}"/>
              </a:ext>
            </a:extLst>
          </p:cNvPr>
          <p:cNvGraphicFramePr>
            <a:graphicFrameLocks noGrp="1"/>
          </p:cNvGraphicFramePr>
          <p:nvPr>
            <p:ph idx="1"/>
            <p:extLst>
              <p:ext uri="{D42A27DB-BD31-4B8C-83A1-F6EECF244321}">
                <p14:modId xmlns:p14="http://schemas.microsoft.com/office/powerpoint/2010/main" val="3665912530"/>
              </p:ext>
            </p:extLst>
          </p:nvPr>
        </p:nvGraphicFramePr>
        <p:xfrm>
          <a:off x="996803" y="2788568"/>
          <a:ext cx="10198393" cy="2499360"/>
        </p:xfrm>
        <a:graphic>
          <a:graphicData uri="http://schemas.openxmlformats.org/drawingml/2006/table">
            <a:tbl>
              <a:tblPr firstRow="1" bandRow="1">
                <a:tableStyleId>{5940675A-B579-460E-94D1-54222C63F5DA}</a:tableStyleId>
              </a:tblPr>
              <a:tblGrid>
                <a:gridCol w="1416400">
                  <a:extLst>
                    <a:ext uri="{9D8B030D-6E8A-4147-A177-3AD203B41FA5}">
                      <a16:colId xmlns:a16="http://schemas.microsoft.com/office/drawing/2014/main" val="2119773493"/>
                    </a:ext>
                  </a:extLst>
                </a:gridCol>
                <a:gridCol w="1578365">
                  <a:extLst>
                    <a:ext uri="{9D8B030D-6E8A-4147-A177-3AD203B41FA5}">
                      <a16:colId xmlns:a16="http://schemas.microsoft.com/office/drawing/2014/main" val="4435517"/>
                    </a:ext>
                  </a:extLst>
                </a:gridCol>
                <a:gridCol w="1795732">
                  <a:extLst>
                    <a:ext uri="{9D8B030D-6E8A-4147-A177-3AD203B41FA5}">
                      <a16:colId xmlns:a16="http://schemas.microsoft.com/office/drawing/2014/main" val="674006383"/>
                    </a:ext>
                  </a:extLst>
                </a:gridCol>
                <a:gridCol w="1389151">
                  <a:extLst>
                    <a:ext uri="{9D8B030D-6E8A-4147-A177-3AD203B41FA5}">
                      <a16:colId xmlns:a16="http://schemas.microsoft.com/office/drawing/2014/main" val="2003352484"/>
                    </a:ext>
                  </a:extLst>
                </a:gridCol>
                <a:gridCol w="1343975">
                  <a:extLst>
                    <a:ext uri="{9D8B030D-6E8A-4147-A177-3AD203B41FA5}">
                      <a16:colId xmlns:a16="http://schemas.microsoft.com/office/drawing/2014/main" val="3487780289"/>
                    </a:ext>
                  </a:extLst>
                </a:gridCol>
                <a:gridCol w="1377598">
                  <a:extLst>
                    <a:ext uri="{9D8B030D-6E8A-4147-A177-3AD203B41FA5}">
                      <a16:colId xmlns:a16="http://schemas.microsoft.com/office/drawing/2014/main" val="538514974"/>
                    </a:ext>
                  </a:extLst>
                </a:gridCol>
                <a:gridCol w="1297172">
                  <a:extLst>
                    <a:ext uri="{9D8B030D-6E8A-4147-A177-3AD203B41FA5}">
                      <a16:colId xmlns:a16="http://schemas.microsoft.com/office/drawing/2014/main" val="3292459957"/>
                    </a:ext>
                  </a:extLst>
                </a:gridCol>
              </a:tblGrid>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Ph</a:t>
                      </a:r>
                      <a:r>
                        <a:rPr lang="vi-VN" sz="2000" dirty="0">
                          <a:solidFill>
                            <a:schemeClr val="tx1"/>
                          </a:solidFill>
                          <a:latin typeface="Times New Roman" panose="02020603050405020304" pitchFamily="18" charset="0"/>
                          <a:cs typeface="Times New Roman" panose="02020603050405020304" pitchFamily="18" charset="0"/>
                        </a:rPr>
                        <a:t>ư</a:t>
                      </a:r>
                      <a:r>
                        <a:rPr lang="en-US" sz="2000" dirty="0" err="1">
                          <a:solidFill>
                            <a:schemeClr val="tx1"/>
                          </a:solidFill>
                          <a:latin typeface="Times New Roman" panose="02020603050405020304" pitchFamily="18" charset="0"/>
                          <a:cs typeface="Times New Roman" panose="02020603050405020304" pitchFamily="18" charset="0"/>
                        </a:rPr>
                        <a:t>ơng</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pháp</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Accuracy</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Precision</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Recall (macro)</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Recall</a:t>
                      </a:r>
                    </a:p>
                    <a:p>
                      <a:pPr algn="ctr"/>
                      <a:r>
                        <a:rPr lang="en-US" sz="2000" dirty="0">
                          <a:solidFill>
                            <a:schemeClr val="tx1"/>
                          </a:solidFill>
                          <a:latin typeface="Times New Roman" panose="02020603050405020304" pitchFamily="18" charset="0"/>
                          <a:cs typeface="Times New Roman" panose="02020603050405020304" pitchFamily="18" charset="0"/>
                        </a:rPr>
                        <a:t>(micro)</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F1-scores</a:t>
                      </a:r>
                    </a:p>
                    <a:p>
                      <a:pPr algn="ctr"/>
                      <a:r>
                        <a:rPr lang="en-US" sz="2000" dirty="0">
                          <a:solidFill>
                            <a:schemeClr val="tx1"/>
                          </a:solidFill>
                          <a:latin typeface="Times New Roman" panose="02020603050405020304" pitchFamily="18" charset="0"/>
                          <a:cs typeface="Times New Roman" panose="02020603050405020304" pitchFamily="18" charset="0"/>
                        </a:rPr>
                        <a:t>(macro)</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F1-scores</a:t>
                      </a:r>
                    </a:p>
                    <a:p>
                      <a:pPr algn="ctr"/>
                      <a:r>
                        <a:rPr lang="en-US" sz="2000" dirty="0">
                          <a:solidFill>
                            <a:schemeClr val="tx1"/>
                          </a:solidFill>
                          <a:latin typeface="Times New Roman" panose="02020603050405020304" pitchFamily="18" charset="0"/>
                          <a:cs typeface="Times New Roman" panose="02020603050405020304" pitchFamily="18" charset="0"/>
                        </a:rPr>
                        <a:t>(micro)</a:t>
                      </a:r>
                    </a:p>
                  </a:txBody>
                  <a:tcPr/>
                </a:tc>
                <a:extLst>
                  <a:ext uri="{0D108BD9-81ED-4DB2-BD59-A6C34878D82A}">
                    <a16:rowId xmlns:a16="http://schemas.microsoft.com/office/drawing/2014/main" val="209266270"/>
                  </a:ext>
                </a:extLst>
              </a:tr>
              <a:tr h="370840">
                <a:tc>
                  <a:txBody>
                    <a:bodyPr/>
                    <a:lstStyle/>
                    <a:p>
                      <a:pPr algn="ctr"/>
                      <a:r>
                        <a:rPr lang="en-US" sz="2000" dirty="0" err="1">
                          <a:solidFill>
                            <a:schemeClr val="tx1"/>
                          </a:solidFill>
                          <a:latin typeface="Times New Roman" panose="02020603050405020304" pitchFamily="18" charset="0"/>
                          <a:cs typeface="Times New Roman" panose="02020603050405020304" pitchFamily="18" charset="0"/>
                        </a:rPr>
                        <a:t>BiLSTM</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85.63</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85.21</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85.63</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85.63</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85.63</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85.63</a:t>
                      </a:r>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4092856"/>
                  </a:ext>
                </a:extLst>
              </a:tr>
              <a:tr h="370840">
                <a:tc>
                  <a:txBody>
                    <a:bodyPr/>
                    <a:lstStyle/>
                    <a:p>
                      <a:pPr algn="ctr"/>
                      <a:r>
                        <a:rPr lang="en-US" sz="2000" dirty="0" err="1">
                          <a:solidFill>
                            <a:schemeClr val="tx1"/>
                          </a:solidFill>
                          <a:latin typeface="Times New Roman" panose="02020603050405020304" pitchFamily="18" charset="0"/>
                          <a:cs typeface="Times New Roman" panose="02020603050405020304" pitchFamily="18" charset="0"/>
                        </a:rPr>
                        <a:t>BiLSTM</a:t>
                      </a:r>
                      <a:r>
                        <a:rPr lang="en-US" sz="2000" dirty="0">
                          <a:solidFill>
                            <a:schemeClr val="tx1"/>
                          </a:solidFill>
                          <a:latin typeface="Times New Roman" panose="02020603050405020304" pitchFamily="18" charset="0"/>
                          <a:cs typeface="Times New Roman" panose="02020603050405020304" pitchFamily="18" charset="0"/>
                        </a:rPr>
                        <a:t>+</a:t>
                      </a:r>
                    </a:p>
                    <a:p>
                      <a:pPr algn="ctr"/>
                      <a:r>
                        <a:rPr lang="en-US" sz="2000" dirty="0">
                          <a:solidFill>
                            <a:schemeClr val="tx1"/>
                          </a:solidFill>
                          <a:latin typeface="Times New Roman" panose="02020603050405020304" pitchFamily="18" charset="0"/>
                          <a:cs typeface="Times New Roman" panose="02020603050405020304" pitchFamily="18" charset="0"/>
                        </a:rPr>
                        <a:t>Word2Vec</a:t>
                      </a:r>
                    </a:p>
                  </a:txBody>
                  <a:tcP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85.96</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84.47</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85.96</a:t>
                      </a: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85.96</a:t>
                      </a: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85.96</a:t>
                      </a: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85.96</a:t>
                      </a: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5582423"/>
                  </a:ext>
                </a:extLst>
              </a:tr>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LSTM+CNN</a:t>
                      </a:r>
                    </a:p>
                  </a:txBody>
                  <a:tcP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85.57</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87.40</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85.57</a:t>
                      </a: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85.57</a:t>
                      </a: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85.56</a:t>
                      </a: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85.57</a:t>
                      </a:r>
                      <a:endParaRPr lang="en-US" sz="2400" dirty="0">
                        <a:solidFill>
                          <a:schemeClr val="tx1"/>
                        </a:solidFill>
                        <a:latin typeface="Times New Roman" panose="02020603050405020304" pitchFamily="18" charset="0"/>
                        <a:cs typeface="Times New Roman" panose="02020603050405020304" pitchFamily="18" charset="0"/>
                      </a:endParaRPr>
                    </a:p>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0229981"/>
                  </a:ext>
                </a:extLst>
              </a:tr>
            </a:tbl>
          </a:graphicData>
        </a:graphic>
      </p:graphicFrame>
      <p:sp>
        <p:nvSpPr>
          <p:cNvPr id="6" name="Rectangle 5">
            <a:extLst>
              <a:ext uri="{FF2B5EF4-FFF2-40B4-BE49-F238E27FC236}">
                <a16:creationId xmlns:a16="http://schemas.microsoft.com/office/drawing/2014/main" id="{BCE85E62-2EB7-4416-AF1B-278711FCFB59}"/>
              </a:ext>
            </a:extLst>
          </p:cNvPr>
          <p:cNvSpPr/>
          <p:nvPr/>
        </p:nvSpPr>
        <p:spPr>
          <a:xfrm>
            <a:off x="1974112" y="4663445"/>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651063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BBB02C-2DB5-4C0C-9FE7-88A515FCC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710" y="868680"/>
            <a:ext cx="9784080" cy="4914899"/>
          </a:xfrm>
          <a:prstGeom prst="rect">
            <a:avLst/>
          </a:prstGeom>
        </p:spPr>
      </p:pic>
    </p:spTree>
    <p:extLst>
      <p:ext uri="{BB962C8B-B14F-4D97-AF65-F5344CB8AC3E}">
        <p14:creationId xmlns:p14="http://schemas.microsoft.com/office/powerpoint/2010/main" val="62831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C0B5-DDC9-4684-A417-5617D330E5A8}"/>
              </a:ext>
            </a:extLst>
          </p:cNvPr>
          <p:cNvSpPr>
            <a:spLocks noGrp="1"/>
          </p:cNvSpPr>
          <p:nvPr>
            <p:ph type="title"/>
          </p:nvPr>
        </p:nvSpPr>
        <p:spPr/>
        <p:txBody>
          <a:bodyPr>
            <a:normAutofit/>
          </a:bodyPr>
          <a:lstStyle/>
          <a:p>
            <a:pPr marL="457200" indent="-457200"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Giới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cảm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việt</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E20CE8-DAC1-4E88-B15C-D7DECC4C1167}"/>
              </a:ext>
            </a:extLst>
          </p:cNvPr>
          <p:cNvSpPr>
            <a:spLocks noGrp="1"/>
          </p:cNvSpPr>
          <p:nvPr>
            <p:ph idx="1"/>
          </p:nvPr>
        </p:nvSpPr>
        <p:spPr/>
        <p:txBody>
          <a:bodyPr>
            <a:normAutofit fontScale="92500" lnSpcReduction="20000"/>
          </a:bodyPr>
          <a:lstStyle/>
          <a:p>
            <a:pPr algn="just">
              <a:buFont typeface="Wingdings" panose="05000000000000000000" pitchFamily="2" charset="2"/>
              <a:buChar char="q"/>
            </a:pPr>
            <a:r>
              <a:rPr lang="vi-VN" dirty="0"/>
              <a:t>Phân tích cảm xúc (Sentiment analysis) là</a:t>
            </a:r>
            <a:r>
              <a:rPr lang="en-US" dirty="0"/>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xét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vi-VN" dirty="0"/>
              <a:t>Bài toán phân tích cảm xúc thuộc dạng bài toán phân tích ngữ nghĩa văn bản. Vì vậy, ta cần phải xây dựng một mô hình để hiểu được ý nghĩa của câu văn, đoạn văn để quyết định xem câu văn đó hoặc đoạn văn đó mang màu sắc cảm xúc chủ đạo nào.</a:t>
            </a:r>
          </a:p>
          <a:p>
            <a:pPr>
              <a:buFont typeface="Wingdings" panose="05000000000000000000" pitchFamily="2" charset="2"/>
              <a:buChar char="q"/>
            </a:pPr>
            <a:r>
              <a:rPr lang="vi-VN" dirty="0"/>
              <a:t>Phát biểu theo góc nhìn của máy học (Machine Learning) thì phân tích cảm xúc là bài toán phân lớp cảm xúc dựa trên văn bản ngôn ngữ tự nhiên. Đầu vào của bài toán là một câu hay một đoạn văn bản, còn đầu ra là các giá trị xác suất (điểm số) của N lớp cảm xúc mà ta cần xác định.</a:t>
            </a:r>
          </a:p>
          <a:p>
            <a:pPr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6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C0B5-DDC9-4684-A417-5617D330E5A8}"/>
              </a:ext>
            </a:extLst>
          </p:cNvPr>
          <p:cNvSpPr>
            <a:spLocks noGrp="1"/>
          </p:cNvSpPr>
          <p:nvPr>
            <p:ph type="title"/>
          </p:nvPr>
        </p:nvSpPr>
        <p:spPr/>
        <p:txBody>
          <a:bodyPr>
            <a:normAutofit/>
          </a:bodyPr>
          <a:lstStyle/>
          <a:p>
            <a:pPr marL="457200" indent="-457200"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Giới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cảm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xúc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việt</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E20CE8-DAC1-4E88-B15C-D7DECC4C1167}"/>
              </a:ext>
            </a:extLst>
          </p:cNvPr>
          <p:cNvSpPr>
            <a:spLocks noGrp="1"/>
          </p:cNvSpPr>
          <p:nvPr>
            <p:ph idx="1"/>
          </p:nvPr>
        </p:nvSpPr>
        <p:spPr/>
        <p:txBody>
          <a:bodyPr>
            <a:normAutofit/>
          </a:bodyPr>
          <a:lstStyle/>
          <a:p>
            <a:pPr algn="just">
              <a:buFont typeface="Wingdings" panose="05000000000000000000" pitchFamily="2" charset="2"/>
              <a:buChar char="q"/>
            </a:pPr>
            <a:r>
              <a:rPr lang="en-US" dirty="0"/>
              <a:t>B</a:t>
            </a:r>
            <a:r>
              <a:rPr lang="vi-VN" dirty="0"/>
              <a:t>ài toán phân tích cảm xúc trong Tiếng Việt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vi-VN" dirty="0"/>
              <a:t> phân tích cảm xúc văn bản Tiếng Việt với 2 lớp cảm xúc là: tiêu cực (negative) và tích cực (positive). Sơ đồ phân tích cảm xúc như sau:</a:t>
            </a:r>
            <a:endParaRPr lang="en-US" dirty="0"/>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057BB852-A32E-45DD-94ED-31632F843BC6}"/>
              </a:ext>
            </a:extLst>
          </p:cNvPr>
          <p:cNvSpPr/>
          <p:nvPr/>
        </p:nvSpPr>
        <p:spPr>
          <a:xfrm>
            <a:off x="1828800" y="4199860"/>
            <a:ext cx="1605516" cy="105262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a:latin typeface="Times New Roman" panose="02020603050405020304" pitchFamily="18" charset="0"/>
                <a:cs typeface="Times New Roman" panose="02020603050405020304" pitchFamily="18" charset="0"/>
              </a:rPr>
              <a:t>Đoạn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tiếng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việt</a:t>
            </a:r>
            <a:endParaRPr lang="en-US" b="1"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2D8824AA-FADE-4EFF-8FB8-21E117B3A2D5}"/>
              </a:ext>
            </a:extLst>
          </p:cNvPr>
          <p:cNvSpPr/>
          <p:nvPr/>
        </p:nvSpPr>
        <p:spPr>
          <a:xfrm>
            <a:off x="4125433" y="4199860"/>
            <a:ext cx="1818167" cy="10526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SAV</a:t>
            </a:r>
          </a:p>
        </p:txBody>
      </p:sp>
      <p:sp>
        <p:nvSpPr>
          <p:cNvPr id="7" name="Oval 6">
            <a:extLst>
              <a:ext uri="{FF2B5EF4-FFF2-40B4-BE49-F238E27FC236}">
                <a16:creationId xmlns:a16="http://schemas.microsoft.com/office/drawing/2014/main" id="{17EA2CE7-BD37-499A-ADCA-265DA04CFA86}"/>
              </a:ext>
            </a:extLst>
          </p:cNvPr>
          <p:cNvSpPr/>
          <p:nvPr/>
        </p:nvSpPr>
        <p:spPr>
          <a:xfrm>
            <a:off x="7421525" y="3779875"/>
            <a:ext cx="1711841" cy="94629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cực</a:t>
            </a:r>
            <a:r>
              <a:rPr lang="en-US" b="1" dirty="0">
                <a:latin typeface="Times New Roman" panose="02020603050405020304" pitchFamily="18" charset="0"/>
                <a:cs typeface="Times New Roman" panose="02020603050405020304" pitchFamily="18" charset="0"/>
              </a:rPr>
              <a:t> (positive)</a:t>
            </a:r>
          </a:p>
        </p:txBody>
      </p:sp>
      <p:sp>
        <p:nvSpPr>
          <p:cNvPr id="8" name="Oval 7">
            <a:extLst>
              <a:ext uri="{FF2B5EF4-FFF2-40B4-BE49-F238E27FC236}">
                <a16:creationId xmlns:a16="http://schemas.microsoft.com/office/drawing/2014/main" id="{9B8A183A-9F00-49B6-A711-C6611B198B12}"/>
              </a:ext>
            </a:extLst>
          </p:cNvPr>
          <p:cNvSpPr/>
          <p:nvPr/>
        </p:nvSpPr>
        <p:spPr>
          <a:xfrm>
            <a:off x="7421526" y="4929571"/>
            <a:ext cx="1711840" cy="94629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err="1">
                <a:solidFill>
                  <a:srgbClr val="FF0000"/>
                </a:solidFill>
                <a:latin typeface="Times New Roman" panose="02020603050405020304" pitchFamily="18" charset="0"/>
                <a:cs typeface="Times New Roman" panose="02020603050405020304" pitchFamily="18" charset="0"/>
              </a:rPr>
              <a:t>Tiêu</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cực</a:t>
            </a:r>
            <a:r>
              <a:rPr lang="en-US" b="1" dirty="0">
                <a:solidFill>
                  <a:srgbClr val="FF0000"/>
                </a:solidFill>
                <a:latin typeface="Times New Roman" panose="02020603050405020304" pitchFamily="18" charset="0"/>
                <a:cs typeface="Times New Roman" panose="02020603050405020304" pitchFamily="18" charset="0"/>
              </a:rPr>
              <a:t> (negative)</a:t>
            </a:r>
          </a:p>
        </p:txBody>
      </p:sp>
      <p:cxnSp>
        <p:nvCxnSpPr>
          <p:cNvPr id="10" name="Straight Arrow Connector 9">
            <a:extLst>
              <a:ext uri="{FF2B5EF4-FFF2-40B4-BE49-F238E27FC236}">
                <a16:creationId xmlns:a16="http://schemas.microsoft.com/office/drawing/2014/main" id="{3E53F40D-B9FC-4EA6-A9B8-88913D63CB6F}"/>
              </a:ext>
            </a:extLst>
          </p:cNvPr>
          <p:cNvCxnSpPr>
            <a:stCxn id="4" idx="3"/>
            <a:endCxn id="6" idx="1"/>
          </p:cNvCxnSpPr>
          <p:nvPr/>
        </p:nvCxnSpPr>
        <p:spPr>
          <a:xfrm>
            <a:off x="3434316" y="4726172"/>
            <a:ext cx="69111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CC992AA0-E5AD-48E1-9C30-E1D61C899262}"/>
              </a:ext>
            </a:extLst>
          </p:cNvPr>
          <p:cNvCxnSpPr>
            <a:cxnSpLocks/>
            <a:stCxn id="6" idx="3"/>
            <a:endCxn id="7" idx="2"/>
          </p:cNvCxnSpPr>
          <p:nvPr/>
        </p:nvCxnSpPr>
        <p:spPr>
          <a:xfrm flipV="1">
            <a:off x="5943600" y="4253024"/>
            <a:ext cx="1477925" cy="4731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E0D91A5D-9FBE-4A1D-8C02-5C31D081CE54}"/>
              </a:ext>
            </a:extLst>
          </p:cNvPr>
          <p:cNvCxnSpPr>
            <a:cxnSpLocks/>
            <a:stCxn id="6" idx="3"/>
            <a:endCxn id="8" idx="2"/>
          </p:cNvCxnSpPr>
          <p:nvPr/>
        </p:nvCxnSpPr>
        <p:spPr>
          <a:xfrm>
            <a:off x="5943600" y="4726172"/>
            <a:ext cx="1477926" cy="6765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688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26DC-15C9-4902-94CA-3E01B2E8A2F6}"/>
              </a:ext>
            </a:extLst>
          </p:cNvPr>
          <p:cNvSpPr>
            <a:spLocks noGrp="1"/>
          </p:cNvSpPr>
          <p:nvPr>
            <p:ph type="title"/>
          </p:nvPr>
        </p:nvSpPr>
        <p:spPr/>
        <p:txBody>
          <a:bodyPr>
            <a:normAutofit/>
          </a:bodyPr>
          <a:lstStyle/>
          <a:p>
            <a:pPr marL="457200" indent="-457200"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E55C4F-303E-4D57-A2AD-4B3915BB4EB5}"/>
              </a:ext>
            </a:extLst>
          </p:cNvPr>
          <p:cNvSpPr>
            <a:spLocks noGrp="1"/>
          </p:cNvSpPr>
          <p:nvPr>
            <p:ph idx="1"/>
          </p:nvPr>
        </p:nvSpPr>
        <p:spPr/>
        <p:txBody>
          <a:bodyPr>
            <a:normAutofit lnSpcReduction="10000"/>
          </a:bodyPr>
          <a:lstStyle/>
          <a:p>
            <a:pPr algn="just">
              <a:buFont typeface="Wingdings" panose="05000000000000000000" pitchFamily="2" charset="2"/>
              <a:buChar char="q"/>
            </a:pPr>
            <a:r>
              <a:rPr lang="vi-VN" dirty="0">
                <a:solidFill>
                  <a:schemeClr val="tx1"/>
                </a:solidFill>
                <a:latin typeface="Times New Roman" panose="02020603050405020304" pitchFamily="18" charset="0"/>
                <a:cs typeface="Times New Roman" panose="02020603050405020304" pitchFamily="18" charset="0"/>
              </a:rPr>
              <a:t>Việc phân tích cảm xúc trong văn bản được ứng dụng trong hàng loạt các vấn đề như: Quản trị thương hiệu doanh nghiệp, thương hiệu sản phẩm, quản trị quan hệ khách hàng, khảo sát ý kiến xã hội học, phân tích trạng thái tâm lý con người...</a:t>
            </a:r>
            <a:endParaRPr lang="en-US" dirty="0">
              <a:solidFill>
                <a:schemeClr val="tx1"/>
              </a:solidFill>
              <a:latin typeface="Times New Roman" panose="02020603050405020304" pitchFamily="18" charset="0"/>
              <a:cs typeface="Times New Roman" panose="02020603050405020304" pitchFamily="18" charset="0"/>
            </a:endParaRPr>
          </a:p>
          <a:p>
            <a:pPr marL="914400" lvl="2" indent="0" algn="just">
              <a:buNone/>
            </a:pPr>
            <a:r>
              <a:rPr lang="en-US" dirty="0" err="1">
                <a:solidFill>
                  <a:schemeClr val="tx1"/>
                </a:solidFill>
                <a:latin typeface="Times New Roman" panose="02020603050405020304" pitchFamily="18" charset="0"/>
                <a:cs typeface="Times New Roman" panose="02020603050405020304" pitchFamily="18" charset="0"/>
              </a:rPr>
              <a:t>Ví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p>
          <a:p>
            <a:pPr lvl="2" algn="just">
              <a:buFont typeface="Wingdings" panose="05000000000000000000" pitchFamily="2" charset="2"/>
              <a:buChar char="ü"/>
            </a:pPr>
            <a:r>
              <a:rPr lang="en-US" dirty="0" err="1">
                <a:solidFill>
                  <a:schemeClr val="tx1"/>
                </a:solidFill>
                <a:latin typeface="Times New Roman" panose="02020603050405020304" pitchFamily="18" charset="0"/>
                <a:cs typeface="Times New Roman" panose="02020603050405020304" pitchFamily="18" charset="0"/>
              </a:rPr>
              <a:t>Điều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cốt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yếu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pháp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này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cảm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xúc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dòng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mạng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xã</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hội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facebook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zalo</a:t>
            </a:r>
            <a:r>
              <a:rPr lang="en-US" dirty="0">
                <a:solidFill>
                  <a:schemeClr val="tx1"/>
                </a:solidFill>
                <a:latin typeface="Times New Roman" panose="02020603050405020304" pitchFamily="18" charset="0"/>
                <a:cs typeface="Times New Roman" panose="02020603050405020304" pitchFamily="18" charset="0"/>
              </a:rPr>
              <a:t>, Instagram…)  </a:t>
            </a:r>
            <a:r>
              <a:rPr lang="en-US" dirty="0" err="1">
                <a:solidFill>
                  <a:schemeClr val="tx1"/>
                </a:solidFill>
                <a:latin typeface="Times New Roman" panose="02020603050405020304" pitchFamily="18" charset="0"/>
                <a:cs typeface="Times New Roman" panose="02020603050405020304" pitchFamily="18" charset="0"/>
              </a:rPr>
              <a:t>nhằm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lọc</a:t>
            </a:r>
            <a:r>
              <a:rPr lang="en-US" dirty="0">
                <a:solidFill>
                  <a:schemeClr val="tx1"/>
                </a:solidFill>
                <a:latin typeface="Times New Roman" panose="02020603050405020304" pitchFamily="18" charset="0"/>
                <a:cs typeface="Times New Roman" panose="02020603050405020304" pitchFamily="18" charset="0"/>
              </a:rPr>
              <a:t> ra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thông</a:t>
            </a:r>
            <a:r>
              <a:rPr lang="en-US" dirty="0">
                <a:solidFill>
                  <a:schemeClr val="tx1"/>
                </a:solidFill>
                <a:latin typeface="Times New Roman" panose="02020603050405020304" pitchFamily="18" charset="0"/>
                <a:cs typeface="Times New Roman" panose="02020603050405020304" pitchFamily="18" charset="0"/>
              </a:rPr>
              <a:t> tin </a:t>
            </a:r>
            <a:r>
              <a:rPr lang="en-US" dirty="0" err="1">
                <a:solidFill>
                  <a:schemeClr val="tx1"/>
                </a:solidFill>
                <a:latin typeface="Times New Roman" panose="02020603050405020304" pitchFamily="18" charset="0"/>
                <a:cs typeface="Times New Roman" panose="02020603050405020304" pitchFamily="18" charset="0"/>
              </a:rPr>
              <a:t>bất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lý</a:t>
            </a:r>
            <a:r>
              <a:rPr lang="en-US" dirty="0">
                <a:solidFill>
                  <a:schemeClr val="tx1"/>
                </a:solidFill>
                <a:latin typeface="Times New Roman" panose="02020603050405020304" pitchFamily="18" charset="0"/>
                <a:cs typeface="Times New Roman" panose="02020603050405020304" pitchFamily="18" charset="0"/>
              </a:rPr>
              <a:t>.</a:t>
            </a:r>
          </a:p>
          <a:p>
            <a:pPr lvl="2" algn="just">
              <a:buFont typeface="Wingdings" panose="05000000000000000000" pitchFamily="2" charset="2"/>
              <a:buChar char="ü"/>
            </a:pPr>
            <a:r>
              <a:rPr lang="en-US" dirty="0" err="1">
                <a:solidFill>
                  <a:schemeClr val="tx1"/>
                </a:solidFill>
                <a:latin typeface="Times New Roman" panose="02020603050405020304" pitchFamily="18" charset="0"/>
                <a:cs typeface="Times New Roman" panose="02020603050405020304" pitchFamily="18" charset="0"/>
              </a:rPr>
              <a:t>Phân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mức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độ</a:t>
            </a:r>
            <a:r>
              <a:rPr lang="en-US" dirty="0">
                <a:solidFill>
                  <a:schemeClr val="tx1"/>
                </a:solidFill>
                <a:latin typeface="Times New Roman" panose="02020603050405020304" pitchFamily="18" charset="0"/>
                <a:cs typeface="Times New Roman" panose="02020603050405020304" pitchFamily="18" charset="0"/>
              </a:rPr>
              <a:t> h</a:t>
            </a:r>
            <a:r>
              <a:rPr lang="vi-VN" dirty="0">
                <a:solidFill>
                  <a:schemeClr val="tx1"/>
                </a:solidFill>
                <a:latin typeface="Times New Roman" panose="02020603050405020304" pitchFamily="18" charset="0"/>
                <a:cs typeface="Times New Roman" panose="02020603050405020304" pitchFamily="18" charset="0"/>
              </a:rPr>
              <a:t>ư</a:t>
            </a:r>
            <a:r>
              <a:rPr lang="en-US" dirty="0" err="1">
                <a:solidFill>
                  <a:schemeClr val="tx1"/>
                </a:solidFill>
                <a:latin typeface="Times New Roman" panose="02020603050405020304" pitchFamily="18" charset="0"/>
                <a:cs typeface="Times New Roman" panose="02020603050405020304" pitchFamily="18" charset="0"/>
              </a:rPr>
              <a:t>ởng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ứng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sản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phẩm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khách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hàng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thông</a:t>
            </a:r>
            <a:r>
              <a:rPr lang="en-US" dirty="0">
                <a:solidFill>
                  <a:schemeClr val="tx1"/>
                </a:solidFill>
                <a:latin typeface="Times New Roman" panose="02020603050405020304" pitchFamily="18" charset="0"/>
                <a:cs typeface="Times New Roman" panose="02020603050405020304" pitchFamily="18" charset="0"/>
              </a:rPr>
              <a:t> qua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bình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luận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đ</a:t>
            </a:r>
            <a:r>
              <a:rPr lang="vi-VN" dirty="0">
                <a:solidFill>
                  <a:schemeClr val="tx1"/>
                </a:solidFill>
                <a:latin typeface="Times New Roman" panose="02020603050405020304" pitchFamily="18" charset="0"/>
                <a:cs typeface="Times New Roman" panose="02020603050405020304" pitchFamily="18" charset="0"/>
              </a:rPr>
              <a:t>ư</a:t>
            </a:r>
            <a:r>
              <a:rPr lang="en-US" dirty="0">
                <a:solidFill>
                  <a:schemeClr val="tx1"/>
                </a:solidFill>
                <a:latin typeface="Times New Roman" panose="02020603050405020304" pitchFamily="18" charset="0"/>
                <a:cs typeface="Times New Roman" panose="02020603050405020304" pitchFamily="18" charset="0"/>
              </a:rPr>
              <a:t>a ra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chiến</a:t>
            </a:r>
            <a:r>
              <a:rPr lang="en-US" dirty="0">
                <a:solidFill>
                  <a:schemeClr val="tx1"/>
                </a:solidFill>
                <a:latin typeface="Times New Roman" panose="02020603050405020304" pitchFamily="18" charset="0"/>
                <a:cs typeface="Times New Roman" panose="02020603050405020304" pitchFamily="18" charset="0"/>
              </a:rPr>
              <a:t> l</a:t>
            </a:r>
            <a:r>
              <a:rPr lang="vi-VN" dirty="0">
                <a:solidFill>
                  <a:schemeClr val="tx1"/>
                </a:solidFill>
                <a:latin typeface="Times New Roman" panose="02020603050405020304" pitchFamily="18" charset="0"/>
                <a:cs typeface="Times New Roman" panose="02020603050405020304" pitchFamily="18" charset="0"/>
              </a:rPr>
              <a:t>ư</a:t>
            </a:r>
            <a:r>
              <a:rPr lang="en-US" dirty="0" err="1">
                <a:solidFill>
                  <a:schemeClr val="tx1"/>
                </a:solidFill>
                <a:latin typeface="Times New Roman" panose="02020603050405020304" pitchFamily="18" charset="0"/>
                <a:cs typeface="Times New Roman" panose="02020603050405020304" pitchFamily="18" charset="0"/>
              </a:rPr>
              <a:t>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doanh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phù</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hợp</a:t>
            </a:r>
            <a:r>
              <a:rPr lang="en-US"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854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6170-F195-4C0A-A535-D1EDA6B2C033}"/>
              </a:ext>
            </a:extLst>
          </p:cNvPr>
          <p:cNvSpPr>
            <a:spLocks noGrp="1"/>
          </p:cNvSpPr>
          <p:nvPr>
            <p:ph type="title"/>
          </p:nvPr>
        </p:nvSpPr>
        <p:spPr/>
        <p:txBody>
          <a:bodyPr>
            <a:normAutofit/>
          </a:bodyPr>
          <a:lstStyle/>
          <a:p>
            <a:pPr marL="571500" indent="-571500"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tả</a:t>
            </a:r>
            <a:r>
              <a:rPr lang="en-US" sz="3200" dirty="0">
                <a:latin typeface="Times New Roman" panose="02020603050405020304" pitchFamily="18" charset="0"/>
                <a:cs typeface="Times New Roman" panose="02020603050405020304" pitchFamily="18" charset="0"/>
              </a:rPr>
              <a:t> dataset</a:t>
            </a:r>
          </a:p>
        </p:txBody>
      </p:sp>
      <p:sp>
        <p:nvSpPr>
          <p:cNvPr id="3" name="Content Placeholder 2">
            <a:extLst>
              <a:ext uri="{FF2B5EF4-FFF2-40B4-BE49-F238E27FC236}">
                <a16:creationId xmlns:a16="http://schemas.microsoft.com/office/drawing/2014/main" id="{7D5CA79A-7546-4AEB-9A5D-67EE5066BBC6}"/>
              </a:ext>
            </a:extLst>
          </p:cNvPr>
          <p:cNvSpPr>
            <a:spLocks noGrp="1"/>
          </p:cNvSpPr>
          <p:nvPr>
            <p:ph idx="1"/>
          </p:nvPr>
        </p:nvSpPr>
        <p:spPr>
          <a:xfrm>
            <a:off x="1295401" y="2556931"/>
            <a:ext cx="9601196" cy="3556789"/>
          </a:xfrm>
        </p:spPr>
        <p:txBody>
          <a:bodyPr>
            <a:normAutofit fontScale="85000" lnSpcReduction="10000"/>
          </a:bodyPr>
          <a:lstStyle/>
          <a:p>
            <a:pPr>
              <a:buFont typeface="Wingdings" panose="05000000000000000000" pitchFamily="2" charset="2"/>
              <a:buChar char="q"/>
            </a:pPr>
            <a:r>
              <a:rPr lang="en-US" dirty="0"/>
              <a:t> </a:t>
            </a:r>
            <a:r>
              <a:rPr lang="vi-VN" dirty="0"/>
              <a:t>Đây là bộ dữ liệu nhận xét (review) đã được xử lý tách từ và được gán nhãn với 2 loại cảm xúc tích cực và tiêu cực.</a:t>
            </a:r>
            <a:endParaRPr lang="en-US" dirty="0"/>
          </a:p>
          <a:p>
            <a:pPr marL="0" indent="0" algn="ctr">
              <a:buNone/>
            </a:pPr>
            <a:r>
              <a:rPr lang="en-US" dirty="0"/>
              <a:t>(</a:t>
            </a:r>
            <a:r>
              <a:rPr lang="en-US" dirty="0">
                <a:hlinkClick r:id="rId2"/>
              </a:rPr>
              <a:t>https://github.com/congnghia0609/ntc-scv</a:t>
            </a:r>
            <a:r>
              <a:rPr lang="en-US" dirty="0"/>
              <a:t>)</a:t>
            </a:r>
          </a:p>
          <a:p>
            <a:pPr algn="just">
              <a:buFont typeface="Wingdings" panose="05000000000000000000" pitchFamily="2" charset="2"/>
              <a:buChar char="q"/>
            </a:pPr>
            <a:r>
              <a:rPr lang="vi-VN" dirty="0"/>
              <a:t>Trong</a:t>
            </a:r>
            <a:r>
              <a:rPr lang="en-US" dirty="0"/>
              <a:t> </a:t>
            </a:r>
            <a:r>
              <a:rPr lang="vi-VN" dirty="0"/>
              <a:t>đ</a:t>
            </a:r>
            <a:r>
              <a:rPr lang="en-US" dirty="0">
                <a:latin typeface="Times New Roman" panose="02020603050405020304" pitchFamily="18" charset="0"/>
                <a:cs typeface="Times New Roman" panose="02020603050405020304" pitchFamily="18" charset="0"/>
              </a:rPr>
              <a:t>ó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6 file:train_neg.txt, train_pos.txt, val_neg.txt, val_pos.txt, test_neg.txt, test_pos.txt</a:t>
            </a:r>
            <a:r>
              <a:rPr lang="vi-VN" dirty="0"/>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file train</a:t>
            </a:r>
            <a:r>
              <a:rPr lang="vi-VN" dirty="0"/>
              <a:t> dùng để huấn luyện và xác minh qua mỗi epoch huấn luyện</a:t>
            </a:r>
            <a:r>
              <a:rPr lang="en-US" dirty="0"/>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val</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vi-VN" dirty="0"/>
              <a:t>. Còn</a:t>
            </a:r>
            <a:r>
              <a:rPr lang="en-US" dirty="0"/>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file </a:t>
            </a:r>
            <a:r>
              <a:rPr lang="vi-VN" dirty="0"/>
              <a:t>test dùng để kiểm tra mô hình sau khi đã huấn luyện xong.</a:t>
            </a:r>
            <a:endParaRPr lang="en-US" dirty="0"/>
          </a:p>
          <a:p>
            <a:pPr lvl="1"/>
            <a:r>
              <a:rPr lang="vi-VN" dirty="0"/>
              <a:t>Số lượng mẫu tập train là </a:t>
            </a:r>
            <a:r>
              <a:rPr lang="vi-VN" b="1" dirty="0"/>
              <a:t>30.000</a:t>
            </a:r>
            <a:r>
              <a:rPr lang="vi-VN" dirty="0"/>
              <a:t> bình luận.</a:t>
            </a:r>
          </a:p>
          <a:p>
            <a:pPr lvl="1"/>
            <a:r>
              <a:rPr lang="vi-VN" dirty="0"/>
              <a:t>Số lượng mẫu tập validate là </a:t>
            </a:r>
            <a:r>
              <a:rPr lang="vi-VN" b="1" dirty="0"/>
              <a:t>10.000</a:t>
            </a:r>
            <a:r>
              <a:rPr lang="vi-VN" dirty="0"/>
              <a:t> bình luận.</a:t>
            </a:r>
          </a:p>
          <a:p>
            <a:pPr lvl="1"/>
            <a:r>
              <a:rPr lang="vi-VN" dirty="0"/>
              <a:t>Số lượng mẫu tập test là </a:t>
            </a:r>
            <a:r>
              <a:rPr lang="vi-VN" b="1" dirty="0"/>
              <a:t>10.000</a:t>
            </a:r>
            <a:r>
              <a:rPr lang="vi-VN" dirty="0"/>
              <a:t> bình luận.</a:t>
            </a:r>
          </a:p>
          <a:p>
            <a:pPr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14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6170-F195-4C0A-A535-D1EDA6B2C033}"/>
              </a:ext>
            </a:extLst>
          </p:cNvPr>
          <p:cNvSpPr>
            <a:spLocks noGrp="1"/>
          </p:cNvSpPr>
          <p:nvPr>
            <p:ph type="title"/>
          </p:nvPr>
        </p:nvSpPr>
        <p:spPr/>
        <p:txBody>
          <a:bodyPr>
            <a:normAutofit/>
          </a:bodyPr>
          <a:lstStyle/>
          <a:p>
            <a:pPr marL="571500" indent="-571500"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tả</a:t>
            </a:r>
            <a:r>
              <a:rPr lang="en-US" sz="3200" dirty="0">
                <a:latin typeface="Times New Roman" panose="02020603050405020304" pitchFamily="18" charset="0"/>
                <a:cs typeface="Times New Roman" panose="02020603050405020304" pitchFamily="18" charset="0"/>
              </a:rPr>
              <a:t> dataset</a:t>
            </a:r>
          </a:p>
        </p:txBody>
      </p:sp>
      <p:sp>
        <p:nvSpPr>
          <p:cNvPr id="3" name="Content Placeholder 2">
            <a:extLst>
              <a:ext uri="{FF2B5EF4-FFF2-40B4-BE49-F238E27FC236}">
                <a16:creationId xmlns:a16="http://schemas.microsoft.com/office/drawing/2014/main" id="{7D5CA79A-7546-4AEB-9A5D-67EE5066BBC6}"/>
              </a:ext>
            </a:extLst>
          </p:cNvPr>
          <p:cNvSpPr>
            <a:spLocks noGrp="1"/>
          </p:cNvSpPr>
          <p:nvPr>
            <p:ph idx="1"/>
          </p:nvPr>
        </p:nvSpPr>
        <p:spPr>
          <a:xfrm>
            <a:off x="1295401" y="2556931"/>
            <a:ext cx="9601196" cy="3556789"/>
          </a:xfrm>
        </p:spPr>
        <p:txBody>
          <a:bodyPr>
            <a:normAutofit lnSpcReduction="10000"/>
          </a:bodyPr>
          <a:lstStyle/>
          <a:p>
            <a:pPr algn="just">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train_neg.txt :</a:t>
            </a:r>
          </a:p>
          <a:p>
            <a:pPr lvl="1" algn="just">
              <a:buFont typeface="Wingdings" panose="05000000000000000000" pitchFamily="2" charset="2"/>
              <a:buChar char="§"/>
            </a:pPr>
            <a:r>
              <a:rPr lang="vi-VN" dirty="0">
                <a:cs typeface="Times New Roman" panose="02020603050405020304" pitchFamily="18" charset="0"/>
              </a:rPr>
              <a:t>deal la k đọc review nhìu khen mua thử đi tầm h quán vắng món qá dở giá_cả k dĩa bạn_trai đi xog đau bụng suốt đêm keu món nghêu cát chết nước_chấm k ngon ốc k tươi phục_vụ k thân_thiện đc quán sạch_sẽ sợ lun hên xài deal thay tiếc</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train_pos.txt :</a:t>
            </a:r>
          </a:p>
          <a:p>
            <a:pPr lvl="1" algn="just">
              <a:buFont typeface="Wingdings" panose="05000000000000000000" pitchFamily="2" charset="2"/>
              <a:buChar char="§"/>
            </a:pPr>
            <a:r>
              <a:rPr lang="vi-VN" dirty="0">
                <a:cs typeface="Times New Roman" panose="02020603050405020304" pitchFamily="18" charset="0"/>
              </a:rPr>
              <a:t>xe_đẩy cơm_chiên nằm đầu đường khu dân_cư metro chạy vô xe thứ_hai mua cơm lắm cơm_chiên mềm nóng_ăn trứng chiên lạp_xưởng thịt heo chà lắm dưa_leo cà_chua ăn_không ngán xong hợp cơm bao no trưa giá chủ hộp buổi_sáng đông ghé mua ngon rẻ no đông lắm nói_chuyện vui_vẻ lịch_sự đi ngang buổi_sáng ghé mua hoài</a:t>
            </a:r>
            <a:endParaRPr lang="en-US" dirty="0">
              <a:cs typeface="Times New Roman" panose="02020603050405020304" pitchFamily="18" charset="0"/>
            </a:endParaRPr>
          </a:p>
        </p:txBody>
      </p:sp>
    </p:spTree>
    <p:extLst>
      <p:ext uri="{BB962C8B-B14F-4D97-AF65-F5344CB8AC3E}">
        <p14:creationId xmlns:p14="http://schemas.microsoft.com/office/powerpoint/2010/main" val="350860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00C7-BF87-4AFF-B273-CBFF2A2D94D4}"/>
              </a:ext>
            </a:extLst>
          </p:cNvPr>
          <p:cNvSpPr>
            <a:spLocks noGrp="1"/>
          </p:cNvSpPr>
          <p:nvPr>
            <p:ph type="title"/>
          </p:nvPr>
        </p:nvSpPr>
        <p:spPr/>
        <p:txBody>
          <a:bodyPr>
            <a:normAutofit/>
          </a:bodyPr>
          <a:lstStyle/>
          <a:p>
            <a:pPr marL="571500" indent="-571500" algn="l">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Tiền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(pre-process data)</a:t>
            </a:r>
          </a:p>
        </p:txBody>
      </p:sp>
      <p:sp>
        <p:nvSpPr>
          <p:cNvPr id="3" name="Content Placeholder 2">
            <a:extLst>
              <a:ext uri="{FF2B5EF4-FFF2-40B4-BE49-F238E27FC236}">
                <a16:creationId xmlns:a16="http://schemas.microsoft.com/office/drawing/2014/main" id="{E3C35DC0-4564-4D41-A7E8-B73D64CA8C21}"/>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stopwords</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44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6F1D-2E6E-459D-99BC-E1FEE180C7BF}"/>
              </a:ext>
            </a:extLst>
          </p:cNvPr>
          <p:cNvSpPr>
            <a:spLocks noGrp="1"/>
          </p:cNvSpPr>
          <p:nvPr>
            <p:ph type="title"/>
          </p:nvPr>
        </p:nvSpPr>
        <p:spPr/>
        <p:txBody>
          <a:bodyPr>
            <a:normAutofit/>
          </a:bodyPr>
          <a:lstStyle/>
          <a:p>
            <a:pPr marL="457200" indent="-457200" algn="l">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toán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EFBB88-34C0-45F1-BB2E-79163AF65060}"/>
              </a:ext>
            </a:extLst>
          </p:cNvPr>
          <p:cNvSpPr>
            <a:spLocks noGrp="1"/>
          </p:cNvSpPr>
          <p:nvPr>
            <p:ph idx="1"/>
          </p:nvPr>
        </p:nvSpPr>
        <p:spPr/>
        <p:txBody>
          <a:bodyPr/>
          <a:lstStyle/>
          <a:p>
            <a:pPr>
              <a:buFont typeface="Wingdings" panose="05000000000000000000" pitchFamily="2" charset="2"/>
              <a:buChar char="q"/>
            </a:pPr>
            <a:r>
              <a:rPr lang="en-US">
                <a:latin typeface="Times New Roman" panose="02020603050405020304" pitchFamily="18" charset="0"/>
                <a:cs typeface="Times New Roman" panose="02020603050405020304" pitchFamily="18" charset="0"/>
              </a:rPr>
              <a:t>BiLSTM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Word2vec + </a:t>
            </a:r>
            <a:r>
              <a:rPr lang="en-US" dirty="0" err="1">
                <a:latin typeface="Times New Roman" panose="02020603050405020304" pitchFamily="18" charset="0"/>
                <a:cs typeface="Times New Roman" panose="02020603050405020304" pitchFamily="18" charset="0"/>
              </a:rPr>
              <a:t>BiLSTM</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LSTM+CNN</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3113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255</TotalTime>
  <Words>1323</Words>
  <Application>Microsoft Office PowerPoint</Application>
  <PresentationFormat>Widescreen</PresentationFormat>
  <Paragraphs>133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Garamond</vt:lpstr>
      <vt:lpstr>Times New Roman</vt:lpstr>
      <vt:lpstr>Wingdings</vt:lpstr>
      <vt:lpstr>Organic</vt:lpstr>
      <vt:lpstr>Phân tích cảm xúc trong tiếng việt</vt:lpstr>
      <vt:lpstr>Phân tích cảm xúc trong tiếng việt</vt:lpstr>
      <vt:lpstr>Giới thiệu bài toán phân tích cảm xúc trong tiếng việt</vt:lpstr>
      <vt:lpstr>Giới thiệu bài toán phân tích cảm xúc trong tiếng việt</vt:lpstr>
      <vt:lpstr>Ứng dụng của bài toán</vt:lpstr>
      <vt:lpstr>Mô tả dataset</vt:lpstr>
      <vt:lpstr>Mô tả dataset</vt:lpstr>
      <vt:lpstr>Tiền xử lý dữ liệu (pre-process data)</vt:lpstr>
      <vt:lpstr>Các phương pháp giải quyết bài toán</vt:lpstr>
      <vt:lpstr>Mô hình RNN</vt:lpstr>
      <vt:lpstr>Mô hình RNN</vt:lpstr>
      <vt:lpstr>Mô hình RNN</vt:lpstr>
      <vt:lpstr>Ưu điểm RNN</vt:lpstr>
      <vt:lpstr>Ưu điểm RNN</vt:lpstr>
      <vt:lpstr>Nhược điểm RNN</vt:lpstr>
      <vt:lpstr>LSTM</vt:lpstr>
      <vt:lpstr>LSTM</vt:lpstr>
      <vt:lpstr>LSTM</vt:lpstr>
      <vt:lpstr>LSTM</vt:lpstr>
      <vt:lpstr>LSTM</vt:lpstr>
      <vt:lpstr>LSTM</vt:lpstr>
      <vt:lpstr>LSTM</vt:lpstr>
      <vt:lpstr>BiLSTM</vt:lpstr>
      <vt:lpstr>BiLSTM</vt:lpstr>
      <vt:lpstr>Đánh giá các phương pháp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cảm xúc trong tiếng việt</dc:title>
  <dc:creator>Nguyen Thi Hang 20161384</dc:creator>
  <cp:lastModifiedBy>Bui Thi Lien 20162352</cp:lastModifiedBy>
  <cp:revision>27</cp:revision>
  <dcterms:created xsi:type="dcterms:W3CDTF">2019-10-21T14:06:23Z</dcterms:created>
  <dcterms:modified xsi:type="dcterms:W3CDTF">2019-10-22T23:44:20Z</dcterms:modified>
</cp:coreProperties>
</file>