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89" d="100"/>
          <a:sy n="89" d="100"/>
        </p:scale>
        <p:origin x="25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2BE310-D950-41EC-A4E5-20117B3FD38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FCD0CC8-EF44-47C7-97EF-FE1697EF9018}">
      <dgm:prSet/>
      <dgm:spPr/>
      <dgm:t>
        <a:bodyPr/>
        <a:lstStyle/>
        <a:p>
          <a:r>
            <a:rPr lang="en-US"/>
            <a:t>Vấn đề: Số l</a:t>
          </a:r>
          <a:r>
            <a:rPr lang="vi-VN"/>
            <a:t>ư</a:t>
          </a:r>
          <a:r>
            <a:rPr lang="en-US"/>
            <a:t>ợng đánh giá từ khách hang là cực lớn ( hàng nghìn reviews mỗi ngày ), vì vậy sẽ tốn rất nhiều nhân lực nếu phân loại một cách thủ công</a:t>
          </a:r>
        </a:p>
      </dgm:t>
    </dgm:pt>
    <dgm:pt modelId="{1EAAFBB0-2364-4DB2-9D63-6DA45FBD14D8}" type="parTrans" cxnId="{EC4E09C4-F41C-4503-B572-735068B501EA}">
      <dgm:prSet/>
      <dgm:spPr/>
      <dgm:t>
        <a:bodyPr/>
        <a:lstStyle/>
        <a:p>
          <a:endParaRPr lang="en-US"/>
        </a:p>
      </dgm:t>
    </dgm:pt>
    <dgm:pt modelId="{38914FEC-503D-4AF6-88A3-F3C22F3DC4F5}" type="sibTrans" cxnId="{EC4E09C4-F41C-4503-B572-735068B501EA}">
      <dgm:prSet/>
      <dgm:spPr/>
      <dgm:t>
        <a:bodyPr/>
        <a:lstStyle/>
        <a:p>
          <a:endParaRPr lang="en-US"/>
        </a:p>
      </dgm:t>
    </dgm:pt>
    <dgm:pt modelId="{6198A8F8-3397-4F5C-9FDF-29DB3529868D}">
      <dgm:prSet/>
      <dgm:spPr/>
      <dgm:t>
        <a:bodyPr/>
        <a:lstStyle/>
        <a:p>
          <a:r>
            <a:rPr lang="en-US"/>
            <a:t>=&gt; Ứng dụng deep learning để giải quyết bài toán trên, </a:t>
          </a:r>
        </a:p>
      </dgm:t>
    </dgm:pt>
    <dgm:pt modelId="{28D60D9D-E912-4A2A-83E9-3437043E2AF0}" type="parTrans" cxnId="{21A95A3E-6881-443D-A39E-CD6DD2E9BFA4}">
      <dgm:prSet/>
      <dgm:spPr/>
      <dgm:t>
        <a:bodyPr/>
        <a:lstStyle/>
        <a:p>
          <a:endParaRPr lang="en-US"/>
        </a:p>
      </dgm:t>
    </dgm:pt>
    <dgm:pt modelId="{E81685E4-AA09-48A9-A729-CA6C85F8B975}" type="sibTrans" cxnId="{21A95A3E-6881-443D-A39E-CD6DD2E9BFA4}">
      <dgm:prSet/>
      <dgm:spPr/>
      <dgm:t>
        <a:bodyPr/>
        <a:lstStyle/>
        <a:p>
          <a:endParaRPr lang="en-US"/>
        </a:p>
      </dgm:t>
    </dgm:pt>
    <dgm:pt modelId="{CBE93F3B-12E9-426A-8DFC-27D1E0F52153}" type="pres">
      <dgm:prSet presAssocID="{282BE310-D950-41EC-A4E5-20117B3FD383}" presName="root" presStyleCnt="0">
        <dgm:presLayoutVars>
          <dgm:dir/>
          <dgm:resizeHandles val="exact"/>
        </dgm:presLayoutVars>
      </dgm:prSet>
      <dgm:spPr/>
    </dgm:pt>
    <dgm:pt modelId="{77325109-3106-4F29-8F80-7B283FEED943}" type="pres">
      <dgm:prSet presAssocID="{0FCD0CC8-EF44-47C7-97EF-FE1697EF9018}" presName="compNode" presStyleCnt="0"/>
      <dgm:spPr/>
    </dgm:pt>
    <dgm:pt modelId="{660C70B0-6E53-4A6A-A0C0-99FC24CE3F0D}" type="pres">
      <dgm:prSet presAssocID="{0FCD0CC8-EF44-47C7-97EF-FE1697EF9018}" presName="bgRect" presStyleLbl="bgShp" presStyleIdx="0" presStyleCnt="2"/>
      <dgm:spPr/>
    </dgm:pt>
    <dgm:pt modelId="{28558294-AD1C-4199-B9DF-8ECC2A103D39}" type="pres">
      <dgm:prSet presAssocID="{0FCD0CC8-EF44-47C7-97EF-FE1697EF901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C88FB470-671E-4A76-868F-E2AA90F6BF7E}" type="pres">
      <dgm:prSet presAssocID="{0FCD0CC8-EF44-47C7-97EF-FE1697EF9018}" presName="spaceRect" presStyleCnt="0"/>
      <dgm:spPr/>
    </dgm:pt>
    <dgm:pt modelId="{94037891-0FF8-4170-8E76-6DE5F2A26162}" type="pres">
      <dgm:prSet presAssocID="{0FCD0CC8-EF44-47C7-97EF-FE1697EF9018}" presName="parTx" presStyleLbl="revTx" presStyleIdx="0" presStyleCnt="2">
        <dgm:presLayoutVars>
          <dgm:chMax val="0"/>
          <dgm:chPref val="0"/>
        </dgm:presLayoutVars>
      </dgm:prSet>
      <dgm:spPr/>
    </dgm:pt>
    <dgm:pt modelId="{23184E79-A1E9-4208-8C3A-9B0BCA8D628D}" type="pres">
      <dgm:prSet presAssocID="{38914FEC-503D-4AF6-88A3-F3C22F3DC4F5}" presName="sibTrans" presStyleCnt="0"/>
      <dgm:spPr/>
    </dgm:pt>
    <dgm:pt modelId="{9011B930-65F2-4F33-9908-830F0858A93F}" type="pres">
      <dgm:prSet presAssocID="{6198A8F8-3397-4F5C-9FDF-29DB3529868D}" presName="compNode" presStyleCnt="0"/>
      <dgm:spPr/>
    </dgm:pt>
    <dgm:pt modelId="{2D62B5E7-3C6E-4600-9FD2-09807A57BBE4}" type="pres">
      <dgm:prSet presAssocID="{6198A8F8-3397-4F5C-9FDF-29DB3529868D}" presName="bgRect" presStyleLbl="bgShp" presStyleIdx="1" presStyleCnt="2"/>
      <dgm:spPr/>
    </dgm:pt>
    <dgm:pt modelId="{03DBBF19-CC19-426B-A31D-588BF5D062F1}" type="pres">
      <dgm:prSet presAssocID="{6198A8F8-3397-4F5C-9FDF-29DB3529868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096197D2-89CA-4754-9B04-DA650271194D}" type="pres">
      <dgm:prSet presAssocID="{6198A8F8-3397-4F5C-9FDF-29DB3529868D}" presName="spaceRect" presStyleCnt="0"/>
      <dgm:spPr/>
    </dgm:pt>
    <dgm:pt modelId="{5B01B145-37B5-4E87-978B-6E791F60F5EB}" type="pres">
      <dgm:prSet presAssocID="{6198A8F8-3397-4F5C-9FDF-29DB3529868D}" presName="parTx" presStyleLbl="revTx" presStyleIdx="1" presStyleCnt="2">
        <dgm:presLayoutVars>
          <dgm:chMax val="0"/>
          <dgm:chPref val="0"/>
        </dgm:presLayoutVars>
      </dgm:prSet>
      <dgm:spPr/>
    </dgm:pt>
  </dgm:ptLst>
  <dgm:cxnLst>
    <dgm:cxn modelId="{D718ED27-8298-43C9-A07D-F125037EC8C5}" type="presOf" srcId="{0FCD0CC8-EF44-47C7-97EF-FE1697EF9018}" destId="{94037891-0FF8-4170-8E76-6DE5F2A26162}" srcOrd="0" destOrd="0" presId="urn:microsoft.com/office/officeart/2018/2/layout/IconVerticalSolidList"/>
    <dgm:cxn modelId="{21A95A3E-6881-443D-A39E-CD6DD2E9BFA4}" srcId="{282BE310-D950-41EC-A4E5-20117B3FD383}" destId="{6198A8F8-3397-4F5C-9FDF-29DB3529868D}" srcOrd="1" destOrd="0" parTransId="{28D60D9D-E912-4A2A-83E9-3437043E2AF0}" sibTransId="{E81685E4-AA09-48A9-A729-CA6C85F8B975}"/>
    <dgm:cxn modelId="{2DAC946A-D428-4D6A-B459-9F698AD3B0F5}" type="presOf" srcId="{6198A8F8-3397-4F5C-9FDF-29DB3529868D}" destId="{5B01B145-37B5-4E87-978B-6E791F60F5EB}" srcOrd="0" destOrd="0" presId="urn:microsoft.com/office/officeart/2018/2/layout/IconVerticalSolidList"/>
    <dgm:cxn modelId="{061C15B8-87C3-47FE-BE30-9ED963C35457}" type="presOf" srcId="{282BE310-D950-41EC-A4E5-20117B3FD383}" destId="{CBE93F3B-12E9-426A-8DFC-27D1E0F52153}" srcOrd="0" destOrd="0" presId="urn:microsoft.com/office/officeart/2018/2/layout/IconVerticalSolidList"/>
    <dgm:cxn modelId="{EC4E09C4-F41C-4503-B572-735068B501EA}" srcId="{282BE310-D950-41EC-A4E5-20117B3FD383}" destId="{0FCD0CC8-EF44-47C7-97EF-FE1697EF9018}" srcOrd="0" destOrd="0" parTransId="{1EAAFBB0-2364-4DB2-9D63-6DA45FBD14D8}" sibTransId="{38914FEC-503D-4AF6-88A3-F3C22F3DC4F5}"/>
    <dgm:cxn modelId="{943F07AE-016E-4B26-9C9F-9C691BA14395}" type="presParOf" srcId="{CBE93F3B-12E9-426A-8DFC-27D1E0F52153}" destId="{77325109-3106-4F29-8F80-7B283FEED943}" srcOrd="0" destOrd="0" presId="urn:microsoft.com/office/officeart/2018/2/layout/IconVerticalSolidList"/>
    <dgm:cxn modelId="{F51E5A05-E00C-49C9-B13A-7AC5C5B1BFC6}" type="presParOf" srcId="{77325109-3106-4F29-8F80-7B283FEED943}" destId="{660C70B0-6E53-4A6A-A0C0-99FC24CE3F0D}" srcOrd="0" destOrd="0" presId="urn:microsoft.com/office/officeart/2018/2/layout/IconVerticalSolidList"/>
    <dgm:cxn modelId="{1C92D1DC-2B91-4A60-BFC9-1AD3AAB9D527}" type="presParOf" srcId="{77325109-3106-4F29-8F80-7B283FEED943}" destId="{28558294-AD1C-4199-B9DF-8ECC2A103D39}" srcOrd="1" destOrd="0" presId="urn:microsoft.com/office/officeart/2018/2/layout/IconVerticalSolidList"/>
    <dgm:cxn modelId="{7CFDB911-82D3-47AE-959A-3B0EE3F4ECCB}" type="presParOf" srcId="{77325109-3106-4F29-8F80-7B283FEED943}" destId="{C88FB470-671E-4A76-868F-E2AA90F6BF7E}" srcOrd="2" destOrd="0" presId="urn:microsoft.com/office/officeart/2018/2/layout/IconVerticalSolidList"/>
    <dgm:cxn modelId="{C4E14A38-8D16-44A9-866D-CEA027EF8F9E}" type="presParOf" srcId="{77325109-3106-4F29-8F80-7B283FEED943}" destId="{94037891-0FF8-4170-8E76-6DE5F2A26162}" srcOrd="3" destOrd="0" presId="urn:microsoft.com/office/officeart/2018/2/layout/IconVerticalSolidList"/>
    <dgm:cxn modelId="{6ABB9187-0775-4593-9AD9-7BFCAA6181D5}" type="presParOf" srcId="{CBE93F3B-12E9-426A-8DFC-27D1E0F52153}" destId="{23184E79-A1E9-4208-8C3A-9B0BCA8D628D}" srcOrd="1" destOrd="0" presId="urn:microsoft.com/office/officeart/2018/2/layout/IconVerticalSolidList"/>
    <dgm:cxn modelId="{77162328-9D4F-4538-A1E6-0FD1E5FB9FC5}" type="presParOf" srcId="{CBE93F3B-12E9-426A-8DFC-27D1E0F52153}" destId="{9011B930-65F2-4F33-9908-830F0858A93F}" srcOrd="2" destOrd="0" presId="urn:microsoft.com/office/officeart/2018/2/layout/IconVerticalSolidList"/>
    <dgm:cxn modelId="{F7A71370-D020-4EC1-A33A-983E3887FC3E}" type="presParOf" srcId="{9011B930-65F2-4F33-9908-830F0858A93F}" destId="{2D62B5E7-3C6E-4600-9FD2-09807A57BBE4}" srcOrd="0" destOrd="0" presId="urn:microsoft.com/office/officeart/2018/2/layout/IconVerticalSolidList"/>
    <dgm:cxn modelId="{32892D25-F4C1-4E57-91C9-1C0E53A19F38}" type="presParOf" srcId="{9011B930-65F2-4F33-9908-830F0858A93F}" destId="{03DBBF19-CC19-426B-A31D-588BF5D062F1}" srcOrd="1" destOrd="0" presId="urn:microsoft.com/office/officeart/2018/2/layout/IconVerticalSolidList"/>
    <dgm:cxn modelId="{84890AF0-D113-479F-AEA0-F536F282238F}" type="presParOf" srcId="{9011B930-65F2-4F33-9908-830F0858A93F}" destId="{096197D2-89CA-4754-9B04-DA650271194D}" srcOrd="2" destOrd="0" presId="urn:microsoft.com/office/officeart/2018/2/layout/IconVerticalSolidList"/>
    <dgm:cxn modelId="{AFB0F906-23FF-4C51-ABE9-3EFF401E76E3}" type="presParOf" srcId="{9011B930-65F2-4F33-9908-830F0858A93F}" destId="{5B01B145-37B5-4E87-978B-6E791F60F5E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B51954-487D-4B3E-8FA7-2BEF98FA7AA0}"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FD3B8339-D815-4135-BC4B-230FA22375D8}">
      <dgm:prSet/>
      <dgm:spPr/>
      <dgm:t>
        <a:bodyPr/>
        <a:lstStyle/>
        <a:p>
          <a:r>
            <a:rPr lang="en-US"/>
            <a:t>-Folder dữ liệu gồm có:</a:t>
          </a:r>
        </a:p>
      </dgm:t>
    </dgm:pt>
    <dgm:pt modelId="{04190BFA-ACD9-4181-AA94-2C891DA47DBC}" type="parTrans" cxnId="{29416CEC-3FE6-4F49-9829-E453936CE2C9}">
      <dgm:prSet/>
      <dgm:spPr/>
      <dgm:t>
        <a:bodyPr/>
        <a:lstStyle/>
        <a:p>
          <a:endParaRPr lang="en-US"/>
        </a:p>
      </dgm:t>
    </dgm:pt>
    <dgm:pt modelId="{E878DFC9-ED56-4169-B836-0726CFC509B3}" type="sibTrans" cxnId="{29416CEC-3FE6-4F49-9829-E453936CE2C9}">
      <dgm:prSet/>
      <dgm:spPr/>
      <dgm:t>
        <a:bodyPr/>
        <a:lstStyle/>
        <a:p>
          <a:endParaRPr lang="en-US"/>
        </a:p>
      </dgm:t>
    </dgm:pt>
    <dgm:pt modelId="{2913D53D-D1B2-4F48-8F72-EB03CB464EDD}">
      <dgm:prSet/>
      <dgm:spPr/>
      <dgm:t>
        <a:bodyPr/>
        <a:lstStyle/>
        <a:p>
          <a:r>
            <a:rPr lang="en-US"/>
            <a:t>+train.csv (27000 samples chia thành </a:t>
          </a:r>
        </a:p>
      </dgm:t>
    </dgm:pt>
    <dgm:pt modelId="{ECC5D5E2-544B-40C8-9238-BFBE24C4CD84}" type="parTrans" cxnId="{82E1EB55-17B3-42C2-B83D-3AD186AB8C02}">
      <dgm:prSet/>
      <dgm:spPr/>
      <dgm:t>
        <a:bodyPr/>
        <a:lstStyle/>
        <a:p>
          <a:endParaRPr lang="en-US"/>
        </a:p>
      </dgm:t>
    </dgm:pt>
    <dgm:pt modelId="{E39ED151-7A42-4E2B-BEEB-A6310F7784A2}" type="sibTrans" cxnId="{82E1EB55-17B3-42C2-B83D-3AD186AB8C02}">
      <dgm:prSet/>
      <dgm:spPr/>
      <dgm:t>
        <a:bodyPr/>
        <a:lstStyle/>
        <a:p>
          <a:endParaRPr lang="en-US"/>
        </a:p>
      </dgm:t>
    </dgm:pt>
    <dgm:pt modelId="{AC45F95F-0C45-4677-8981-786191F4C9AB}">
      <dgm:prSet/>
      <dgm:spPr/>
      <dgm:t>
        <a:bodyPr/>
        <a:lstStyle/>
        <a:p>
          <a:r>
            <a:rPr lang="en-US"/>
            <a:t>+test.csv</a:t>
          </a:r>
        </a:p>
      </dgm:t>
    </dgm:pt>
    <dgm:pt modelId="{785A9131-8611-441A-8B6C-A39C6840B5ED}" type="parTrans" cxnId="{34BEECC2-2EE5-4BBD-8F03-9C90102CDC91}">
      <dgm:prSet/>
      <dgm:spPr/>
      <dgm:t>
        <a:bodyPr/>
        <a:lstStyle/>
        <a:p>
          <a:endParaRPr lang="en-US"/>
        </a:p>
      </dgm:t>
    </dgm:pt>
    <dgm:pt modelId="{6F80596D-7F85-4310-9E08-A7F9BD66C9B9}" type="sibTrans" cxnId="{34BEECC2-2EE5-4BBD-8F03-9C90102CDC91}">
      <dgm:prSet/>
      <dgm:spPr/>
      <dgm:t>
        <a:bodyPr/>
        <a:lstStyle/>
        <a:p>
          <a:endParaRPr lang="en-US"/>
        </a:p>
      </dgm:t>
    </dgm:pt>
    <dgm:pt modelId="{FB038831-3291-4479-A1FA-23BBA25C0F3B}">
      <dgm:prSet/>
      <dgm:spPr/>
      <dgm:t>
        <a:bodyPr/>
        <a:lstStyle/>
        <a:p>
          <a:r>
            <a:rPr lang="en-US"/>
            <a:t>+baomoi_word_vector.npy</a:t>
          </a:r>
        </a:p>
      </dgm:t>
    </dgm:pt>
    <dgm:pt modelId="{7EFD9FCF-7E72-4CA1-9BF1-4BD649FD3C6E}" type="parTrans" cxnId="{5FDDE1CE-B5ED-448A-926D-F64FFE28ECA8}">
      <dgm:prSet/>
      <dgm:spPr/>
      <dgm:t>
        <a:bodyPr/>
        <a:lstStyle/>
        <a:p>
          <a:endParaRPr lang="en-US"/>
        </a:p>
      </dgm:t>
    </dgm:pt>
    <dgm:pt modelId="{B2E77C2A-991C-4BCD-9F3B-83789B485453}" type="sibTrans" cxnId="{5FDDE1CE-B5ED-448A-926D-F64FFE28ECA8}">
      <dgm:prSet/>
      <dgm:spPr/>
      <dgm:t>
        <a:bodyPr/>
        <a:lstStyle/>
        <a:p>
          <a:endParaRPr lang="en-US"/>
        </a:p>
      </dgm:t>
    </dgm:pt>
    <dgm:pt modelId="{92068E79-F560-4B9A-A148-44E39B535F0C}">
      <dgm:prSet/>
      <dgm:spPr/>
      <dgm:t>
        <a:bodyPr/>
        <a:lstStyle/>
        <a:p>
          <a:r>
            <a:rPr lang="en-US"/>
            <a:t>+baomoi_word_list.npy</a:t>
          </a:r>
        </a:p>
      </dgm:t>
    </dgm:pt>
    <dgm:pt modelId="{CF45E04C-1430-47F3-8C58-C89D40ABE90B}" type="parTrans" cxnId="{6EE76504-4CF1-48CB-BF0E-45650DB0812E}">
      <dgm:prSet/>
      <dgm:spPr/>
      <dgm:t>
        <a:bodyPr/>
        <a:lstStyle/>
        <a:p>
          <a:endParaRPr lang="en-US"/>
        </a:p>
      </dgm:t>
    </dgm:pt>
    <dgm:pt modelId="{C109AF42-B474-441D-A2BA-5E2D4D30C4FC}" type="sibTrans" cxnId="{6EE76504-4CF1-48CB-BF0E-45650DB0812E}">
      <dgm:prSet/>
      <dgm:spPr/>
      <dgm:t>
        <a:bodyPr/>
        <a:lstStyle/>
        <a:p>
          <a:endParaRPr lang="en-US"/>
        </a:p>
      </dgm:t>
    </dgm:pt>
    <dgm:pt modelId="{C5EB7190-160E-4889-BDE0-33C0D60605A2}" type="pres">
      <dgm:prSet presAssocID="{33B51954-487D-4B3E-8FA7-2BEF98FA7AA0}" presName="vert0" presStyleCnt="0">
        <dgm:presLayoutVars>
          <dgm:dir/>
          <dgm:animOne val="branch"/>
          <dgm:animLvl val="lvl"/>
        </dgm:presLayoutVars>
      </dgm:prSet>
      <dgm:spPr/>
    </dgm:pt>
    <dgm:pt modelId="{C36899D9-366F-40EF-83E7-E1CD36135A4E}" type="pres">
      <dgm:prSet presAssocID="{FD3B8339-D815-4135-BC4B-230FA22375D8}" presName="thickLine" presStyleLbl="alignNode1" presStyleIdx="0" presStyleCnt="5"/>
      <dgm:spPr/>
    </dgm:pt>
    <dgm:pt modelId="{F69618FD-C74E-408D-9D2C-125EA8257051}" type="pres">
      <dgm:prSet presAssocID="{FD3B8339-D815-4135-BC4B-230FA22375D8}" presName="horz1" presStyleCnt="0"/>
      <dgm:spPr/>
    </dgm:pt>
    <dgm:pt modelId="{F0BA5194-9E0A-4AC1-9AC6-D3480B37A90F}" type="pres">
      <dgm:prSet presAssocID="{FD3B8339-D815-4135-BC4B-230FA22375D8}" presName="tx1" presStyleLbl="revTx" presStyleIdx="0" presStyleCnt="5"/>
      <dgm:spPr/>
    </dgm:pt>
    <dgm:pt modelId="{37BC536C-F177-4C78-A44D-D20AACEBFB82}" type="pres">
      <dgm:prSet presAssocID="{FD3B8339-D815-4135-BC4B-230FA22375D8}" presName="vert1" presStyleCnt="0"/>
      <dgm:spPr/>
    </dgm:pt>
    <dgm:pt modelId="{8F0BEFF6-D63B-46CD-8B19-87E00D2E26E9}" type="pres">
      <dgm:prSet presAssocID="{2913D53D-D1B2-4F48-8F72-EB03CB464EDD}" presName="thickLine" presStyleLbl="alignNode1" presStyleIdx="1" presStyleCnt="5"/>
      <dgm:spPr/>
    </dgm:pt>
    <dgm:pt modelId="{3FD23FBA-50B7-4CDC-9AB1-E8C7E6A80192}" type="pres">
      <dgm:prSet presAssocID="{2913D53D-D1B2-4F48-8F72-EB03CB464EDD}" presName="horz1" presStyleCnt="0"/>
      <dgm:spPr/>
    </dgm:pt>
    <dgm:pt modelId="{36B3CF4C-3312-4DFB-B565-B7F590E7A057}" type="pres">
      <dgm:prSet presAssocID="{2913D53D-D1B2-4F48-8F72-EB03CB464EDD}" presName="tx1" presStyleLbl="revTx" presStyleIdx="1" presStyleCnt="5"/>
      <dgm:spPr/>
    </dgm:pt>
    <dgm:pt modelId="{48CAA7E0-FC70-4311-90F0-E521CAD5C749}" type="pres">
      <dgm:prSet presAssocID="{2913D53D-D1B2-4F48-8F72-EB03CB464EDD}" presName="vert1" presStyleCnt="0"/>
      <dgm:spPr/>
    </dgm:pt>
    <dgm:pt modelId="{0C4BEAFA-265E-4328-8548-091EB4F96A57}" type="pres">
      <dgm:prSet presAssocID="{AC45F95F-0C45-4677-8981-786191F4C9AB}" presName="thickLine" presStyleLbl="alignNode1" presStyleIdx="2" presStyleCnt="5"/>
      <dgm:spPr/>
    </dgm:pt>
    <dgm:pt modelId="{068B537D-99CA-4273-BFAB-34C987ED7AC6}" type="pres">
      <dgm:prSet presAssocID="{AC45F95F-0C45-4677-8981-786191F4C9AB}" presName="horz1" presStyleCnt="0"/>
      <dgm:spPr/>
    </dgm:pt>
    <dgm:pt modelId="{36821C5D-059C-4900-B68B-344553CC1D0D}" type="pres">
      <dgm:prSet presAssocID="{AC45F95F-0C45-4677-8981-786191F4C9AB}" presName="tx1" presStyleLbl="revTx" presStyleIdx="2" presStyleCnt="5"/>
      <dgm:spPr/>
    </dgm:pt>
    <dgm:pt modelId="{6E0155BD-EE67-4B5D-83D5-1E72A5D7ED61}" type="pres">
      <dgm:prSet presAssocID="{AC45F95F-0C45-4677-8981-786191F4C9AB}" presName="vert1" presStyleCnt="0"/>
      <dgm:spPr/>
    </dgm:pt>
    <dgm:pt modelId="{6E20FAE1-AC0E-4208-9AB5-9150898428EC}" type="pres">
      <dgm:prSet presAssocID="{FB038831-3291-4479-A1FA-23BBA25C0F3B}" presName="thickLine" presStyleLbl="alignNode1" presStyleIdx="3" presStyleCnt="5"/>
      <dgm:spPr/>
    </dgm:pt>
    <dgm:pt modelId="{B8F5CD3D-681D-40F7-9C26-734C934B8C0B}" type="pres">
      <dgm:prSet presAssocID="{FB038831-3291-4479-A1FA-23BBA25C0F3B}" presName="horz1" presStyleCnt="0"/>
      <dgm:spPr/>
    </dgm:pt>
    <dgm:pt modelId="{3DC55DD0-1458-41C1-A4A0-266C751B8D51}" type="pres">
      <dgm:prSet presAssocID="{FB038831-3291-4479-A1FA-23BBA25C0F3B}" presName="tx1" presStyleLbl="revTx" presStyleIdx="3" presStyleCnt="5"/>
      <dgm:spPr/>
    </dgm:pt>
    <dgm:pt modelId="{2049E3D1-7BE5-4BB0-9E98-D898E0C9F7D3}" type="pres">
      <dgm:prSet presAssocID="{FB038831-3291-4479-A1FA-23BBA25C0F3B}" presName="vert1" presStyleCnt="0"/>
      <dgm:spPr/>
    </dgm:pt>
    <dgm:pt modelId="{A8167CE6-17AB-4CEC-BE91-344F134EDD5A}" type="pres">
      <dgm:prSet presAssocID="{92068E79-F560-4B9A-A148-44E39B535F0C}" presName="thickLine" presStyleLbl="alignNode1" presStyleIdx="4" presStyleCnt="5"/>
      <dgm:spPr/>
    </dgm:pt>
    <dgm:pt modelId="{248B21BD-1839-4369-97C8-5714681F435C}" type="pres">
      <dgm:prSet presAssocID="{92068E79-F560-4B9A-A148-44E39B535F0C}" presName="horz1" presStyleCnt="0"/>
      <dgm:spPr/>
    </dgm:pt>
    <dgm:pt modelId="{AD8520BB-A9A9-4C12-9DC9-4953CE63C786}" type="pres">
      <dgm:prSet presAssocID="{92068E79-F560-4B9A-A148-44E39B535F0C}" presName="tx1" presStyleLbl="revTx" presStyleIdx="4" presStyleCnt="5"/>
      <dgm:spPr/>
    </dgm:pt>
    <dgm:pt modelId="{FAAB2A26-B105-4AF4-B33E-6425A049F6C3}" type="pres">
      <dgm:prSet presAssocID="{92068E79-F560-4B9A-A148-44E39B535F0C}" presName="vert1" presStyleCnt="0"/>
      <dgm:spPr/>
    </dgm:pt>
  </dgm:ptLst>
  <dgm:cxnLst>
    <dgm:cxn modelId="{6EE76504-4CF1-48CB-BF0E-45650DB0812E}" srcId="{33B51954-487D-4B3E-8FA7-2BEF98FA7AA0}" destId="{92068E79-F560-4B9A-A148-44E39B535F0C}" srcOrd="4" destOrd="0" parTransId="{CF45E04C-1430-47F3-8C58-C89D40ABE90B}" sibTransId="{C109AF42-B474-441D-A2BA-5E2D4D30C4FC}"/>
    <dgm:cxn modelId="{3DFC1B23-0AEB-4C90-95C0-518F2EE03B2D}" type="presOf" srcId="{92068E79-F560-4B9A-A148-44E39B535F0C}" destId="{AD8520BB-A9A9-4C12-9DC9-4953CE63C786}" srcOrd="0" destOrd="0" presId="urn:microsoft.com/office/officeart/2008/layout/LinedList"/>
    <dgm:cxn modelId="{23FE1629-3F86-42D8-85D9-03DECD46D052}" type="presOf" srcId="{FD3B8339-D815-4135-BC4B-230FA22375D8}" destId="{F0BA5194-9E0A-4AC1-9AC6-D3480B37A90F}" srcOrd="0" destOrd="0" presId="urn:microsoft.com/office/officeart/2008/layout/LinedList"/>
    <dgm:cxn modelId="{AC14A02E-4909-4976-961F-4CADA9086527}" type="presOf" srcId="{AC45F95F-0C45-4677-8981-786191F4C9AB}" destId="{36821C5D-059C-4900-B68B-344553CC1D0D}" srcOrd="0" destOrd="0" presId="urn:microsoft.com/office/officeart/2008/layout/LinedList"/>
    <dgm:cxn modelId="{09781575-5997-4C0F-B4D1-83B91D1B8C4B}" type="presOf" srcId="{33B51954-487D-4B3E-8FA7-2BEF98FA7AA0}" destId="{C5EB7190-160E-4889-BDE0-33C0D60605A2}" srcOrd="0" destOrd="0" presId="urn:microsoft.com/office/officeart/2008/layout/LinedList"/>
    <dgm:cxn modelId="{82E1EB55-17B3-42C2-B83D-3AD186AB8C02}" srcId="{33B51954-487D-4B3E-8FA7-2BEF98FA7AA0}" destId="{2913D53D-D1B2-4F48-8F72-EB03CB464EDD}" srcOrd="1" destOrd="0" parTransId="{ECC5D5E2-544B-40C8-9238-BFBE24C4CD84}" sibTransId="{E39ED151-7A42-4E2B-BEEB-A6310F7784A2}"/>
    <dgm:cxn modelId="{11A5469B-3AC3-4D8E-91FE-39C0B0484FEC}" type="presOf" srcId="{2913D53D-D1B2-4F48-8F72-EB03CB464EDD}" destId="{36B3CF4C-3312-4DFB-B565-B7F590E7A057}" srcOrd="0" destOrd="0" presId="urn:microsoft.com/office/officeart/2008/layout/LinedList"/>
    <dgm:cxn modelId="{3C6F83BC-15AF-4D19-A6A5-40A0D5DB22E5}" type="presOf" srcId="{FB038831-3291-4479-A1FA-23BBA25C0F3B}" destId="{3DC55DD0-1458-41C1-A4A0-266C751B8D51}" srcOrd="0" destOrd="0" presId="urn:microsoft.com/office/officeart/2008/layout/LinedList"/>
    <dgm:cxn modelId="{34BEECC2-2EE5-4BBD-8F03-9C90102CDC91}" srcId="{33B51954-487D-4B3E-8FA7-2BEF98FA7AA0}" destId="{AC45F95F-0C45-4677-8981-786191F4C9AB}" srcOrd="2" destOrd="0" parTransId="{785A9131-8611-441A-8B6C-A39C6840B5ED}" sibTransId="{6F80596D-7F85-4310-9E08-A7F9BD66C9B9}"/>
    <dgm:cxn modelId="{5FDDE1CE-B5ED-448A-926D-F64FFE28ECA8}" srcId="{33B51954-487D-4B3E-8FA7-2BEF98FA7AA0}" destId="{FB038831-3291-4479-A1FA-23BBA25C0F3B}" srcOrd="3" destOrd="0" parTransId="{7EFD9FCF-7E72-4CA1-9BF1-4BD649FD3C6E}" sibTransId="{B2E77C2A-991C-4BCD-9F3B-83789B485453}"/>
    <dgm:cxn modelId="{29416CEC-3FE6-4F49-9829-E453936CE2C9}" srcId="{33B51954-487D-4B3E-8FA7-2BEF98FA7AA0}" destId="{FD3B8339-D815-4135-BC4B-230FA22375D8}" srcOrd="0" destOrd="0" parTransId="{04190BFA-ACD9-4181-AA94-2C891DA47DBC}" sibTransId="{E878DFC9-ED56-4169-B836-0726CFC509B3}"/>
    <dgm:cxn modelId="{2196626A-2B86-439C-A3FD-0A0E53856C80}" type="presParOf" srcId="{C5EB7190-160E-4889-BDE0-33C0D60605A2}" destId="{C36899D9-366F-40EF-83E7-E1CD36135A4E}" srcOrd="0" destOrd="0" presId="urn:microsoft.com/office/officeart/2008/layout/LinedList"/>
    <dgm:cxn modelId="{B7FCBD3C-53B7-4B82-AFA6-4B1DA11100A2}" type="presParOf" srcId="{C5EB7190-160E-4889-BDE0-33C0D60605A2}" destId="{F69618FD-C74E-408D-9D2C-125EA8257051}" srcOrd="1" destOrd="0" presId="urn:microsoft.com/office/officeart/2008/layout/LinedList"/>
    <dgm:cxn modelId="{73AC33AB-A33B-43F0-A500-CA5DA5CCD3F4}" type="presParOf" srcId="{F69618FD-C74E-408D-9D2C-125EA8257051}" destId="{F0BA5194-9E0A-4AC1-9AC6-D3480B37A90F}" srcOrd="0" destOrd="0" presId="urn:microsoft.com/office/officeart/2008/layout/LinedList"/>
    <dgm:cxn modelId="{C3973226-B561-4CFC-9A8E-BA3827EACFC4}" type="presParOf" srcId="{F69618FD-C74E-408D-9D2C-125EA8257051}" destId="{37BC536C-F177-4C78-A44D-D20AACEBFB82}" srcOrd="1" destOrd="0" presId="urn:microsoft.com/office/officeart/2008/layout/LinedList"/>
    <dgm:cxn modelId="{07CE865A-4926-4A71-B582-ABF0F1BF92E0}" type="presParOf" srcId="{C5EB7190-160E-4889-BDE0-33C0D60605A2}" destId="{8F0BEFF6-D63B-46CD-8B19-87E00D2E26E9}" srcOrd="2" destOrd="0" presId="urn:microsoft.com/office/officeart/2008/layout/LinedList"/>
    <dgm:cxn modelId="{D1422B81-B413-41A6-A596-5B8CDF1FA921}" type="presParOf" srcId="{C5EB7190-160E-4889-BDE0-33C0D60605A2}" destId="{3FD23FBA-50B7-4CDC-9AB1-E8C7E6A80192}" srcOrd="3" destOrd="0" presId="urn:microsoft.com/office/officeart/2008/layout/LinedList"/>
    <dgm:cxn modelId="{2149A064-6087-480F-8309-3103F5BEF544}" type="presParOf" srcId="{3FD23FBA-50B7-4CDC-9AB1-E8C7E6A80192}" destId="{36B3CF4C-3312-4DFB-B565-B7F590E7A057}" srcOrd="0" destOrd="0" presId="urn:microsoft.com/office/officeart/2008/layout/LinedList"/>
    <dgm:cxn modelId="{AD5B1C6B-60E0-4A17-B83A-88E04356F936}" type="presParOf" srcId="{3FD23FBA-50B7-4CDC-9AB1-E8C7E6A80192}" destId="{48CAA7E0-FC70-4311-90F0-E521CAD5C749}" srcOrd="1" destOrd="0" presId="urn:microsoft.com/office/officeart/2008/layout/LinedList"/>
    <dgm:cxn modelId="{6DDB562E-7E5C-42CE-A818-428B1E437576}" type="presParOf" srcId="{C5EB7190-160E-4889-BDE0-33C0D60605A2}" destId="{0C4BEAFA-265E-4328-8548-091EB4F96A57}" srcOrd="4" destOrd="0" presId="urn:microsoft.com/office/officeart/2008/layout/LinedList"/>
    <dgm:cxn modelId="{9E3E8CA6-04B1-44AC-8928-C986D6E52D5E}" type="presParOf" srcId="{C5EB7190-160E-4889-BDE0-33C0D60605A2}" destId="{068B537D-99CA-4273-BFAB-34C987ED7AC6}" srcOrd="5" destOrd="0" presId="urn:microsoft.com/office/officeart/2008/layout/LinedList"/>
    <dgm:cxn modelId="{04AD1F70-35B7-448F-8459-28FEF2858D90}" type="presParOf" srcId="{068B537D-99CA-4273-BFAB-34C987ED7AC6}" destId="{36821C5D-059C-4900-B68B-344553CC1D0D}" srcOrd="0" destOrd="0" presId="urn:microsoft.com/office/officeart/2008/layout/LinedList"/>
    <dgm:cxn modelId="{D785BD64-15E6-463E-B052-B740615ABF06}" type="presParOf" srcId="{068B537D-99CA-4273-BFAB-34C987ED7AC6}" destId="{6E0155BD-EE67-4B5D-83D5-1E72A5D7ED61}" srcOrd="1" destOrd="0" presId="urn:microsoft.com/office/officeart/2008/layout/LinedList"/>
    <dgm:cxn modelId="{AD0A04F1-B100-4D65-9F8B-3A673DA8002C}" type="presParOf" srcId="{C5EB7190-160E-4889-BDE0-33C0D60605A2}" destId="{6E20FAE1-AC0E-4208-9AB5-9150898428EC}" srcOrd="6" destOrd="0" presId="urn:microsoft.com/office/officeart/2008/layout/LinedList"/>
    <dgm:cxn modelId="{3AAAF0CE-888B-4103-92D9-00F4DE5F3439}" type="presParOf" srcId="{C5EB7190-160E-4889-BDE0-33C0D60605A2}" destId="{B8F5CD3D-681D-40F7-9C26-734C934B8C0B}" srcOrd="7" destOrd="0" presId="urn:microsoft.com/office/officeart/2008/layout/LinedList"/>
    <dgm:cxn modelId="{344420CD-1210-4B1D-9F8B-1815DCE98B32}" type="presParOf" srcId="{B8F5CD3D-681D-40F7-9C26-734C934B8C0B}" destId="{3DC55DD0-1458-41C1-A4A0-266C751B8D51}" srcOrd="0" destOrd="0" presId="urn:microsoft.com/office/officeart/2008/layout/LinedList"/>
    <dgm:cxn modelId="{A1099E28-31D3-4165-BDA8-DF8929FADF56}" type="presParOf" srcId="{B8F5CD3D-681D-40F7-9C26-734C934B8C0B}" destId="{2049E3D1-7BE5-4BB0-9E98-D898E0C9F7D3}" srcOrd="1" destOrd="0" presId="urn:microsoft.com/office/officeart/2008/layout/LinedList"/>
    <dgm:cxn modelId="{2D0420B6-A72A-4567-A4FE-62A0E088E8B7}" type="presParOf" srcId="{C5EB7190-160E-4889-BDE0-33C0D60605A2}" destId="{A8167CE6-17AB-4CEC-BE91-344F134EDD5A}" srcOrd="8" destOrd="0" presId="urn:microsoft.com/office/officeart/2008/layout/LinedList"/>
    <dgm:cxn modelId="{DBDFE8D0-5B84-4F31-8239-D9E177160557}" type="presParOf" srcId="{C5EB7190-160E-4889-BDE0-33C0D60605A2}" destId="{248B21BD-1839-4369-97C8-5714681F435C}" srcOrd="9" destOrd="0" presId="urn:microsoft.com/office/officeart/2008/layout/LinedList"/>
    <dgm:cxn modelId="{0BCD22DB-9130-4DD8-8A27-B1406127ECB9}" type="presParOf" srcId="{248B21BD-1839-4369-97C8-5714681F435C}" destId="{AD8520BB-A9A9-4C12-9DC9-4953CE63C786}" srcOrd="0" destOrd="0" presId="urn:microsoft.com/office/officeart/2008/layout/LinedList"/>
    <dgm:cxn modelId="{5C488756-9B65-4D3B-9AA9-D05E7A8D631B}" type="presParOf" srcId="{248B21BD-1839-4369-97C8-5714681F435C}" destId="{FAAB2A26-B105-4AF4-B33E-6425A049F6C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C70B0-6E53-4A6A-A0C0-99FC24CE3F0D}">
      <dsp:nvSpPr>
        <dsp:cNvPr id="0" name=""/>
        <dsp:cNvSpPr/>
      </dsp:nvSpPr>
      <dsp:spPr>
        <a:xfrm>
          <a:off x="0" y="826703"/>
          <a:ext cx="6403994" cy="152622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558294-AD1C-4199-B9DF-8ECC2A103D39}">
      <dsp:nvSpPr>
        <dsp:cNvPr id="0" name=""/>
        <dsp:cNvSpPr/>
      </dsp:nvSpPr>
      <dsp:spPr>
        <a:xfrm>
          <a:off x="461682" y="1170104"/>
          <a:ext cx="839422" cy="8394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037891-0FF8-4170-8E76-6DE5F2A26162}">
      <dsp:nvSpPr>
        <dsp:cNvPr id="0" name=""/>
        <dsp:cNvSpPr/>
      </dsp:nvSpPr>
      <dsp:spPr>
        <a:xfrm>
          <a:off x="1762787" y="826703"/>
          <a:ext cx="4641206" cy="1526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25" tIns="161525" rIns="161525" bIns="161525" numCol="1" spcCol="1270" anchor="ctr" anchorCtr="0">
          <a:noAutofit/>
        </a:bodyPr>
        <a:lstStyle/>
        <a:p>
          <a:pPr marL="0" lvl="0" indent="0" algn="l" defTabSz="800100">
            <a:lnSpc>
              <a:spcPct val="90000"/>
            </a:lnSpc>
            <a:spcBef>
              <a:spcPct val="0"/>
            </a:spcBef>
            <a:spcAft>
              <a:spcPct val="35000"/>
            </a:spcAft>
            <a:buNone/>
          </a:pPr>
          <a:r>
            <a:rPr lang="en-US" sz="1800" kern="1200"/>
            <a:t>Vấn đề: Số l</a:t>
          </a:r>
          <a:r>
            <a:rPr lang="vi-VN" sz="1800" kern="1200"/>
            <a:t>ư</a:t>
          </a:r>
          <a:r>
            <a:rPr lang="en-US" sz="1800" kern="1200"/>
            <a:t>ợng đánh giá từ khách hang là cực lớn ( hàng nghìn reviews mỗi ngày ), vì vậy sẽ tốn rất nhiều nhân lực nếu phân loại một cách thủ công</a:t>
          </a:r>
        </a:p>
      </dsp:txBody>
      <dsp:txXfrm>
        <a:off x="1762787" y="826703"/>
        <a:ext cx="4641206" cy="1526222"/>
      </dsp:txXfrm>
    </dsp:sp>
    <dsp:sp modelId="{2D62B5E7-3C6E-4600-9FD2-09807A57BBE4}">
      <dsp:nvSpPr>
        <dsp:cNvPr id="0" name=""/>
        <dsp:cNvSpPr/>
      </dsp:nvSpPr>
      <dsp:spPr>
        <a:xfrm>
          <a:off x="0" y="2734482"/>
          <a:ext cx="6403994" cy="152622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DBBF19-CC19-426B-A31D-588BF5D062F1}">
      <dsp:nvSpPr>
        <dsp:cNvPr id="0" name=""/>
        <dsp:cNvSpPr/>
      </dsp:nvSpPr>
      <dsp:spPr>
        <a:xfrm>
          <a:off x="461682" y="3077882"/>
          <a:ext cx="839422" cy="8394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01B145-37B5-4E87-978B-6E791F60F5EB}">
      <dsp:nvSpPr>
        <dsp:cNvPr id="0" name=""/>
        <dsp:cNvSpPr/>
      </dsp:nvSpPr>
      <dsp:spPr>
        <a:xfrm>
          <a:off x="1762787" y="2734482"/>
          <a:ext cx="4641206" cy="1526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25" tIns="161525" rIns="161525" bIns="161525" numCol="1" spcCol="1270" anchor="ctr" anchorCtr="0">
          <a:noAutofit/>
        </a:bodyPr>
        <a:lstStyle/>
        <a:p>
          <a:pPr marL="0" lvl="0" indent="0" algn="l" defTabSz="800100">
            <a:lnSpc>
              <a:spcPct val="90000"/>
            </a:lnSpc>
            <a:spcBef>
              <a:spcPct val="0"/>
            </a:spcBef>
            <a:spcAft>
              <a:spcPct val="35000"/>
            </a:spcAft>
            <a:buNone/>
          </a:pPr>
          <a:r>
            <a:rPr lang="en-US" sz="1800" kern="1200"/>
            <a:t>=&gt; Ứng dụng deep learning để giải quyết bài toán trên, </a:t>
          </a:r>
        </a:p>
      </dsp:txBody>
      <dsp:txXfrm>
        <a:off x="1762787" y="2734482"/>
        <a:ext cx="4641206" cy="1526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6899D9-366F-40EF-83E7-E1CD36135A4E}">
      <dsp:nvSpPr>
        <dsp:cNvPr id="0" name=""/>
        <dsp:cNvSpPr/>
      </dsp:nvSpPr>
      <dsp:spPr>
        <a:xfrm>
          <a:off x="0" y="430"/>
          <a:ext cx="10820400" cy="0"/>
        </a:xfrm>
        <a:prstGeom prst="lin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F0BA5194-9E0A-4AC1-9AC6-D3480B37A90F}">
      <dsp:nvSpPr>
        <dsp:cNvPr id="0" name=""/>
        <dsp:cNvSpPr/>
      </dsp:nvSpPr>
      <dsp:spPr>
        <a:xfrm>
          <a:off x="0" y="430"/>
          <a:ext cx="10820400" cy="7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-Folder dữ liệu gồm có:</a:t>
          </a:r>
        </a:p>
      </dsp:txBody>
      <dsp:txXfrm>
        <a:off x="0" y="430"/>
        <a:ext cx="10820400" cy="705840"/>
      </dsp:txXfrm>
    </dsp:sp>
    <dsp:sp modelId="{8F0BEFF6-D63B-46CD-8B19-87E00D2E26E9}">
      <dsp:nvSpPr>
        <dsp:cNvPr id="0" name=""/>
        <dsp:cNvSpPr/>
      </dsp:nvSpPr>
      <dsp:spPr>
        <a:xfrm>
          <a:off x="0" y="706270"/>
          <a:ext cx="10820400" cy="0"/>
        </a:xfrm>
        <a:prstGeom prst="line">
          <a:avLst/>
        </a:prstGeom>
        <a:gradFill rotWithShape="0">
          <a:gsLst>
            <a:gs pos="0">
              <a:schemeClr val="accent2">
                <a:hueOff val="287373"/>
                <a:satOff val="-4693"/>
                <a:lumOff val="294"/>
                <a:alphaOff val="0"/>
                <a:tint val="96000"/>
                <a:satMod val="100000"/>
                <a:lumMod val="104000"/>
              </a:schemeClr>
            </a:gs>
            <a:gs pos="78000">
              <a:schemeClr val="accent2">
                <a:hueOff val="287373"/>
                <a:satOff val="-4693"/>
                <a:lumOff val="294"/>
                <a:alphaOff val="0"/>
                <a:shade val="100000"/>
                <a:satMod val="110000"/>
                <a:lumMod val="100000"/>
              </a:schemeClr>
            </a:gs>
          </a:gsLst>
          <a:lin ang="5400000" scaled="0"/>
        </a:gradFill>
        <a:ln w="9525" cap="flat" cmpd="sng" algn="ctr">
          <a:solidFill>
            <a:schemeClr val="accent2">
              <a:hueOff val="287373"/>
              <a:satOff val="-4693"/>
              <a:lumOff val="294"/>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36B3CF4C-3312-4DFB-B565-B7F590E7A057}">
      <dsp:nvSpPr>
        <dsp:cNvPr id="0" name=""/>
        <dsp:cNvSpPr/>
      </dsp:nvSpPr>
      <dsp:spPr>
        <a:xfrm>
          <a:off x="0" y="706270"/>
          <a:ext cx="10820400" cy="7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+train.csv (27000 samples chia thành </a:t>
          </a:r>
        </a:p>
      </dsp:txBody>
      <dsp:txXfrm>
        <a:off x="0" y="706270"/>
        <a:ext cx="10820400" cy="705840"/>
      </dsp:txXfrm>
    </dsp:sp>
    <dsp:sp modelId="{0C4BEAFA-265E-4328-8548-091EB4F96A57}">
      <dsp:nvSpPr>
        <dsp:cNvPr id="0" name=""/>
        <dsp:cNvSpPr/>
      </dsp:nvSpPr>
      <dsp:spPr>
        <a:xfrm>
          <a:off x="0" y="1412110"/>
          <a:ext cx="10820400" cy="0"/>
        </a:xfrm>
        <a:prstGeom prst="line">
          <a:avLst/>
        </a:prstGeom>
        <a:gradFill rotWithShape="0">
          <a:gsLst>
            <a:gs pos="0">
              <a:schemeClr val="accent2">
                <a:hueOff val="574745"/>
                <a:satOff val="-9386"/>
                <a:lumOff val="588"/>
                <a:alphaOff val="0"/>
                <a:tint val="96000"/>
                <a:satMod val="100000"/>
                <a:lumMod val="104000"/>
              </a:schemeClr>
            </a:gs>
            <a:gs pos="78000">
              <a:schemeClr val="accent2">
                <a:hueOff val="574745"/>
                <a:satOff val="-9386"/>
                <a:lumOff val="588"/>
                <a:alphaOff val="0"/>
                <a:shade val="100000"/>
                <a:satMod val="110000"/>
                <a:lumMod val="100000"/>
              </a:schemeClr>
            </a:gs>
          </a:gsLst>
          <a:lin ang="5400000" scaled="0"/>
        </a:gradFill>
        <a:ln w="9525" cap="flat" cmpd="sng" algn="ctr">
          <a:solidFill>
            <a:schemeClr val="accent2">
              <a:hueOff val="574745"/>
              <a:satOff val="-9386"/>
              <a:lumOff val="588"/>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36821C5D-059C-4900-B68B-344553CC1D0D}">
      <dsp:nvSpPr>
        <dsp:cNvPr id="0" name=""/>
        <dsp:cNvSpPr/>
      </dsp:nvSpPr>
      <dsp:spPr>
        <a:xfrm>
          <a:off x="0" y="1412110"/>
          <a:ext cx="10820400" cy="7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+test.csv</a:t>
          </a:r>
        </a:p>
      </dsp:txBody>
      <dsp:txXfrm>
        <a:off x="0" y="1412110"/>
        <a:ext cx="10820400" cy="705840"/>
      </dsp:txXfrm>
    </dsp:sp>
    <dsp:sp modelId="{6E20FAE1-AC0E-4208-9AB5-9150898428EC}">
      <dsp:nvSpPr>
        <dsp:cNvPr id="0" name=""/>
        <dsp:cNvSpPr/>
      </dsp:nvSpPr>
      <dsp:spPr>
        <a:xfrm>
          <a:off x="0" y="2117951"/>
          <a:ext cx="10820400" cy="0"/>
        </a:xfrm>
        <a:prstGeom prst="line">
          <a:avLst/>
        </a:prstGeom>
        <a:gradFill rotWithShape="0">
          <a:gsLst>
            <a:gs pos="0">
              <a:schemeClr val="accent2">
                <a:hueOff val="862118"/>
                <a:satOff val="-14079"/>
                <a:lumOff val="882"/>
                <a:alphaOff val="0"/>
                <a:tint val="96000"/>
                <a:satMod val="100000"/>
                <a:lumMod val="104000"/>
              </a:schemeClr>
            </a:gs>
            <a:gs pos="78000">
              <a:schemeClr val="accent2">
                <a:hueOff val="862118"/>
                <a:satOff val="-14079"/>
                <a:lumOff val="882"/>
                <a:alphaOff val="0"/>
                <a:shade val="100000"/>
                <a:satMod val="110000"/>
                <a:lumMod val="100000"/>
              </a:schemeClr>
            </a:gs>
          </a:gsLst>
          <a:lin ang="5400000" scaled="0"/>
        </a:gradFill>
        <a:ln w="9525" cap="flat" cmpd="sng" algn="ctr">
          <a:solidFill>
            <a:schemeClr val="accent2">
              <a:hueOff val="862118"/>
              <a:satOff val="-14079"/>
              <a:lumOff val="882"/>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3DC55DD0-1458-41C1-A4A0-266C751B8D51}">
      <dsp:nvSpPr>
        <dsp:cNvPr id="0" name=""/>
        <dsp:cNvSpPr/>
      </dsp:nvSpPr>
      <dsp:spPr>
        <a:xfrm>
          <a:off x="0" y="2117951"/>
          <a:ext cx="10820400" cy="7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+baomoi_word_vector.npy</a:t>
          </a:r>
        </a:p>
      </dsp:txBody>
      <dsp:txXfrm>
        <a:off x="0" y="2117951"/>
        <a:ext cx="10820400" cy="705840"/>
      </dsp:txXfrm>
    </dsp:sp>
    <dsp:sp modelId="{A8167CE6-17AB-4CEC-BE91-344F134EDD5A}">
      <dsp:nvSpPr>
        <dsp:cNvPr id="0" name=""/>
        <dsp:cNvSpPr/>
      </dsp:nvSpPr>
      <dsp:spPr>
        <a:xfrm>
          <a:off x="0" y="2823791"/>
          <a:ext cx="10820400" cy="0"/>
        </a:xfrm>
        <a:prstGeom prst="line">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w="9525" cap="flat" cmpd="sng" algn="ctr">
          <a:solidFill>
            <a:schemeClr val="accent2">
              <a:hueOff val="1149490"/>
              <a:satOff val="-18772"/>
              <a:lumOff val="117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AD8520BB-A9A9-4C12-9DC9-4953CE63C786}">
      <dsp:nvSpPr>
        <dsp:cNvPr id="0" name=""/>
        <dsp:cNvSpPr/>
      </dsp:nvSpPr>
      <dsp:spPr>
        <a:xfrm>
          <a:off x="0" y="2823791"/>
          <a:ext cx="10820400" cy="7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+baomoi_word_list.npy</a:t>
          </a:r>
        </a:p>
      </dsp:txBody>
      <dsp:txXfrm>
        <a:off x="0" y="2823791"/>
        <a:ext cx="10820400" cy="7058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10/22/2019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0409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0321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10/22/2019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418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10/22/2019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58185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10/22/2019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4353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7892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1073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31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10/22/2019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6885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6521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10/22/2019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0315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4165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4834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2436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392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8065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560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10/22/2019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6030953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rive.google.com/file/d/0B1GKSX6YCHXlMTVZNkFEYzRyd1E/view" TargetMode="External"/><Relationship Id="rId2" Type="http://schemas.openxmlformats.org/officeDocument/2006/relationships/hyperlink" Target="https://github.com/sonvx/word2vecV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streetcodevn.com/blog/datas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EC636-D4A0-420A-A1F8-C2C5B4363C3C}"/>
              </a:ext>
            </a:extLst>
          </p:cNvPr>
          <p:cNvSpPr>
            <a:spLocks noGrp="1"/>
          </p:cNvSpPr>
          <p:nvPr>
            <p:ph type="ctrTitle"/>
          </p:nvPr>
        </p:nvSpPr>
        <p:spPr/>
        <p:txBody>
          <a:bodyPr>
            <a:normAutofit fontScale="90000"/>
          </a:bodyPr>
          <a:lstStyle/>
          <a:p>
            <a:pPr algn="ctr"/>
            <a:r>
              <a:rPr lang="en-US" sz="6700">
                <a:latin typeface="Century" panose="02040604050505020304" pitchFamily="18" charset="0"/>
              </a:rPr>
              <a:t>SENTIMENT ANALYSIS</a:t>
            </a:r>
            <a:br>
              <a:rPr lang="en-US" sz="6700">
                <a:latin typeface="Century" panose="02040604050505020304" pitchFamily="18" charset="0"/>
              </a:rPr>
            </a:br>
            <a:br>
              <a:rPr lang="en-US">
                <a:latin typeface="Century" panose="02040604050505020304" pitchFamily="18" charset="0"/>
              </a:rPr>
            </a:br>
            <a:r>
              <a:rPr lang="en-US" sz="4400">
                <a:latin typeface="Century" panose="02040604050505020304" pitchFamily="18" charset="0"/>
              </a:rPr>
              <a:t>Phân loại cảm xúc bình luận </a:t>
            </a:r>
            <a:br>
              <a:rPr lang="en-US" sz="4400">
                <a:latin typeface="Century" panose="02040604050505020304" pitchFamily="18" charset="0"/>
              </a:rPr>
            </a:br>
            <a:endParaRPr lang="en-US" sz="4400">
              <a:latin typeface="Century" panose="02040604050505020304" pitchFamily="18" charset="0"/>
            </a:endParaRPr>
          </a:p>
        </p:txBody>
      </p:sp>
      <p:sp>
        <p:nvSpPr>
          <p:cNvPr id="3" name="Subtitle 2">
            <a:extLst>
              <a:ext uri="{FF2B5EF4-FFF2-40B4-BE49-F238E27FC236}">
                <a16:creationId xmlns:a16="http://schemas.microsoft.com/office/drawing/2014/main" id="{35694064-62FF-4D8C-AE47-7B711923DD16}"/>
              </a:ext>
            </a:extLst>
          </p:cNvPr>
          <p:cNvSpPr>
            <a:spLocks noGrp="1"/>
          </p:cNvSpPr>
          <p:nvPr>
            <p:ph type="subTitle" idx="1"/>
          </p:nvPr>
        </p:nvSpPr>
        <p:spPr>
          <a:xfrm>
            <a:off x="2453780" y="3892260"/>
            <a:ext cx="9448800" cy="685800"/>
          </a:xfrm>
        </p:spPr>
        <p:txBody>
          <a:bodyPr>
            <a:normAutofit fontScale="92500" lnSpcReduction="10000"/>
          </a:bodyPr>
          <a:lstStyle/>
          <a:p>
            <a:r>
              <a:rPr lang="en-US" b="1" i="1"/>
              <a:t>Nhóm thực hiện đề tài: +Phạm Đình D</a:t>
            </a:r>
            <a:r>
              <a:rPr lang="vi-VN" b="1" i="1"/>
              <a:t>ư</a:t>
            </a:r>
            <a:r>
              <a:rPr lang="en-US" b="1" i="1"/>
              <a:t>ơng</a:t>
            </a:r>
          </a:p>
          <a:p>
            <a:r>
              <a:rPr lang="en-US" b="1" i="1"/>
              <a:t>                                        +Nguyễn Tất Chung (Leader)</a:t>
            </a:r>
          </a:p>
        </p:txBody>
      </p:sp>
      <p:sp>
        <p:nvSpPr>
          <p:cNvPr id="4" name="TextBox 3">
            <a:extLst>
              <a:ext uri="{FF2B5EF4-FFF2-40B4-BE49-F238E27FC236}">
                <a16:creationId xmlns:a16="http://schemas.microsoft.com/office/drawing/2014/main" id="{E0F24AC7-F24A-438E-BA18-B162EA3B1BB7}"/>
              </a:ext>
            </a:extLst>
          </p:cNvPr>
          <p:cNvSpPr txBox="1"/>
          <p:nvPr/>
        </p:nvSpPr>
        <p:spPr>
          <a:xfrm>
            <a:off x="3036815" y="5880683"/>
            <a:ext cx="5335398" cy="369332"/>
          </a:xfrm>
          <a:prstGeom prst="rect">
            <a:avLst/>
          </a:prstGeom>
          <a:noFill/>
        </p:spPr>
        <p:txBody>
          <a:bodyPr wrap="square" rtlCol="0">
            <a:spAutoFit/>
          </a:bodyPr>
          <a:lstStyle/>
          <a:p>
            <a:pPr algn="ctr"/>
            <a:r>
              <a:rPr lang="en-US"/>
              <a:t>Hà Nội, 24 tháng 10 năm 2019</a:t>
            </a:r>
          </a:p>
        </p:txBody>
      </p:sp>
    </p:spTree>
    <p:extLst>
      <p:ext uri="{BB962C8B-B14F-4D97-AF65-F5344CB8AC3E}">
        <p14:creationId xmlns:p14="http://schemas.microsoft.com/office/powerpoint/2010/main" val="1044123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B24F0-066C-4467-B839-B2859CC787EC}"/>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B11DC93A-E07B-4B8B-89D6-010AD333EFB7}"/>
              </a:ext>
            </a:extLst>
          </p:cNvPr>
          <p:cNvSpPr/>
          <p:nvPr/>
        </p:nvSpPr>
        <p:spPr>
          <a:xfrm>
            <a:off x="1249960" y="2718033"/>
            <a:ext cx="1308682" cy="2801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Một comment</a:t>
            </a:r>
          </a:p>
        </p:txBody>
      </p:sp>
      <p:sp>
        <p:nvSpPr>
          <p:cNvPr id="6" name="Rectangle: Rounded Corners 5">
            <a:extLst>
              <a:ext uri="{FF2B5EF4-FFF2-40B4-BE49-F238E27FC236}">
                <a16:creationId xmlns:a16="http://schemas.microsoft.com/office/drawing/2014/main" id="{3C577804-3250-4A7C-AAD8-33DF78AB4C18}"/>
              </a:ext>
            </a:extLst>
          </p:cNvPr>
          <p:cNvSpPr/>
          <p:nvPr/>
        </p:nvSpPr>
        <p:spPr>
          <a:xfrm>
            <a:off x="3122802" y="2718033"/>
            <a:ext cx="5836640" cy="2801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sp>
        <p:nvSpPr>
          <p:cNvPr id="7" name="Rectangle 6">
            <a:extLst>
              <a:ext uri="{FF2B5EF4-FFF2-40B4-BE49-F238E27FC236}">
                <a16:creationId xmlns:a16="http://schemas.microsoft.com/office/drawing/2014/main" id="{0EF3521B-3A9A-4DCD-A258-5C2CF1D57371}"/>
              </a:ext>
            </a:extLst>
          </p:cNvPr>
          <p:cNvSpPr/>
          <p:nvPr/>
        </p:nvSpPr>
        <p:spPr>
          <a:xfrm>
            <a:off x="9523602" y="2718034"/>
            <a:ext cx="1507921" cy="2801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Cảm xúc của bình luận (tích cực hoặc tiêu cực)</a:t>
            </a:r>
          </a:p>
        </p:txBody>
      </p:sp>
      <p:cxnSp>
        <p:nvCxnSpPr>
          <p:cNvPr id="11" name="Straight Arrow Connector 10">
            <a:extLst>
              <a:ext uri="{FF2B5EF4-FFF2-40B4-BE49-F238E27FC236}">
                <a16:creationId xmlns:a16="http://schemas.microsoft.com/office/drawing/2014/main" id="{DE902910-37BB-4FCA-A902-5839C763D0F5}"/>
              </a:ext>
            </a:extLst>
          </p:cNvPr>
          <p:cNvCxnSpPr>
            <a:stCxn id="4" idx="3"/>
            <a:endCxn id="6" idx="1"/>
          </p:cNvCxnSpPr>
          <p:nvPr/>
        </p:nvCxnSpPr>
        <p:spPr>
          <a:xfrm>
            <a:off x="2558642" y="4118995"/>
            <a:ext cx="564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F8FD5B1-863F-4455-837F-18414C074FEC}"/>
              </a:ext>
            </a:extLst>
          </p:cNvPr>
          <p:cNvCxnSpPr>
            <a:cxnSpLocks/>
            <a:stCxn id="6" idx="3"/>
            <a:endCxn id="7" idx="1"/>
          </p:cNvCxnSpPr>
          <p:nvPr/>
        </p:nvCxnSpPr>
        <p:spPr>
          <a:xfrm>
            <a:off x="8959442" y="4118995"/>
            <a:ext cx="564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824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F5196-C420-4254-BE5F-0E97AB6DB07D}"/>
              </a:ext>
            </a:extLst>
          </p:cNvPr>
          <p:cNvSpPr>
            <a:spLocks noGrp="1"/>
          </p:cNvSpPr>
          <p:nvPr>
            <p:ph type="title"/>
          </p:nvPr>
        </p:nvSpPr>
        <p:spPr>
          <a:xfrm>
            <a:off x="685800" y="764373"/>
            <a:ext cx="10820400" cy="1293028"/>
          </a:xfrm>
        </p:spPr>
        <p:txBody>
          <a:bodyPr/>
          <a:lstStyle/>
          <a:p>
            <a:endParaRPr lang="en-US"/>
          </a:p>
        </p:txBody>
      </p:sp>
      <p:sp>
        <p:nvSpPr>
          <p:cNvPr id="3" name="Content Placeholder 2">
            <a:extLst>
              <a:ext uri="{FF2B5EF4-FFF2-40B4-BE49-F238E27FC236}">
                <a16:creationId xmlns:a16="http://schemas.microsoft.com/office/drawing/2014/main" id="{BBD89814-3DFD-49A2-8C4C-EE4A61BA8C29}"/>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7415842D-D13C-4C69-A1F4-FFED9A9135AD}"/>
              </a:ext>
            </a:extLst>
          </p:cNvPr>
          <p:cNvSpPr/>
          <p:nvPr/>
        </p:nvSpPr>
        <p:spPr>
          <a:xfrm>
            <a:off x="758154" y="2718027"/>
            <a:ext cx="1308682" cy="2801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Một comment</a:t>
            </a:r>
          </a:p>
        </p:txBody>
      </p:sp>
      <p:sp>
        <p:nvSpPr>
          <p:cNvPr id="6" name="Rectangle 5">
            <a:extLst>
              <a:ext uri="{FF2B5EF4-FFF2-40B4-BE49-F238E27FC236}">
                <a16:creationId xmlns:a16="http://schemas.microsoft.com/office/drawing/2014/main" id="{4FE5888D-A30C-4CD5-8069-58DDCBF745EE}"/>
              </a:ext>
            </a:extLst>
          </p:cNvPr>
          <p:cNvSpPr/>
          <p:nvPr/>
        </p:nvSpPr>
        <p:spPr>
          <a:xfrm>
            <a:off x="9523602" y="2718034"/>
            <a:ext cx="1507921" cy="2801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Cảm xúc của bình luận (tích cực hoặc tiêu cực)</a:t>
            </a:r>
          </a:p>
        </p:txBody>
      </p:sp>
      <p:sp>
        <p:nvSpPr>
          <p:cNvPr id="9" name="Rectangle: Rounded Corners 8">
            <a:extLst>
              <a:ext uri="{FF2B5EF4-FFF2-40B4-BE49-F238E27FC236}">
                <a16:creationId xmlns:a16="http://schemas.microsoft.com/office/drawing/2014/main" id="{85889204-3178-4A1C-98DB-6AFBFB76DEEB}"/>
              </a:ext>
            </a:extLst>
          </p:cNvPr>
          <p:cNvSpPr/>
          <p:nvPr/>
        </p:nvSpPr>
        <p:spPr>
          <a:xfrm>
            <a:off x="3167891" y="2718028"/>
            <a:ext cx="1134611" cy="2801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Pre-processing</a:t>
            </a:r>
          </a:p>
        </p:txBody>
      </p:sp>
      <p:sp>
        <p:nvSpPr>
          <p:cNvPr id="10" name="Rectangle: Rounded Corners 9">
            <a:extLst>
              <a:ext uri="{FF2B5EF4-FFF2-40B4-BE49-F238E27FC236}">
                <a16:creationId xmlns:a16="http://schemas.microsoft.com/office/drawing/2014/main" id="{B195C9B2-D41D-4B64-BBF3-7D6C2B3EE0D4}"/>
              </a:ext>
            </a:extLst>
          </p:cNvPr>
          <p:cNvSpPr/>
          <p:nvPr/>
        </p:nvSpPr>
        <p:spPr>
          <a:xfrm>
            <a:off x="5465077" y="2718027"/>
            <a:ext cx="1305886" cy="2801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Stacked LSTM</a:t>
            </a:r>
          </a:p>
          <a:p>
            <a:pPr algn="ctr"/>
            <a:r>
              <a:rPr lang="en-US"/>
              <a:t>Layers</a:t>
            </a:r>
          </a:p>
        </p:txBody>
      </p:sp>
      <p:sp>
        <p:nvSpPr>
          <p:cNvPr id="11" name="Rectangle: Rounded Corners 10">
            <a:extLst>
              <a:ext uri="{FF2B5EF4-FFF2-40B4-BE49-F238E27FC236}">
                <a16:creationId xmlns:a16="http://schemas.microsoft.com/office/drawing/2014/main" id="{E2D08668-14E8-48F6-90B5-8D17A9D629F5}"/>
              </a:ext>
            </a:extLst>
          </p:cNvPr>
          <p:cNvSpPr/>
          <p:nvPr/>
        </p:nvSpPr>
        <p:spPr>
          <a:xfrm>
            <a:off x="7337921" y="2718036"/>
            <a:ext cx="1434518" cy="2801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Fully connected</a:t>
            </a:r>
          </a:p>
          <a:p>
            <a:pPr algn="ctr"/>
            <a:r>
              <a:rPr lang="en-US"/>
              <a:t>layers</a:t>
            </a:r>
          </a:p>
        </p:txBody>
      </p:sp>
      <p:cxnSp>
        <p:nvCxnSpPr>
          <p:cNvPr id="15" name="Straight Arrow Connector 14">
            <a:extLst>
              <a:ext uri="{FF2B5EF4-FFF2-40B4-BE49-F238E27FC236}">
                <a16:creationId xmlns:a16="http://schemas.microsoft.com/office/drawing/2014/main" id="{7C26C165-5087-4AC4-96AD-88674E2FF9D9}"/>
              </a:ext>
            </a:extLst>
          </p:cNvPr>
          <p:cNvCxnSpPr>
            <a:stCxn id="4" idx="3"/>
            <a:endCxn id="9" idx="1"/>
          </p:cNvCxnSpPr>
          <p:nvPr/>
        </p:nvCxnSpPr>
        <p:spPr>
          <a:xfrm>
            <a:off x="2066836" y="4118989"/>
            <a:ext cx="11010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52DD572-AD3B-43AE-BFBE-495A10EC3735}"/>
              </a:ext>
            </a:extLst>
          </p:cNvPr>
          <p:cNvCxnSpPr>
            <a:cxnSpLocks/>
            <a:stCxn id="9" idx="3"/>
            <a:endCxn id="10" idx="1"/>
          </p:cNvCxnSpPr>
          <p:nvPr/>
        </p:nvCxnSpPr>
        <p:spPr>
          <a:xfrm flipV="1">
            <a:off x="4302502" y="4118986"/>
            <a:ext cx="1162575"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D6D8439-5018-4B98-852A-C3AEA310D456}"/>
              </a:ext>
            </a:extLst>
          </p:cNvPr>
          <p:cNvCxnSpPr>
            <a:stCxn id="10" idx="3"/>
            <a:endCxn id="11" idx="1"/>
          </p:cNvCxnSpPr>
          <p:nvPr/>
        </p:nvCxnSpPr>
        <p:spPr>
          <a:xfrm>
            <a:off x="6770963" y="4118986"/>
            <a:ext cx="566958" cy="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B16DE0D-2AAC-494B-B45E-DC03580386C3}"/>
              </a:ext>
            </a:extLst>
          </p:cNvPr>
          <p:cNvCxnSpPr>
            <a:stCxn id="11" idx="3"/>
            <a:endCxn id="6" idx="1"/>
          </p:cNvCxnSpPr>
          <p:nvPr/>
        </p:nvCxnSpPr>
        <p:spPr>
          <a:xfrm>
            <a:off x="8772439" y="4118995"/>
            <a:ext cx="7511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52D3110-A106-4879-AD4B-D97EB567C6F7}"/>
              </a:ext>
            </a:extLst>
          </p:cNvPr>
          <p:cNvSpPr txBox="1"/>
          <p:nvPr/>
        </p:nvSpPr>
        <p:spPr>
          <a:xfrm>
            <a:off x="2017899" y="3820247"/>
            <a:ext cx="1590763" cy="323165"/>
          </a:xfrm>
          <a:prstGeom prst="rect">
            <a:avLst/>
          </a:prstGeom>
          <a:noFill/>
        </p:spPr>
        <p:txBody>
          <a:bodyPr wrap="square" rtlCol="0">
            <a:spAutoFit/>
          </a:bodyPr>
          <a:lstStyle/>
          <a:p>
            <a:r>
              <a:rPr lang="en-US" sz="1500"/>
              <a:t>Chuỗi texts</a:t>
            </a:r>
          </a:p>
        </p:txBody>
      </p:sp>
      <p:sp>
        <p:nvSpPr>
          <p:cNvPr id="32" name="TextBox 31">
            <a:extLst>
              <a:ext uri="{FF2B5EF4-FFF2-40B4-BE49-F238E27FC236}">
                <a16:creationId xmlns:a16="http://schemas.microsoft.com/office/drawing/2014/main" id="{524B606F-D86A-4EC6-82CE-2C58DE761582}"/>
              </a:ext>
            </a:extLst>
          </p:cNvPr>
          <p:cNvSpPr txBox="1"/>
          <p:nvPr/>
        </p:nvSpPr>
        <p:spPr>
          <a:xfrm>
            <a:off x="4558188" y="3820247"/>
            <a:ext cx="841349" cy="584775"/>
          </a:xfrm>
          <a:prstGeom prst="rect">
            <a:avLst/>
          </a:prstGeom>
          <a:noFill/>
        </p:spPr>
        <p:txBody>
          <a:bodyPr wrap="square" rtlCol="0">
            <a:spAutoFit/>
          </a:bodyPr>
          <a:lstStyle/>
          <a:p>
            <a:r>
              <a:rPr lang="en-US" sz="1600"/>
              <a:t>Ma trận</a:t>
            </a:r>
          </a:p>
        </p:txBody>
      </p:sp>
    </p:spTree>
    <p:extLst>
      <p:ext uri="{BB962C8B-B14F-4D97-AF65-F5344CB8AC3E}">
        <p14:creationId xmlns:p14="http://schemas.microsoft.com/office/powerpoint/2010/main" val="1364407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7570-BE94-4A91-A3E1-8B76B1786EB2}"/>
              </a:ext>
            </a:extLst>
          </p:cNvPr>
          <p:cNvSpPr>
            <a:spLocks noGrp="1"/>
          </p:cNvSpPr>
          <p:nvPr>
            <p:ph type="ctrTitle"/>
          </p:nvPr>
        </p:nvSpPr>
        <p:spPr/>
        <p:txBody>
          <a:bodyPr/>
          <a:lstStyle/>
          <a:p>
            <a:r>
              <a:rPr lang="en-US"/>
              <a:t>IV/pre-processing</a:t>
            </a:r>
          </a:p>
        </p:txBody>
      </p:sp>
      <p:sp>
        <p:nvSpPr>
          <p:cNvPr id="3" name="Subtitle 2">
            <a:extLst>
              <a:ext uri="{FF2B5EF4-FFF2-40B4-BE49-F238E27FC236}">
                <a16:creationId xmlns:a16="http://schemas.microsoft.com/office/drawing/2014/main" id="{86F1E80D-CF32-4807-A0DF-706362D4005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85285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8E41B83-C09C-4859-AB94-511A2C0BB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9E05C4E-6F76-43EC-9537-2BA7871BBE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9747288-9D27-41F4-AC81-1AA9B2F3E09E}"/>
              </a:ext>
            </a:extLst>
          </p:cNvPr>
          <p:cNvSpPr>
            <a:spLocks noGrp="1"/>
          </p:cNvSpPr>
          <p:nvPr>
            <p:ph type="title"/>
          </p:nvPr>
        </p:nvSpPr>
        <p:spPr>
          <a:xfrm>
            <a:off x="695959" y="2095333"/>
            <a:ext cx="3977639" cy="1600200"/>
          </a:xfrm>
        </p:spPr>
        <p:txBody>
          <a:bodyPr anchor="b">
            <a:normAutofit/>
          </a:bodyPr>
          <a:lstStyle/>
          <a:p>
            <a:pPr algn="l"/>
            <a:r>
              <a:rPr lang="en-US" sz="3200"/>
              <a:t>WORD EMBEDDING</a:t>
            </a:r>
          </a:p>
        </p:txBody>
      </p:sp>
      <p:sp>
        <p:nvSpPr>
          <p:cNvPr id="9" name="Content Placeholder 8">
            <a:extLst>
              <a:ext uri="{FF2B5EF4-FFF2-40B4-BE49-F238E27FC236}">
                <a16:creationId xmlns:a16="http://schemas.microsoft.com/office/drawing/2014/main" id="{90EF7F31-C454-4B9D-8B58-4C60D3804D34}"/>
              </a:ext>
            </a:extLst>
          </p:cNvPr>
          <p:cNvSpPr>
            <a:spLocks noGrp="1"/>
          </p:cNvSpPr>
          <p:nvPr>
            <p:ph idx="1"/>
          </p:nvPr>
        </p:nvSpPr>
        <p:spPr>
          <a:xfrm>
            <a:off x="685800" y="2364573"/>
            <a:ext cx="3977639" cy="3854112"/>
          </a:xfrm>
        </p:spPr>
        <p:txBody>
          <a:bodyPr>
            <a:normAutofit/>
          </a:bodyPr>
          <a:lstStyle/>
          <a:p>
            <a:endParaRPr lang="en-US" sz="1600"/>
          </a:p>
        </p:txBody>
      </p:sp>
      <p:pic>
        <p:nvPicPr>
          <p:cNvPr id="5" name="Content Placeholder 4" descr="A close up of a keyboard&#10;&#10;Description automatically generated">
            <a:extLst>
              <a:ext uri="{FF2B5EF4-FFF2-40B4-BE49-F238E27FC236}">
                <a16:creationId xmlns:a16="http://schemas.microsoft.com/office/drawing/2014/main" id="{60C2B796-5A06-44E7-A208-E745D4CAD2CF}"/>
              </a:ext>
            </a:extLst>
          </p:cNvPr>
          <p:cNvPicPr>
            <a:picLocks noChangeAspect="1"/>
          </p:cNvPicPr>
          <p:nvPr/>
        </p:nvPicPr>
        <p:blipFill rotWithShape="1">
          <a:blip r:embed="rId3"/>
          <a:srcRect l="28764" r="17511"/>
          <a:stretch/>
        </p:blipFill>
        <p:spPr>
          <a:xfrm>
            <a:off x="4972699" y="746126"/>
            <a:ext cx="6533501" cy="5472558"/>
          </a:xfrm>
          <a:prstGeom prst="rect">
            <a:avLst/>
          </a:prstGeom>
        </p:spPr>
      </p:pic>
    </p:spTree>
    <p:extLst>
      <p:ext uri="{BB962C8B-B14F-4D97-AF65-F5344CB8AC3E}">
        <p14:creationId xmlns:p14="http://schemas.microsoft.com/office/powerpoint/2010/main" val="1106935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FEEF68AE-55BF-4E34-9B47-531A7739D5F7}"/>
              </a:ext>
            </a:extLst>
          </p:cNvPr>
          <p:cNvSpPr>
            <a:spLocks noGrp="1"/>
          </p:cNvSpPr>
          <p:nvPr>
            <p:ph type="title"/>
          </p:nvPr>
        </p:nvSpPr>
        <p:spPr>
          <a:xfrm>
            <a:off x="683609" y="764372"/>
            <a:ext cx="3173688" cy="5216013"/>
          </a:xfrm>
        </p:spPr>
        <p:txBody>
          <a:bodyPr>
            <a:normAutofit/>
          </a:bodyPr>
          <a:lstStyle/>
          <a:p>
            <a:r>
              <a:rPr lang="en-US" sz="3700"/>
              <a:t>-Vì sao phải thực hiện Word Embedding ?</a:t>
            </a:r>
            <a:br>
              <a:rPr lang="en-US" sz="3700"/>
            </a:br>
            <a:endParaRPr lang="en-US" sz="3700"/>
          </a:p>
        </p:txBody>
      </p:sp>
      <p:cxnSp>
        <p:nvCxnSpPr>
          <p:cNvPr id="14"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2875212-FAD2-4C94-99D3-AC20526AC117}"/>
              </a:ext>
            </a:extLst>
          </p:cNvPr>
          <p:cNvSpPr>
            <a:spLocks noGrp="1"/>
          </p:cNvSpPr>
          <p:nvPr>
            <p:ph idx="1"/>
          </p:nvPr>
        </p:nvSpPr>
        <p:spPr>
          <a:xfrm>
            <a:off x="4370138" y="764372"/>
            <a:ext cx="7086600" cy="5216013"/>
          </a:xfrm>
        </p:spPr>
        <p:txBody>
          <a:bodyPr anchor="ctr">
            <a:normAutofit/>
          </a:bodyPr>
          <a:lstStyle/>
          <a:p>
            <a:pPr marL="0" indent="0">
              <a:buNone/>
            </a:pPr>
            <a:r>
              <a:rPr lang="en-US" sz="2000"/>
              <a:t>-</a:t>
            </a:r>
            <a:r>
              <a:rPr lang="vi-VN" sz="2000"/>
              <a:t>Nếu như chúng ta giữ nguyên định dạng kí tự của văn bản đầu vào thì rất khó để thực hiện các thao tác toán học, như tính tích vô hướng (dot product) , đưa vào hàm softmax, hay các thuật toán trên Neural Net như backpropagation.</a:t>
            </a:r>
          </a:p>
          <a:p>
            <a:pPr marL="0" indent="0">
              <a:buNone/>
            </a:pPr>
            <a:r>
              <a:rPr lang="en-US" sz="2000"/>
              <a:t>-</a:t>
            </a:r>
            <a:r>
              <a:rPr lang="vi-VN" sz="2000"/>
              <a:t>Vậy nên, thay vì sử dụng chuỗi kí tự, ta sẽ chuyển định dạng của văn bản đầu vào thành các vector biểu diễn, để thuận tiện cho việc tính toán.</a:t>
            </a:r>
          </a:p>
          <a:p>
            <a:pPr marL="0" indent="0">
              <a:buNone/>
            </a:pPr>
            <a:endParaRPr lang="en-US" sz="2000"/>
          </a:p>
        </p:txBody>
      </p:sp>
    </p:spTree>
    <p:extLst>
      <p:ext uri="{BB962C8B-B14F-4D97-AF65-F5344CB8AC3E}">
        <p14:creationId xmlns:p14="http://schemas.microsoft.com/office/powerpoint/2010/main" val="2497949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38D6-E12A-45C3-8889-CD58D060E012}"/>
              </a:ext>
            </a:extLst>
          </p:cNvPr>
          <p:cNvSpPr>
            <a:spLocks noGrp="1"/>
          </p:cNvSpPr>
          <p:nvPr>
            <p:ph type="title"/>
          </p:nvPr>
        </p:nvSpPr>
        <p:spPr/>
        <p:txBody>
          <a:bodyPr/>
          <a:lstStyle/>
          <a:p>
            <a:r>
              <a:rPr lang="en-US"/>
              <a:t>SỬ DỤNG BỘ PRETRAINED-EMBEDDING CÓ SẴN</a:t>
            </a:r>
          </a:p>
        </p:txBody>
      </p:sp>
      <p:sp>
        <p:nvSpPr>
          <p:cNvPr id="3" name="Content Placeholder 2">
            <a:extLst>
              <a:ext uri="{FF2B5EF4-FFF2-40B4-BE49-F238E27FC236}">
                <a16:creationId xmlns:a16="http://schemas.microsoft.com/office/drawing/2014/main" id="{76AFDF76-A89C-4024-BB66-EA5494773CAD}"/>
              </a:ext>
            </a:extLst>
          </p:cNvPr>
          <p:cNvSpPr>
            <a:spLocks noGrp="1"/>
          </p:cNvSpPr>
          <p:nvPr>
            <p:ph idx="1"/>
          </p:nvPr>
        </p:nvSpPr>
        <p:spPr/>
        <p:txBody>
          <a:bodyPr/>
          <a:lstStyle/>
          <a:p>
            <a:pPr marL="0" indent="0">
              <a:buNone/>
            </a:pPr>
            <a:r>
              <a:rPr lang="en-US"/>
              <a:t>-Nguồn: </a:t>
            </a:r>
            <a:r>
              <a:rPr lang="en-US">
                <a:hlinkClick r:id="rId2"/>
              </a:rPr>
              <a:t>https://github.com/sonvx/word2vecVN</a:t>
            </a:r>
            <a:endParaRPr lang="en-US"/>
          </a:p>
          <a:p>
            <a:pPr marL="0" indent="0">
              <a:buNone/>
            </a:pPr>
            <a:r>
              <a:rPr lang="en-US">
                <a:hlinkClick r:id="rId3"/>
              </a:rPr>
              <a:t>https://drive.google.com/file/d/0B1GKSX6YCHXlMTVZNkFEYzRyd1E/view</a:t>
            </a:r>
            <a:endParaRPr lang="en-US"/>
          </a:p>
          <a:p>
            <a:pPr marL="0" indent="0">
              <a:buNone/>
            </a:pPr>
            <a:r>
              <a:rPr lang="en-US"/>
              <a:t>File tải về là baomoi.model.bin, sau đó qua xử lý ta sẽ thu đ</a:t>
            </a:r>
            <a:r>
              <a:rPr lang="vi-VN"/>
              <a:t>ư</a:t>
            </a:r>
            <a:r>
              <a:rPr lang="en-US"/>
              <a:t>ợc 2 file </a:t>
            </a:r>
          </a:p>
          <a:p>
            <a:pPr marL="0" indent="0">
              <a:buNone/>
            </a:pPr>
            <a:r>
              <a:rPr lang="en-US"/>
              <a:t>+File words_vectors là ma trận có các hang là các vecto mã hóa cho các từ tiếng việt, kích th</a:t>
            </a:r>
            <a:r>
              <a:rPr lang="vi-VN"/>
              <a:t>ư</a:t>
            </a:r>
            <a:r>
              <a:rPr lang="en-US"/>
              <a:t>ớc 439056x400</a:t>
            </a:r>
          </a:p>
          <a:p>
            <a:pPr marL="0" indent="0">
              <a:buNone/>
            </a:pPr>
            <a:r>
              <a:rPr lang="en-US"/>
              <a:t>+File words_list là danh sách bộ từ vựng tiếng việt đ</a:t>
            </a:r>
            <a:r>
              <a:rPr lang="vi-VN"/>
              <a:t>ư</a:t>
            </a:r>
            <a:r>
              <a:rPr lang="en-US"/>
              <a:t>ợc đánh số t</a:t>
            </a:r>
            <a:r>
              <a:rPr lang="vi-VN"/>
              <a:t>ư</a:t>
            </a:r>
            <a:r>
              <a:rPr lang="en-US"/>
              <a:t>ơng ứng với vị trí của các hang trên words_vectors, gồm 439056 từ, mỗi từ được mã hóa bởi một vecto 400 chiều.</a:t>
            </a:r>
          </a:p>
        </p:txBody>
      </p:sp>
    </p:spTree>
    <p:extLst>
      <p:ext uri="{BB962C8B-B14F-4D97-AF65-F5344CB8AC3E}">
        <p14:creationId xmlns:p14="http://schemas.microsoft.com/office/powerpoint/2010/main" val="2895111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E540C-515B-4ACE-BB1F-7B8A983F6941}"/>
              </a:ext>
            </a:extLst>
          </p:cNvPr>
          <p:cNvSpPr>
            <a:spLocks noGrp="1"/>
          </p:cNvSpPr>
          <p:nvPr>
            <p:ph type="title"/>
          </p:nvPr>
        </p:nvSpPr>
        <p:spPr>
          <a:xfrm>
            <a:off x="2895600" y="764373"/>
            <a:ext cx="8610600" cy="1293028"/>
          </a:xfrm>
        </p:spPr>
        <p:txBody>
          <a:bodyPr>
            <a:normAutofit/>
          </a:bodyPr>
          <a:lstStyle/>
          <a:p>
            <a:r>
              <a:rPr lang="en-US" sz="4000"/>
              <a:t>DỮ LIỆU TRAIN, VALIDATE VÀ TEST</a:t>
            </a:r>
          </a:p>
        </p:txBody>
      </p:sp>
      <p:graphicFrame>
        <p:nvGraphicFramePr>
          <p:cNvPr id="5" name="Content Placeholder 2">
            <a:extLst>
              <a:ext uri="{FF2B5EF4-FFF2-40B4-BE49-F238E27FC236}">
                <a16:creationId xmlns:a16="http://schemas.microsoft.com/office/drawing/2014/main" id="{8DBEDA55-738A-450F-AF9B-F29BDCB3BD70}"/>
              </a:ext>
            </a:extLst>
          </p:cNvPr>
          <p:cNvGraphicFramePr>
            <a:graphicFrameLocks noGrp="1"/>
          </p:cNvGraphicFramePr>
          <p:nvPr>
            <p:ph idx="1"/>
            <p:extLst>
              <p:ext uri="{D42A27DB-BD31-4B8C-83A1-F6EECF244321}">
                <p14:modId xmlns:p14="http://schemas.microsoft.com/office/powerpoint/2010/main" val="1739656927"/>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3016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ECC5-F712-40A6-9C11-D9C72864BF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B70E60-4B68-4EFA-BAE3-1D199230FA41}"/>
              </a:ext>
            </a:extLst>
          </p:cNvPr>
          <p:cNvSpPr>
            <a:spLocks noGrp="1"/>
          </p:cNvSpPr>
          <p:nvPr>
            <p:ph idx="1"/>
          </p:nvPr>
        </p:nvSpPr>
        <p:spPr/>
        <p:txBody>
          <a:bodyPr/>
          <a:lstStyle/>
          <a:p>
            <a:r>
              <a:rPr lang="en-US"/>
              <a:t>-Các b</a:t>
            </a:r>
            <a:r>
              <a:rPr lang="vi-VN"/>
              <a:t>ư</a:t>
            </a:r>
            <a:r>
              <a:rPr lang="en-US"/>
              <a:t>ớc tiền xử lý dữ liệu:</a:t>
            </a:r>
          </a:p>
          <a:p>
            <a:pPr marL="0" indent="0">
              <a:buNone/>
            </a:pPr>
            <a:r>
              <a:rPr lang="en-US"/>
              <a:t>+Loại bỏ các dấu câu, dấu ngoặc, chấm than chấm hỏi, vân vân,… chỉ chừa lại các chữ và số ( def clean_sentences )</a:t>
            </a:r>
          </a:p>
          <a:p>
            <a:pPr marL="0" indent="0">
              <a:buNone/>
            </a:pPr>
            <a:r>
              <a:rPr lang="en-US"/>
              <a:t>+hàm chuyển choỗi text thành choỗi indecies ( mỗi từ -&gt; một index t</a:t>
            </a:r>
            <a:r>
              <a:rPr lang="vi-VN"/>
              <a:t>ư</a:t>
            </a:r>
            <a:r>
              <a:rPr lang="en-US"/>
              <a:t>ơng ứng với stt của vecto hang trong words_vectors ) (def get_sentence_indices)</a:t>
            </a:r>
          </a:p>
          <a:p>
            <a:pPr marL="0" indent="0">
              <a:buNone/>
            </a:pPr>
            <a:r>
              <a:rPr lang="en-US"/>
              <a:t>+khảo sát tập dữ liệu -&gt; lấy ra MAX_SEG_LENGTTH là số từ tối đa cho một câu ( nếu quá ít thì sẽ ảnh h</a:t>
            </a:r>
            <a:r>
              <a:rPr lang="vi-VN"/>
              <a:t>ư</a:t>
            </a:r>
            <a:r>
              <a:rPr lang="en-US"/>
              <a:t>ởng đến độ chính xác, còn nếu quá nhiều sẽ mất nhiều bộ nhớ và thời gian tính toán) </a:t>
            </a:r>
          </a:p>
          <a:p>
            <a:pPr marL="0" indent="0">
              <a:buNone/>
            </a:pPr>
            <a:r>
              <a:rPr lang="en-US"/>
              <a:t>+hàm chuyển choỗi text thành ma trận ( def text2ids)</a:t>
            </a:r>
          </a:p>
        </p:txBody>
      </p:sp>
    </p:spTree>
    <p:extLst>
      <p:ext uri="{BB962C8B-B14F-4D97-AF65-F5344CB8AC3E}">
        <p14:creationId xmlns:p14="http://schemas.microsoft.com/office/powerpoint/2010/main" val="83114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2C11B-4D92-4AF7-87A6-629F7B70A7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5EA8B9-0ADB-4E22-ACF7-AA466784FBDD}"/>
              </a:ext>
            </a:extLst>
          </p:cNvPr>
          <p:cNvSpPr>
            <a:spLocks noGrp="1"/>
          </p:cNvSpPr>
          <p:nvPr>
            <p:ph idx="1"/>
          </p:nvPr>
        </p:nvSpPr>
        <p:spPr/>
        <p:txBody>
          <a:bodyPr>
            <a:normAutofit/>
          </a:bodyPr>
          <a:lstStyle/>
          <a:p>
            <a:r>
              <a:rPr lang="en-US" sz="6000"/>
              <a:t>V.MODEL</a:t>
            </a:r>
          </a:p>
        </p:txBody>
      </p:sp>
    </p:spTree>
    <p:extLst>
      <p:ext uri="{BB962C8B-B14F-4D97-AF65-F5344CB8AC3E}">
        <p14:creationId xmlns:p14="http://schemas.microsoft.com/office/powerpoint/2010/main" val="3246476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AA043F3-B22C-4C33-B629-004DDDD90CB1}"/>
              </a:ext>
            </a:extLst>
          </p:cNvPr>
          <p:cNvSpPr>
            <a:spLocks noGrp="1"/>
          </p:cNvSpPr>
          <p:nvPr>
            <p:ph type="title"/>
          </p:nvPr>
        </p:nvSpPr>
        <p:spPr>
          <a:xfrm>
            <a:off x="841080" y="764371"/>
            <a:ext cx="2171109" cy="5216013"/>
          </a:xfrm>
        </p:spPr>
        <p:txBody>
          <a:bodyPr>
            <a:normAutofit/>
          </a:bodyPr>
          <a:lstStyle/>
          <a:p>
            <a:r>
              <a:rPr lang="en-US" sz="4000"/>
              <a:t>Model</a:t>
            </a:r>
          </a:p>
        </p:txBody>
      </p:sp>
      <p:cxnSp>
        <p:nvCxnSpPr>
          <p:cNvPr id="10"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CC1EE1-39EB-4184-9AAD-69394009D346}"/>
              </a:ext>
            </a:extLst>
          </p:cNvPr>
          <p:cNvSpPr>
            <a:spLocks noGrp="1"/>
          </p:cNvSpPr>
          <p:nvPr>
            <p:ph idx="1"/>
          </p:nvPr>
        </p:nvSpPr>
        <p:spPr>
          <a:xfrm>
            <a:off x="4254525" y="820993"/>
            <a:ext cx="7810149" cy="5216013"/>
          </a:xfrm>
        </p:spPr>
        <p:txBody>
          <a:bodyPr anchor="ctr">
            <a:noAutofit/>
          </a:bodyPr>
          <a:lstStyle/>
          <a:p>
            <a:r>
              <a:rPr lang="en-US" sz="1500"/>
              <a:t>model = Sequential()</a:t>
            </a:r>
          </a:p>
          <a:p>
            <a:endParaRPr lang="en-US" sz="1500"/>
          </a:p>
          <a:p>
            <a:r>
              <a:rPr lang="en-US" sz="1500"/>
              <a:t>model.add(Bidirectional(LSTM(128, return_sequences=True),</a:t>
            </a:r>
          </a:p>
          <a:p>
            <a:r>
              <a:rPr lang="en-US" sz="1500"/>
              <a:t>                        input_shape=(200, 400)))</a:t>
            </a:r>
          </a:p>
          <a:p>
            <a:r>
              <a:rPr lang="en-US" sz="1500"/>
              <a:t>model.add(Dropout(0.3))</a:t>
            </a:r>
          </a:p>
          <a:p>
            <a:endParaRPr lang="en-US" sz="1500"/>
          </a:p>
          <a:p>
            <a:r>
              <a:rPr lang="en-US" sz="1500"/>
              <a:t>model.add(Bidirectional(LSTM(128, return_sequences=False)))</a:t>
            </a:r>
          </a:p>
          <a:p>
            <a:r>
              <a:rPr lang="en-US" sz="1500"/>
              <a:t>                        </a:t>
            </a:r>
          </a:p>
          <a:p>
            <a:r>
              <a:rPr lang="en-US" sz="1500"/>
              <a:t>model.add(Dropout(0.3))</a:t>
            </a:r>
          </a:p>
          <a:p>
            <a:endParaRPr lang="en-US" sz="1500"/>
          </a:p>
          <a:p>
            <a:endParaRPr lang="en-US" sz="1500"/>
          </a:p>
          <a:p>
            <a:r>
              <a:rPr lang="en-US" sz="1500"/>
              <a:t>model.add(Dense(units=128, activation='relu'))</a:t>
            </a:r>
          </a:p>
          <a:p>
            <a:r>
              <a:rPr lang="en-US" sz="1500"/>
              <a:t>model.add(Dense(units=1, activation='sigmoid'))</a:t>
            </a:r>
          </a:p>
          <a:p>
            <a:endParaRPr lang="en-US" sz="1500"/>
          </a:p>
          <a:p>
            <a:r>
              <a:rPr lang="en-US" sz="1500"/>
              <a:t>model.compile(loss='binary_crossentropy',optimizer='adam',metrics=['accuracy'])</a:t>
            </a:r>
          </a:p>
          <a:p>
            <a:r>
              <a:rPr lang="en-US" sz="1500"/>
              <a:t>model.summary()</a:t>
            </a:r>
          </a:p>
        </p:txBody>
      </p:sp>
    </p:spTree>
    <p:extLst>
      <p:ext uri="{BB962C8B-B14F-4D97-AF65-F5344CB8AC3E}">
        <p14:creationId xmlns:p14="http://schemas.microsoft.com/office/powerpoint/2010/main" val="3540342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D7A3-435A-474A-A1DE-E3C9A0A0A080}"/>
              </a:ext>
            </a:extLst>
          </p:cNvPr>
          <p:cNvSpPr>
            <a:spLocks noGrp="1"/>
          </p:cNvSpPr>
          <p:nvPr>
            <p:ph type="ctrTitle"/>
          </p:nvPr>
        </p:nvSpPr>
        <p:spPr>
          <a:xfrm>
            <a:off x="1371600" y="1803405"/>
            <a:ext cx="10129706" cy="1825096"/>
          </a:xfrm>
        </p:spPr>
        <p:txBody>
          <a:bodyPr/>
          <a:lstStyle/>
          <a:p>
            <a:r>
              <a:rPr lang="en-US"/>
              <a:t>I.BÀI TOÁN VÀ ỨNG DỤNG</a:t>
            </a:r>
          </a:p>
        </p:txBody>
      </p:sp>
    </p:spTree>
    <p:extLst>
      <p:ext uri="{BB962C8B-B14F-4D97-AF65-F5344CB8AC3E}">
        <p14:creationId xmlns:p14="http://schemas.microsoft.com/office/powerpoint/2010/main" val="2228953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4" name="Rectangle 13">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6" name="Picture 15">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D9AE38D4-DA00-435E-81C8-D98B5AE241BD}"/>
              </a:ext>
            </a:extLst>
          </p:cNvPr>
          <p:cNvSpPr>
            <a:spLocks noGrp="1"/>
          </p:cNvSpPr>
          <p:nvPr>
            <p:ph type="title"/>
          </p:nvPr>
        </p:nvSpPr>
        <p:spPr>
          <a:xfrm>
            <a:off x="685800" y="764373"/>
            <a:ext cx="3687417" cy="1920372"/>
          </a:xfrm>
        </p:spPr>
        <p:txBody>
          <a:bodyPr>
            <a:normAutofit/>
          </a:bodyPr>
          <a:lstStyle/>
          <a:p>
            <a:pPr algn="l"/>
            <a:r>
              <a:rPr lang="en-US" sz="5000" dirty="0">
                <a:solidFill>
                  <a:schemeClr val="bg1"/>
                </a:solidFill>
              </a:rPr>
              <a:t>MODEL</a:t>
            </a:r>
          </a:p>
        </p:txBody>
      </p:sp>
      <p:pic>
        <p:nvPicPr>
          <p:cNvPr id="18" name="Picture 17">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87A0E1F1-2AAA-40E3-80ED-5F3E31863A9E}"/>
              </a:ext>
            </a:extLst>
          </p:cNvPr>
          <p:cNvPicPr>
            <a:picLocks noChangeAspect="1"/>
          </p:cNvPicPr>
          <p:nvPr/>
        </p:nvPicPr>
        <p:blipFill>
          <a:blip r:embed="rId4"/>
          <a:stretch>
            <a:fillRect/>
          </a:stretch>
        </p:blipFill>
        <p:spPr>
          <a:xfrm>
            <a:off x="5279475" y="1375883"/>
            <a:ext cx="6269058" cy="4106233"/>
          </a:xfrm>
          <a:prstGeom prst="rect">
            <a:avLst/>
          </a:prstGeom>
        </p:spPr>
      </p:pic>
    </p:spTree>
    <p:extLst>
      <p:ext uri="{BB962C8B-B14F-4D97-AF65-F5344CB8AC3E}">
        <p14:creationId xmlns:p14="http://schemas.microsoft.com/office/powerpoint/2010/main" val="179924055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17E1-7443-453A-B287-C08F8230F5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C647E2-4F86-4391-9784-442FB685B253}"/>
              </a:ext>
            </a:extLst>
          </p:cNvPr>
          <p:cNvSpPr>
            <a:spLocks noGrp="1"/>
          </p:cNvSpPr>
          <p:nvPr>
            <p:ph idx="1"/>
          </p:nvPr>
        </p:nvSpPr>
        <p:spPr/>
        <p:txBody>
          <a:bodyPr/>
          <a:lstStyle/>
          <a:p>
            <a:r>
              <a:rPr lang="en-US"/>
              <a:t>Ý nghĩa của mạng:</a:t>
            </a:r>
          </a:p>
          <a:p>
            <a:pPr marL="0" indent="0">
              <a:buNone/>
            </a:pPr>
            <a:r>
              <a:rPr lang="en-US"/>
              <a:t>-2 layers Bidirectional LSTM:</a:t>
            </a:r>
          </a:p>
          <a:p>
            <a:pPr marL="0" indent="0">
              <a:buNone/>
            </a:pPr>
            <a:r>
              <a:rPr lang="en-US"/>
              <a:t>+Bản chất là layer LSTM( rất hiệu quả trong việc xử lý dữ liệu ở dạng choỗi), nh</a:t>
            </a:r>
            <a:r>
              <a:rPr lang="vi-VN"/>
              <a:t>ư</a:t>
            </a:r>
            <a:r>
              <a:rPr lang="en-US"/>
              <a:t>ng có bổ sung them backward process để mạng có thể học dữ liệu ở dạng choỗi theo chiều ng</a:t>
            </a:r>
            <a:r>
              <a:rPr lang="vi-VN"/>
              <a:t>ư</a:t>
            </a:r>
            <a:r>
              <a:rPr lang="en-US"/>
              <a:t>ợc lại</a:t>
            </a:r>
          </a:p>
          <a:p>
            <a:pPr marL="0" indent="0">
              <a:buNone/>
            </a:pPr>
            <a:r>
              <a:rPr lang="en-US"/>
              <a:t>-2 fully connected layers:</a:t>
            </a:r>
          </a:p>
          <a:p>
            <a:pPr marL="0" indent="0">
              <a:buNone/>
            </a:pPr>
            <a:r>
              <a:rPr lang="en-US"/>
              <a:t>+xử lý dữ liệu cuối cùng mà 2 layers Bi LSTM học đ</a:t>
            </a:r>
            <a:r>
              <a:rPr lang="vi-VN"/>
              <a:t>ư</a:t>
            </a:r>
            <a:r>
              <a:rPr lang="en-US"/>
              <a:t>ợc từ dữ liệu choỗi </a:t>
            </a:r>
          </a:p>
          <a:p>
            <a:pPr marL="0" indent="0">
              <a:buNone/>
            </a:pPr>
            <a:r>
              <a:rPr lang="en-US"/>
              <a:t>-Các lớp dropout:</a:t>
            </a:r>
          </a:p>
          <a:p>
            <a:pPr marL="0" indent="0">
              <a:buNone/>
            </a:pPr>
            <a:r>
              <a:rPr lang="en-US"/>
              <a:t>+Hạn chế hiện t</a:t>
            </a:r>
            <a:r>
              <a:rPr lang="vi-VN"/>
              <a:t>ư</a:t>
            </a:r>
            <a:r>
              <a:rPr lang="en-US"/>
              <a:t>ợng overfitting do mô hình quá phức tạp</a:t>
            </a:r>
          </a:p>
        </p:txBody>
      </p:sp>
    </p:spTree>
    <p:extLst>
      <p:ext uri="{BB962C8B-B14F-4D97-AF65-F5344CB8AC3E}">
        <p14:creationId xmlns:p14="http://schemas.microsoft.com/office/powerpoint/2010/main" val="3429201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7CFD-A7BD-4523-ADDA-B9111BA19EE5}"/>
              </a:ext>
            </a:extLst>
          </p:cNvPr>
          <p:cNvSpPr>
            <a:spLocks noGrp="1"/>
          </p:cNvSpPr>
          <p:nvPr>
            <p:ph type="title"/>
          </p:nvPr>
        </p:nvSpPr>
        <p:spPr>
          <a:xfrm>
            <a:off x="0" y="0"/>
            <a:ext cx="6875476" cy="1293028"/>
          </a:xfrm>
        </p:spPr>
        <p:txBody>
          <a:bodyPr/>
          <a:lstStyle/>
          <a:p>
            <a:r>
              <a:rPr lang="en-US"/>
              <a:t>VI. KẾT QUẢ SAU KHI TRAIN</a:t>
            </a:r>
          </a:p>
        </p:txBody>
      </p:sp>
      <p:sp>
        <p:nvSpPr>
          <p:cNvPr id="3" name="Content Placeholder 2">
            <a:extLst>
              <a:ext uri="{FF2B5EF4-FFF2-40B4-BE49-F238E27FC236}">
                <a16:creationId xmlns:a16="http://schemas.microsoft.com/office/drawing/2014/main" id="{D72256DF-23B4-41CF-B806-D8BBBFD9D7B1}"/>
              </a:ext>
            </a:extLst>
          </p:cNvPr>
          <p:cNvSpPr>
            <a:spLocks noGrp="1"/>
          </p:cNvSpPr>
          <p:nvPr>
            <p:ph idx="1"/>
          </p:nvPr>
        </p:nvSpPr>
        <p:spPr>
          <a:xfrm>
            <a:off x="276837" y="1795244"/>
            <a:ext cx="11229363" cy="4423441"/>
          </a:xfrm>
        </p:spPr>
        <p:txBody>
          <a:bodyPr>
            <a:normAutofit fontScale="62500" lnSpcReduction="20000"/>
          </a:bodyPr>
          <a:lstStyle/>
          <a:p>
            <a:r>
              <a:rPr lang="en-US"/>
              <a:t>Epoch1/10: 21600/21600 [==============================] - 255s 12ms/step - loss: 0.5280 - acc: 0.7462 - val_loss: 0.4350 - val_acc: 0.8259 </a:t>
            </a:r>
          </a:p>
          <a:p>
            <a:r>
              <a:rPr lang="en-US"/>
              <a:t>Epoch 2/10 21600/21600 [==============================] - 250s 12ms/step - loss: 0.3597 - acc: 0.8501 - val_loss: 0.3235 - val_acc: 0.8596 </a:t>
            </a:r>
          </a:p>
          <a:p>
            <a:r>
              <a:rPr lang="en-US"/>
              <a:t>Epoch 3/10 21600/21600 [==============================] - 249s 12ms/step - loss: 0.3000 - acc: 0.8771 - val_loss: 0.3156 - val_acc: 0.8652 </a:t>
            </a:r>
          </a:p>
          <a:p>
            <a:r>
              <a:rPr lang="en-US"/>
              <a:t>Epoch 4/10 21600/21600 [==============================] - 248s 12ms/step - loss: 0.2627 - acc: 0.8945 - val_loss: 0.2718 - val_acc: 0.8859 </a:t>
            </a:r>
          </a:p>
          <a:p>
            <a:r>
              <a:rPr lang="en-US"/>
              <a:t>Epoch 5/10 21600/21600 [==============================] - 243s 11ms/step - loss: 0.2340 - acc: 0.9069 - val_loss: 0.2769 - val_acc: 0.8811 </a:t>
            </a:r>
          </a:p>
          <a:p>
            <a:r>
              <a:rPr lang="en-US"/>
              <a:t>Epoch 6/10 21600/21600 [==============================] - 246s 11ms/step - loss: 0.2122 - acc: 0.9175 - val_loss: 0.2846 - val_acc: 0.8896 </a:t>
            </a:r>
          </a:p>
          <a:p>
            <a:r>
              <a:rPr lang="en-US"/>
              <a:t>Epoch 7/10 21600/21600 [==============================] - 247s 11ms/step - loss: 0.1802 - acc: 0.9313 - val_loss: 0.3045 - val_acc: 0.8852 </a:t>
            </a:r>
          </a:p>
          <a:p>
            <a:r>
              <a:rPr lang="en-US"/>
              <a:t>Epoch 8/10 21600/21600 [==============================] - 247s 11ms/step - loss: 0.1476 - acc: 0.9455 - val_loss: 0.3312 - val_acc: 0.8793 </a:t>
            </a:r>
          </a:p>
          <a:p>
            <a:r>
              <a:rPr lang="en-US"/>
              <a:t>Epoch 9/10 21600/21600 [==============================] - 247s 11ms/step - loss: 0.1293 - acc: 0.9532 - val_loss: 0.2995 - val_acc: 0.8922 </a:t>
            </a:r>
          </a:p>
          <a:p>
            <a:r>
              <a:rPr lang="en-US"/>
              <a:t>Epoch 10/10 21600/21600 [==============================] - 246s 11ms/step - loss: 0.1045 - acc: 0.9619 - val_loss: 0.3487 - val_acc: 0.8867</a:t>
            </a:r>
          </a:p>
        </p:txBody>
      </p:sp>
    </p:spTree>
    <p:extLst>
      <p:ext uri="{BB962C8B-B14F-4D97-AF65-F5344CB8AC3E}">
        <p14:creationId xmlns:p14="http://schemas.microsoft.com/office/powerpoint/2010/main" val="1906807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34A12-9BB7-4B6E-A9C7-FF867F147A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A79397-F05F-4650-B513-A390F0F1C5C6}"/>
              </a:ext>
            </a:extLst>
          </p:cNvPr>
          <p:cNvSpPr>
            <a:spLocks noGrp="1"/>
          </p:cNvSpPr>
          <p:nvPr>
            <p:ph idx="1"/>
          </p:nvPr>
        </p:nvSpPr>
        <p:spPr/>
        <p:txBody>
          <a:bodyPr/>
          <a:lstStyle/>
          <a:p>
            <a:r>
              <a:rPr lang="en-US"/>
              <a:t>scores = model.evaluate(_test_x, test_y, verbose=1)</a:t>
            </a:r>
          </a:p>
          <a:p>
            <a:r>
              <a:rPr lang="en-US"/>
              <a:t>print('Test loss:', scores[0])</a:t>
            </a:r>
          </a:p>
          <a:p>
            <a:r>
              <a:rPr lang="en-US"/>
              <a:t>print('Test accuracy:', scores[1])</a:t>
            </a:r>
          </a:p>
          <a:p>
            <a:r>
              <a:rPr lang="en-US"/>
              <a:t>=&gt;</a:t>
            </a:r>
          </a:p>
          <a:p>
            <a:r>
              <a:rPr lang="en-US"/>
              <a:t>2700/2700 [==============================] - 46s 17ms/step Test loss: 0.3845756830744169 Test accuracy: 0.8733333333333333</a:t>
            </a:r>
          </a:p>
        </p:txBody>
      </p:sp>
    </p:spTree>
    <p:extLst>
      <p:ext uri="{BB962C8B-B14F-4D97-AF65-F5344CB8AC3E}">
        <p14:creationId xmlns:p14="http://schemas.microsoft.com/office/powerpoint/2010/main" val="826933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9C05-35DC-4019-A22D-54DC58D334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1B862F-983A-4EDB-AA5F-7AB44B5D996F}"/>
              </a:ext>
            </a:extLst>
          </p:cNvPr>
          <p:cNvSpPr>
            <a:spLocks noGrp="1"/>
          </p:cNvSpPr>
          <p:nvPr>
            <p:ph idx="1"/>
          </p:nvPr>
        </p:nvSpPr>
        <p:spPr/>
        <p:txBody>
          <a:bodyPr>
            <a:normAutofit/>
          </a:bodyPr>
          <a:lstStyle/>
          <a:p>
            <a:pPr algn="ctr"/>
            <a:r>
              <a:rPr lang="en-US" sz="5000"/>
              <a:t>XIN CẢM </a:t>
            </a:r>
            <a:r>
              <a:rPr lang="vi-VN" sz="5000"/>
              <a:t>Ơ</a:t>
            </a:r>
            <a:r>
              <a:rPr lang="en-US" sz="5000"/>
              <a:t>N TẤT CẢ MỌI NG</a:t>
            </a:r>
            <a:r>
              <a:rPr lang="vi-VN" sz="5000"/>
              <a:t>Ư</a:t>
            </a:r>
            <a:r>
              <a:rPr lang="en-US" sz="5000"/>
              <a:t>ỜI ĐÃ THEO DÕI !</a:t>
            </a:r>
          </a:p>
        </p:txBody>
      </p:sp>
    </p:spTree>
    <p:extLst>
      <p:ext uri="{BB962C8B-B14F-4D97-AF65-F5344CB8AC3E}">
        <p14:creationId xmlns:p14="http://schemas.microsoft.com/office/powerpoint/2010/main" val="2993509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F7325D-5D3E-4ACA-B019-D932AC7EEED8}"/>
              </a:ext>
            </a:extLst>
          </p:cNvPr>
          <p:cNvSpPr>
            <a:spLocks noGrp="1"/>
          </p:cNvSpPr>
          <p:nvPr>
            <p:ph type="body" sz="half" idx="2"/>
          </p:nvPr>
        </p:nvSpPr>
        <p:spPr>
          <a:xfrm>
            <a:off x="1751203" y="1077736"/>
            <a:ext cx="1990288" cy="4809335"/>
          </a:xfrm>
        </p:spPr>
        <p:txBody>
          <a:bodyPr vert="horz" lIns="91440" tIns="45720" rIns="91440" bIns="45720" rtlCol="0">
            <a:normAutofit/>
          </a:bodyPr>
          <a:lstStyle/>
          <a:p>
            <a:pPr indent="-228600">
              <a:buFont typeface="Arial" panose="020B0604020202020204" pitchFamily="34" charset="0"/>
              <a:buChar char="•"/>
            </a:pPr>
            <a:r>
              <a:rPr lang="en-US" sz="3000" kern="1200">
                <a:solidFill>
                  <a:schemeClr val="tx1"/>
                </a:solidFill>
                <a:latin typeface="+mn-lt"/>
                <a:ea typeface="+mn-ea"/>
                <a:cs typeface="+mn-cs"/>
              </a:rPr>
              <a:t>S</a:t>
            </a:r>
            <a:r>
              <a:rPr lang="en-US" sz="3000"/>
              <a:t>ự phát triển vũ bão của th</a:t>
            </a:r>
            <a:r>
              <a:rPr lang="vi-VN" sz="3000"/>
              <a:t>ư</a:t>
            </a:r>
            <a:r>
              <a:rPr lang="en-US" sz="3000"/>
              <a:t>ơng mai điện tử toàn cầu</a:t>
            </a:r>
            <a:endParaRPr lang="en-US" sz="3000" kern="1200">
              <a:solidFill>
                <a:schemeClr val="tx1"/>
              </a:solidFill>
              <a:latin typeface="+mn-lt"/>
              <a:ea typeface="+mn-ea"/>
              <a:cs typeface="+mn-cs"/>
            </a:endParaRPr>
          </a:p>
        </p:txBody>
      </p:sp>
      <p:pic>
        <p:nvPicPr>
          <p:cNvPr id="8" name="Picture 7">
            <a:extLst>
              <a:ext uri="{FF2B5EF4-FFF2-40B4-BE49-F238E27FC236}">
                <a16:creationId xmlns:a16="http://schemas.microsoft.com/office/drawing/2014/main" id="{5DA2164C-41EE-4C05-8A64-1EFF10CDD956}"/>
              </a:ext>
            </a:extLst>
          </p:cNvPr>
          <p:cNvPicPr>
            <a:picLocks noChangeAspect="1"/>
          </p:cNvPicPr>
          <p:nvPr/>
        </p:nvPicPr>
        <p:blipFill>
          <a:blip r:embed="rId2"/>
          <a:stretch>
            <a:fillRect/>
          </a:stretch>
        </p:blipFill>
        <p:spPr>
          <a:xfrm>
            <a:off x="4972699" y="1154845"/>
            <a:ext cx="6533501" cy="4655119"/>
          </a:xfrm>
          <a:prstGeom prst="rect">
            <a:avLst/>
          </a:prstGeom>
        </p:spPr>
      </p:pic>
    </p:spTree>
    <p:extLst>
      <p:ext uri="{BB962C8B-B14F-4D97-AF65-F5344CB8AC3E}">
        <p14:creationId xmlns:p14="http://schemas.microsoft.com/office/powerpoint/2010/main" val="212906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close up of a sign&#10;&#10;Description automatically generated">
            <a:extLst>
              <a:ext uri="{FF2B5EF4-FFF2-40B4-BE49-F238E27FC236}">
                <a16:creationId xmlns:a16="http://schemas.microsoft.com/office/drawing/2014/main" id="{42D80AB3-2BF4-4D75-B1E0-5463593D7536}"/>
              </a:ext>
            </a:extLst>
          </p:cNvPr>
          <p:cNvPicPr>
            <a:picLocks noChangeAspect="1"/>
          </p:cNvPicPr>
          <p:nvPr/>
        </p:nvPicPr>
        <p:blipFill rotWithShape="1">
          <a:blip r:embed="rId2">
            <a:alphaModFix amt="40000"/>
            <a:extLst/>
          </a:blip>
          <a:srcRect l="22599" r="18201"/>
          <a:stretch/>
        </p:blipFill>
        <p:spPr>
          <a:xfrm>
            <a:off x="20" y="-10584"/>
            <a:ext cx="4059916" cy="6858000"/>
          </a:xfrm>
          <a:prstGeom prst="rect">
            <a:avLst/>
          </a:prstGeom>
        </p:spPr>
      </p:pic>
      <p:pic>
        <p:nvPicPr>
          <p:cNvPr id="5" name="Picture 4">
            <a:extLst>
              <a:ext uri="{FF2B5EF4-FFF2-40B4-BE49-F238E27FC236}">
                <a16:creationId xmlns:a16="http://schemas.microsoft.com/office/drawing/2014/main" id="{4211CEB5-7AD5-4CB7-9FC1-4B702C86AACB}"/>
              </a:ext>
            </a:extLst>
          </p:cNvPr>
          <p:cNvPicPr>
            <a:picLocks noChangeAspect="1"/>
          </p:cNvPicPr>
          <p:nvPr/>
        </p:nvPicPr>
        <p:blipFill rotWithShape="1">
          <a:blip r:embed="rId3">
            <a:alphaModFix amt="40000"/>
            <a:extLst/>
          </a:blip>
          <a:srcRect l="13388" r="27323"/>
          <a:stretch/>
        </p:blipFill>
        <p:spPr>
          <a:xfrm>
            <a:off x="4059936" y="10"/>
            <a:ext cx="4066032" cy="6857990"/>
          </a:xfrm>
          <a:prstGeom prst="rect">
            <a:avLst/>
          </a:prstGeom>
        </p:spPr>
      </p:pic>
      <p:pic>
        <p:nvPicPr>
          <p:cNvPr id="7" name="Picture 6" descr="A close up of a sign&#10;&#10;Description automatically generated">
            <a:extLst>
              <a:ext uri="{FF2B5EF4-FFF2-40B4-BE49-F238E27FC236}">
                <a16:creationId xmlns:a16="http://schemas.microsoft.com/office/drawing/2014/main" id="{969F0D9C-EDEC-4344-A7B3-BBC5852CD21F}"/>
              </a:ext>
            </a:extLst>
          </p:cNvPr>
          <p:cNvPicPr>
            <a:picLocks noChangeAspect="1"/>
          </p:cNvPicPr>
          <p:nvPr/>
        </p:nvPicPr>
        <p:blipFill rotWithShape="1">
          <a:blip r:embed="rId4">
            <a:alphaModFix amt="40000"/>
            <a:extLst/>
          </a:blip>
          <a:srcRect l="28209" r="27325"/>
          <a:stretch/>
        </p:blipFill>
        <p:spPr>
          <a:xfrm>
            <a:off x="8125968" y="-10584"/>
            <a:ext cx="4066031" cy="6858000"/>
          </a:xfrm>
          <a:prstGeom prst="rect">
            <a:avLst/>
          </a:prstGeom>
        </p:spPr>
      </p:pic>
      <p:sp>
        <p:nvSpPr>
          <p:cNvPr id="2" name="Title 1">
            <a:extLst>
              <a:ext uri="{FF2B5EF4-FFF2-40B4-BE49-F238E27FC236}">
                <a16:creationId xmlns:a16="http://schemas.microsoft.com/office/drawing/2014/main" id="{ED0947A4-68D5-4386-8430-CCA5D3009836}"/>
              </a:ext>
            </a:extLst>
          </p:cNvPr>
          <p:cNvSpPr>
            <a:spLocks noGrp="1"/>
          </p:cNvSpPr>
          <p:nvPr>
            <p:ph type="ctrTitle"/>
          </p:nvPr>
        </p:nvSpPr>
        <p:spPr>
          <a:xfrm>
            <a:off x="593324" y="2156605"/>
            <a:ext cx="11598676" cy="2173376"/>
          </a:xfrm>
        </p:spPr>
        <p:txBody>
          <a:bodyPr>
            <a:normAutofit/>
          </a:bodyPr>
          <a:lstStyle/>
          <a:p>
            <a:pPr algn="ctr"/>
            <a:r>
              <a:rPr lang="en-US">
                <a:latin typeface="Century" panose="02040604050505020304" pitchFamily="18" charset="0"/>
              </a:rPr>
              <a:t>VIỆT NAM CŨNG KHÔNG NẰM NGOÀI XU H</a:t>
            </a:r>
            <a:r>
              <a:rPr lang="vi-VN"/>
              <a:t>Ư</a:t>
            </a:r>
            <a:r>
              <a:rPr lang="en-US">
                <a:latin typeface="Century" panose="02040604050505020304" pitchFamily="18" charset="0"/>
              </a:rPr>
              <a:t>ỚNG ĐÓ</a:t>
            </a:r>
          </a:p>
        </p:txBody>
      </p:sp>
    </p:spTree>
    <p:extLst>
      <p:ext uri="{BB962C8B-B14F-4D97-AF65-F5344CB8AC3E}">
        <p14:creationId xmlns:p14="http://schemas.microsoft.com/office/powerpoint/2010/main" val="96037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D4C18B-991B-4CF8-8C52-B8C8ECDBD40E}"/>
              </a:ext>
            </a:extLst>
          </p:cNvPr>
          <p:cNvPicPr>
            <a:picLocks noChangeAspect="1"/>
          </p:cNvPicPr>
          <p:nvPr/>
        </p:nvPicPr>
        <p:blipFill>
          <a:blip r:embed="rId2"/>
          <a:stretch>
            <a:fillRect/>
          </a:stretch>
        </p:blipFill>
        <p:spPr>
          <a:xfrm>
            <a:off x="1697177" y="385893"/>
            <a:ext cx="2660904" cy="2660904"/>
          </a:xfrm>
          <a:prstGeom prst="rect">
            <a:avLst/>
          </a:prstGeom>
        </p:spPr>
      </p:pic>
      <p:sp>
        <p:nvSpPr>
          <p:cNvPr id="9" name="Rectangle 8">
            <a:extLst>
              <a:ext uri="{FF2B5EF4-FFF2-40B4-BE49-F238E27FC236}">
                <a16:creationId xmlns:a16="http://schemas.microsoft.com/office/drawing/2014/main" id="{2D5E6085-0D42-4C26-BD5E-10457EA2E672}"/>
              </a:ext>
            </a:extLst>
          </p:cNvPr>
          <p:cNvSpPr/>
          <p:nvPr/>
        </p:nvSpPr>
        <p:spPr>
          <a:xfrm>
            <a:off x="1697177" y="3046797"/>
            <a:ext cx="2676088" cy="729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Chất l</a:t>
            </a:r>
            <a:r>
              <a:rPr lang="vi-VN"/>
              <a:t>ư</a:t>
            </a:r>
            <a:r>
              <a:rPr lang="en-US"/>
              <a:t>ợng dịch vụ</a:t>
            </a:r>
          </a:p>
        </p:txBody>
      </p:sp>
      <p:sp>
        <p:nvSpPr>
          <p:cNvPr id="10" name="Rectangle: Rounded Corners 9">
            <a:extLst>
              <a:ext uri="{FF2B5EF4-FFF2-40B4-BE49-F238E27FC236}">
                <a16:creationId xmlns:a16="http://schemas.microsoft.com/office/drawing/2014/main" id="{CAE4A016-46E5-417F-83A3-9B6F7CAEECDD}"/>
              </a:ext>
            </a:extLst>
          </p:cNvPr>
          <p:cNvSpPr/>
          <p:nvPr/>
        </p:nvSpPr>
        <p:spPr>
          <a:xfrm>
            <a:off x="7164199" y="1438128"/>
            <a:ext cx="4303552" cy="15351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Ng</a:t>
            </a:r>
            <a:r>
              <a:rPr lang="vi-VN"/>
              <a:t>ư</a:t>
            </a:r>
            <a:r>
              <a:rPr lang="en-US"/>
              <a:t>ời dung quan tâm để đặt niềm tin</a:t>
            </a:r>
          </a:p>
        </p:txBody>
      </p:sp>
      <p:sp>
        <p:nvSpPr>
          <p:cNvPr id="11" name="Rectangle: Rounded Corners 10">
            <a:extLst>
              <a:ext uri="{FF2B5EF4-FFF2-40B4-BE49-F238E27FC236}">
                <a16:creationId xmlns:a16="http://schemas.microsoft.com/office/drawing/2014/main" id="{4502CB2B-981D-45B8-AFFC-5FBFD562B501}"/>
              </a:ext>
            </a:extLst>
          </p:cNvPr>
          <p:cNvSpPr/>
          <p:nvPr/>
        </p:nvSpPr>
        <p:spPr>
          <a:xfrm>
            <a:off x="7256477" y="3884687"/>
            <a:ext cx="4303552" cy="1300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Công ty th</a:t>
            </a:r>
            <a:r>
              <a:rPr lang="vi-VN"/>
              <a:t>ư</a:t>
            </a:r>
            <a:r>
              <a:rPr lang="en-US"/>
              <a:t>ơng mại điện tử quan tâm để nâng cao dịch vụ của bản thân</a:t>
            </a:r>
          </a:p>
        </p:txBody>
      </p:sp>
      <p:cxnSp>
        <p:nvCxnSpPr>
          <p:cNvPr id="13" name="Straight Arrow Connector 12">
            <a:extLst>
              <a:ext uri="{FF2B5EF4-FFF2-40B4-BE49-F238E27FC236}">
                <a16:creationId xmlns:a16="http://schemas.microsoft.com/office/drawing/2014/main" id="{7FE42EDD-C2DE-4282-9AF4-791853C3F0C9}"/>
              </a:ext>
            </a:extLst>
          </p:cNvPr>
          <p:cNvCxnSpPr>
            <a:cxnSpLocks/>
            <a:stCxn id="9" idx="3"/>
            <a:endCxn id="10" idx="1"/>
          </p:cNvCxnSpPr>
          <p:nvPr/>
        </p:nvCxnSpPr>
        <p:spPr>
          <a:xfrm flipV="1">
            <a:off x="4373265" y="2205721"/>
            <a:ext cx="2790934" cy="120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7454E1D-8D59-4208-9A64-D4FA98DCF45A}"/>
              </a:ext>
            </a:extLst>
          </p:cNvPr>
          <p:cNvCxnSpPr>
            <a:cxnSpLocks/>
            <a:stCxn id="9" idx="3"/>
            <a:endCxn id="11" idx="1"/>
          </p:cNvCxnSpPr>
          <p:nvPr/>
        </p:nvCxnSpPr>
        <p:spPr>
          <a:xfrm>
            <a:off x="4373265" y="3411718"/>
            <a:ext cx="2883212" cy="1123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B1819618-7D05-42EE-99B9-5AA828ADC661}"/>
              </a:ext>
            </a:extLst>
          </p:cNvPr>
          <p:cNvSpPr/>
          <p:nvPr/>
        </p:nvSpPr>
        <p:spPr>
          <a:xfrm>
            <a:off x="1052021" y="4534834"/>
            <a:ext cx="3951215" cy="1824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Phân tích sắc thái đánh giá của khách hàng</a:t>
            </a:r>
          </a:p>
        </p:txBody>
      </p:sp>
      <p:cxnSp>
        <p:nvCxnSpPr>
          <p:cNvPr id="30" name="Straight Arrow Connector 29">
            <a:extLst>
              <a:ext uri="{FF2B5EF4-FFF2-40B4-BE49-F238E27FC236}">
                <a16:creationId xmlns:a16="http://schemas.microsoft.com/office/drawing/2014/main" id="{19DAAD7E-E6BD-4143-AC76-F6DEB89C27EE}"/>
              </a:ext>
            </a:extLst>
          </p:cNvPr>
          <p:cNvCxnSpPr>
            <a:stCxn id="17" idx="0"/>
            <a:endCxn id="9" idx="2"/>
          </p:cNvCxnSpPr>
          <p:nvPr/>
        </p:nvCxnSpPr>
        <p:spPr>
          <a:xfrm flipV="1">
            <a:off x="3027629" y="3776639"/>
            <a:ext cx="7592" cy="758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68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0FBD2-16B7-4D42-928E-837021687B48}"/>
              </a:ext>
            </a:extLst>
          </p:cNvPr>
          <p:cNvSpPr>
            <a:spLocks noGrp="1"/>
          </p:cNvSpPr>
          <p:nvPr>
            <p:ph type="title"/>
          </p:nvPr>
        </p:nvSpPr>
        <p:spPr>
          <a:xfrm>
            <a:off x="685800" y="1066163"/>
            <a:ext cx="3306744" cy="5148371"/>
          </a:xfrm>
        </p:spPr>
        <p:txBody>
          <a:bodyPr>
            <a:normAutofit/>
          </a:bodyPr>
          <a:lstStyle/>
          <a:p>
            <a:r>
              <a:rPr lang="en-US" sz="3200"/>
              <a:t>=&gt;bài toán: phân loại sắc thái đánh giá của khách hàng  </a:t>
            </a:r>
          </a:p>
        </p:txBody>
      </p:sp>
      <p:graphicFrame>
        <p:nvGraphicFramePr>
          <p:cNvPr id="5" name="Content Placeholder 2">
            <a:extLst>
              <a:ext uri="{FF2B5EF4-FFF2-40B4-BE49-F238E27FC236}">
                <a16:creationId xmlns:a16="http://schemas.microsoft.com/office/drawing/2014/main" id="{9F326C59-8078-46E9-AE3E-BE22A854B830}"/>
              </a:ext>
            </a:extLst>
          </p:cNvPr>
          <p:cNvGraphicFramePr>
            <a:graphicFrameLocks noGrp="1"/>
          </p:cNvGraphicFramePr>
          <p:nvPr>
            <p:ph idx="1"/>
            <p:extLst>
              <p:ext uri="{D42A27DB-BD31-4B8C-83A1-F6EECF244321}">
                <p14:modId xmlns:p14="http://schemas.microsoft.com/office/powerpoint/2010/main" val="2121922119"/>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064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9BD8-25AB-4E11-A672-7CA79D6C8056}"/>
              </a:ext>
            </a:extLst>
          </p:cNvPr>
          <p:cNvSpPr>
            <a:spLocks noGrp="1"/>
          </p:cNvSpPr>
          <p:nvPr>
            <p:ph type="ctrTitle"/>
          </p:nvPr>
        </p:nvSpPr>
        <p:spPr/>
        <p:txBody>
          <a:bodyPr/>
          <a:lstStyle/>
          <a:p>
            <a:r>
              <a:rPr lang="en-US"/>
              <a:t>II/dữ liệu</a:t>
            </a:r>
          </a:p>
        </p:txBody>
      </p:sp>
      <p:sp>
        <p:nvSpPr>
          <p:cNvPr id="3" name="Subtitle 2">
            <a:extLst>
              <a:ext uri="{FF2B5EF4-FFF2-40B4-BE49-F238E27FC236}">
                <a16:creationId xmlns:a16="http://schemas.microsoft.com/office/drawing/2014/main" id="{0A9D2219-9DAA-4950-92D0-D2419DD88AA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5286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60B9-BD4A-4F69-9702-3B8B3C1D9A02}"/>
              </a:ext>
            </a:extLst>
          </p:cNvPr>
          <p:cNvSpPr>
            <a:spLocks noGrp="1"/>
          </p:cNvSpPr>
          <p:nvPr>
            <p:ph type="title"/>
          </p:nvPr>
        </p:nvSpPr>
        <p:spPr>
          <a:xfrm>
            <a:off x="619760" y="764373"/>
            <a:ext cx="6832600" cy="1293028"/>
          </a:xfrm>
        </p:spPr>
        <p:txBody>
          <a:bodyPr>
            <a:normAutofit/>
          </a:bodyPr>
          <a:lstStyle/>
          <a:p>
            <a:endParaRPr lang="en-US"/>
          </a:p>
        </p:txBody>
      </p:sp>
      <p:sp>
        <p:nvSpPr>
          <p:cNvPr id="3" name="Content Placeholder 2">
            <a:extLst>
              <a:ext uri="{FF2B5EF4-FFF2-40B4-BE49-F238E27FC236}">
                <a16:creationId xmlns:a16="http://schemas.microsoft.com/office/drawing/2014/main" id="{DCB627C3-278C-445F-A1E4-07BE08F42243}"/>
              </a:ext>
            </a:extLst>
          </p:cNvPr>
          <p:cNvSpPr>
            <a:spLocks noGrp="1"/>
          </p:cNvSpPr>
          <p:nvPr>
            <p:ph idx="1"/>
          </p:nvPr>
        </p:nvSpPr>
        <p:spPr>
          <a:xfrm>
            <a:off x="619760" y="2194560"/>
            <a:ext cx="6832600" cy="4024125"/>
          </a:xfrm>
        </p:spPr>
        <p:txBody>
          <a:bodyPr>
            <a:normAutofit fontScale="92500"/>
          </a:bodyPr>
          <a:lstStyle/>
          <a:p>
            <a:r>
              <a:rPr lang="en-US" sz="2200"/>
              <a:t>C</a:t>
            </a:r>
            <a:r>
              <a:rPr lang="vi-VN" sz="2200"/>
              <a:t>húng t</a:t>
            </a:r>
            <a:r>
              <a:rPr lang="en-US" sz="2200"/>
              <a:t>ôi</a:t>
            </a:r>
            <a:r>
              <a:rPr lang="vi-VN" sz="2200"/>
              <a:t> sử dụng tập dữ liệu review trên trang Foody với khoảng 30,000 mẫu được gán nhãn, trong đó có 15,000 mẫu positive và 15,000 mẫu negative (Nguồn: </a:t>
            </a:r>
            <a:r>
              <a:rPr lang="vi-VN" sz="2200">
                <a:hlinkClick r:id="rId2"/>
              </a:rPr>
              <a:t>https://streetcodevn.com/blog/dataset</a:t>
            </a:r>
            <a:r>
              <a:rPr lang="vi-VN" sz="2200"/>
              <a:t>).</a:t>
            </a:r>
          </a:p>
          <a:p>
            <a:r>
              <a:rPr lang="vi-VN" sz="2200"/>
              <a:t>Tập dữ liệu này có thể được tải bằng đoạn code bên dưới:</a:t>
            </a:r>
            <a:endParaRPr lang="en-US" sz="2200"/>
          </a:p>
          <a:p>
            <a:r>
              <a:rPr lang="vi-VN"/>
              <a:t># Tải data</a:t>
            </a:r>
          </a:p>
          <a:p>
            <a:pPr marL="0" indent="0">
              <a:buNone/>
            </a:pPr>
            <a:r>
              <a:rPr lang="vi-VN"/>
              <a:t>from google_drive_downloader import GoogleDriveDownloader as gdd</a:t>
            </a:r>
          </a:p>
          <a:p>
            <a:pPr marL="0" indent="0">
              <a:buNone/>
            </a:pPr>
            <a:r>
              <a:rPr lang="vi-VN"/>
              <a:t>gdd.download_file_from_google_drive(file_id='1eF0jg_8P0NnUiiL3HjBaJ8AC2T1sJXiK', dest_path='./assignment4-data.zip', unzip=True)</a:t>
            </a:r>
            <a:endParaRPr lang="vi-VN" sz="2200"/>
          </a:p>
          <a:p>
            <a:pPr marL="0" indent="0">
              <a:buNone/>
            </a:pPr>
            <a:endParaRPr lang="en-US" sz="2200"/>
          </a:p>
        </p:txBody>
      </p:sp>
      <p:pic>
        <p:nvPicPr>
          <p:cNvPr id="12" name="Picture 11">
            <a:extLst>
              <a:ext uri="{FF2B5EF4-FFF2-40B4-BE49-F238E27FC236}">
                <a16:creationId xmlns:a16="http://schemas.microsoft.com/office/drawing/2014/main" id="{2B566714-7F9A-4231-9AB4-94A9F7F614E3}"/>
              </a:ext>
            </a:extLst>
          </p:cNvPr>
          <p:cNvPicPr>
            <a:picLocks noChangeAspect="1"/>
          </p:cNvPicPr>
          <p:nvPr/>
        </p:nvPicPr>
        <p:blipFill>
          <a:blip r:embed="rId3"/>
          <a:stretch>
            <a:fillRect/>
          </a:stretch>
        </p:blipFill>
        <p:spPr>
          <a:xfrm>
            <a:off x="7861238" y="2346562"/>
            <a:ext cx="3644962" cy="2271684"/>
          </a:xfrm>
          <a:prstGeom prst="rect">
            <a:avLst/>
          </a:prstGeom>
        </p:spPr>
      </p:pic>
    </p:spTree>
    <p:extLst>
      <p:ext uri="{BB962C8B-B14F-4D97-AF65-F5344CB8AC3E}">
        <p14:creationId xmlns:p14="http://schemas.microsoft.com/office/powerpoint/2010/main" val="55178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911A-323D-4CAF-BB3B-DC28E5DBC13E}"/>
              </a:ext>
            </a:extLst>
          </p:cNvPr>
          <p:cNvSpPr>
            <a:spLocks noGrp="1"/>
          </p:cNvSpPr>
          <p:nvPr>
            <p:ph type="ctrTitle"/>
          </p:nvPr>
        </p:nvSpPr>
        <p:spPr/>
        <p:txBody>
          <a:bodyPr/>
          <a:lstStyle/>
          <a:p>
            <a:r>
              <a:rPr lang="en-US"/>
              <a:t>III/H</a:t>
            </a:r>
            <a:r>
              <a:rPr lang="vi-VN"/>
              <a:t>Ư</a:t>
            </a:r>
            <a:r>
              <a:rPr lang="en-US"/>
              <a:t>ỚNG giải quyết bài toán</a:t>
            </a:r>
          </a:p>
        </p:txBody>
      </p:sp>
      <p:sp>
        <p:nvSpPr>
          <p:cNvPr id="3" name="Subtitle 2">
            <a:extLst>
              <a:ext uri="{FF2B5EF4-FFF2-40B4-BE49-F238E27FC236}">
                <a16:creationId xmlns:a16="http://schemas.microsoft.com/office/drawing/2014/main" id="{EF334007-883E-47CA-9274-A56E7BECD5F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4109207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25</TotalTime>
  <Words>1254</Words>
  <Application>Microsoft Office PowerPoint</Application>
  <PresentationFormat>Widescreen</PresentationFormat>
  <Paragraphs>98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vt:lpstr>
      <vt:lpstr>Century Gothic</vt:lpstr>
      <vt:lpstr>Times New Roman</vt:lpstr>
      <vt:lpstr>Vapor Trail</vt:lpstr>
      <vt:lpstr>SENTIMENT ANALYSIS  Phân loại cảm xúc bình luận  </vt:lpstr>
      <vt:lpstr>I.BÀI TOÁN VÀ ỨNG DỤNG</vt:lpstr>
      <vt:lpstr>PowerPoint Presentation</vt:lpstr>
      <vt:lpstr>VIỆT NAM CŨNG KHÔNG NẰM NGOÀI XU HƯỚNG ĐÓ</vt:lpstr>
      <vt:lpstr>PowerPoint Presentation</vt:lpstr>
      <vt:lpstr>=&gt;bài toán: phân loại sắc thái đánh giá của khách hàng  </vt:lpstr>
      <vt:lpstr>II/dữ liệu</vt:lpstr>
      <vt:lpstr>PowerPoint Presentation</vt:lpstr>
      <vt:lpstr>III/HƯỚNG giải quyết bài toán</vt:lpstr>
      <vt:lpstr>PowerPoint Presentation</vt:lpstr>
      <vt:lpstr>PowerPoint Presentation</vt:lpstr>
      <vt:lpstr>IV/pre-processing</vt:lpstr>
      <vt:lpstr>WORD EMBEDDING</vt:lpstr>
      <vt:lpstr>-Vì sao phải thực hiện Word Embedding ? </vt:lpstr>
      <vt:lpstr>SỬ DỤNG BỘ PRETRAINED-EMBEDDING CÓ SẴN</vt:lpstr>
      <vt:lpstr>DỮ LIỆU TRAIN, VALIDATE VÀ TEST</vt:lpstr>
      <vt:lpstr>PowerPoint Presentation</vt:lpstr>
      <vt:lpstr>PowerPoint Presentation</vt:lpstr>
      <vt:lpstr>Model</vt:lpstr>
      <vt:lpstr>MODEL</vt:lpstr>
      <vt:lpstr>PowerPoint Presentation</vt:lpstr>
      <vt:lpstr>VI. KẾT QUẢ SAU KHI TRAIN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Phân loại cảm xúc bình luận</dc:title>
  <dc:creator>Dương Phạm</dc:creator>
  <cp:lastModifiedBy>Dương Phạm</cp:lastModifiedBy>
  <cp:revision>5</cp:revision>
  <dcterms:created xsi:type="dcterms:W3CDTF">2019-10-22T18:32:42Z</dcterms:created>
  <dcterms:modified xsi:type="dcterms:W3CDTF">2019-10-22T18:58:24Z</dcterms:modified>
</cp:coreProperties>
</file>