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6" r:id="rId3"/>
    <p:sldId id="257" r:id="rId4"/>
    <p:sldId id="267" r:id="rId5"/>
    <p:sldId id="268" r:id="rId6"/>
    <p:sldId id="269" r:id="rId7"/>
    <p:sldId id="270" r:id="rId8"/>
    <p:sldId id="271" r:id="rId9"/>
    <p:sldId id="272" r:id="rId10"/>
    <p:sldId id="274" r:id="rId11"/>
    <p:sldId id="276" r:id="rId12"/>
    <p:sldId id="277" r:id="rId13"/>
    <p:sldId id="278" r:id="rId14"/>
    <p:sldId id="279" r:id="rId15"/>
    <p:sldId id="275" r:id="rId16"/>
    <p:sldId id="280" r:id="rId17"/>
    <p:sldId id="281" r:id="rId18"/>
    <p:sldId id="282" r:id="rId19"/>
    <p:sldId id="283" r:id="rId20"/>
    <p:sldId id="284" r:id="rId21"/>
    <p:sldId id="285" r:id="rId22"/>
    <p:sldId id="286" r:id="rId23"/>
    <p:sldId id="287" r:id="rId24"/>
    <p:sldId id="289" r:id="rId25"/>
    <p:sldId id="288" r:id="rId26"/>
    <p:sldId id="290" r:id="rId27"/>
    <p:sldId id="291"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26045-94DC-4B46-BB47-EBAB36C86F6E}" v="52" dt="2019-03-30T15:28:51.336"/>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ấn Thành Lê" userId="42557694c562bf07" providerId="LiveId" clId="{6C726045-94DC-4B46-BB47-EBAB36C86F6E}"/>
    <pc:docChg chg="undo custSel mod modSld">
      <pc:chgData name="Tuấn Thành Lê" userId="42557694c562bf07" providerId="LiveId" clId="{6C726045-94DC-4B46-BB47-EBAB36C86F6E}" dt="2019-03-30T15:28:36.964" v="43"/>
      <pc:docMkLst>
        <pc:docMk/>
      </pc:docMkLst>
      <pc:sldChg chg="addSp delSp modSp mod setBg">
        <pc:chgData name="Tuấn Thành Lê" userId="42557694c562bf07" providerId="LiveId" clId="{6C726045-94DC-4B46-BB47-EBAB36C86F6E}" dt="2019-03-30T15:26:48.942" v="26" actId="1076"/>
        <pc:sldMkLst>
          <pc:docMk/>
          <pc:sldMk cId="2793698193" sldId="261"/>
        </pc:sldMkLst>
        <pc:spChg chg="mod">
          <ac:chgData name="Tuấn Thành Lê" userId="42557694c562bf07" providerId="LiveId" clId="{6C726045-94DC-4B46-BB47-EBAB36C86F6E}" dt="2019-03-30T15:26:36.745" v="24" actId="26606"/>
          <ac:spMkLst>
            <pc:docMk/>
            <pc:sldMk cId="2793698193" sldId="261"/>
            <ac:spMk id="2" creationId="{72523350-8653-4832-A51B-383E85E4DFB9}"/>
          </ac:spMkLst>
        </pc:spChg>
        <pc:spChg chg="mod">
          <ac:chgData name="Tuấn Thành Lê" userId="42557694c562bf07" providerId="LiveId" clId="{6C726045-94DC-4B46-BB47-EBAB36C86F6E}" dt="2019-03-30T15:26:36.745" v="24" actId="26606"/>
          <ac:spMkLst>
            <pc:docMk/>
            <pc:sldMk cId="2793698193" sldId="261"/>
            <ac:spMk id="3" creationId="{3263DF15-6969-480B-AB7A-B13C1658A5BE}"/>
          </ac:spMkLst>
        </pc:spChg>
        <pc:spChg chg="add del">
          <ac:chgData name="Tuấn Thành Lê" userId="42557694c562bf07" providerId="LiveId" clId="{6C726045-94DC-4B46-BB47-EBAB36C86F6E}" dt="2019-03-30T15:24:30.976" v="8" actId="26606"/>
          <ac:spMkLst>
            <pc:docMk/>
            <pc:sldMk cId="2793698193" sldId="261"/>
            <ac:spMk id="7" creationId="{CA16C4F0-6EFE-484A-ACDA-9E07170AEEEC}"/>
          </ac:spMkLst>
        </pc:spChg>
        <pc:spChg chg="add del">
          <ac:chgData name="Tuấn Thành Lê" userId="42557694c562bf07" providerId="LiveId" clId="{6C726045-94DC-4B46-BB47-EBAB36C86F6E}" dt="2019-03-30T15:24:30.976" v="8" actId="26606"/>
          <ac:spMkLst>
            <pc:docMk/>
            <pc:sldMk cId="2793698193" sldId="261"/>
            <ac:spMk id="8" creationId="{FAC185B6-C5E5-4064-9A4F-446EE4F37821}"/>
          </ac:spMkLst>
        </pc:spChg>
        <pc:spChg chg="add del">
          <ac:chgData name="Tuấn Thành Lê" userId="42557694c562bf07" providerId="LiveId" clId="{6C726045-94DC-4B46-BB47-EBAB36C86F6E}" dt="2019-03-30T15:24:26.796" v="4" actId="26606"/>
          <ac:spMkLst>
            <pc:docMk/>
            <pc:sldMk cId="2793698193" sldId="261"/>
            <ac:spMk id="10" creationId="{C014BF94-4DFC-4A65-99BF-76277891EA04}"/>
          </ac:spMkLst>
        </pc:spChg>
        <pc:spChg chg="add del">
          <ac:chgData name="Tuấn Thành Lê" userId="42557694c562bf07" providerId="LiveId" clId="{6C726045-94DC-4B46-BB47-EBAB36C86F6E}" dt="2019-03-30T15:24:26.796" v="4" actId="26606"/>
          <ac:spMkLst>
            <pc:docMk/>
            <pc:sldMk cId="2793698193" sldId="261"/>
            <ac:spMk id="12" creationId="{B255C7B1-10DA-4D61-B560-5E1F081B3472}"/>
          </ac:spMkLst>
        </pc:spChg>
        <pc:spChg chg="add del">
          <ac:chgData name="Tuấn Thành Lê" userId="42557694c562bf07" providerId="LiveId" clId="{6C726045-94DC-4B46-BB47-EBAB36C86F6E}" dt="2019-03-30T15:26:36.745" v="24" actId="26606"/>
          <ac:spMkLst>
            <pc:docMk/>
            <pc:sldMk cId="2793698193" sldId="261"/>
            <ac:spMk id="13" creationId="{C014BF94-4DFC-4A65-99BF-76277891EA04}"/>
          </ac:spMkLst>
        </pc:spChg>
        <pc:spChg chg="add del">
          <ac:chgData name="Tuấn Thành Lê" userId="42557694c562bf07" providerId="LiveId" clId="{6C726045-94DC-4B46-BB47-EBAB36C86F6E}" dt="2019-03-30T15:26:36.745" v="24" actId="26606"/>
          <ac:spMkLst>
            <pc:docMk/>
            <pc:sldMk cId="2793698193" sldId="261"/>
            <ac:spMk id="15" creationId="{B255C7B1-10DA-4D61-B560-5E1F081B3472}"/>
          </ac:spMkLst>
        </pc:spChg>
        <pc:spChg chg="add del">
          <ac:chgData name="Tuấn Thành Lê" userId="42557694c562bf07" providerId="LiveId" clId="{6C726045-94DC-4B46-BB47-EBAB36C86F6E}" dt="2019-03-30T15:24:30.976" v="8" actId="26606"/>
          <ac:spMkLst>
            <pc:docMk/>
            <pc:sldMk cId="2793698193" sldId="261"/>
            <ac:spMk id="20" creationId="{C9456A45-C348-4DA0-83FC-8ED261B2C7F0}"/>
          </ac:spMkLst>
        </pc:spChg>
        <pc:spChg chg="add del">
          <ac:chgData name="Tuấn Thành Lê" userId="42557694c562bf07" providerId="LiveId" clId="{6C726045-94DC-4B46-BB47-EBAB36C86F6E}" dt="2019-03-30T15:24:49.836" v="19" actId="26606"/>
          <ac:spMkLst>
            <pc:docMk/>
            <pc:sldMk cId="2793698193" sldId="261"/>
            <ac:spMk id="26" creationId="{C014BF94-4DFC-4A65-99BF-76277891EA04}"/>
          </ac:spMkLst>
        </pc:spChg>
        <pc:spChg chg="add del">
          <ac:chgData name="Tuấn Thành Lê" userId="42557694c562bf07" providerId="LiveId" clId="{6C726045-94DC-4B46-BB47-EBAB36C86F6E}" dt="2019-03-30T15:24:49.836" v="19" actId="26606"/>
          <ac:spMkLst>
            <pc:docMk/>
            <pc:sldMk cId="2793698193" sldId="261"/>
            <ac:spMk id="28" creationId="{B255C7B1-10DA-4D61-B560-5E1F081B3472}"/>
          </ac:spMkLst>
        </pc:spChg>
        <pc:grpChg chg="add del">
          <ac:chgData name="Tuấn Thành Lê" userId="42557694c562bf07" providerId="LiveId" clId="{6C726045-94DC-4B46-BB47-EBAB36C86F6E}" dt="2019-03-30T15:24:30.976" v="8" actId="26606"/>
          <ac:grpSpMkLst>
            <pc:docMk/>
            <pc:sldMk cId="2793698193" sldId="261"/>
            <ac:grpSpMk id="11" creationId="{1AB54143-CE9E-40F8-854B-DE8C55312B88}"/>
          </ac:grpSpMkLst>
        </pc:grpChg>
        <pc:picChg chg="del">
          <ac:chgData name="Tuấn Thành Lê" userId="42557694c562bf07" providerId="LiveId" clId="{6C726045-94DC-4B46-BB47-EBAB36C86F6E}" dt="2019-03-30T15:24:09.478" v="1" actId="478"/>
          <ac:picMkLst>
            <pc:docMk/>
            <pc:sldMk cId="2793698193" sldId="261"/>
            <ac:picMk id="4" creationId="{2DEC4A7B-F814-470C-A1A2-DC6C7B2DC445}"/>
          </ac:picMkLst>
        </pc:picChg>
        <pc:picChg chg="add del mod">
          <ac:chgData name="Tuấn Thành Lê" userId="42557694c562bf07" providerId="LiveId" clId="{6C726045-94DC-4B46-BB47-EBAB36C86F6E}" dt="2019-03-30T15:26:28.359" v="20" actId="478"/>
          <ac:picMkLst>
            <pc:docMk/>
            <pc:sldMk cId="2793698193" sldId="261"/>
            <ac:picMk id="5" creationId="{880BBE44-B90B-4CC1-924A-D780C394AFB1}"/>
          </ac:picMkLst>
        </pc:picChg>
        <pc:picChg chg="add mod">
          <ac:chgData name="Tuấn Thành Lê" userId="42557694c562bf07" providerId="LiveId" clId="{6C726045-94DC-4B46-BB47-EBAB36C86F6E}" dt="2019-03-30T15:26:48.942" v="26" actId="1076"/>
          <ac:picMkLst>
            <pc:docMk/>
            <pc:sldMk cId="2793698193" sldId="261"/>
            <ac:picMk id="6" creationId="{21CB658C-171C-4B5F-8545-7FD2050E0280}"/>
          </ac:picMkLst>
        </pc:picChg>
        <pc:picChg chg="add del">
          <ac:chgData name="Tuấn Thành Lê" userId="42557694c562bf07" providerId="LiveId" clId="{6C726045-94DC-4B46-BB47-EBAB36C86F6E}" dt="2019-03-30T15:24:30.976" v="8" actId="26606"/>
          <ac:picMkLst>
            <pc:docMk/>
            <pc:sldMk cId="2793698193" sldId="261"/>
            <ac:picMk id="9" creationId="{F7F6E3F1-AA91-46ED-BA02-B1FAF0A3DEE4}"/>
          </ac:picMkLst>
        </pc:picChg>
        <pc:picChg chg="add del">
          <ac:chgData name="Tuấn Thành Lê" userId="42557694c562bf07" providerId="LiveId" clId="{6C726045-94DC-4B46-BB47-EBAB36C86F6E}" dt="2019-03-30T15:24:26.796" v="4" actId="26606"/>
          <ac:picMkLst>
            <pc:docMk/>
            <pc:sldMk cId="2793698193" sldId="261"/>
            <ac:picMk id="14" creationId="{88C29B8B-A62C-43CE-92FF-12EAA1D01B53}"/>
          </ac:picMkLst>
        </pc:picChg>
        <pc:picChg chg="add del">
          <ac:chgData name="Tuấn Thành Lê" userId="42557694c562bf07" providerId="LiveId" clId="{6C726045-94DC-4B46-BB47-EBAB36C86F6E}" dt="2019-03-30T15:24:26.796" v="4" actId="26606"/>
          <ac:picMkLst>
            <pc:docMk/>
            <pc:sldMk cId="2793698193" sldId="261"/>
            <ac:picMk id="16" creationId="{F873EA42-E9E9-4806-A9F6-1718BE38B727}"/>
          </ac:picMkLst>
        </pc:picChg>
        <pc:picChg chg="add del">
          <ac:chgData name="Tuấn Thành Lê" userId="42557694c562bf07" providerId="LiveId" clId="{6C726045-94DC-4B46-BB47-EBAB36C86F6E}" dt="2019-03-30T15:26:36.745" v="24" actId="26606"/>
          <ac:picMkLst>
            <pc:docMk/>
            <pc:sldMk cId="2793698193" sldId="261"/>
            <ac:picMk id="17" creationId="{88C29B8B-A62C-43CE-92FF-12EAA1D01B53}"/>
          </ac:picMkLst>
        </pc:picChg>
        <pc:picChg chg="add del">
          <ac:chgData name="Tuấn Thành Lê" userId="42557694c562bf07" providerId="LiveId" clId="{6C726045-94DC-4B46-BB47-EBAB36C86F6E}" dt="2019-03-30T15:26:36.745" v="24" actId="26606"/>
          <ac:picMkLst>
            <pc:docMk/>
            <pc:sldMk cId="2793698193" sldId="261"/>
            <ac:picMk id="19" creationId="{F873EA42-E9E9-4806-A9F6-1718BE38B727}"/>
          </ac:picMkLst>
        </pc:picChg>
        <pc:picChg chg="add del">
          <ac:chgData name="Tuấn Thành Lê" userId="42557694c562bf07" providerId="LiveId" clId="{6C726045-94DC-4B46-BB47-EBAB36C86F6E}" dt="2019-03-30T15:24:30.976" v="8" actId="26606"/>
          <ac:picMkLst>
            <pc:docMk/>
            <pc:sldMk cId="2793698193" sldId="261"/>
            <ac:picMk id="22" creationId="{218E4EAA-D3C1-4B86-85A2-2B4FA12D5E3F}"/>
          </ac:picMkLst>
        </pc:picChg>
        <pc:picChg chg="add del">
          <ac:chgData name="Tuấn Thành Lê" userId="42557694c562bf07" providerId="LiveId" clId="{6C726045-94DC-4B46-BB47-EBAB36C86F6E}" dt="2019-03-30T15:24:49.836" v="19" actId="26606"/>
          <ac:picMkLst>
            <pc:docMk/>
            <pc:sldMk cId="2793698193" sldId="261"/>
            <ac:picMk id="30" creationId="{88C29B8B-A62C-43CE-92FF-12EAA1D01B53}"/>
          </ac:picMkLst>
        </pc:picChg>
        <pc:picChg chg="add del">
          <ac:chgData name="Tuấn Thành Lê" userId="42557694c562bf07" providerId="LiveId" clId="{6C726045-94DC-4B46-BB47-EBAB36C86F6E}" dt="2019-03-30T15:24:49.836" v="19" actId="26606"/>
          <ac:picMkLst>
            <pc:docMk/>
            <pc:sldMk cId="2793698193" sldId="261"/>
            <ac:picMk id="32" creationId="{F873EA42-E9E9-4806-A9F6-1718BE38B727}"/>
          </ac:picMkLst>
        </pc:picChg>
        <pc:cxnChg chg="add del">
          <ac:chgData name="Tuấn Thành Lê" userId="42557694c562bf07" providerId="LiveId" clId="{6C726045-94DC-4B46-BB47-EBAB36C86F6E}" dt="2019-03-30T15:24:26.796" v="4" actId="26606"/>
          <ac:cxnSpMkLst>
            <pc:docMk/>
            <pc:sldMk cId="2793698193" sldId="261"/>
            <ac:cxnSpMk id="18" creationId="{A99D5523-0BC8-4D5A-871C-69C0725E7363}"/>
          </ac:cxnSpMkLst>
        </pc:cxnChg>
        <pc:cxnChg chg="add del">
          <ac:chgData name="Tuấn Thành Lê" userId="42557694c562bf07" providerId="LiveId" clId="{6C726045-94DC-4B46-BB47-EBAB36C86F6E}" dt="2019-03-30T15:26:36.745" v="24" actId="26606"/>
          <ac:cxnSpMkLst>
            <pc:docMk/>
            <pc:sldMk cId="2793698193" sldId="261"/>
            <ac:cxnSpMk id="21" creationId="{A99D5523-0BC8-4D5A-871C-69C0725E7363}"/>
          </ac:cxnSpMkLst>
        </pc:cxnChg>
        <pc:cxnChg chg="add del">
          <ac:chgData name="Tuấn Thành Lê" userId="42557694c562bf07" providerId="LiveId" clId="{6C726045-94DC-4B46-BB47-EBAB36C86F6E}" dt="2019-03-30T15:24:30.976" v="8" actId="26606"/>
          <ac:cxnSpMkLst>
            <pc:docMk/>
            <pc:sldMk cId="2793698193" sldId="261"/>
            <ac:cxnSpMk id="24" creationId="{9C14109E-D3B9-4B47-8692-BE684E782FC4}"/>
          </ac:cxnSpMkLst>
        </pc:cxnChg>
        <pc:cxnChg chg="add del">
          <ac:chgData name="Tuấn Thành Lê" userId="42557694c562bf07" providerId="LiveId" clId="{6C726045-94DC-4B46-BB47-EBAB36C86F6E}" dt="2019-03-30T15:24:49.836" v="19" actId="26606"/>
          <ac:cxnSpMkLst>
            <pc:docMk/>
            <pc:sldMk cId="2793698193" sldId="261"/>
            <ac:cxnSpMk id="34" creationId="{A99D5523-0BC8-4D5A-871C-69C0725E7363}"/>
          </ac:cxnSpMkLst>
        </pc:cxnChg>
      </pc:sldChg>
      <pc:sldChg chg="addSp delSp modSp">
        <pc:chgData name="Tuấn Thành Lê" userId="42557694c562bf07" providerId="LiveId" clId="{6C726045-94DC-4B46-BB47-EBAB36C86F6E}" dt="2019-03-30T15:28:36.964" v="43"/>
        <pc:sldMkLst>
          <pc:docMk/>
          <pc:sldMk cId="4112317238" sldId="263"/>
        </pc:sldMkLst>
        <pc:picChg chg="del">
          <ac:chgData name="Tuấn Thành Lê" userId="42557694c562bf07" providerId="LiveId" clId="{6C726045-94DC-4B46-BB47-EBAB36C86F6E}" dt="2019-03-30T15:26:54.502" v="27" actId="478"/>
          <ac:picMkLst>
            <pc:docMk/>
            <pc:sldMk cId="4112317238" sldId="263"/>
            <ac:picMk id="5" creationId="{6216DA45-A5DB-4660-B80E-E69C24CDAB21}"/>
          </ac:picMkLst>
        </pc:picChg>
        <pc:picChg chg="add mod">
          <ac:chgData name="Tuấn Thành Lê" userId="42557694c562bf07" providerId="LiveId" clId="{6C726045-94DC-4B46-BB47-EBAB36C86F6E}" dt="2019-03-30T15:28:36.964" v="43"/>
          <ac:picMkLst>
            <pc:docMk/>
            <pc:sldMk cId="4112317238" sldId="263"/>
            <ac:picMk id="6" creationId="{3B5048E0-D191-436A-A0E8-CE8A9E04CF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2127A50E-A579-4CAA-8DE2-20B966DE95F7}"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5051C7-0973-422B-BC22-F658B0205F3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98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127A50E-A579-4CAA-8DE2-20B966DE95F7}"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86370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127A50E-A579-4CAA-8DE2-20B966DE95F7}"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4376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127A50E-A579-4CAA-8DE2-20B966DE95F7}"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105390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2127A50E-A579-4CAA-8DE2-20B966DE95F7}"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5051C7-0973-422B-BC22-F658B0205F3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71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2127A50E-A579-4CAA-8DE2-20B966DE95F7}" type="datetimeFigureOut">
              <a:rPr lang="en-GB" smtClean="0"/>
              <a:t>04/10/2019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5136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1097280" y="2582334"/>
            <a:ext cx="4937760" cy="3378200"/>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217920" y="2582334"/>
            <a:ext cx="4937760" cy="3378200"/>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2127A50E-A579-4CAA-8DE2-20B966DE95F7}" type="datetimeFigureOut">
              <a:rPr lang="en-GB" smtClean="0"/>
              <a:t>04/10/2019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65603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2127A50E-A579-4CAA-8DE2-20B966DE95F7}" type="datetimeFigureOut">
              <a:rPr lang="en-GB" smtClean="0"/>
              <a:t>04/10/2019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48056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27A50E-A579-4CAA-8DE2-20B966DE95F7}" type="datetimeFigureOut">
              <a:rPr lang="en-GB" smtClean="0"/>
              <a:t>04/10/2019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400859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vi-VN"/>
              <a:t>Bấm để sửa kiểu tiêu đề Bản cái</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27A50E-A579-4CAA-8DE2-20B966DE95F7}" type="datetimeFigureOut">
              <a:rPr lang="en-GB" smtClean="0"/>
              <a:t>04/10/2019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5051C7-0973-422B-BC22-F658B0205F3E}" type="slidenum">
              <a:rPr lang="en-GB" smtClean="0"/>
              <a:t>‹#›</a:t>
            </a:fld>
            <a:endParaRPr lang="en-GB"/>
          </a:p>
        </p:txBody>
      </p:sp>
    </p:spTree>
    <p:extLst>
      <p:ext uri="{BB962C8B-B14F-4D97-AF65-F5344CB8AC3E}">
        <p14:creationId xmlns:p14="http://schemas.microsoft.com/office/powerpoint/2010/main" val="47089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127A50E-A579-4CAA-8DE2-20B966DE95F7}" type="datetimeFigureOut">
              <a:rPr lang="en-GB" smtClean="0"/>
              <a:t>04/10/2019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5051C7-0973-422B-BC22-F658B0205F3E}" type="slidenum">
              <a:rPr lang="en-GB" smtClean="0"/>
              <a:t>‹#›</a:t>
            </a:fld>
            <a:endParaRPr lang="en-GB"/>
          </a:p>
        </p:txBody>
      </p:sp>
    </p:spTree>
    <p:extLst>
      <p:ext uri="{BB962C8B-B14F-4D97-AF65-F5344CB8AC3E}">
        <p14:creationId xmlns:p14="http://schemas.microsoft.com/office/powerpoint/2010/main" val="16474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vi-VN"/>
              <a:t>Bấm để sửa kiểu tiêu đề Bản cái</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27A50E-A579-4CAA-8DE2-20B966DE95F7}" type="datetimeFigureOut">
              <a:rPr lang="en-GB" smtClean="0"/>
              <a:t>04/10/2019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5051C7-0973-422B-BC22-F658B0205F3E}"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51148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viblo.asia/p/phan-loai-van-ban-tu-dong-bang-machine-learning-nhu-the-nao-phan-2-4P856PqBZY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D5FA-F65A-4D9C-B287-160F8F6EE31C}"/>
              </a:ext>
            </a:extLst>
          </p:cNvPr>
          <p:cNvSpPr>
            <a:spLocks noGrp="1"/>
          </p:cNvSpPr>
          <p:nvPr>
            <p:ph type="ctrTitle"/>
          </p:nvPr>
        </p:nvSpPr>
        <p:spPr>
          <a:xfrm>
            <a:off x="1541346" y="1138063"/>
            <a:ext cx="9109305" cy="1569454"/>
          </a:xfrm>
        </p:spPr>
        <p:txBody>
          <a:bodyPr>
            <a:noAutofit/>
          </a:bodyPr>
          <a:lstStyle/>
          <a:p>
            <a:pPr algn="ctr"/>
            <a:br>
              <a:rPr lang="en-GB" sz="4400" dirty="0">
                <a:latin typeface="Times New Roman" panose="02020603050405020304" pitchFamily="18" charset="0"/>
                <a:cs typeface="Times New Roman" panose="02020603050405020304" pitchFamily="18" charset="0"/>
              </a:rPr>
            </a:br>
            <a:endParaRPr lang="en-GB" sz="4400" dirty="0">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80CD2263-A08A-4E5A-B3D3-66F720D5207B}"/>
              </a:ext>
            </a:extLst>
          </p:cNvPr>
          <p:cNvSpPr>
            <a:spLocks noGrp="1"/>
          </p:cNvSpPr>
          <p:nvPr>
            <p:ph type="subTitle" idx="1"/>
          </p:nvPr>
        </p:nvSpPr>
        <p:spPr>
          <a:xfrm>
            <a:off x="1828843" y="2596306"/>
            <a:ext cx="8534313" cy="1296072"/>
          </a:xfrm>
        </p:spPr>
        <p:txBody>
          <a:bodyPr>
            <a:normAutofit/>
          </a:bodyPr>
          <a:lstStyle/>
          <a:p>
            <a:pPr algn="ctr"/>
            <a:r>
              <a:rPr lang="en-GB" sz="3600">
                <a:latin typeface="Times New Roman" panose="02020603050405020304" pitchFamily="18" charset="0"/>
                <a:cs typeface="Times New Roman" panose="02020603050405020304" pitchFamily="18" charset="0"/>
              </a:rPr>
              <a:t>Đề tài: Phân loại văn bản tiếng việt</a:t>
            </a:r>
            <a:endParaRPr lang="en-GB" sz="3600" b="1">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6C6A1A7C-91AE-492B-8BC6-3DA0817942DD}"/>
              </a:ext>
            </a:extLst>
          </p:cNvPr>
          <p:cNvSpPr txBox="1"/>
          <p:nvPr/>
        </p:nvSpPr>
        <p:spPr>
          <a:xfrm>
            <a:off x="3931972" y="4423720"/>
            <a:ext cx="4915466"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Lê </a:t>
            </a:r>
            <a:r>
              <a:rPr lang="en-GB" sz="2000" dirty="0" err="1">
                <a:latin typeface="Times New Roman" panose="02020603050405020304" pitchFamily="18" charset="0"/>
                <a:cs typeface="Times New Roman" panose="02020603050405020304" pitchFamily="18" charset="0"/>
              </a:rPr>
              <a:t>Trọng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Đức</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4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EA5CED-D9E4-434C-BCDE-884D6CF71D2C}"/>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Word embedding</a:t>
            </a:r>
            <a:endParaRPr lang="en-GB"/>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480C4655-A501-46C6-BD5C-3837EE523015}"/>
                  </a:ext>
                </a:extLst>
              </p:cNvPr>
              <p:cNvSpPr>
                <a:spLocks noGrp="1"/>
              </p:cNvSpPr>
              <p:nvPr>
                <p:ph idx="1"/>
              </p:nvPr>
            </p:nvSpPr>
            <p:spPr>
              <a:xfrm>
                <a:off x="1097280" y="1845734"/>
                <a:ext cx="10172082" cy="4122580"/>
              </a:xfrm>
            </p:spPr>
            <p:txBody>
              <a:bodyPr>
                <a:normAutofit lnSpcReduction="10000"/>
              </a:bodyPr>
              <a:lstStyle/>
              <a:p>
                <a:r>
                  <a:rPr lang="en-GB">
                    <a:latin typeface="Times New Roman" panose="02020603050405020304" pitchFamily="18" charset="0"/>
                    <a:cs typeface="Times New Roman" panose="02020603050405020304" pitchFamily="18" charset="0"/>
                  </a:rPr>
                  <a:t>Đối với thuật toán IF-IDF: bằng việc thông kê mức độ quan trọng của từ này trong một văn bản, mà bản thân đang xét nằm trong một tập hợp các văn bản .</a:t>
                </a:r>
              </a:p>
              <a:p>
                <a:pPr lvl="1"/>
                <a:r>
                  <a:rPr lang="en-US">
                    <a:latin typeface="Times New Roman" panose="02020603050405020304" pitchFamily="18" charset="0"/>
                    <a:cs typeface="Times New Roman" panose="02020603050405020304" pitchFamily="18" charset="0"/>
                  </a:rPr>
                  <a:t>TF(Term Frequency) là tần số xuất hiện của 1 từ trong 1 văn bản có cách tính như sau:</a:t>
                </a:r>
                <a:endParaRPr lang="en-GB">
                  <a:latin typeface="Times New Roman" panose="02020603050405020304" pitchFamily="18" charset="0"/>
                  <a:cs typeface="Times New Roman" panose="02020603050405020304" pitchFamily="18" charset="0"/>
                </a:endParaRPr>
              </a:p>
              <a:p>
                <a:pPr marL="384048" lvl="2"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𝑇𝐹</m:t>
                      </m:r>
                      <m:r>
                        <a:rPr lang="en-US" i="1">
                          <a:latin typeface="Cambria Math" panose="02040503050406030204" pitchFamily="18" charset="0"/>
                        </a:rPr>
                        <m:t> =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 </m:t>
                              </m:r>
                            </m:sub>
                          </m:sSub>
                        </m:num>
                        <m:den>
                          <m:nary>
                            <m:naryPr>
                              <m:chr m:val="∑"/>
                              <m:limLoc m:val="undOvr"/>
                              <m:supHide m:val="on"/>
                              <m:ctrlPr>
                                <a:rPr lang="en-GB" i="1">
                                  <a:latin typeface="Cambria Math" panose="02040503050406030204" pitchFamily="18" charset="0"/>
                                </a:rPr>
                              </m:ctrlPr>
                            </m:naryPr>
                            <m:sub>
                              <m:r>
                                <a:rPr lang="en-US" i="1">
                                  <a:latin typeface="Cambria Math" panose="02040503050406030204" pitchFamily="18" charset="0"/>
                                </a:rPr>
                                <m:t>𝑡</m:t>
                              </m:r>
                              <m:r>
                                <a:rPr lang="en-US" i="1">
                                  <a:latin typeface="Cambria Math" panose="02040503050406030204" pitchFamily="18" charset="0"/>
                                </a:rPr>
                                <m:t>′ ∈ </m:t>
                              </m:r>
                              <m:r>
                                <a:rPr lang="en-US" i="1">
                                  <a:latin typeface="Cambria Math" panose="02040503050406030204" pitchFamily="18" charset="0"/>
                                </a:rPr>
                                <m:t>𝑑</m:t>
                              </m:r>
                            </m:sub>
                            <m:sup/>
                            <m:e>
                              <m:sSub>
                                <m:sSubPr>
                                  <m:ctrlPr>
                                    <a:rPr lang="en-GB"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sub>
                              </m:sSub>
                            </m:e>
                          </m:nary>
                        </m:den>
                      </m:f>
                    </m:oMath>
                  </m:oMathPara>
                </a14:m>
                <a:endParaRPr lang="en-GB" sz="12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f(t,d) - số lần xuất hiện từ t trong văn bản d.</a:t>
                </a:r>
                <a:endParaRPr lang="en-GB">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mẫu số là tổng số từ trong văn bản d</a:t>
                </a:r>
                <a:endParaRPr lang="en-GB">
                  <a:latin typeface="Times New Roman" panose="02020603050405020304" pitchFamily="18" charset="0"/>
                  <a:cs typeface="Times New Roman" panose="02020603050405020304" pitchFamily="18" charset="0"/>
                </a:endParaRPr>
              </a:p>
              <a:p>
                <a:pPr lvl="2"/>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IDF (Inverse Document Frequency): Tần số nghịch của 1 từ trong tập văn bản (corpus). </a:t>
                </a:r>
              </a:p>
              <a:p>
                <a:pPr lvl="2"/>
                <a:r>
                  <a:rPr lang="en-US">
                    <a:latin typeface="Times New Roman" panose="02020603050405020304" pitchFamily="18" charset="0"/>
                    <a:cs typeface="Times New Roman" panose="02020603050405020304" pitchFamily="18" charset="0"/>
                  </a:rPr>
                  <a:t>Mục đích của việc tính IDF là giảm giá trị của các từ thường xuyên xuất hiện như "is", "the"... Do các từ này không mang nhiều ý nghĩa trong việc phân loại văn bản.</a:t>
                </a:r>
                <a:endParaRPr lang="en-GB">
                  <a:latin typeface="Times New Roman" panose="02020603050405020304" pitchFamily="18" charset="0"/>
                  <a:cs typeface="Times New Roman" panose="02020603050405020304" pitchFamily="18" charset="0"/>
                </a:endParaRPr>
              </a:p>
              <a:p>
                <a:pPr marL="0" indent="0">
                  <a:buNone/>
                </a:pPr>
                <a:r>
                  <a:rPr lang="en-US"/>
                  <a:t>	</a:t>
                </a:r>
                <a14:m>
                  <m:oMath xmlns:m="http://schemas.openxmlformats.org/officeDocument/2006/math">
                    <m:r>
                      <a:rPr lang="en-US" sz="1600" i="1">
                        <a:latin typeface="Cambria Math" panose="02040503050406030204" pitchFamily="18" charset="0"/>
                      </a:rPr>
                      <m:t>𝐼𝐷𝐹</m:t>
                    </m:r>
                    <m:r>
                      <a:rPr lang="en-US" sz="1600" i="1">
                        <a:latin typeface="Cambria Math" panose="02040503050406030204" pitchFamily="18" charset="0"/>
                      </a:rPr>
                      <m:t> = </m:t>
                    </m:r>
                    <m:r>
                      <a:rPr lang="en-US" sz="1600" i="1">
                        <a:latin typeface="Cambria Math" panose="02040503050406030204" pitchFamily="18" charset="0"/>
                      </a:rPr>
                      <m:t>𝑙𝑜𝑔</m:t>
                    </m:r>
                    <m:f>
                      <m:fPr>
                        <m:ctrlPr>
                          <a:rPr lang="en-GB"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𝐷</m:t>
                        </m:r>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𝑑</m:t>
                        </m:r>
                        <m:r>
                          <a:rPr lang="en-US" sz="1600" i="1">
                            <a:latin typeface="Cambria Math" panose="02040503050406030204" pitchFamily="18" charset="0"/>
                          </a:rPr>
                          <m:t> ∈ </m:t>
                        </m:r>
                        <m:r>
                          <a:rPr lang="en-US" sz="1600" i="1">
                            <a:latin typeface="Cambria Math" panose="02040503050406030204" pitchFamily="18" charset="0"/>
                          </a:rPr>
                          <m:t>𝐷</m:t>
                        </m:r>
                        <m:r>
                          <a:rPr lang="en-US" sz="1600" i="1">
                            <a:latin typeface="Cambria Math" panose="02040503050406030204" pitchFamily="18" charset="0"/>
                          </a:rPr>
                          <m:t> : </m:t>
                        </m:r>
                        <m:r>
                          <a:rPr lang="en-US" sz="1600" i="1">
                            <a:latin typeface="Cambria Math" panose="02040503050406030204" pitchFamily="18" charset="0"/>
                          </a:rPr>
                          <m:t>𝑡</m:t>
                        </m:r>
                        <m:r>
                          <a:rPr lang="en-US" sz="1600" i="1">
                            <a:latin typeface="Cambria Math" panose="02040503050406030204" pitchFamily="18" charset="0"/>
                          </a:rPr>
                          <m:t> ∈ </m:t>
                        </m:r>
                        <m:r>
                          <a:rPr lang="en-US" sz="1600" i="1">
                            <a:latin typeface="Cambria Math" panose="02040503050406030204" pitchFamily="18" charset="0"/>
                          </a:rPr>
                          <m:t>𝑑</m:t>
                        </m:r>
                        <m:r>
                          <a:rPr lang="en-US" sz="1600" i="1">
                            <a:latin typeface="Cambria Math" panose="02040503050406030204" pitchFamily="18" charset="0"/>
                          </a:rPr>
                          <m:t>}|</m:t>
                        </m:r>
                      </m:den>
                    </m:f>
                  </m:oMath>
                </a14:m>
                <a:r>
                  <a:rPr lang="en-US" sz="160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lvl="3"/>
                <a:r>
                  <a:rPr lang="en-US">
                    <a:latin typeface="Times New Roman" panose="02020603050405020304" pitchFamily="18" charset="0"/>
                    <a:cs typeface="Times New Roman" panose="02020603050405020304" pitchFamily="18" charset="0"/>
                  </a:rPr>
                  <a:t>|D|: tổng số văn bản trong tập D</a:t>
                </a:r>
              </a:p>
              <a:p>
                <a:pPr lvl="3"/>
                <a:r>
                  <a:rPr lang="en-US">
                    <a:latin typeface="Times New Roman" panose="02020603050405020304" pitchFamily="18" charset="0"/>
                    <a:cs typeface="Times New Roman" panose="02020603050405020304" pitchFamily="18" charset="0"/>
                  </a:rPr>
                  <a:t>Mẫu số là số văn bản có chứa từ t . Nếu từ đó không xuất hiện ở bất cứ 1 văn bản nào trong tập thì mẫu số sẽ bằng 0 =&gt; phép chia cho không không hợp lệ, vì thế với trường hợp này thường cộng thêm 1 vào mẫu số</a:t>
                </a:r>
                <a:endParaRPr lang="en-GB">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480C4655-A501-46C6-BD5C-3837EE523015}"/>
                  </a:ext>
                </a:extLst>
              </p:cNvPr>
              <p:cNvSpPr>
                <a:spLocks noGrp="1" noRot="1" noChangeAspect="1" noMove="1" noResize="1" noEditPoints="1" noAdjustHandles="1" noChangeArrowheads="1" noChangeShapeType="1" noTextEdit="1"/>
              </p:cNvSpPr>
              <p:nvPr>
                <p:ph idx="1"/>
              </p:nvPr>
            </p:nvSpPr>
            <p:spPr>
              <a:xfrm>
                <a:off x="1097280" y="1845734"/>
                <a:ext cx="10172082" cy="4122580"/>
              </a:xfrm>
              <a:blipFill>
                <a:blip r:embed="rId2"/>
                <a:stretch>
                  <a:fillRect l="-599" t="-2367"/>
                </a:stretch>
              </a:blipFill>
            </p:spPr>
            <p:txBody>
              <a:bodyPr/>
              <a:lstStyle/>
              <a:p>
                <a:r>
                  <a:rPr lang="en-GB">
                    <a:noFill/>
                  </a:rPr>
                  <a:t> </a:t>
                </a:r>
              </a:p>
            </p:txBody>
          </p:sp>
        </mc:Fallback>
      </mc:AlternateContent>
    </p:spTree>
    <p:extLst>
      <p:ext uri="{BB962C8B-B14F-4D97-AF65-F5344CB8AC3E}">
        <p14:creationId xmlns:p14="http://schemas.microsoft.com/office/powerpoint/2010/main" val="166916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EA5CED-D9E4-434C-BCDE-884D6CF71D2C}"/>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Word embedding</a:t>
            </a:r>
            <a:endParaRPr lang="en-GB"/>
          </a:p>
        </p:txBody>
      </p:sp>
      <p:sp>
        <p:nvSpPr>
          <p:cNvPr id="3" name="Chỗ dành sẵn cho Nội dung 2">
            <a:extLst>
              <a:ext uri="{FF2B5EF4-FFF2-40B4-BE49-F238E27FC236}">
                <a16:creationId xmlns:a16="http://schemas.microsoft.com/office/drawing/2014/main" id="{480C4655-A501-46C6-BD5C-3837EE523015}"/>
              </a:ext>
            </a:extLst>
          </p:cNvPr>
          <p:cNvSpPr>
            <a:spLocks noGrp="1"/>
          </p:cNvSpPr>
          <p:nvPr>
            <p:ph idx="1"/>
          </p:nvPr>
        </p:nvSpPr>
        <p:spPr>
          <a:xfrm>
            <a:off x="889686" y="1845734"/>
            <a:ext cx="10379676" cy="4122580"/>
          </a:xfrm>
        </p:spPr>
        <p:txBody>
          <a:bodyPr>
            <a:normAutofit/>
          </a:bodyPr>
          <a:lstStyle/>
          <a:p>
            <a:pPr marL="384048" lvl="2" indent="0">
              <a:buNone/>
            </a:pPr>
            <a:r>
              <a:rPr lang="en-US" sz="1800" b="1">
                <a:latin typeface="Times New Roman" panose="02020603050405020304" pitchFamily="18" charset="0"/>
                <a:cs typeface="Times New Roman" panose="02020603050405020304" pitchFamily="18" charset="0"/>
              </a:rPr>
              <a:t>Prediction Base Embedding : </a:t>
            </a:r>
            <a:r>
              <a:rPr lang="en-US" sz="18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Word2vec</a:t>
            </a:r>
          </a:p>
          <a:p>
            <a:pPr marL="384048" lvl="2" indent="0">
              <a:buNone/>
            </a:pPr>
            <a:r>
              <a:rPr lang="en-US" sz="1800">
                <a:latin typeface="Times New Roman" panose="02020603050405020304" pitchFamily="18" charset="0"/>
                <a:cs typeface="Times New Roman" panose="02020603050405020304" pitchFamily="18" charset="0"/>
              </a:rPr>
              <a:t>Chiều của Word2vec nhỏ hơn nhiều so với one-hot-encoding với số chiều là NxD với N là số lượng văn bản (Number of docs) và D là số chiều word embedding.</a:t>
            </a:r>
          </a:p>
          <a:p>
            <a:pPr marL="384048" lvl="2" indent="0">
              <a:buNone/>
            </a:pPr>
            <a:r>
              <a:rPr lang="en-US" sz="1800">
                <a:latin typeface="Times New Roman" panose="02020603050405020304" pitchFamily="18" charset="0"/>
                <a:cs typeface="Times New Roman" panose="02020603050405020304" pitchFamily="18" charset="0"/>
              </a:rPr>
              <a:t>Word2vec có 2 model là skip-gram và Cbow:</a:t>
            </a:r>
          </a:p>
          <a:p>
            <a:pPr lvl="2"/>
            <a:r>
              <a:rPr lang="en-US" sz="1600">
                <a:latin typeface="Times New Roman" panose="02020603050405020304" pitchFamily="18" charset="0"/>
                <a:cs typeface="Times New Roman" panose="02020603050405020304" pitchFamily="18" charset="0"/>
              </a:rPr>
              <a:t>Skip-gram model là model predict word surrounding khi cho một từ cho trước, ví dụ như text = "I love you so much". Khi dùng 1 window search có size 3 ta thu được : {(i,you),love},{(love,so),you},{(you,much),so}. Nhiệm vụ của nó là khi cho 1 từ center ví dụ là love thì phải predict các từ xung quang là i, you.</a:t>
            </a:r>
            <a:endParaRPr lang="en-GB" sz="1600">
              <a:latin typeface="Times New Roman" panose="02020603050405020304" pitchFamily="18" charset="0"/>
              <a:cs typeface="Times New Roman" panose="02020603050405020304" pitchFamily="18" charset="0"/>
            </a:endParaRPr>
          </a:p>
          <a:p>
            <a:pPr lvl="2"/>
            <a:r>
              <a:rPr lang="en-US" sz="1600">
                <a:latin typeface="Times New Roman" panose="02020603050405020304" pitchFamily="18" charset="0"/>
                <a:cs typeface="Times New Roman" panose="02020603050405020304" pitchFamily="18" charset="0"/>
              </a:rPr>
              <a:t>Cbow là viết tắt của continous bag of word . Model này ngược với model skip-gram tức là cho những từ surrounding predict word current.</a:t>
            </a:r>
            <a:endParaRPr lang="en-GB" sz="1600">
              <a:latin typeface="Times New Roman" panose="02020603050405020304" pitchFamily="18" charset="0"/>
              <a:cs typeface="Times New Roman" panose="02020603050405020304" pitchFamily="18" charset="0"/>
            </a:endParaRPr>
          </a:p>
          <a:p>
            <a:pPr lvl="2"/>
            <a:r>
              <a:rPr lang="en-US" sz="1600">
                <a:latin typeface="Times New Roman" panose="02020603050405020304" pitchFamily="18" charset="0"/>
                <a:cs typeface="Times New Roman" panose="02020603050405020304" pitchFamily="18" charset="0"/>
              </a:rPr>
              <a:t>Trong thực tế người ta chỉ chọn một trong 2 model để training, Cbow thì training nhanh hơn nhưng độ chính xác không cao bằng skip-gram và ngược lại</a:t>
            </a:r>
            <a:endParaRPr lang="en-GB" sz="1600">
              <a:latin typeface="Times New Roman" panose="02020603050405020304" pitchFamily="18" charset="0"/>
              <a:cs typeface="Times New Roman" panose="02020603050405020304" pitchFamily="18" charset="0"/>
            </a:endParaRPr>
          </a:p>
          <a:p>
            <a:pPr marL="384048" lvl="2"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1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47CBFB-5AEA-4485-B3D5-E27725235AA1}"/>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RNN</a:t>
            </a:r>
          </a:p>
        </p:txBody>
      </p:sp>
      <p:sp>
        <p:nvSpPr>
          <p:cNvPr id="3" name="Chỗ dành sẵn cho Nội dung 2">
            <a:extLst>
              <a:ext uri="{FF2B5EF4-FFF2-40B4-BE49-F238E27FC236}">
                <a16:creationId xmlns:a16="http://schemas.microsoft.com/office/drawing/2014/main" id="{920E9958-2A95-4598-A605-0796A779CD08}"/>
              </a:ext>
            </a:extLst>
          </p:cNvPr>
          <p:cNvSpPr>
            <a:spLocks noGrp="1"/>
          </p:cNvSpPr>
          <p:nvPr>
            <p:ph idx="1"/>
          </p:nvPr>
        </p:nvSpPr>
        <p:spPr>
          <a:xfrm>
            <a:off x="1097280" y="1845734"/>
            <a:ext cx="5909002" cy="4023360"/>
          </a:xfrm>
        </p:spPr>
        <p:txBody>
          <a:bodyPr>
            <a:normAutofit/>
          </a:bodyPr>
          <a:lstStyle/>
          <a:p>
            <a:r>
              <a:rPr lang="en-GB" b="1">
                <a:latin typeface="Times New Roman" panose="02020603050405020304" pitchFamily="18" charset="0"/>
                <a:cs typeface="Times New Roman" panose="02020603050405020304" pitchFamily="18" charset="0"/>
              </a:rPr>
              <a:t>Recurrent Neural Networks (RNN): </a:t>
            </a:r>
            <a:r>
              <a:rPr lang="en-US">
                <a:latin typeface="Times New Roman" panose="02020603050405020304" pitchFamily="18" charset="0"/>
                <a:cs typeface="Times New Roman" panose="02020603050405020304" pitchFamily="18" charset="0"/>
              </a:rPr>
              <a:t>mạng RNN đã ra đời với ý tưởng là sử dụng bộ nhớ để lưu lại thông tin từ các bước xử lý trước đó để đưa ra dự đoán chính xac cho các bước dự đoán hiện tại.</a:t>
            </a:r>
            <a:endParaRPr lang="en-GB">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RNN có nhiều dạng : one to one, one to many, many to one, many to many</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4" name="Hình ảnh 3" descr="Ảnh có chứa đồng hồ&#10;&#10;Mô tả được tạo với mức tin cậy cao">
            <a:extLst>
              <a:ext uri="{FF2B5EF4-FFF2-40B4-BE49-F238E27FC236}">
                <a16:creationId xmlns:a16="http://schemas.microsoft.com/office/drawing/2014/main" id="{BC4D5949-8937-463A-8713-A6FF398658FD}"/>
              </a:ext>
            </a:extLst>
          </p:cNvPr>
          <p:cNvPicPr/>
          <p:nvPr/>
        </p:nvPicPr>
        <p:blipFill>
          <a:blip r:embed="rId2"/>
          <a:stretch>
            <a:fillRect/>
          </a:stretch>
        </p:blipFill>
        <p:spPr>
          <a:xfrm>
            <a:off x="7722974" y="1845734"/>
            <a:ext cx="3432706" cy="2116167"/>
          </a:xfrm>
          <a:prstGeom prst="rect">
            <a:avLst/>
          </a:prstGeom>
        </p:spPr>
      </p:pic>
    </p:spTree>
    <p:extLst>
      <p:ext uri="{BB962C8B-B14F-4D97-AF65-F5344CB8AC3E}">
        <p14:creationId xmlns:p14="http://schemas.microsoft.com/office/powerpoint/2010/main" val="329433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47CBFB-5AEA-4485-B3D5-E27725235AA1}"/>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RNN</a:t>
            </a:r>
          </a:p>
        </p:txBody>
      </p:sp>
      <p:sp>
        <p:nvSpPr>
          <p:cNvPr id="3" name="Chỗ dành sẵn cho Nội dung 2">
            <a:extLst>
              <a:ext uri="{FF2B5EF4-FFF2-40B4-BE49-F238E27FC236}">
                <a16:creationId xmlns:a16="http://schemas.microsoft.com/office/drawing/2014/main" id="{920E9958-2A95-4598-A605-0796A779CD08}"/>
              </a:ext>
            </a:extLst>
          </p:cNvPr>
          <p:cNvSpPr>
            <a:spLocks noGrp="1"/>
          </p:cNvSpPr>
          <p:nvPr>
            <p:ph idx="1"/>
          </p:nvPr>
        </p:nvSpPr>
        <p:spPr>
          <a:xfrm>
            <a:off x="1097279" y="1845734"/>
            <a:ext cx="9035261" cy="4023360"/>
          </a:xfrm>
        </p:spPr>
        <p:txBody>
          <a:bodyPr>
            <a:normAutofit/>
          </a:bodyPr>
          <a:lstStyle/>
          <a:p>
            <a:r>
              <a:rPr lang="en-US" b="1">
                <a:latin typeface="Times New Roman" panose="02020603050405020304" pitchFamily="18" charset="0"/>
                <a:cs typeface="Times New Roman" panose="02020603050405020304" pitchFamily="18" charset="0"/>
              </a:rPr>
              <a:t>Nhược điểm của RNN:</a:t>
            </a:r>
            <a:endParaRPr lang="en-GB">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Bị mất mát thông tin đối với chuỗi rất dài: </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Gradient vanishing </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Chỉ sử dụng hàm </a:t>
            </a:r>
            <a:r>
              <a:rPr lang="en-US" b="1">
                <a:latin typeface="Times New Roman" panose="02020603050405020304" pitchFamily="18" charset="0"/>
                <a:cs typeface="Times New Roman" panose="02020603050405020304" pitchFamily="18" charset="0"/>
              </a:rPr>
              <a:t>tanh</a:t>
            </a:r>
            <a:r>
              <a:rPr lang="en-US">
                <a:latin typeface="Times New Roman" panose="02020603050405020304" pitchFamily="18" charset="0"/>
                <a:cs typeface="Times New Roman" panose="02020603050405020304" pitchFamily="18" charset="0"/>
              </a:rPr>
              <a:t> làm chức năng kích hoạt </a:t>
            </a:r>
            <a:endParaRPr lang="en-GB">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Đào tạo một RNN là một nhiệm vụ khó khăn</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0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47CBFB-5AEA-4485-B3D5-E27725235AA1}"/>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LSTM</a:t>
            </a:r>
          </a:p>
        </p:txBody>
      </p:sp>
      <p:sp>
        <p:nvSpPr>
          <p:cNvPr id="3" name="Chỗ dành sẵn cho Nội dung 2">
            <a:extLst>
              <a:ext uri="{FF2B5EF4-FFF2-40B4-BE49-F238E27FC236}">
                <a16:creationId xmlns:a16="http://schemas.microsoft.com/office/drawing/2014/main" id="{920E9958-2A95-4598-A605-0796A779CD08}"/>
              </a:ext>
            </a:extLst>
          </p:cNvPr>
          <p:cNvSpPr>
            <a:spLocks noGrp="1"/>
          </p:cNvSpPr>
          <p:nvPr>
            <p:ph idx="1"/>
          </p:nvPr>
        </p:nvSpPr>
        <p:spPr>
          <a:xfrm>
            <a:off x="1097280" y="1845734"/>
            <a:ext cx="4277910" cy="4023360"/>
          </a:xfrm>
        </p:spPr>
        <p:txBody>
          <a:bodyPr>
            <a:normAutofit/>
          </a:bodyPr>
          <a:lstStyle/>
          <a:p>
            <a:r>
              <a:rPr lang="en-GB" b="1">
                <a:latin typeface="Times New Roman" panose="02020603050405020304" pitchFamily="18" charset="0"/>
                <a:cs typeface="Times New Roman" panose="02020603050405020304" pitchFamily="18" charset="0"/>
              </a:rPr>
              <a:t>Long Short Term Memory networks (LSTM) </a:t>
            </a:r>
          </a:p>
          <a:p>
            <a:r>
              <a:rPr lang="en-GB">
                <a:latin typeface="Times New Roman" panose="02020603050405020304" pitchFamily="18" charset="0"/>
                <a:cs typeface="Times New Roman" panose="02020603050405020304" pitchFamily="18" charset="0"/>
              </a:rPr>
              <a:t>Cấu trúc của mạng LSTM</a:t>
            </a:r>
          </a:p>
          <a:p>
            <a:endParaRPr lang="en-GB">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608307F2-030A-4036-A67F-D1BA89C2C6EB}"/>
              </a:ext>
            </a:extLst>
          </p:cNvPr>
          <p:cNvPicPr/>
          <p:nvPr/>
        </p:nvPicPr>
        <p:blipFill>
          <a:blip r:embed="rId2"/>
          <a:stretch>
            <a:fillRect/>
          </a:stretch>
        </p:blipFill>
        <p:spPr>
          <a:xfrm>
            <a:off x="5724473" y="1845734"/>
            <a:ext cx="4998721" cy="3904370"/>
          </a:xfrm>
          <a:prstGeom prst="rect">
            <a:avLst/>
          </a:prstGeom>
        </p:spPr>
      </p:pic>
    </p:spTree>
    <p:extLst>
      <p:ext uri="{BB962C8B-B14F-4D97-AF65-F5344CB8AC3E}">
        <p14:creationId xmlns:p14="http://schemas.microsoft.com/office/powerpoint/2010/main" val="8430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30E1A1-DC5B-4654-BBC7-22D2552990EE}"/>
              </a:ext>
            </a:extLst>
          </p:cNvPr>
          <p:cNvSpPr>
            <a:spLocks noGrp="1"/>
          </p:cNvSpPr>
          <p:nvPr>
            <p:ph type="title"/>
          </p:nvPr>
        </p:nvSpPr>
        <p:spPr>
          <a:xfrm>
            <a:off x="1097280" y="286603"/>
            <a:ext cx="10058400" cy="1450757"/>
          </a:xfrm>
        </p:spPr>
        <p:txBody>
          <a:bodyPr/>
          <a:lstStyle/>
          <a:p>
            <a:r>
              <a:rPr lang="en-GB">
                <a:latin typeface="Times New Roman" panose="02020603050405020304" pitchFamily="18" charset="0"/>
                <a:cs typeface="Times New Roman" panose="02020603050405020304" pitchFamily="18" charset="0"/>
              </a:rPr>
              <a:t>LSTM</a:t>
            </a:r>
          </a:p>
        </p:txBody>
      </p:sp>
      <p:sp>
        <p:nvSpPr>
          <p:cNvPr id="3" name="Chỗ dành sẵn cho Nội dung 2">
            <a:extLst>
              <a:ext uri="{FF2B5EF4-FFF2-40B4-BE49-F238E27FC236}">
                <a16:creationId xmlns:a16="http://schemas.microsoft.com/office/drawing/2014/main" id="{DC85AC56-0887-465F-8B66-7B8A047A0D8E}"/>
              </a:ext>
            </a:extLst>
          </p:cNvPr>
          <p:cNvSpPr>
            <a:spLocks noGrp="1"/>
          </p:cNvSpPr>
          <p:nvPr>
            <p:ph idx="1"/>
          </p:nvPr>
        </p:nvSpPr>
        <p:spPr>
          <a:xfrm>
            <a:off x="1097281" y="1845734"/>
            <a:ext cx="5414730" cy="4023360"/>
          </a:xfrm>
        </p:spPr>
        <p:txBody>
          <a:bodyPr/>
          <a:lstStyle/>
          <a:p>
            <a:r>
              <a:rPr lang="en-US">
                <a:latin typeface="Times New Roman" panose="02020603050405020304" pitchFamily="18" charset="0"/>
                <a:cs typeface="Times New Roman" panose="02020603050405020304" pitchFamily="18" charset="0"/>
              </a:rPr>
              <a:t>Mỗi module LSTM sẽ  có ba cổng được đặt tên là</a:t>
            </a:r>
            <a:r>
              <a:rPr lang="en-US" b="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Input Gate </a:t>
            </a:r>
          </a:p>
          <a:p>
            <a:pPr>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Output Gate</a:t>
            </a:r>
          </a:p>
          <a:p>
            <a:pPr>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Forget Gate</a:t>
            </a:r>
            <a:endParaRPr lang="en-GB">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1A33F7B4-1FB8-41F1-9830-45AF5818B30D}"/>
              </a:ext>
            </a:extLst>
          </p:cNvPr>
          <p:cNvPicPr/>
          <p:nvPr/>
        </p:nvPicPr>
        <p:blipFill>
          <a:blip r:embed="rId2">
            <a:extLst>
              <a:ext uri="{28A0092B-C50C-407E-A947-70E740481C1C}">
                <a14:useLocalDpi xmlns:a14="http://schemas.microsoft.com/office/drawing/2010/main" val="0"/>
              </a:ext>
            </a:extLst>
          </a:blip>
          <a:stretch>
            <a:fillRect/>
          </a:stretch>
        </p:blipFill>
        <p:spPr>
          <a:xfrm>
            <a:off x="5214552" y="2288329"/>
            <a:ext cx="6042453" cy="3580765"/>
          </a:xfrm>
          <a:prstGeom prst="rect">
            <a:avLst/>
          </a:prstGeom>
        </p:spPr>
      </p:pic>
    </p:spTree>
    <p:extLst>
      <p:ext uri="{BB962C8B-B14F-4D97-AF65-F5344CB8AC3E}">
        <p14:creationId xmlns:p14="http://schemas.microsoft.com/office/powerpoint/2010/main" val="34364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E6727B-E86B-491A-8DC6-DBEB8899AC6C}"/>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LSTM</a:t>
            </a:r>
          </a:p>
        </p:txBody>
      </p:sp>
      <p:sp>
        <p:nvSpPr>
          <p:cNvPr id="3" name="Chỗ dành sẵn cho Nội dung 2">
            <a:extLst>
              <a:ext uri="{FF2B5EF4-FFF2-40B4-BE49-F238E27FC236}">
                <a16:creationId xmlns:a16="http://schemas.microsoft.com/office/drawing/2014/main" id="{0FE5FF7A-7E78-4BC7-92F8-C01DD02143A8}"/>
              </a:ext>
            </a:extLst>
          </p:cNvPr>
          <p:cNvSpPr>
            <a:spLocks noGrp="1"/>
          </p:cNvSpPr>
          <p:nvPr>
            <p:ph idx="1"/>
          </p:nvPr>
        </p:nvSpPr>
        <p:spPr>
          <a:xfrm>
            <a:off x="1097278" y="1845734"/>
            <a:ext cx="9517175" cy="4023360"/>
          </a:xfrm>
        </p:spPr>
        <p:txBody>
          <a:bodyPr>
            <a:normAutofit/>
          </a:bodyPr>
          <a:lstStyle/>
          <a:p>
            <a:r>
              <a:rPr lang="en-US" b="1">
                <a:latin typeface="Times New Roman" panose="02020603050405020304" pitchFamily="18" charset="0"/>
                <a:cs typeface="Times New Roman" panose="02020603050405020304" pitchFamily="18" charset="0"/>
              </a:rPr>
              <a:t>Forget Gate:</a:t>
            </a:r>
            <a:r>
              <a:rPr lang="en-US">
                <a:latin typeface="Times New Roman" panose="02020603050405020304" pitchFamily="18" charset="0"/>
                <a:cs typeface="Times New Roman" panose="02020603050405020304" pitchFamily="18" charset="0"/>
              </a:rPr>
              <a:t> Cổng này quyết định thông tin nào được bỏ qua trong dấu thời gian cụ thể. </a:t>
            </a:r>
          </a:p>
        </p:txBody>
      </p:sp>
      <p:pic>
        <p:nvPicPr>
          <p:cNvPr id="4" name="Hình ảnh 3">
            <a:extLst>
              <a:ext uri="{FF2B5EF4-FFF2-40B4-BE49-F238E27FC236}">
                <a16:creationId xmlns:a16="http://schemas.microsoft.com/office/drawing/2014/main" id="{B20F5D37-8315-451D-8629-2CDBFD6557C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04373" y="2580362"/>
            <a:ext cx="7684379" cy="2638456"/>
          </a:xfrm>
          <a:prstGeom prst="rect">
            <a:avLst/>
          </a:prstGeom>
        </p:spPr>
      </p:pic>
    </p:spTree>
    <p:extLst>
      <p:ext uri="{BB962C8B-B14F-4D97-AF65-F5344CB8AC3E}">
        <p14:creationId xmlns:p14="http://schemas.microsoft.com/office/powerpoint/2010/main" val="178414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66C1A6-C13E-4009-BF1A-44333A0296D9}"/>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LSTM </a:t>
            </a:r>
          </a:p>
        </p:txBody>
      </p:sp>
      <p:sp>
        <p:nvSpPr>
          <p:cNvPr id="3" name="Chỗ dành sẵn cho Nội dung 2">
            <a:extLst>
              <a:ext uri="{FF2B5EF4-FFF2-40B4-BE49-F238E27FC236}">
                <a16:creationId xmlns:a16="http://schemas.microsoft.com/office/drawing/2014/main" id="{EAF84E33-C5B3-48F4-B8E1-624F5A32DE90}"/>
              </a:ext>
            </a:extLst>
          </p:cNvPr>
          <p:cNvSpPr>
            <a:spLocks noGrp="1"/>
          </p:cNvSpPr>
          <p:nvPr>
            <p:ph idx="1"/>
          </p:nvPr>
        </p:nvSpPr>
        <p:spPr>
          <a:xfrm>
            <a:off x="1097280" y="1845734"/>
            <a:ext cx="9776666" cy="4023360"/>
          </a:xfrm>
        </p:spPr>
        <p:txBody>
          <a:bodyPr/>
          <a:lstStyle/>
          <a:p>
            <a:r>
              <a:rPr lang="en-US" b="1">
                <a:latin typeface="Times New Roman" panose="02020603050405020304" pitchFamily="18" charset="0"/>
                <a:cs typeface="Times New Roman" panose="02020603050405020304" pitchFamily="18" charset="0"/>
              </a:rPr>
              <a:t>Update Gate/input gate :</a:t>
            </a:r>
            <a:r>
              <a:rPr lang="en-US">
                <a:latin typeface="Times New Roman" panose="02020603050405020304" pitchFamily="18" charset="0"/>
                <a:cs typeface="Times New Roman" panose="02020603050405020304" pitchFamily="18" charset="0"/>
              </a:rPr>
              <a:t> Quyết định số lượng đơn vị được thêm vào trạng thái hiện tại.</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58D1B5A9-42F0-4F6C-81B6-46D89673980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29997" y="2816344"/>
            <a:ext cx="7817192" cy="2304297"/>
          </a:xfrm>
          <a:prstGeom prst="rect">
            <a:avLst/>
          </a:prstGeom>
        </p:spPr>
      </p:pic>
    </p:spTree>
    <p:extLst>
      <p:ext uri="{BB962C8B-B14F-4D97-AF65-F5344CB8AC3E}">
        <p14:creationId xmlns:p14="http://schemas.microsoft.com/office/powerpoint/2010/main" val="184912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B159DF-DB7F-4DE5-9D9A-6336541D2E4D}"/>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LSTM</a:t>
            </a:r>
          </a:p>
        </p:txBody>
      </p:sp>
      <p:sp>
        <p:nvSpPr>
          <p:cNvPr id="3" name="Chỗ dành sẵn cho Nội dung 2">
            <a:extLst>
              <a:ext uri="{FF2B5EF4-FFF2-40B4-BE49-F238E27FC236}">
                <a16:creationId xmlns:a16="http://schemas.microsoft.com/office/drawing/2014/main" id="{B9614CBB-C3BB-49E0-939E-011CFE3F0AEB}"/>
              </a:ext>
            </a:extLst>
          </p:cNvPr>
          <p:cNvSpPr>
            <a:spLocks noGrp="1"/>
          </p:cNvSpPr>
          <p:nvPr>
            <p:ph idx="1"/>
          </p:nvPr>
        </p:nvSpPr>
        <p:spPr>
          <a:xfrm>
            <a:off x="1097280" y="1845734"/>
            <a:ext cx="9059974" cy="4023360"/>
          </a:xfrm>
        </p:spPr>
        <p:txBody>
          <a:bodyPr/>
          <a:lstStyle/>
          <a:p>
            <a:r>
              <a:rPr lang="en-US" b="1">
                <a:latin typeface="Times New Roman" panose="02020603050405020304" pitchFamily="18" charset="0"/>
                <a:cs typeface="Times New Roman" panose="02020603050405020304" pitchFamily="18" charset="0"/>
              </a:rPr>
              <a:t>Output Gate</a:t>
            </a:r>
            <a:r>
              <a:rPr lang="en-US">
                <a:latin typeface="Times New Roman" panose="02020603050405020304" pitchFamily="18" charset="0"/>
                <a:cs typeface="Times New Roman" panose="02020603050405020304" pitchFamily="18" charset="0"/>
              </a:rPr>
              <a:t>: Quyết định phần nào của ô hiện tại làm cho nó xuất ra.</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58D22266-19FD-46D8-A853-EC5D610A37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79783" y="2925439"/>
            <a:ext cx="7832433" cy="2294056"/>
          </a:xfrm>
          <a:prstGeom prst="rect">
            <a:avLst/>
          </a:prstGeom>
        </p:spPr>
      </p:pic>
    </p:spTree>
    <p:extLst>
      <p:ext uri="{BB962C8B-B14F-4D97-AF65-F5344CB8AC3E}">
        <p14:creationId xmlns:p14="http://schemas.microsoft.com/office/powerpoint/2010/main" val="359443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B1E641-6886-492B-A69B-C569CE021DA5}"/>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III.Kiến trúc ch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ơng trình</a:t>
            </a:r>
          </a:p>
        </p:txBody>
      </p:sp>
      <p:sp>
        <p:nvSpPr>
          <p:cNvPr id="3" name="Chỗ dành sẵn cho Nội dung 2">
            <a:extLst>
              <a:ext uri="{FF2B5EF4-FFF2-40B4-BE49-F238E27FC236}">
                <a16:creationId xmlns:a16="http://schemas.microsoft.com/office/drawing/2014/main" id="{AAAEE2A7-D8F9-411E-971C-FE981252E534}"/>
              </a:ext>
            </a:extLst>
          </p:cNvPr>
          <p:cNvSpPr>
            <a:spLocks noGrp="1"/>
          </p:cNvSpPr>
          <p:nvPr>
            <p:ph idx="1"/>
          </p:nvPr>
        </p:nvSpPr>
        <p:spPr/>
        <p:txBody>
          <a:bodyPr>
            <a:normAutofit/>
          </a:bodyPr>
          <a:lstStyle/>
          <a:p>
            <a:pPr marL="457200" indent="-457200">
              <a:buFont typeface="+mj-lt"/>
              <a:buAutoNum type="arabicPeriod"/>
            </a:pPr>
            <a:r>
              <a:rPr lang="en-GB" sz="2400">
                <a:latin typeface="Times New Roman" panose="02020603050405020304" pitchFamily="18" charset="0"/>
                <a:cs typeface="Times New Roman" panose="02020603050405020304" pitchFamily="18" charset="0"/>
              </a:rPr>
              <a:t>Mô tả dữ liệu</a:t>
            </a:r>
          </a:p>
          <a:p>
            <a:pPr marL="457200" indent="-457200">
              <a:buFont typeface="+mj-lt"/>
              <a:buAutoNum type="arabicPeriod"/>
            </a:pPr>
            <a:r>
              <a:rPr lang="en-GB" sz="2400">
                <a:latin typeface="Times New Roman" panose="02020603050405020304" pitchFamily="18" charset="0"/>
                <a:cs typeface="Times New Roman" panose="02020603050405020304" pitchFamily="18" charset="0"/>
              </a:rPr>
              <a:t>Các b</a:t>
            </a:r>
            <a:r>
              <a:rPr lang="vi-VN" sz="2400">
                <a:latin typeface="Times New Roman" panose="02020603050405020304" pitchFamily="18" charset="0"/>
                <a:cs typeface="Times New Roman" panose="02020603050405020304" pitchFamily="18" charset="0"/>
              </a:rPr>
              <a:t>ư</a:t>
            </a:r>
            <a:r>
              <a:rPr lang="en-GB" sz="2400">
                <a:latin typeface="Times New Roman" panose="02020603050405020304" pitchFamily="18" charset="0"/>
                <a:cs typeface="Times New Roman" panose="02020603050405020304" pitchFamily="18" charset="0"/>
              </a:rPr>
              <a:t>ớc thực hiện</a:t>
            </a:r>
          </a:p>
        </p:txBody>
      </p:sp>
    </p:spTree>
    <p:extLst>
      <p:ext uri="{BB962C8B-B14F-4D97-AF65-F5344CB8AC3E}">
        <p14:creationId xmlns:p14="http://schemas.microsoft.com/office/powerpoint/2010/main" val="56845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D4DE95-0171-49F0-A7CA-4E05BEE1B219}"/>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Nội dung bài tập lớn</a:t>
            </a:r>
          </a:p>
        </p:txBody>
      </p:sp>
      <p:sp>
        <p:nvSpPr>
          <p:cNvPr id="3" name="Chỗ dành sẵn cho Nội dung 2">
            <a:extLst>
              <a:ext uri="{FF2B5EF4-FFF2-40B4-BE49-F238E27FC236}">
                <a16:creationId xmlns:a16="http://schemas.microsoft.com/office/drawing/2014/main" id="{4F74CFFA-AA20-44F2-B970-AA88E23ADE02}"/>
              </a:ext>
            </a:extLst>
          </p:cNvPr>
          <p:cNvSpPr>
            <a:spLocks noGrp="1"/>
          </p:cNvSpPr>
          <p:nvPr>
            <p:ph idx="1"/>
          </p:nvPr>
        </p:nvSpPr>
        <p:spPr/>
        <p:txBody>
          <a:bodyPr/>
          <a:lstStyle/>
          <a:p>
            <a:r>
              <a:rPr lang="en-GB">
                <a:latin typeface="Times New Roman" panose="02020603050405020304" pitchFamily="18" charset="0"/>
                <a:cs typeface="Times New Roman" panose="02020603050405020304" pitchFamily="18" charset="0"/>
              </a:rPr>
              <a:t>I. Giới thiệu về đề tài</a:t>
            </a:r>
          </a:p>
          <a:p>
            <a:r>
              <a:rPr lang="en-GB">
                <a:latin typeface="Times New Roman" panose="02020603050405020304" pitchFamily="18" charset="0"/>
                <a:cs typeface="Times New Roman" panose="02020603050405020304" pitchFamily="18" charset="0"/>
              </a:rPr>
              <a:t>II. 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ớng tiếp cận</a:t>
            </a:r>
          </a:p>
          <a:p>
            <a:r>
              <a:rPr lang="en-GB">
                <a:latin typeface="Times New Roman" panose="02020603050405020304" pitchFamily="18" charset="0"/>
                <a:cs typeface="Times New Roman" panose="02020603050405020304" pitchFamily="18" charset="0"/>
              </a:rPr>
              <a:t>III. Kiến trúc ch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ơng trình</a:t>
            </a:r>
          </a:p>
          <a:p>
            <a:r>
              <a:rPr lang="en-GB">
                <a:latin typeface="Times New Roman" panose="02020603050405020304" pitchFamily="18" charset="0"/>
                <a:cs typeface="Times New Roman" panose="02020603050405020304" pitchFamily="18" charset="0"/>
              </a:rPr>
              <a:t>IV. Kết quả ch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ơng trình</a:t>
            </a:r>
          </a:p>
          <a:p>
            <a:r>
              <a:rPr lang="en-GB">
                <a:latin typeface="Times New Roman" panose="02020603050405020304" pitchFamily="18" charset="0"/>
                <a:cs typeface="Times New Roman" panose="02020603050405020304" pitchFamily="18" charset="0"/>
              </a:rPr>
              <a:t>V.  So sánh và đánh giá với các mô hình khác</a:t>
            </a:r>
          </a:p>
          <a:p>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8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E34E0-6FD8-4FDD-A957-0450EC43D813}"/>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Mô tả dữ liệu</a:t>
            </a:r>
          </a:p>
        </p:txBody>
      </p:sp>
      <p:sp>
        <p:nvSpPr>
          <p:cNvPr id="3" name="Chỗ dành sẵn cho Nội dung 2">
            <a:extLst>
              <a:ext uri="{FF2B5EF4-FFF2-40B4-BE49-F238E27FC236}">
                <a16:creationId xmlns:a16="http://schemas.microsoft.com/office/drawing/2014/main" id="{37C4A652-07D0-438D-B028-E6B9C77F016C}"/>
              </a:ext>
            </a:extLst>
          </p:cNvPr>
          <p:cNvSpPr>
            <a:spLocks noGrp="1"/>
          </p:cNvSpPr>
          <p:nvPr>
            <p:ph idx="1"/>
          </p:nvPr>
        </p:nvSpPr>
        <p:spPr>
          <a:xfrm>
            <a:off x="1097280" y="1845734"/>
            <a:ext cx="10058400" cy="4023360"/>
          </a:xfrm>
        </p:spPr>
        <p:txBody>
          <a:bodyPr>
            <a:normAutofit/>
          </a:bodyPr>
          <a:lstStyle/>
          <a:p>
            <a:pPr>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Dữ liệu gồm hơn 80000 bài báo đ</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ợc </a:t>
            </a:r>
            <a:r>
              <a:rPr lang="en-US">
                <a:latin typeface="Times New Roman" panose="02020603050405020304" pitchFamily="18" charset="0"/>
                <a:cs typeface="Times New Roman" panose="02020603050405020304" pitchFamily="18" charset="0"/>
              </a:rPr>
              <a:t>chia thành 10 topic gồm:</a:t>
            </a:r>
          </a:p>
          <a:p>
            <a:pPr marL="201168" lvl="1" indent="0">
              <a:buNone/>
            </a:pPr>
            <a:r>
              <a:rPr lang="en-US">
                <a:latin typeface="Times New Roman" panose="02020603050405020304" pitchFamily="18" charset="0"/>
                <a:cs typeface="Times New Roman" panose="02020603050405020304" pitchFamily="18" charset="0"/>
              </a:rPr>
              <a:t>Đời sống	Thế giới </a:t>
            </a:r>
            <a:endParaRPr lang="en-GB">
              <a:latin typeface="Times New Roman" panose="02020603050405020304" pitchFamily="18" charset="0"/>
              <a:cs typeface="Times New Roman" panose="02020603050405020304" pitchFamily="18" charset="0"/>
            </a:endParaRPr>
          </a:p>
          <a:p>
            <a:pPr marL="201168" lvl="1" indent="0">
              <a:buNone/>
            </a:pPr>
            <a:r>
              <a:rPr lang="en-US">
                <a:latin typeface="Times New Roman" panose="02020603050405020304" pitchFamily="18" charset="0"/>
                <a:cs typeface="Times New Roman" panose="02020603050405020304" pitchFamily="18" charset="0"/>
              </a:rPr>
              <a:t>Khoa học	Thế thao</a:t>
            </a:r>
            <a:endParaRPr lang="en-GB">
              <a:latin typeface="Times New Roman" panose="02020603050405020304" pitchFamily="18" charset="0"/>
              <a:cs typeface="Times New Roman" panose="02020603050405020304" pitchFamily="18" charset="0"/>
            </a:endParaRPr>
          </a:p>
          <a:p>
            <a:pPr marL="201168" lvl="1" indent="0">
              <a:buNone/>
            </a:pPr>
            <a:r>
              <a:rPr lang="en-US">
                <a:latin typeface="Times New Roman" panose="02020603050405020304" pitchFamily="18" charset="0"/>
                <a:cs typeface="Times New Roman" panose="02020603050405020304" pitchFamily="18" charset="0"/>
              </a:rPr>
              <a:t>Kinh doanh	Văn hóa</a:t>
            </a:r>
            <a:endParaRPr lang="en-GB">
              <a:latin typeface="Times New Roman" panose="02020603050405020304" pitchFamily="18" charset="0"/>
              <a:cs typeface="Times New Roman" panose="02020603050405020304" pitchFamily="18" charset="0"/>
            </a:endParaRPr>
          </a:p>
          <a:p>
            <a:pPr marL="201168" lvl="1" indent="0">
              <a:buNone/>
            </a:pPr>
            <a:r>
              <a:rPr lang="en-US">
                <a:latin typeface="Times New Roman" panose="02020603050405020304" pitchFamily="18" charset="0"/>
                <a:cs typeface="Times New Roman" panose="02020603050405020304" pitchFamily="18" charset="0"/>
              </a:rPr>
              <a:t>Pháp luật	Sức khỏe</a:t>
            </a:r>
            <a:endParaRPr lang="en-GB">
              <a:latin typeface="Times New Roman" panose="02020603050405020304" pitchFamily="18" charset="0"/>
              <a:cs typeface="Times New Roman" panose="02020603050405020304" pitchFamily="18" charset="0"/>
            </a:endParaRPr>
          </a:p>
          <a:p>
            <a:pPr marL="201168" lvl="1" indent="0">
              <a:buNone/>
            </a:pPr>
            <a:r>
              <a:rPr lang="en-US">
                <a:latin typeface="Times New Roman" panose="02020603050405020304" pitchFamily="18" charset="0"/>
                <a:cs typeface="Times New Roman" panose="02020603050405020304" pitchFamily="18" charset="0"/>
              </a:rPr>
              <a:t>Vi tính 		Chính trị xã hội</a:t>
            </a:r>
            <a:endParaRPr lang="en-GB">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Các bài báo thuộc cùng topic được lưu trong cùng folder. </a:t>
            </a:r>
          </a:p>
          <a:p>
            <a:pPr>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Tập train gồm hơn 50000 bài báo, tập test gồm hơn 30000 bài báo </a:t>
            </a:r>
            <a:endParaRPr lang="en-GB">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endParaRPr lang="en-GB">
              <a:latin typeface="Times New Roman" panose="02020603050405020304" pitchFamily="18" charset="0"/>
              <a:cs typeface="Times New Roman" panose="02020603050405020304" pitchFamily="18" charset="0"/>
            </a:endParaRPr>
          </a:p>
          <a:p>
            <a:pPr lvl="1"/>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92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9FD5C7-CAA2-4560-A741-51D19004CA0E}"/>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Các b</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ớc thực hiện</a:t>
            </a:r>
          </a:p>
        </p:txBody>
      </p:sp>
      <p:pic>
        <p:nvPicPr>
          <p:cNvPr id="7" name="Chỗ dành sẵn cho Nội dung 3">
            <a:extLst>
              <a:ext uri="{FF2B5EF4-FFF2-40B4-BE49-F238E27FC236}">
                <a16:creationId xmlns:a16="http://schemas.microsoft.com/office/drawing/2014/main" id="{9F559F83-7C44-4C29-A7D6-7E8972DE2881}"/>
              </a:ext>
            </a:extLst>
          </p:cNvPr>
          <p:cNvPicPr>
            <a:picLocks/>
          </p:cNvPicPr>
          <p:nvPr/>
        </p:nvPicPr>
        <p:blipFill rotWithShape="1">
          <a:blip r:embed="rId2">
            <a:extLst>
              <a:ext uri="{28A0092B-C50C-407E-A947-70E740481C1C}">
                <a14:useLocalDpi xmlns:a14="http://schemas.microsoft.com/office/drawing/2010/main" val="0"/>
              </a:ext>
            </a:extLst>
          </a:blip>
          <a:srcRect t="-1" b="1422"/>
          <a:stretch/>
        </p:blipFill>
        <p:spPr>
          <a:xfrm>
            <a:off x="7039627" y="1814556"/>
            <a:ext cx="3494762" cy="3946164"/>
          </a:xfrm>
          <a:prstGeom prst="rect">
            <a:avLst/>
          </a:prstGeom>
        </p:spPr>
      </p:pic>
      <p:sp>
        <p:nvSpPr>
          <p:cNvPr id="6" name="Chỗ dành sẵn cho Nội dung 5">
            <a:extLst>
              <a:ext uri="{FF2B5EF4-FFF2-40B4-BE49-F238E27FC236}">
                <a16:creationId xmlns:a16="http://schemas.microsoft.com/office/drawing/2014/main" id="{3E972B66-5AC4-4C53-881B-649C1FBEBB7A}"/>
              </a:ext>
            </a:extLst>
          </p:cNvPr>
          <p:cNvSpPr>
            <a:spLocks noGrp="1"/>
          </p:cNvSpPr>
          <p:nvPr>
            <p:ph idx="1"/>
          </p:nvPr>
        </p:nvSpPr>
        <p:spPr>
          <a:xfrm>
            <a:off x="1097280" y="1737360"/>
            <a:ext cx="5942347" cy="4023360"/>
          </a:xfrm>
        </p:spPr>
        <p:txBody>
          <a:bodyPr>
            <a:normAutofit/>
          </a:bodyPr>
          <a:lstStyle/>
          <a:p>
            <a:pPr lvl="0"/>
            <a:r>
              <a:rPr lang="en-US">
                <a:latin typeface="Times New Roman" panose="02020603050405020304" pitchFamily="18" charset="0"/>
                <a:cs typeface="Times New Roman" panose="02020603050405020304" pitchFamily="18" charset="0"/>
              </a:rPr>
              <a:t>Đọc dữ liệu, chia dữ liệu thành 3 phần là train, validate, test. Gồm data và label</a:t>
            </a:r>
            <a:endParaRPr lang="en-GB">
              <a:latin typeface="Times New Roman" panose="02020603050405020304" pitchFamily="18" charset="0"/>
              <a:cs typeface="Times New Roman" panose="02020603050405020304" pitchFamily="18" charset="0"/>
            </a:endParaRPr>
          </a:p>
          <a:p>
            <a:pPr lvl="0"/>
            <a:r>
              <a:rPr lang="en-US" b="1">
                <a:latin typeface="Times New Roman" panose="02020603050405020304" pitchFamily="18" charset="0"/>
                <a:cs typeface="Times New Roman" panose="02020603050405020304" pitchFamily="18" charset="0"/>
              </a:rPr>
              <a:t>Tiền xử lý</a:t>
            </a:r>
            <a:endParaRPr lang="en-GB" b="1">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Tách từ</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Loại bỏ stopword + các ký tự đặc biệt</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Xây dựng thư viện từ</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TF-IDF</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One hot code cho label</a:t>
            </a:r>
            <a:endParaRPr lang="en-GB">
              <a:latin typeface="Times New Roman" panose="02020603050405020304" pitchFamily="18" charset="0"/>
              <a:cs typeface="Times New Roman" panose="02020603050405020304" pitchFamily="18" charset="0"/>
            </a:endParaRPr>
          </a:p>
          <a:p>
            <a:pPr lvl="0"/>
            <a:r>
              <a:rPr lang="en-US" b="1">
                <a:latin typeface="Times New Roman" panose="02020603050405020304" pitchFamily="18" charset="0"/>
                <a:cs typeface="Times New Roman" panose="02020603050405020304" pitchFamily="18" charset="0"/>
              </a:rPr>
              <a:t>Train:  </a:t>
            </a:r>
            <a:endParaRPr lang="en-GB" b="1">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Xây dựng mô hình LSTM</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Hiệu chỉnh cấu trúc mạng và tham số</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
        <p:nvSpPr>
          <p:cNvPr id="11" name="Hộp Văn bản 13">
            <a:extLst>
              <a:ext uri="{FF2B5EF4-FFF2-40B4-BE49-F238E27FC236}">
                <a16:creationId xmlns:a16="http://schemas.microsoft.com/office/drawing/2014/main" id="{B40A4D94-372A-4408-8317-0E3437F2CE25}"/>
              </a:ext>
            </a:extLst>
          </p:cNvPr>
          <p:cNvSpPr txBox="1"/>
          <p:nvPr/>
        </p:nvSpPr>
        <p:spPr>
          <a:xfrm>
            <a:off x="7914623" y="5955296"/>
            <a:ext cx="2400300"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900" i="1">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rPr>
              <a:t>Figure 1 Kiến trúc chương trình</a:t>
            </a:r>
            <a:endParaRPr lang="en-GB" sz="900" i="1">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2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9FD5C7-CAA2-4560-A741-51D19004CA0E}"/>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Tiền xử lý</a:t>
            </a:r>
          </a:p>
        </p:txBody>
      </p:sp>
      <p:sp>
        <p:nvSpPr>
          <p:cNvPr id="6" name="Chỗ dành sẵn cho Nội dung 5">
            <a:extLst>
              <a:ext uri="{FF2B5EF4-FFF2-40B4-BE49-F238E27FC236}">
                <a16:creationId xmlns:a16="http://schemas.microsoft.com/office/drawing/2014/main" id="{3E972B66-5AC4-4C53-881B-649C1FBEBB7A}"/>
              </a:ext>
            </a:extLst>
          </p:cNvPr>
          <p:cNvSpPr>
            <a:spLocks noGrp="1"/>
          </p:cNvSpPr>
          <p:nvPr>
            <p:ph idx="1"/>
          </p:nvPr>
        </p:nvSpPr>
        <p:spPr>
          <a:xfrm>
            <a:off x="1097280" y="1737360"/>
            <a:ext cx="5942347" cy="4023360"/>
          </a:xfrm>
        </p:spPr>
        <p:txBody>
          <a:bodyPr>
            <a:normAutofit/>
          </a:bodyPr>
          <a:lstStyle/>
          <a:p>
            <a:r>
              <a:rPr lang="en-US">
                <a:latin typeface="Times New Roman" panose="02020603050405020304" pitchFamily="18" charset="0"/>
                <a:cs typeface="Times New Roman" panose="02020603050405020304" pitchFamily="18" charset="0"/>
              </a:rPr>
              <a:t>Hàm lấy dữ liệu  đồng thời loại bỏ các kí tự đặc biệt và tách từ:</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AB3E9192-401B-4F4A-99A1-07B851287693}"/>
              </a:ext>
            </a:extLst>
          </p:cNvPr>
          <p:cNvPicPr/>
          <p:nvPr/>
        </p:nvPicPr>
        <p:blipFill>
          <a:blip r:embed="rId2"/>
          <a:stretch>
            <a:fillRect/>
          </a:stretch>
        </p:blipFill>
        <p:spPr>
          <a:xfrm>
            <a:off x="1965021" y="2618057"/>
            <a:ext cx="8156010" cy="3142663"/>
          </a:xfrm>
          <a:prstGeom prst="rect">
            <a:avLst/>
          </a:prstGeom>
        </p:spPr>
      </p:pic>
    </p:spTree>
    <p:extLst>
      <p:ext uri="{BB962C8B-B14F-4D97-AF65-F5344CB8AC3E}">
        <p14:creationId xmlns:p14="http://schemas.microsoft.com/office/powerpoint/2010/main" val="413422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9FD5C7-CAA2-4560-A741-51D19004CA0E}"/>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Tiền xử lý</a:t>
            </a:r>
          </a:p>
        </p:txBody>
      </p:sp>
      <p:sp>
        <p:nvSpPr>
          <p:cNvPr id="6" name="Chỗ dành sẵn cho Nội dung 5">
            <a:extLst>
              <a:ext uri="{FF2B5EF4-FFF2-40B4-BE49-F238E27FC236}">
                <a16:creationId xmlns:a16="http://schemas.microsoft.com/office/drawing/2014/main" id="{3E972B66-5AC4-4C53-881B-649C1FBEBB7A}"/>
              </a:ext>
            </a:extLst>
          </p:cNvPr>
          <p:cNvSpPr>
            <a:spLocks noGrp="1"/>
          </p:cNvSpPr>
          <p:nvPr>
            <p:ph idx="1"/>
          </p:nvPr>
        </p:nvSpPr>
        <p:spPr>
          <a:xfrm>
            <a:off x="1097280" y="1737360"/>
            <a:ext cx="5942347" cy="4023360"/>
          </a:xfrm>
        </p:spPr>
        <p:txBody>
          <a:bodyPr>
            <a:normAutofit/>
          </a:bodyPr>
          <a:lstStyle/>
          <a:p>
            <a:r>
              <a:rPr lang="en-US">
                <a:latin typeface="Times New Roman" panose="02020603050405020304" pitchFamily="18" charset="0"/>
                <a:cs typeface="Times New Roman" panose="02020603050405020304" pitchFamily="18" charset="0"/>
              </a:rPr>
              <a:t>Hàm loại bỏ Stop word:</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36E13ACF-C24A-4A60-BAE8-D559C858D718}"/>
              </a:ext>
            </a:extLst>
          </p:cNvPr>
          <p:cNvPicPr/>
          <p:nvPr/>
        </p:nvPicPr>
        <p:blipFill>
          <a:blip r:embed="rId2"/>
          <a:stretch>
            <a:fillRect/>
          </a:stretch>
        </p:blipFill>
        <p:spPr>
          <a:xfrm>
            <a:off x="1921701" y="2456700"/>
            <a:ext cx="7623131" cy="2982522"/>
          </a:xfrm>
          <a:prstGeom prst="rect">
            <a:avLst/>
          </a:prstGeom>
        </p:spPr>
      </p:pic>
    </p:spTree>
    <p:extLst>
      <p:ext uri="{BB962C8B-B14F-4D97-AF65-F5344CB8AC3E}">
        <p14:creationId xmlns:p14="http://schemas.microsoft.com/office/powerpoint/2010/main" val="160762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9FD5C7-CAA2-4560-A741-51D19004CA0E}"/>
              </a:ext>
            </a:extLst>
          </p:cNvPr>
          <p:cNvSpPr>
            <a:spLocks noGrp="1"/>
          </p:cNvSpPr>
          <p:nvPr>
            <p:ph type="title"/>
          </p:nvPr>
        </p:nvSpPr>
        <p:spPr>
          <a:xfrm>
            <a:off x="1097280" y="286603"/>
            <a:ext cx="10058400" cy="1450757"/>
          </a:xfrm>
        </p:spPr>
        <p:txBody>
          <a:bodyPr>
            <a:normAutofit/>
          </a:bodyPr>
          <a:lstStyle/>
          <a:p>
            <a:r>
              <a:rPr lang="en-GB">
                <a:latin typeface="Times New Roman" panose="02020603050405020304" pitchFamily="18" charset="0"/>
                <a:cs typeface="Times New Roman" panose="02020603050405020304" pitchFamily="18" charset="0"/>
              </a:rPr>
              <a:t>Tiền xử lý</a:t>
            </a:r>
          </a:p>
        </p:txBody>
      </p:sp>
      <p:sp>
        <p:nvSpPr>
          <p:cNvPr id="6" name="Chỗ dành sẵn cho Nội dung 5">
            <a:extLst>
              <a:ext uri="{FF2B5EF4-FFF2-40B4-BE49-F238E27FC236}">
                <a16:creationId xmlns:a16="http://schemas.microsoft.com/office/drawing/2014/main" id="{3E972B66-5AC4-4C53-881B-649C1FBEBB7A}"/>
              </a:ext>
            </a:extLst>
          </p:cNvPr>
          <p:cNvSpPr>
            <a:spLocks noGrp="1"/>
          </p:cNvSpPr>
          <p:nvPr>
            <p:ph idx="1"/>
          </p:nvPr>
        </p:nvSpPr>
        <p:spPr>
          <a:xfrm>
            <a:off x="1097280" y="1737360"/>
            <a:ext cx="5942347" cy="4023360"/>
          </a:xfrm>
        </p:spPr>
        <p:txBody>
          <a:bodyPr>
            <a:normAutofit/>
          </a:bodyPr>
          <a:lstStyle/>
          <a:p>
            <a:r>
              <a:rPr lang="en-US">
                <a:latin typeface="Times New Roman" panose="02020603050405020304" pitchFamily="18" charset="0"/>
                <a:cs typeface="Times New Roman" panose="02020603050405020304" pitchFamily="18" charset="0"/>
              </a:rPr>
              <a:t>Sử dụng thư viện Scikit Learning: tính Tfidf giảm số chiều dữ liệu còn 500 cho mỗi dữ liệu:</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pic>
        <p:nvPicPr>
          <p:cNvPr id="7" name="Hình ảnh 6">
            <a:extLst>
              <a:ext uri="{FF2B5EF4-FFF2-40B4-BE49-F238E27FC236}">
                <a16:creationId xmlns:a16="http://schemas.microsoft.com/office/drawing/2014/main" id="{CFE3EEE3-310B-4606-8703-14FFCA38A463}"/>
              </a:ext>
            </a:extLst>
          </p:cNvPr>
          <p:cNvPicPr/>
          <p:nvPr/>
        </p:nvPicPr>
        <p:blipFill>
          <a:blip r:embed="rId2"/>
          <a:stretch>
            <a:fillRect/>
          </a:stretch>
        </p:blipFill>
        <p:spPr>
          <a:xfrm>
            <a:off x="2097065" y="2506823"/>
            <a:ext cx="7698288" cy="3366631"/>
          </a:xfrm>
          <a:prstGeom prst="rect">
            <a:avLst/>
          </a:prstGeom>
        </p:spPr>
      </p:pic>
    </p:spTree>
    <p:extLst>
      <p:ext uri="{BB962C8B-B14F-4D97-AF65-F5344CB8AC3E}">
        <p14:creationId xmlns:p14="http://schemas.microsoft.com/office/powerpoint/2010/main" val="77506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45CAF0-D241-4C78-B775-4389A54AB843}"/>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Xây dựng model </a:t>
            </a:r>
          </a:p>
        </p:txBody>
      </p:sp>
      <p:pic>
        <p:nvPicPr>
          <p:cNvPr id="4" name="Chỗ dành sẵn cho Nội dung 3">
            <a:extLst>
              <a:ext uri="{FF2B5EF4-FFF2-40B4-BE49-F238E27FC236}">
                <a16:creationId xmlns:a16="http://schemas.microsoft.com/office/drawing/2014/main" id="{9A780388-8FA5-4138-99E0-924FA1DC3184}"/>
              </a:ext>
            </a:extLst>
          </p:cNvPr>
          <p:cNvPicPr>
            <a:picLocks noGrp="1"/>
          </p:cNvPicPr>
          <p:nvPr>
            <p:ph idx="1"/>
          </p:nvPr>
        </p:nvPicPr>
        <p:blipFill>
          <a:blip r:embed="rId2"/>
          <a:stretch>
            <a:fillRect/>
          </a:stretch>
        </p:blipFill>
        <p:spPr>
          <a:xfrm>
            <a:off x="3069705" y="1975355"/>
            <a:ext cx="5097265" cy="3673883"/>
          </a:xfrm>
          <a:prstGeom prst="rect">
            <a:avLst/>
          </a:prstGeom>
        </p:spPr>
      </p:pic>
      <p:sp>
        <p:nvSpPr>
          <p:cNvPr id="5" name="Hộp Văn bản 15">
            <a:extLst>
              <a:ext uri="{FF2B5EF4-FFF2-40B4-BE49-F238E27FC236}">
                <a16:creationId xmlns:a16="http://schemas.microsoft.com/office/drawing/2014/main" id="{0E3987CE-1568-400B-A2BB-FC140E13E027}"/>
              </a:ext>
            </a:extLst>
          </p:cNvPr>
          <p:cNvSpPr txBox="1"/>
          <p:nvPr/>
        </p:nvSpPr>
        <p:spPr>
          <a:xfrm>
            <a:off x="4717311" y="5887233"/>
            <a:ext cx="3305175" cy="33147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400" i="1">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rPr>
              <a:t>Mô tả cấu trúc mạng</a:t>
            </a:r>
            <a:endParaRPr lang="en-GB" sz="900" i="1">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99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45CAF0-D241-4C78-B775-4389A54AB843}"/>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Thực hiện train và kết quả </a:t>
            </a:r>
          </a:p>
        </p:txBody>
      </p:sp>
      <p:sp>
        <p:nvSpPr>
          <p:cNvPr id="6" name="Chỗ dành sẵn cho Nội dung 5">
            <a:extLst>
              <a:ext uri="{FF2B5EF4-FFF2-40B4-BE49-F238E27FC236}">
                <a16:creationId xmlns:a16="http://schemas.microsoft.com/office/drawing/2014/main" id="{BAEBC25C-EB02-4E54-8018-0315384F311F}"/>
              </a:ext>
            </a:extLst>
          </p:cNvPr>
          <p:cNvSpPr>
            <a:spLocks noGrp="1"/>
          </p:cNvSpPr>
          <p:nvPr>
            <p:ph idx="1"/>
          </p:nvPr>
        </p:nvSpPr>
        <p:spPr/>
        <p:txBody>
          <a:bodyPr/>
          <a:lstStyle/>
          <a:p>
            <a:pPr lvl="0">
              <a:buFont typeface="Arial" panose="020B0604020202020204" pitchFamily="34" charset="0"/>
              <a:buChar char="•"/>
            </a:pPr>
            <a:r>
              <a:rPr lang="en-US">
                <a:latin typeface="Times New Roman" panose="02020603050405020304" pitchFamily="18" charset="0"/>
                <a:cs typeface="Times New Roman" panose="02020603050405020304" pitchFamily="18" charset="0"/>
              </a:rPr>
              <a:t>Sử dụng Google colab</a:t>
            </a:r>
            <a:endParaRPr lang="en-GB">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a:latin typeface="Times New Roman" panose="02020603050405020304" pitchFamily="18" charset="0"/>
                <a:cs typeface="Times New Roman" panose="02020603050405020304" pitchFamily="18" charset="0"/>
              </a:rPr>
              <a:t>Training với 50 epochs ,thời gian training 60 phút</a:t>
            </a:r>
            <a:endParaRPr lang="en-GB">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a:latin typeface="Times New Roman" panose="02020603050405020304" pitchFamily="18" charset="0"/>
                <a:cs typeface="Times New Roman" panose="02020603050405020304" pitchFamily="18" charset="0"/>
              </a:rPr>
              <a:t>Kết quả đạt được:</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Độ chính xác trên tập train: 98.75%</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Độ chính xác trên tập validate: 91.46%</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Độ chính xác trên tập test: 89.63%</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720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64037C-67C5-47D9-B205-02C79B11DF36}"/>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Biểu đồ sự hội tụ của quá trình training</a:t>
            </a:r>
          </a:p>
        </p:txBody>
      </p:sp>
      <p:pic>
        <p:nvPicPr>
          <p:cNvPr id="4" name="Chỗ dành sẵn cho Nội dung 3">
            <a:extLst>
              <a:ext uri="{FF2B5EF4-FFF2-40B4-BE49-F238E27FC236}">
                <a16:creationId xmlns:a16="http://schemas.microsoft.com/office/drawing/2014/main" id="{BCF513AD-6966-4991-B322-B6DE593CFA36}"/>
              </a:ext>
            </a:extLst>
          </p:cNvPr>
          <p:cNvPicPr>
            <a:picLocks noGrp="1"/>
          </p:cNvPicPr>
          <p:nvPr>
            <p:ph idx="1"/>
          </p:nvPr>
        </p:nvPicPr>
        <p:blipFill>
          <a:blip r:embed="rId2"/>
          <a:stretch>
            <a:fillRect/>
          </a:stretch>
        </p:blipFill>
        <p:spPr>
          <a:xfrm>
            <a:off x="1235066" y="2000249"/>
            <a:ext cx="3900605" cy="2748147"/>
          </a:xfrm>
          <a:prstGeom prst="rect">
            <a:avLst/>
          </a:prstGeom>
        </p:spPr>
      </p:pic>
      <p:pic>
        <p:nvPicPr>
          <p:cNvPr id="5" name="Hình ảnh 4">
            <a:extLst>
              <a:ext uri="{FF2B5EF4-FFF2-40B4-BE49-F238E27FC236}">
                <a16:creationId xmlns:a16="http://schemas.microsoft.com/office/drawing/2014/main" id="{DB5AA23C-9E1E-4983-8927-2CF8643C9DC9}"/>
              </a:ext>
            </a:extLst>
          </p:cNvPr>
          <p:cNvPicPr/>
          <p:nvPr/>
        </p:nvPicPr>
        <p:blipFill>
          <a:blip r:embed="rId3"/>
          <a:stretch>
            <a:fillRect/>
          </a:stretch>
        </p:blipFill>
        <p:spPr>
          <a:xfrm>
            <a:off x="6096000" y="2000249"/>
            <a:ext cx="4267200" cy="2748147"/>
          </a:xfrm>
          <a:prstGeom prst="rect">
            <a:avLst/>
          </a:prstGeom>
        </p:spPr>
      </p:pic>
      <p:sp>
        <p:nvSpPr>
          <p:cNvPr id="6" name="Hộp Văn bản 5">
            <a:extLst>
              <a:ext uri="{FF2B5EF4-FFF2-40B4-BE49-F238E27FC236}">
                <a16:creationId xmlns:a16="http://schemas.microsoft.com/office/drawing/2014/main" id="{D0084FDE-B9FE-4577-A665-75C7C65FBA25}"/>
              </a:ext>
            </a:extLst>
          </p:cNvPr>
          <p:cNvSpPr txBox="1"/>
          <p:nvPr/>
        </p:nvSpPr>
        <p:spPr>
          <a:xfrm>
            <a:off x="2605414" y="5011285"/>
            <a:ext cx="2229633"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accuracy</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BF6F824D-3BFF-473A-AA67-35268DAC6FB1}"/>
              </a:ext>
            </a:extLst>
          </p:cNvPr>
          <p:cNvSpPr txBox="1"/>
          <p:nvPr/>
        </p:nvSpPr>
        <p:spPr>
          <a:xfrm>
            <a:off x="7933150" y="4965118"/>
            <a:ext cx="16534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loss</a:t>
            </a:r>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10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9A32B5-0552-4222-9D5B-030D44CA5F71}"/>
              </a:ext>
            </a:extLst>
          </p:cNvPr>
          <p:cNvSpPr>
            <a:spLocks noGrp="1"/>
          </p:cNvSpPr>
          <p:nvPr>
            <p:ph type="title"/>
          </p:nvPr>
        </p:nvSpPr>
        <p:spPr>
          <a:xfrm>
            <a:off x="1097279" y="286603"/>
            <a:ext cx="10201197" cy="1429463"/>
          </a:xfrm>
        </p:spPr>
        <p:txBody>
          <a:bodyPr/>
          <a:lstStyle/>
          <a:p>
            <a:r>
              <a:rPr lang="en-GB">
                <a:latin typeface="Times New Roman" panose="02020603050405020304" pitchFamily="18" charset="0"/>
                <a:cs typeface="Times New Roman" panose="02020603050405020304" pitchFamily="18" charset="0"/>
              </a:rPr>
              <a:t>So sánh và đánh giá với các mô hình khác </a:t>
            </a:r>
          </a:p>
        </p:txBody>
      </p:sp>
      <p:sp>
        <p:nvSpPr>
          <p:cNvPr id="3" name="Chỗ dành sẵn cho Nội dung 2">
            <a:extLst>
              <a:ext uri="{FF2B5EF4-FFF2-40B4-BE49-F238E27FC236}">
                <a16:creationId xmlns:a16="http://schemas.microsoft.com/office/drawing/2014/main" id="{74833CAA-8C14-447E-BE17-E67B83AD70BB}"/>
              </a:ext>
            </a:extLst>
          </p:cNvPr>
          <p:cNvSpPr>
            <a:spLocks noGrp="1"/>
          </p:cNvSpPr>
          <p:nvPr>
            <p:ph idx="1"/>
          </p:nvPr>
        </p:nvSpPr>
        <p:spPr>
          <a:xfrm>
            <a:off x="1097280" y="1845734"/>
            <a:ext cx="5228364" cy="4023360"/>
          </a:xfrm>
        </p:spPr>
        <p:txBody>
          <a:bodyPr/>
          <a:lstStyle/>
          <a:p>
            <a:r>
              <a:rPr lang="en-US">
                <a:latin typeface="Times New Roman" panose="02020603050405020304" pitchFamily="18" charset="0"/>
                <a:cs typeface="Times New Roman" panose="02020603050405020304" pitchFamily="18" charset="0"/>
              </a:rPr>
              <a:t>Bảng dưới là kết quả khi chạy các thuật toán phân loại khác với cùng 1 bộ dữ liệu</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graphicFrame>
        <p:nvGraphicFramePr>
          <p:cNvPr id="6" name="Bảng 5">
            <a:extLst>
              <a:ext uri="{FF2B5EF4-FFF2-40B4-BE49-F238E27FC236}">
                <a16:creationId xmlns:a16="http://schemas.microsoft.com/office/drawing/2014/main" id="{B4DCCE57-3B47-4E2C-A6DC-700D92C24E3A}"/>
              </a:ext>
            </a:extLst>
          </p:cNvPr>
          <p:cNvGraphicFramePr>
            <a:graphicFrameLocks noGrp="1"/>
          </p:cNvGraphicFramePr>
          <p:nvPr>
            <p:extLst>
              <p:ext uri="{D42A27DB-BD31-4B8C-83A1-F6EECF244321}">
                <p14:modId xmlns:p14="http://schemas.microsoft.com/office/powerpoint/2010/main" val="3205198738"/>
              </p:ext>
            </p:extLst>
          </p:nvPr>
        </p:nvGraphicFramePr>
        <p:xfrm>
          <a:off x="1206122" y="2561422"/>
          <a:ext cx="4453890" cy="1058230"/>
        </p:xfrm>
        <a:graphic>
          <a:graphicData uri="http://schemas.openxmlformats.org/drawingml/2006/table">
            <a:tbl>
              <a:tblPr firstRow="1" firstCol="1" bandRow="1">
                <a:tableStyleId>{5C22544A-7EE6-4342-B048-85BDC9FD1C3A}</a:tableStyleId>
              </a:tblPr>
              <a:tblGrid>
                <a:gridCol w="1484630">
                  <a:extLst>
                    <a:ext uri="{9D8B030D-6E8A-4147-A177-3AD203B41FA5}">
                      <a16:colId xmlns:a16="http://schemas.microsoft.com/office/drawing/2014/main" val="1810751542"/>
                    </a:ext>
                  </a:extLst>
                </a:gridCol>
                <a:gridCol w="1484630">
                  <a:extLst>
                    <a:ext uri="{9D8B030D-6E8A-4147-A177-3AD203B41FA5}">
                      <a16:colId xmlns:a16="http://schemas.microsoft.com/office/drawing/2014/main" val="869198981"/>
                    </a:ext>
                  </a:extLst>
                </a:gridCol>
                <a:gridCol w="1484630">
                  <a:extLst>
                    <a:ext uri="{9D8B030D-6E8A-4147-A177-3AD203B41FA5}">
                      <a16:colId xmlns:a16="http://schemas.microsoft.com/office/drawing/2014/main" val="3096251843"/>
                    </a:ext>
                  </a:extLst>
                </a:gridCol>
              </a:tblGrid>
              <a:tr h="196850">
                <a:tc>
                  <a:txBody>
                    <a:bodyPr/>
                    <a:lstStyle/>
                    <a:p>
                      <a:pPr marR="41275" algn="ctr">
                        <a:lnSpc>
                          <a:spcPct val="107000"/>
                        </a:lnSpc>
                        <a:spcAft>
                          <a:spcPts val="0"/>
                        </a:spcAft>
                      </a:pPr>
                      <a:r>
                        <a:rPr lang="en-GB" sz="1300">
                          <a:effectLst/>
                        </a:rPr>
                        <a:t>Thuật toán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2545" algn="ctr">
                        <a:lnSpc>
                          <a:spcPct val="107000"/>
                        </a:lnSpc>
                        <a:spcAft>
                          <a:spcPts val="0"/>
                        </a:spcAft>
                      </a:pPr>
                      <a:r>
                        <a:rPr lang="en-GB" sz="1300">
                          <a:effectLst/>
                        </a:rPr>
                        <a:t>Validate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Test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extLst>
                  <a:ext uri="{0D108BD9-81ED-4DB2-BD59-A6C34878D82A}">
                    <a16:rowId xmlns:a16="http://schemas.microsoft.com/office/drawing/2014/main" val="371627790"/>
                  </a:ext>
                </a:extLst>
              </a:tr>
              <a:tr h="196850">
                <a:tc>
                  <a:txBody>
                    <a:bodyPr/>
                    <a:lstStyle/>
                    <a:p>
                      <a:pPr marR="41275" algn="ctr">
                        <a:lnSpc>
                          <a:spcPct val="107000"/>
                        </a:lnSpc>
                        <a:spcAft>
                          <a:spcPts val="0"/>
                        </a:spcAft>
                      </a:pPr>
                      <a:r>
                        <a:rPr lang="en-GB" sz="1300">
                          <a:effectLst/>
                        </a:rPr>
                        <a:t>MultinomialNB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86%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80%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extLst>
                  <a:ext uri="{0D108BD9-81ED-4DB2-BD59-A6C34878D82A}">
                    <a16:rowId xmlns:a16="http://schemas.microsoft.com/office/drawing/2014/main" val="2769760716"/>
                  </a:ext>
                </a:extLst>
              </a:tr>
              <a:tr h="196850">
                <a:tc>
                  <a:txBody>
                    <a:bodyPr/>
                    <a:lstStyle/>
                    <a:p>
                      <a:pPr marR="41910" algn="ctr">
                        <a:lnSpc>
                          <a:spcPct val="107000"/>
                        </a:lnSpc>
                        <a:spcAft>
                          <a:spcPts val="0"/>
                        </a:spcAft>
                      </a:pPr>
                      <a:r>
                        <a:rPr lang="en-GB" sz="1300">
                          <a:effectLst/>
                        </a:rPr>
                        <a:t>BernoulliNB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78%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79%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extLst>
                  <a:ext uri="{0D108BD9-81ED-4DB2-BD59-A6C34878D82A}">
                    <a16:rowId xmlns:a16="http://schemas.microsoft.com/office/drawing/2014/main" val="2152970304"/>
                  </a:ext>
                </a:extLst>
              </a:tr>
              <a:tr h="194945">
                <a:tc>
                  <a:txBody>
                    <a:bodyPr/>
                    <a:lstStyle/>
                    <a:p>
                      <a:pPr marR="43180" algn="ctr">
                        <a:lnSpc>
                          <a:spcPct val="107000"/>
                        </a:lnSpc>
                        <a:spcAft>
                          <a:spcPts val="0"/>
                        </a:spcAft>
                      </a:pPr>
                      <a:r>
                        <a:rPr lang="en-GB" sz="1300">
                          <a:effectLst/>
                        </a:rPr>
                        <a:t>SVM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45%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42%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extLst>
                  <a:ext uri="{0D108BD9-81ED-4DB2-BD59-A6C34878D82A}">
                    <a16:rowId xmlns:a16="http://schemas.microsoft.com/office/drawing/2014/main" val="2206386677"/>
                  </a:ext>
                </a:extLst>
              </a:tr>
              <a:tr h="196850">
                <a:tc>
                  <a:txBody>
                    <a:bodyPr/>
                    <a:lstStyle/>
                    <a:p>
                      <a:pPr algn="l">
                        <a:lnSpc>
                          <a:spcPct val="107000"/>
                        </a:lnSpc>
                        <a:spcAft>
                          <a:spcPts val="0"/>
                        </a:spcAft>
                      </a:pPr>
                      <a:r>
                        <a:rPr lang="en-GB" sz="1300">
                          <a:effectLst/>
                        </a:rPr>
                        <a:t>LogisticRegression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90%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tc>
                  <a:txBody>
                    <a:bodyPr/>
                    <a:lstStyle/>
                    <a:p>
                      <a:pPr marR="43180" algn="ctr">
                        <a:lnSpc>
                          <a:spcPct val="107000"/>
                        </a:lnSpc>
                        <a:spcAft>
                          <a:spcPts val="0"/>
                        </a:spcAft>
                      </a:pPr>
                      <a:r>
                        <a:rPr lang="en-GB" sz="1300">
                          <a:effectLst/>
                        </a:rPr>
                        <a:t>86%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3505" marR="64135" marT="10160" marB="0"/>
                </a:tc>
                <a:extLst>
                  <a:ext uri="{0D108BD9-81ED-4DB2-BD59-A6C34878D82A}">
                    <a16:rowId xmlns:a16="http://schemas.microsoft.com/office/drawing/2014/main" val="3111622796"/>
                  </a:ext>
                </a:extLst>
              </a:tr>
            </a:tbl>
          </a:graphicData>
        </a:graphic>
      </p:graphicFrame>
    </p:spTree>
    <p:extLst>
      <p:ext uri="{BB962C8B-B14F-4D97-AF65-F5344CB8AC3E}">
        <p14:creationId xmlns:p14="http://schemas.microsoft.com/office/powerpoint/2010/main" val="369472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9A32B5-0552-4222-9D5B-030D44CA5F71}"/>
              </a:ext>
            </a:extLst>
          </p:cNvPr>
          <p:cNvSpPr>
            <a:spLocks noGrp="1"/>
          </p:cNvSpPr>
          <p:nvPr>
            <p:ph type="title"/>
          </p:nvPr>
        </p:nvSpPr>
        <p:spPr>
          <a:xfrm>
            <a:off x="1097279" y="286603"/>
            <a:ext cx="10201197" cy="1429463"/>
          </a:xfrm>
        </p:spPr>
        <p:txBody>
          <a:bodyPr/>
          <a:lstStyle/>
          <a:p>
            <a:r>
              <a:rPr lang="en-GB">
                <a:latin typeface="Times New Roman" panose="02020603050405020304" pitchFamily="18" charset="0"/>
                <a:cs typeface="Times New Roman" panose="02020603050405020304" pitchFamily="18" charset="0"/>
              </a:rPr>
              <a:t>So sánh và đánh giá với các mô hình khác </a:t>
            </a:r>
          </a:p>
        </p:txBody>
      </p:sp>
      <p:sp>
        <p:nvSpPr>
          <p:cNvPr id="3" name="Chỗ dành sẵn cho Nội dung 2">
            <a:extLst>
              <a:ext uri="{FF2B5EF4-FFF2-40B4-BE49-F238E27FC236}">
                <a16:creationId xmlns:a16="http://schemas.microsoft.com/office/drawing/2014/main" id="{74833CAA-8C14-447E-BE17-E67B83AD70BB}"/>
              </a:ext>
            </a:extLst>
          </p:cNvPr>
          <p:cNvSpPr>
            <a:spLocks noGrp="1"/>
          </p:cNvSpPr>
          <p:nvPr>
            <p:ph idx="1"/>
          </p:nvPr>
        </p:nvSpPr>
        <p:spPr>
          <a:xfrm>
            <a:off x="1097280" y="1845734"/>
            <a:ext cx="5228364" cy="4023360"/>
          </a:xfrm>
        </p:spPr>
        <p:txBody>
          <a:bodyPr/>
          <a:lstStyle/>
          <a:p>
            <a:r>
              <a:rPr lang="en-US">
                <a:latin typeface="Times New Roman" panose="02020603050405020304" pitchFamily="18" charset="0"/>
                <a:cs typeface="Times New Roman" panose="02020603050405020304" pitchFamily="18" charset="0"/>
              </a:rPr>
              <a:t> Tiếp tục so sánh với các kết quả của anh Nguyễn Thành Hậu được viết trên trang </a:t>
            </a:r>
            <a:r>
              <a:rPr lang="en-US" u="sng">
                <a:latin typeface="Times New Roman" panose="02020603050405020304" pitchFamily="18" charset="0"/>
                <a:cs typeface="Times New Roman" panose="02020603050405020304" pitchFamily="18" charset="0"/>
                <a:hlinkClick r:id="rId2"/>
              </a:rPr>
              <a:t>https://viblo.asia/p/phan-loai-van-ban-tu-dong-bang-machine-learning-nhu-the-nao-phan2-4P856PqBZY3</a:t>
            </a:r>
            <a:r>
              <a:rPr lang="en-US">
                <a:latin typeface="Times New Roman" panose="02020603050405020304" pitchFamily="18" charset="0"/>
                <a:cs typeface="Times New Roman" panose="02020603050405020304" pitchFamily="18" charset="0"/>
                <a:hlinkClick r:id="rId2"/>
              </a:rPr>
              <a:t> </a:t>
            </a:r>
            <a:r>
              <a:rPr lang="en-US">
                <a:latin typeface="Times New Roman" panose="02020603050405020304" pitchFamily="18" charset="0"/>
                <a:cs typeface="Times New Roman" panose="02020603050405020304" pitchFamily="18" charset="0"/>
              </a:rPr>
              <a:t>với cùng một bộ dữ liệu:  </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graphicFrame>
        <p:nvGraphicFramePr>
          <p:cNvPr id="4" name="Bảng 3">
            <a:extLst>
              <a:ext uri="{FF2B5EF4-FFF2-40B4-BE49-F238E27FC236}">
                <a16:creationId xmlns:a16="http://schemas.microsoft.com/office/drawing/2014/main" id="{07066260-F8B4-4464-B3B5-8A09FC4B5B91}"/>
              </a:ext>
            </a:extLst>
          </p:cNvPr>
          <p:cNvGraphicFramePr>
            <a:graphicFrameLocks noGrp="1"/>
          </p:cNvGraphicFramePr>
          <p:nvPr>
            <p:extLst>
              <p:ext uri="{D42A27DB-BD31-4B8C-83A1-F6EECF244321}">
                <p14:modId xmlns:p14="http://schemas.microsoft.com/office/powerpoint/2010/main" val="1940137654"/>
              </p:ext>
            </p:extLst>
          </p:nvPr>
        </p:nvGraphicFramePr>
        <p:xfrm>
          <a:off x="6325644" y="2158965"/>
          <a:ext cx="4402455" cy="2540069"/>
        </p:xfrm>
        <a:graphic>
          <a:graphicData uri="http://schemas.openxmlformats.org/drawingml/2006/table">
            <a:tbl>
              <a:tblPr firstRow="1" firstCol="1" bandRow="1">
                <a:tableStyleId>{5C22544A-7EE6-4342-B048-85BDC9FD1C3A}</a:tableStyleId>
              </a:tblPr>
              <a:tblGrid>
                <a:gridCol w="1430020">
                  <a:extLst>
                    <a:ext uri="{9D8B030D-6E8A-4147-A177-3AD203B41FA5}">
                      <a16:colId xmlns:a16="http://schemas.microsoft.com/office/drawing/2014/main" val="4117560047"/>
                    </a:ext>
                  </a:extLst>
                </a:gridCol>
                <a:gridCol w="1731645">
                  <a:extLst>
                    <a:ext uri="{9D8B030D-6E8A-4147-A177-3AD203B41FA5}">
                      <a16:colId xmlns:a16="http://schemas.microsoft.com/office/drawing/2014/main" val="41547952"/>
                    </a:ext>
                  </a:extLst>
                </a:gridCol>
                <a:gridCol w="1240790">
                  <a:extLst>
                    <a:ext uri="{9D8B030D-6E8A-4147-A177-3AD203B41FA5}">
                      <a16:colId xmlns:a16="http://schemas.microsoft.com/office/drawing/2014/main" val="1731133396"/>
                    </a:ext>
                  </a:extLst>
                </a:gridCol>
              </a:tblGrid>
              <a:tr h="196850">
                <a:tc>
                  <a:txBody>
                    <a:bodyPr/>
                    <a:lstStyle/>
                    <a:p>
                      <a:pPr marR="44450" algn="ctr">
                        <a:lnSpc>
                          <a:spcPct val="107000"/>
                        </a:lnSpc>
                        <a:spcAft>
                          <a:spcPts val="0"/>
                        </a:spcAft>
                      </a:pPr>
                      <a:r>
                        <a:rPr lang="en-GB" sz="1300">
                          <a:effectLst/>
                        </a:rPr>
                        <a:t>Thuật toán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2545" algn="ctr">
                        <a:lnSpc>
                          <a:spcPct val="107000"/>
                        </a:lnSpc>
                        <a:spcAft>
                          <a:spcPts val="0"/>
                        </a:spcAft>
                      </a:pPr>
                      <a:r>
                        <a:rPr lang="en-GB" sz="1300">
                          <a:effectLst/>
                        </a:rPr>
                        <a:t>Validate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Test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2233714667"/>
                  </a:ext>
                </a:extLst>
              </a:tr>
              <a:tr h="196850">
                <a:tc>
                  <a:txBody>
                    <a:bodyPr/>
                    <a:lstStyle/>
                    <a:p>
                      <a:pPr marR="44450" algn="ctr">
                        <a:lnSpc>
                          <a:spcPct val="107000"/>
                        </a:lnSpc>
                        <a:spcAft>
                          <a:spcPts val="0"/>
                        </a:spcAft>
                      </a:pPr>
                      <a:r>
                        <a:rPr lang="en-GB" sz="1300">
                          <a:effectLst/>
                        </a:rPr>
                        <a:t>MultinomialNB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86%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86%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1923565330"/>
                  </a:ext>
                </a:extLst>
              </a:tr>
              <a:tr h="196850">
                <a:tc>
                  <a:txBody>
                    <a:bodyPr/>
                    <a:lstStyle/>
                    <a:p>
                      <a:pPr marR="44450" algn="ctr">
                        <a:lnSpc>
                          <a:spcPct val="107000"/>
                        </a:lnSpc>
                        <a:spcAft>
                          <a:spcPts val="0"/>
                        </a:spcAft>
                      </a:pPr>
                      <a:r>
                        <a:rPr lang="en-GB" sz="1300">
                          <a:effectLst/>
                        </a:rPr>
                        <a:t>BernoulliNB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82%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85%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299604035"/>
                  </a:ext>
                </a:extLst>
              </a:tr>
              <a:tr h="194945">
                <a:tc>
                  <a:txBody>
                    <a:bodyPr/>
                    <a:lstStyle/>
                    <a:p>
                      <a:pPr algn="l">
                        <a:lnSpc>
                          <a:spcPct val="107000"/>
                        </a:lnSpc>
                        <a:spcAft>
                          <a:spcPts val="0"/>
                        </a:spcAft>
                      </a:pPr>
                      <a:r>
                        <a:rPr lang="en-GB" sz="1300">
                          <a:effectLst/>
                        </a:rPr>
                        <a:t>LogisticRegression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91%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92%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1658977839"/>
                  </a:ext>
                </a:extLst>
              </a:tr>
              <a:tr h="196850">
                <a:tc>
                  <a:txBody>
                    <a:bodyPr/>
                    <a:lstStyle/>
                    <a:p>
                      <a:pPr marR="43180" algn="ctr">
                        <a:lnSpc>
                          <a:spcPct val="107000"/>
                        </a:lnSpc>
                        <a:spcAft>
                          <a:spcPts val="0"/>
                        </a:spcAft>
                      </a:pPr>
                      <a:r>
                        <a:rPr lang="en-GB" sz="1300">
                          <a:effectLst/>
                        </a:rPr>
                        <a:t>SVM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42%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39%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1703121331"/>
                  </a:ext>
                </a:extLst>
              </a:tr>
              <a:tr h="196850">
                <a:tc>
                  <a:txBody>
                    <a:bodyPr/>
                    <a:lstStyle/>
                    <a:p>
                      <a:pPr marR="45085" algn="ctr">
                        <a:lnSpc>
                          <a:spcPct val="107000"/>
                        </a:lnSpc>
                        <a:spcAft>
                          <a:spcPts val="0"/>
                        </a:spcAft>
                      </a:pPr>
                      <a:r>
                        <a:rPr lang="en-GB" sz="1300">
                          <a:effectLst/>
                        </a:rPr>
                        <a:t>RandomForest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83%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83%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1230801180"/>
                  </a:ext>
                </a:extLst>
              </a:tr>
              <a:tr h="196850">
                <a:tc>
                  <a:txBody>
                    <a:bodyPr/>
                    <a:lstStyle/>
                    <a:p>
                      <a:pPr marR="43180" algn="ctr">
                        <a:lnSpc>
                          <a:spcPct val="107000"/>
                        </a:lnSpc>
                        <a:spcAft>
                          <a:spcPts val="0"/>
                        </a:spcAft>
                      </a:pPr>
                      <a:r>
                        <a:rPr lang="en-GB" sz="1300">
                          <a:effectLst/>
                        </a:rPr>
                        <a:t>XGB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86%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87%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4130186608"/>
                  </a:ext>
                </a:extLst>
              </a:tr>
              <a:tr h="195580">
                <a:tc>
                  <a:txBody>
                    <a:bodyPr/>
                    <a:lstStyle/>
                    <a:p>
                      <a:pPr marR="45085" algn="ctr">
                        <a:lnSpc>
                          <a:spcPct val="107000"/>
                        </a:lnSpc>
                        <a:spcAft>
                          <a:spcPts val="0"/>
                        </a:spcAft>
                      </a:pPr>
                      <a:r>
                        <a:rPr lang="en-GB" sz="1300">
                          <a:effectLst/>
                        </a:rPr>
                        <a:t>GRU (10 epoch)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65%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63%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2456912670"/>
                  </a:ext>
                </a:extLst>
              </a:tr>
              <a:tr h="196850">
                <a:tc>
                  <a:txBody>
                    <a:bodyPr/>
                    <a:lstStyle/>
                    <a:p>
                      <a:pPr marL="41275" algn="l">
                        <a:lnSpc>
                          <a:spcPct val="107000"/>
                        </a:lnSpc>
                        <a:spcAft>
                          <a:spcPts val="0"/>
                        </a:spcAft>
                      </a:pPr>
                      <a:r>
                        <a:rPr lang="en-GB" sz="1300">
                          <a:effectLst/>
                        </a:rPr>
                        <a:t>LSTM (10 epoch)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70%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70%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2844677811"/>
                  </a:ext>
                </a:extLst>
              </a:tr>
              <a:tr h="385445">
                <a:tc>
                  <a:txBody>
                    <a:bodyPr/>
                    <a:lstStyle/>
                    <a:p>
                      <a:pPr algn="ctr">
                        <a:lnSpc>
                          <a:spcPct val="107000"/>
                        </a:lnSpc>
                        <a:spcAft>
                          <a:spcPts val="0"/>
                        </a:spcAft>
                      </a:pPr>
                      <a:r>
                        <a:rPr lang="en-GB" sz="1300">
                          <a:effectLst/>
                        </a:rPr>
                        <a:t>Bidirectional RNN (20 epoch)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89%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90%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4175599625"/>
                  </a:ext>
                </a:extLst>
              </a:tr>
              <a:tr h="196850">
                <a:tc>
                  <a:txBody>
                    <a:bodyPr/>
                    <a:lstStyle/>
                    <a:p>
                      <a:pPr marL="31750" algn="l">
                        <a:lnSpc>
                          <a:spcPct val="107000"/>
                        </a:lnSpc>
                        <a:spcAft>
                          <a:spcPts val="0"/>
                        </a:spcAft>
                      </a:pPr>
                      <a:r>
                        <a:rPr lang="en-GB" sz="1300">
                          <a:effectLst/>
                        </a:rPr>
                        <a:t>RCNN (20 epoch)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90%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tc>
                  <a:txBody>
                    <a:bodyPr/>
                    <a:lstStyle/>
                    <a:p>
                      <a:pPr marR="43180" algn="ctr">
                        <a:lnSpc>
                          <a:spcPct val="107000"/>
                        </a:lnSpc>
                        <a:spcAft>
                          <a:spcPts val="0"/>
                        </a:spcAft>
                      </a:pPr>
                      <a:r>
                        <a:rPr lang="en-GB" sz="1300">
                          <a:effectLst/>
                        </a:rPr>
                        <a:t>90% </a:t>
                      </a:r>
                      <a:endParaRPr lang="en-GB"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36830" marT="10160" marB="0"/>
                </a:tc>
                <a:extLst>
                  <a:ext uri="{0D108BD9-81ED-4DB2-BD59-A6C34878D82A}">
                    <a16:rowId xmlns:a16="http://schemas.microsoft.com/office/drawing/2014/main" val="3604121125"/>
                  </a:ext>
                </a:extLst>
              </a:tr>
            </a:tbl>
          </a:graphicData>
        </a:graphic>
      </p:graphicFrame>
    </p:spTree>
    <p:extLst>
      <p:ext uri="{BB962C8B-B14F-4D97-AF65-F5344CB8AC3E}">
        <p14:creationId xmlns:p14="http://schemas.microsoft.com/office/powerpoint/2010/main" val="420124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153382-95CB-449C-8073-F3E98458B687}"/>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I. Giới thiệu về đề tài</a:t>
            </a:r>
          </a:p>
        </p:txBody>
      </p:sp>
      <p:sp>
        <p:nvSpPr>
          <p:cNvPr id="3" name="Chỗ dành sẵn cho Nội dung 2">
            <a:extLst>
              <a:ext uri="{FF2B5EF4-FFF2-40B4-BE49-F238E27FC236}">
                <a16:creationId xmlns:a16="http://schemas.microsoft.com/office/drawing/2014/main" id="{02A5DF22-2FE5-4DCC-BE87-EF310EF6CD7F}"/>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Hiện nay, với sự phát triển của các thuật toán Machine learning (ML), đặc biệt là các thuật toán về Deep learning (DL), các bài toán về NLP đã đạt được những sự thành công lớn, những bài toán kinh điển như phân loại văn bản, gán nhãn từ loại có độ chính xác rất cao. </a:t>
            </a:r>
          </a:p>
          <a:p>
            <a:r>
              <a:rPr lang="en-US">
                <a:latin typeface="Times New Roman" panose="02020603050405020304" pitchFamily="18" charset="0"/>
                <a:cs typeface="Times New Roman" panose="02020603050405020304" pitchFamily="18" charset="0"/>
              </a:rPr>
              <a:t>Do đó, để tiếp cận với các công nghệ và các thuật toán mới, </a:t>
            </a:r>
            <a:r>
              <a:rPr lang="en-US" b="1">
                <a:latin typeface="Times New Roman" panose="02020603050405020304" pitchFamily="18" charset="0"/>
                <a:cs typeface="Times New Roman" panose="02020603050405020304" pitchFamily="18" charset="0"/>
              </a:rPr>
              <a:t>đề</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tài phân loại văn bản</a:t>
            </a:r>
            <a:r>
              <a:rPr lang="en-US">
                <a:latin typeface="Times New Roman" panose="02020603050405020304" pitchFamily="18" charset="0"/>
                <a:cs typeface="Times New Roman" panose="02020603050405020304" pitchFamily="18" charset="0"/>
              </a:rPr>
              <a:t>  đã đ</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ợc nhóm chúng em chọn bằng cách </a:t>
            </a:r>
            <a:r>
              <a:rPr lang="en-US">
                <a:latin typeface="Times New Roman" panose="02020603050405020304" pitchFamily="18" charset="0"/>
                <a:cs typeface="Times New Roman" panose="02020603050405020304" pitchFamily="18" charset="0"/>
              </a:rPr>
              <a:t>sử dụng các thuật toán DL, cụ thể là Long Short Term Memory (LSTM) để t</a:t>
            </a:r>
            <a:r>
              <a:rPr lang="en-GB">
                <a:latin typeface="Times New Roman" panose="02020603050405020304" pitchFamily="18" charset="0"/>
                <a:cs typeface="Times New Roman" panose="02020603050405020304" pitchFamily="18" charset="0"/>
              </a:rPr>
              <a:t>hực hiện và triển khai.</a:t>
            </a:r>
          </a:p>
        </p:txBody>
      </p:sp>
    </p:spTree>
    <p:extLst>
      <p:ext uri="{BB962C8B-B14F-4D97-AF65-F5344CB8AC3E}">
        <p14:creationId xmlns:p14="http://schemas.microsoft.com/office/powerpoint/2010/main" val="36741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27DD42-AC42-44A9-BC42-8CF52E34078F}"/>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II. 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ớng tiếp cận</a:t>
            </a:r>
          </a:p>
        </p:txBody>
      </p:sp>
      <p:sp>
        <p:nvSpPr>
          <p:cNvPr id="3" name="Chỗ dành sẵn cho Nội dung 2">
            <a:extLst>
              <a:ext uri="{FF2B5EF4-FFF2-40B4-BE49-F238E27FC236}">
                <a16:creationId xmlns:a16="http://schemas.microsoft.com/office/drawing/2014/main" id="{E39280B8-92AC-4C3D-888D-5701F1DF40D7}"/>
              </a:ext>
            </a:extLst>
          </p:cNvPr>
          <p:cNvSpPr>
            <a:spLocks noGrp="1"/>
          </p:cNvSpPr>
          <p:nvPr>
            <p:ph idx="1"/>
          </p:nvPr>
        </p:nvSpPr>
        <p:spPr>
          <a:xfrm>
            <a:off x="1097280" y="1845734"/>
            <a:ext cx="10058400" cy="4023360"/>
          </a:xfrm>
        </p:spPr>
        <p:txBody>
          <a:bodyPr>
            <a:normAutofit/>
          </a:bodyPr>
          <a:lstStyle/>
          <a:p>
            <a:pPr marL="544068" lvl="1" indent="-342900">
              <a:buFont typeface="+mj-lt"/>
              <a:buAutoNum type="arabicPeriod"/>
            </a:pPr>
            <a:r>
              <a:rPr lang="en-GB" sz="2000">
                <a:latin typeface="Times New Roman" panose="02020603050405020304" pitchFamily="18" charset="0"/>
                <a:cs typeface="Times New Roman" panose="02020603050405020304" pitchFamily="18" charset="0"/>
              </a:rPr>
              <a:t>Tiền xử lý văn bản</a:t>
            </a:r>
          </a:p>
          <a:p>
            <a:pPr marL="544068" lvl="1" indent="-342900">
              <a:buFont typeface="+mj-lt"/>
              <a:buAutoNum type="arabicPeriod"/>
            </a:pPr>
            <a:r>
              <a:rPr lang="en-GB" sz="2000">
                <a:latin typeface="Times New Roman" panose="02020603050405020304" pitchFamily="18" charset="0"/>
                <a:cs typeface="Times New Roman" panose="02020603050405020304" pitchFamily="18" charset="0"/>
              </a:rPr>
              <a:t>Word embedding</a:t>
            </a:r>
          </a:p>
          <a:p>
            <a:pPr lvl="2">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Freqency-base embedding: BoW và TF-IDF</a:t>
            </a:r>
          </a:p>
          <a:p>
            <a:pPr lvl="2">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Prediction Base Embedding: Word2vec</a:t>
            </a:r>
          </a:p>
          <a:p>
            <a:pPr marL="658368" lvl="1" indent="-457200">
              <a:buFont typeface="+mj-lt"/>
              <a:buAutoNum type="arabicPeriod"/>
            </a:pPr>
            <a:r>
              <a:rPr lang="en-GB" sz="2000">
                <a:latin typeface="Times New Roman" panose="02020603050405020304" pitchFamily="18" charset="0"/>
                <a:cs typeface="Times New Roman" panose="02020603050405020304" pitchFamily="18" charset="0"/>
              </a:rPr>
              <a:t>RNN</a:t>
            </a:r>
          </a:p>
          <a:p>
            <a:pPr marL="658368" lvl="1" indent="-457200">
              <a:buFont typeface="+mj-lt"/>
              <a:buAutoNum type="arabicPeriod"/>
            </a:pPr>
            <a:r>
              <a:rPr lang="en-GB" sz="2000">
                <a:latin typeface="Times New Roman" panose="02020603050405020304" pitchFamily="18" charset="0"/>
                <a:cs typeface="Times New Roman" panose="02020603050405020304" pitchFamily="18" charset="0"/>
              </a:rPr>
              <a:t>LSTM</a:t>
            </a:r>
          </a:p>
          <a:p>
            <a:pPr marL="201168" lvl="1" indent="0">
              <a:buNone/>
            </a:pPr>
            <a:endParaRPr lang="en-GB" sz="20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97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27DD42-AC42-44A9-BC42-8CF52E34078F}"/>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Tiền xử lý văn bản</a:t>
            </a:r>
          </a:p>
        </p:txBody>
      </p:sp>
      <p:sp>
        <p:nvSpPr>
          <p:cNvPr id="3" name="Chỗ dành sẵn cho Nội dung 2">
            <a:extLst>
              <a:ext uri="{FF2B5EF4-FFF2-40B4-BE49-F238E27FC236}">
                <a16:creationId xmlns:a16="http://schemas.microsoft.com/office/drawing/2014/main" id="{E39280B8-92AC-4C3D-888D-5701F1DF40D7}"/>
              </a:ext>
            </a:extLst>
          </p:cNvPr>
          <p:cNvSpPr>
            <a:spLocks noGrp="1"/>
          </p:cNvSpPr>
          <p:nvPr>
            <p:ph idx="1"/>
          </p:nvPr>
        </p:nvSpPr>
        <p:spPr>
          <a:xfrm>
            <a:off x="1097280" y="1845734"/>
            <a:ext cx="10058400" cy="4023360"/>
          </a:xfrm>
        </p:spPr>
        <p:txBody>
          <a:bodyPr/>
          <a:lstStyle/>
          <a:p>
            <a:pPr lvl="0"/>
            <a:r>
              <a:rPr lang="en-US" b="1">
                <a:latin typeface="Times New Roman" panose="02020603050405020304" pitchFamily="18" charset="0"/>
                <a:cs typeface="Times New Roman" panose="02020603050405020304" pitchFamily="18" charset="0"/>
              </a:rPr>
              <a:t>Làm sạch văn bản</a:t>
            </a:r>
            <a:r>
              <a:rPr lang="en-US">
                <a:latin typeface="Times New Roman" panose="02020603050405020304" pitchFamily="18" charset="0"/>
                <a:cs typeface="Times New Roman" panose="02020603050405020304" pitchFamily="18" charset="0"/>
              </a:rPr>
              <a:t> : Loại bỏ các ký tự đặc biệt. Dữ liệu khi được lấy từ trên mạng về sẽ thường có các ký tự đặc biệt như “@#$%^”, hoặc các icon và các thẻ html. Các ký tự này là các nhiễu làm giảm độ chính xác của quá trình phân loại văn bản. </a:t>
            </a:r>
            <a:endParaRPr lang="en-GB">
              <a:latin typeface="Times New Roman" panose="02020603050405020304" pitchFamily="18" charset="0"/>
              <a:cs typeface="Times New Roman" panose="02020603050405020304" pitchFamily="18" charset="0"/>
            </a:endParaRPr>
          </a:p>
          <a:p>
            <a:pPr lvl="0"/>
            <a:r>
              <a:rPr lang="en-US" b="1">
                <a:latin typeface="Times New Roman" panose="02020603050405020304" pitchFamily="18" charset="0"/>
                <a:cs typeface="Times New Roman" panose="02020603050405020304" pitchFamily="18" charset="0"/>
              </a:rPr>
              <a:t>Tách từ</a:t>
            </a:r>
            <a:r>
              <a:rPr lang="en-US">
                <a:latin typeface="Times New Roman" panose="02020603050405020304" pitchFamily="18" charset="0"/>
                <a:cs typeface="Times New Roman" panose="02020603050405020304" pitchFamily="18" charset="0"/>
              </a:rPr>
              <a:t> : Trong tiếng Việt, dấu cách (space) không được sử dụng như 1 kí hiệu phân tách từ, nó chỉ có ý nghĩa phân tách các âm tiết với nhau. Vì thế, để xử lý tiếng Việt, công đoạn tách từ (word segmentation) là 1 trong những bài toán cơ bản và quan trọng bậc nhất. Ví dụ : từ “đất nước” được tạo ra từ 2 âm tiết “đất” và “nước”, cả 2 âm tiết này đều có nghĩa riêng khi đứng độc lập, nhưng khi ghép lại sẽ mang một nghĩa khác. Vì đặc điểm này, bài toán tách từ trở thành 1 bài toán tiền đề cho các ứng dụng xử lý ngôn ngữ tự nhiên khác như phân loại văn bản, tóm tắt văn bản, máy dịch tự động, …</a:t>
            </a:r>
            <a:endParaRPr lang="en-GB">
              <a:latin typeface="Times New Roman" panose="02020603050405020304" pitchFamily="18" charset="0"/>
              <a:cs typeface="Times New Roman" panose="02020603050405020304" pitchFamily="18" charset="0"/>
            </a:endParaRPr>
          </a:p>
          <a:p>
            <a:pPr marL="201168" lvl="1" indent="0">
              <a:buNone/>
            </a:pPr>
            <a:endParaRPr lang="en-GB">
              <a:latin typeface="Times New Roman" panose="02020603050405020304" pitchFamily="18" charset="0"/>
              <a:cs typeface="Times New Roman" panose="02020603050405020304" pitchFamily="18" charset="0"/>
            </a:endParaRPr>
          </a:p>
          <a:p>
            <a:pPr marL="201168" lvl="1" indent="0">
              <a:buNone/>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56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27DD42-AC42-44A9-BC42-8CF52E34078F}"/>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Tiền xử lý văn bản</a:t>
            </a:r>
          </a:p>
        </p:txBody>
      </p:sp>
      <p:sp>
        <p:nvSpPr>
          <p:cNvPr id="3" name="Chỗ dành sẵn cho Nội dung 2">
            <a:extLst>
              <a:ext uri="{FF2B5EF4-FFF2-40B4-BE49-F238E27FC236}">
                <a16:creationId xmlns:a16="http://schemas.microsoft.com/office/drawing/2014/main" id="{E39280B8-92AC-4C3D-888D-5701F1DF40D7}"/>
              </a:ext>
            </a:extLst>
          </p:cNvPr>
          <p:cNvSpPr>
            <a:spLocks noGrp="1"/>
          </p:cNvSpPr>
          <p:nvPr>
            <p:ph idx="1"/>
          </p:nvPr>
        </p:nvSpPr>
        <p:spPr>
          <a:xfrm>
            <a:off x="1097280" y="1845734"/>
            <a:ext cx="10058400" cy="4023360"/>
          </a:xfrm>
        </p:spPr>
        <p:txBody>
          <a:bodyPr/>
          <a:lstStyle/>
          <a:p>
            <a:pPr lvl="0"/>
            <a:r>
              <a:rPr lang="en-US" b="1">
                <a:latin typeface="Times New Roman" panose="02020603050405020304" pitchFamily="18" charset="0"/>
                <a:cs typeface="Times New Roman" panose="02020603050405020304" pitchFamily="18" charset="0"/>
              </a:rPr>
              <a:t>Chuẩn hóa từ</a:t>
            </a:r>
            <a:r>
              <a:rPr lang="en-US">
                <a:latin typeface="Times New Roman" panose="02020603050405020304" pitchFamily="18" charset="0"/>
                <a:cs typeface="Times New Roman" panose="02020603050405020304" pitchFamily="18" charset="0"/>
              </a:rPr>
              <a:t> : Mục đích là đưa văn bản từ các dạng không đồng nhất về cùng một dạng. Dưới góc độ tối ưu bộ nhớ lưu trữ và tính chính xác cũng rất quan trọng. Thường thì ở bước này sẽ chuẩn hóa font chữ, các ký tự viết hoa chuyển thành không viết hoa…</a:t>
            </a:r>
            <a:endParaRPr lang="en-GB">
              <a:latin typeface="Times New Roman" panose="02020603050405020304" pitchFamily="18" charset="0"/>
              <a:cs typeface="Times New Roman" panose="02020603050405020304" pitchFamily="18" charset="0"/>
            </a:endParaRPr>
          </a:p>
          <a:p>
            <a:pPr lvl="0"/>
            <a:r>
              <a:rPr lang="en-US" b="1">
                <a:latin typeface="Times New Roman" panose="02020603050405020304" pitchFamily="18" charset="0"/>
                <a:cs typeface="Times New Roman" panose="02020603050405020304" pitchFamily="18" charset="0"/>
              </a:rPr>
              <a:t>Loại bỏ stopword</a:t>
            </a:r>
            <a:r>
              <a:rPr lang="en-US">
                <a:latin typeface="Times New Roman" panose="02020603050405020304" pitchFamily="18" charset="0"/>
                <a:cs typeface="Times New Roman" panose="02020603050405020304" pitchFamily="18" charset="0"/>
              </a:rPr>
              <a:t> : StopWords là những từ xuất hiện nhiều trong ngôn ngữ tự nhiên, tuy nhiên lại không mang nhiều ý nghĩa. Ở tiếng việt StopWords là những từ như: để, này, kia... Tiếng anh là những từ như: is, that, this.. Có 2 cách chính để loại bỏ stopword : Dùn</a:t>
            </a:r>
            <a:r>
              <a:rPr lang="en-US" b="1">
                <a:latin typeface="Times New Roman" panose="02020603050405020304" pitchFamily="18" charset="0"/>
                <a:cs typeface="Times New Roman" panose="02020603050405020304" pitchFamily="18" charset="0"/>
              </a:rPr>
              <a:t>g từ điển stopword</a:t>
            </a:r>
            <a:r>
              <a:rPr lang="en-US">
                <a:latin typeface="Times New Roman" panose="02020603050405020304" pitchFamily="18" charset="0"/>
                <a:cs typeface="Times New Roman" panose="02020603050405020304" pitchFamily="18" charset="0"/>
              </a:rPr>
              <a:t> (xây dựng từ điển stopword và loại bỏ các từ đó)  và dùng </a:t>
            </a:r>
            <a:r>
              <a:rPr lang="en-US" b="1">
                <a:latin typeface="Times New Roman" panose="02020603050405020304" pitchFamily="18" charset="0"/>
                <a:cs typeface="Times New Roman" panose="02020603050405020304" pitchFamily="18" charset="0"/>
              </a:rPr>
              <a:t>tần suất xuất hiện</a:t>
            </a:r>
            <a:r>
              <a:rPr lang="en-US">
                <a:latin typeface="Times New Roman" panose="02020603050405020304" pitchFamily="18" charset="0"/>
                <a:cs typeface="Times New Roman" panose="02020603050405020304" pitchFamily="18" charset="0"/>
              </a:rPr>
              <a:t> (tf-idf, sẽ được nói đến trong phần tiếp theo, hiểu đơn giản là các từ càng xuất hiện nhiều thì càng có khả năng là stopword)</a:t>
            </a:r>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10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27DD42-AC42-44A9-BC42-8CF52E34078F}"/>
              </a:ext>
            </a:extLst>
          </p:cNvPr>
          <p:cNvSpPr>
            <a:spLocks noGrp="1"/>
          </p:cNvSpPr>
          <p:nvPr>
            <p:ph type="title"/>
          </p:nvPr>
        </p:nvSpPr>
        <p:spPr>
          <a:xfrm>
            <a:off x="1097280" y="286603"/>
            <a:ext cx="10058400" cy="1450757"/>
          </a:xfrm>
        </p:spPr>
        <p:txBody>
          <a:bodyPr/>
          <a:lstStyle/>
          <a:p>
            <a:r>
              <a:rPr lang="en-GB">
                <a:latin typeface="Times New Roman" panose="02020603050405020304" pitchFamily="18" charset="0"/>
                <a:cs typeface="Times New Roman" panose="02020603050405020304" pitchFamily="18" charset="0"/>
              </a:rPr>
              <a:t>Tiền xử lý văn bản</a:t>
            </a:r>
          </a:p>
        </p:txBody>
      </p:sp>
      <p:sp>
        <p:nvSpPr>
          <p:cNvPr id="3" name="Chỗ dành sẵn cho Nội dung 2">
            <a:extLst>
              <a:ext uri="{FF2B5EF4-FFF2-40B4-BE49-F238E27FC236}">
                <a16:creationId xmlns:a16="http://schemas.microsoft.com/office/drawing/2014/main" id="{E39280B8-92AC-4C3D-888D-5701F1DF40D7}"/>
              </a:ext>
            </a:extLst>
          </p:cNvPr>
          <p:cNvSpPr>
            <a:spLocks noGrp="1"/>
          </p:cNvSpPr>
          <p:nvPr>
            <p:ph idx="1"/>
          </p:nvPr>
        </p:nvSpPr>
        <p:spPr>
          <a:xfrm>
            <a:off x="1097280" y="1845734"/>
            <a:ext cx="10058400" cy="4023360"/>
          </a:xfrm>
        </p:spPr>
        <p:txBody>
          <a:bodyPr/>
          <a:lstStyle/>
          <a:p>
            <a:pPr lvl="0"/>
            <a:r>
              <a:rPr lang="en-US" b="1">
                <a:latin typeface="Times New Roman" panose="02020603050405020304" pitchFamily="18" charset="0"/>
                <a:cs typeface="Times New Roman" panose="02020603050405020304" pitchFamily="18" charset="0"/>
              </a:rPr>
              <a:t>Xây dựng bộ từ điển</a:t>
            </a:r>
            <a:r>
              <a:rPr lang="en-US">
                <a:latin typeface="Times New Roman" panose="02020603050405020304" pitchFamily="18" charset="0"/>
                <a:cs typeface="Times New Roman" panose="02020603050405020304" pitchFamily="18" charset="0"/>
              </a:rPr>
              <a:t>: Chúng ta cần biến tất cả các từ của trong văn bản của chúng ta thành dạng biểu diễn số. Cách đơn giản nhất mà chúng ta có thể làm đó chính là xây dựng một bộ từ điển rồi sau đó thay thế từ đó bằng thứ tự xuất hiện trong từ điển. </a:t>
            </a:r>
            <a:endParaRPr lang="en-GB">
              <a:latin typeface="Times New Roman" panose="02020603050405020304" pitchFamily="18" charset="0"/>
              <a:cs typeface="Times New Roman" panose="02020603050405020304" pitchFamily="18" charset="0"/>
            </a:endParaRPr>
          </a:p>
          <a:p>
            <a:pPr lvl="0"/>
            <a:r>
              <a:rPr lang="en-US" b="1">
                <a:latin typeface="Times New Roman" panose="02020603050405020304" pitchFamily="18" charset="0"/>
                <a:cs typeface="Times New Roman" panose="02020603050405020304" pitchFamily="18" charset="0"/>
              </a:rPr>
              <a:t>Vector hóa từ và văn bản</a:t>
            </a:r>
            <a:r>
              <a:rPr lang="en-US">
                <a:latin typeface="Times New Roman" panose="02020603050405020304" pitchFamily="18" charset="0"/>
                <a:cs typeface="Times New Roman" panose="02020603050405020304" pitchFamily="18" charset="0"/>
              </a:rPr>
              <a:t>: Bước này mục đích là vector hoá từ trong từng câu. Thuật toán dùng để vector hóa từ hay dùng có thể kể đến word2vect : biểu thị mỗi từ thành 1 vector. Ngoài ra ta cũng có thể dùng doc2vect : biểu thị văn bản thành 1 vector. Gensim là thư viện thường được dùng khi vector hóa từ và văn bản</a:t>
            </a:r>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68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BD53E-B670-4814-A7D9-E1DFD35C9BDD}"/>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Word embedding</a:t>
            </a:r>
          </a:p>
        </p:txBody>
      </p:sp>
      <p:sp>
        <p:nvSpPr>
          <p:cNvPr id="3" name="Chỗ dành sẵn cho Nội dung 2">
            <a:extLst>
              <a:ext uri="{FF2B5EF4-FFF2-40B4-BE49-F238E27FC236}">
                <a16:creationId xmlns:a16="http://schemas.microsoft.com/office/drawing/2014/main" id="{94279586-31D9-46EE-8634-510C9D3F7F49}"/>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Ở đây các từ hoặc cụm từ được ánh xạ sang các vector số (thường là số thực)</a:t>
            </a:r>
          </a:p>
          <a:p>
            <a:r>
              <a:rPr lang="en-US">
                <a:latin typeface="Times New Roman" panose="02020603050405020304" pitchFamily="18" charset="0"/>
                <a:cs typeface="Times New Roman" panose="02020603050405020304" pitchFamily="18" charset="0"/>
              </a:rPr>
              <a:t>Đây là một công cụ đóng vai trò quan trọng đối với hầu hết các thuật toán, kiến trúc Machine Learning, Deep Learning trong việc xử lý Input ở dạng text, do chúng chỉ có thể hiểu được Input ở dạng là số, từ đó mới thực hiện các công việc phân loại, hồi quy,vv…</a:t>
            </a:r>
          </a:p>
          <a:p>
            <a:r>
              <a:rPr lang="en-US">
                <a:latin typeface="Times New Roman" panose="02020603050405020304" pitchFamily="18" charset="0"/>
                <a:cs typeface="Times New Roman" panose="02020603050405020304" pitchFamily="18" charset="0"/>
              </a:rPr>
              <a:t>Word Embedding được phân chủ yếu thành 2 loại:</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Frequency-based embedding.</a:t>
            </a:r>
            <a:endParaRPr lang="en-GB">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Prediction-based embedding</a:t>
            </a:r>
            <a:r>
              <a:rPr lang="en-US"/>
              <a:t>.</a:t>
            </a:r>
            <a:endParaRPr lang="en-GB"/>
          </a:p>
          <a:p>
            <a:endParaRPr lang="en-GB">
              <a:latin typeface="Times New Roman" panose="02020603050405020304" pitchFamily="18" charset="0"/>
              <a:cs typeface="Times New Roman" panose="02020603050405020304" pitchFamily="18" charset="0"/>
            </a:endParaRPr>
          </a:p>
          <a:p>
            <a:endParaRPr lang="en-GB" b="1">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34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BD53E-B670-4814-A7D9-E1DFD35C9BDD}"/>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Word embedding</a:t>
            </a:r>
          </a:p>
        </p:txBody>
      </p:sp>
      <p:sp>
        <p:nvSpPr>
          <p:cNvPr id="3" name="Chỗ dành sẵn cho Nội dung 2">
            <a:extLst>
              <a:ext uri="{FF2B5EF4-FFF2-40B4-BE49-F238E27FC236}">
                <a16:creationId xmlns:a16="http://schemas.microsoft.com/office/drawing/2014/main" id="{94279586-31D9-46EE-8634-510C9D3F7F49}"/>
              </a:ext>
            </a:extLst>
          </p:cNvPr>
          <p:cNvSpPr>
            <a:spLocks noGrp="1"/>
          </p:cNvSpPr>
          <p:nvPr>
            <p:ph idx="1"/>
          </p:nvPr>
        </p:nvSpPr>
        <p:spPr/>
        <p:txBody>
          <a:bodyPr>
            <a:normAutofit/>
          </a:bodyPr>
          <a:lstStyle/>
          <a:p>
            <a:pPr marL="201168" lvl="1" indent="0">
              <a:buNone/>
            </a:pPr>
            <a:r>
              <a:rPr lang="en-US" b="1">
                <a:latin typeface="Times New Roman" panose="02020603050405020304" pitchFamily="18" charset="0"/>
                <a:cs typeface="Times New Roman" panose="02020603050405020304" pitchFamily="18" charset="0"/>
              </a:rPr>
              <a:t>Frequency-based embedding: </a:t>
            </a:r>
            <a:r>
              <a:rPr lang="en-US">
                <a:latin typeface="Times New Roman" panose="02020603050405020304" pitchFamily="18" charset="0"/>
                <a:cs typeface="Times New Roman" panose="02020603050405020304" pitchFamily="18" charset="0"/>
              </a:rPr>
              <a:t>dựa vào tần số xuất hiện của các từ để tạo ra các vector từ, trong đó phổ biến nhất là Bag of Word (BoW) và TF-IDF</a:t>
            </a:r>
            <a:endParaRPr lang="en-GB">
              <a:latin typeface="Times New Roman" panose="02020603050405020304" pitchFamily="18" charset="0"/>
              <a:cs typeface="Times New Roman" panose="02020603050405020304" pitchFamily="18" charset="0"/>
            </a:endParaRPr>
          </a:p>
          <a:p>
            <a:pPr marL="201168" lvl="1" indent="0">
              <a:buNone/>
            </a:pPr>
            <a:r>
              <a:rPr lang="en-GB">
                <a:latin typeface="Times New Roman" panose="02020603050405020304" pitchFamily="18" charset="0"/>
                <a:cs typeface="Times New Roman" panose="02020603050405020304" pitchFamily="18" charset="0"/>
              </a:rPr>
              <a:t>Đối với thuật toán </a:t>
            </a:r>
            <a:r>
              <a:rPr lang="en-US">
                <a:latin typeface="Times New Roman" panose="02020603050405020304" pitchFamily="18" charset="0"/>
                <a:cs typeface="Times New Roman" panose="02020603050405020304" pitchFamily="18" charset="0"/>
              </a:rPr>
              <a:t>Bag of Words : ý t</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ởng của thuật toán này là phân tích và phân nhóm dựa theo “Bag of Words”( corpus). </a:t>
            </a:r>
            <a:r>
              <a:rPr lang="en-US">
                <a:latin typeface="Times New Roman" panose="02020603050405020304" pitchFamily="18" charset="0"/>
                <a:cs typeface="Times New Roman" panose="02020603050405020304" pitchFamily="18" charset="0"/>
              </a:rPr>
              <a:t>Với test data mới, tiến hành tìm ra số lần từng từ của test data xuất hiện trong "bag“, nh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ng vẫn còn tồn tại khuyết điểm nên TF-IDF  là pháp pháp để khắc phục.</a:t>
            </a:r>
          </a:p>
          <a:p>
            <a:pPr lvl="2"/>
            <a:endParaRPr lang="en-GB">
              <a:latin typeface="Times New Roman" panose="02020603050405020304" pitchFamily="18" charset="0"/>
              <a:cs typeface="Times New Roman" panose="02020603050405020304" pitchFamily="18" charset="0"/>
            </a:endParaRPr>
          </a:p>
          <a:p>
            <a:pPr marL="201168" lvl="1" indent="0">
              <a:buNone/>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046417"/>
      </p:ext>
    </p:extLst>
  </p:cSld>
  <p:clrMapOvr>
    <a:masterClrMapping/>
  </p:clrMapOvr>
</p:sld>
</file>

<file path=ppt/theme/theme1.xml><?xml version="1.0" encoding="utf-8"?>
<a:theme xmlns:a="http://schemas.openxmlformats.org/drawingml/2006/main" name="Phong cách hoài niệm">
  <a:themeElements>
    <a:clrScheme name="Phong cách hoài niệm">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Phong cách hoài niệm">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hong cách hoài niệm">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66</TotalTime>
  <Words>1541</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Courier New</vt:lpstr>
      <vt:lpstr>Times New Roman</vt:lpstr>
      <vt:lpstr>Wingdings</vt:lpstr>
      <vt:lpstr>Phong cách hoài niệm</vt:lpstr>
      <vt:lpstr> </vt:lpstr>
      <vt:lpstr>Nội dung bài tập lớn</vt:lpstr>
      <vt:lpstr>I. Giới thiệu về đề tài</vt:lpstr>
      <vt:lpstr>II. Hướng tiếp cận</vt:lpstr>
      <vt:lpstr>Tiền xử lý văn bản</vt:lpstr>
      <vt:lpstr>Tiền xử lý văn bản</vt:lpstr>
      <vt:lpstr>Tiền xử lý văn bản</vt:lpstr>
      <vt:lpstr>Word embedding</vt:lpstr>
      <vt:lpstr>Word embedding</vt:lpstr>
      <vt:lpstr>Word embedding</vt:lpstr>
      <vt:lpstr>Word embedding</vt:lpstr>
      <vt:lpstr>RNN</vt:lpstr>
      <vt:lpstr>RNN</vt:lpstr>
      <vt:lpstr>LSTM</vt:lpstr>
      <vt:lpstr>LSTM</vt:lpstr>
      <vt:lpstr>LSTM</vt:lpstr>
      <vt:lpstr>LSTM </vt:lpstr>
      <vt:lpstr>LSTM</vt:lpstr>
      <vt:lpstr>III.Kiến trúc chương trình</vt:lpstr>
      <vt:lpstr>Mô tả dữ liệu</vt:lpstr>
      <vt:lpstr>Các bước thực hiện</vt:lpstr>
      <vt:lpstr>Tiền xử lý</vt:lpstr>
      <vt:lpstr>Tiền xử lý</vt:lpstr>
      <vt:lpstr>Tiền xử lý</vt:lpstr>
      <vt:lpstr>Xây dựng model </vt:lpstr>
      <vt:lpstr>Thực hiện train và kết quả </vt:lpstr>
      <vt:lpstr>Biểu đồ sự hội tụ của quá trình training</vt:lpstr>
      <vt:lpstr>So sánh và đánh giá với các mô hình khác </vt:lpstr>
      <vt:lpstr>So sánh và đánh giá với các mô hình khác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xử lý ngôn ngữ tự nhiên </dc:title>
  <dc:creator>Thành Lưu Ngọc</dc:creator>
  <cp:lastModifiedBy>Le Trong Duc 20161082</cp:lastModifiedBy>
  <cp:revision>8</cp:revision>
  <dcterms:created xsi:type="dcterms:W3CDTF">2019-05-13T13:17:55Z</dcterms:created>
  <dcterms:modified xsi:type="dcterms:W3CDTF">2019-10-04T10:41:49Z</dcterms:modified>
</cp:coreProperties>
</file>