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68" r:id="rId15"/>
    <p:sldId id="269" r:id="rId16"/>
    <p:sldId id="280" r:id="rId17"/>
    <p:sldId id="272" r:id="rId18"/>
    <p:sldId id="281" r:id="rId19"/>
    <p:sldId id="274" r:id="rId20"/>
    <p:sldId id="275" r:id="rId21"/>
    <p:sldId id="276" r:id="rId22"/>
    <p:sldId id="282" r:id="rId23"/>
    <p:sldId id="283" r:id="rId24"/>
    <p:sldId id="284" r:id="rId25"/>
    <p:sldId id="285" r:id="rId26"/>
    <p:sldId id="277" r:id="rId27"/>
    <p:sldId id="278" r:id="rId28"/>
    <p:sldId id="27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91" d="100"/>
          <a:sy n="91" d="100"/>
        </p:scale>
        <p:origin x="16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2BE310-D950-41EC-A4E5-20117B3FD38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FCD0CC8-EF44-47C7-97EF-FE1697EF9018}">
      <dgm:prSet/>
      <dgm:spPr/>
      <dgm:t>
        <a:bodyPr/>
        <a:lstStyle/>
        <a:p>
          <a:r>
            <a:rPr lang="en-US">
              <a:latin typeface="Century" panose="02040604050505020304" pitchFamily="18" charset="0"/>
            </a:rPr>
            <a:t>Vấn đề: Số l</a:t>
          </a:r>
          <a:r>
            <a:rPr lang="vi-VN"/>
            <a:t>ư</a:t>
          </a:r>
          <a:r>
            <a:rPr lang="en-US">
              <a:latin typeface="Century" panose="02040604050505020304" pitchFamily="18" charset="0"/>
            </a:rPr>
            <a:t>ợng đánh giá từ khách hàng là cực lớn ( hàng nghìn reviews mỗi ngày ), vì vậy sẽ tốn rất nhiều nhân lực nếu phân loại một cách thủ công</a:t>
          </a:r>
        </a:p>
      </dgm:t>
    </dgm:pt>
    <dgm:pt modelId="{1EAAFBB0-2364-4DB2-9D63-6DA45FBD14D8}" type="parTrans" cxnId="{EC4E09C4-F41C-4503-B572-735068B501EA}">
      <dgm:prSet/>
      <dgm:spPr/>
      <dgm:t>
        <a:bodyPr/>
        <a:lstStyle/>
        <a:p>
          <a:endParaRPr lang="en-US"/>
        </a:p>
      </dgm:t>
    </dgm:pt>
    <dgm:pt modelId="{38914FEC-503D-4AF6-88A3-F3C22F3DC4F5}" type="sibTrans" cxnId="{EC4E09C4-F41C-4503-B572-735068B501EA}">
      <dgm:prSet/>
      <dgm:spPr/>
      <dgm:t>
        <a:bodyPr/>
        <a:lstStyle/>
        <a:p>
          <a:endParaRPr lang="en-US"/>
        </a:p>
      </dgm:t>
    </dgm:pt>
    <dgm:pt modelId="{6198A8F8-3397-4F5C-9FDF-29DB3529868D}">
      <dgm:prSet/>
      <dgm:spPr/>
      <dgm:t>
        <a:bodyPr/>
        <a:lstStyle/>
        <a:p>
          <a:r>
            <a:rPr lang="en-US">
              <a:latin typeface="Century" panose="02040604050505020304" pitchFamily="18" charset="0"/>
            </a:rPr>
            <a:t>=&gt; Ứng dụng deep learning để giải quyết bài toán trên </a:t>
          </a:r>
        </a:p>
      </dgm:t>
    </dgm:pt>
    <dgm:pt modelId="{28D60D9D-E912-4A2A-83E9-3437043E2AF0}" type="parTrans" cxnId="{21A95A3E-6881-443D-A39E-CD6DD2E9BFA4}">
      <dgm:prSet/>
      <dgm:spPr/>
      <dgm:t>
        <a:bodyPr/>
        <a:lstStyle/>
        <a:p>
          <a:endParaRPr lang="en-US"/>
        </a:p>
      </dgm:t>
    </dgm:pt>
    <dgm:pt modelId="{E81685E4-AA09-48A9-A729-CA6C85F8B975}" type="sibTrans" cxnId="{21A95A3E-6881-443D-A39E-CD6DD2E9BFA4}">
      <dgm:prSet/>
      <dgm:spPr/>
      <dgm:t>
        <a:bodyPr/>
        <a:lstStyle/>
        <a:p>
          <a:endParaRPr lang="en-US"/>
        </a:p>
      </dgm:t>
    </dgm:pt>
    <dgm:pt modelId="{CBE93F3B-12E9-426A-8DFC-27D1E0F52153}" type="pres">
      <dgm:prSet presAssocID="{282BE310-D950-41EC-A4E5-20117B3FD383}" presName="root" presStyleCnt="0">
        <dgm:presLayoutVars>
          <dgm:dir/>
          <dgm:resizeHandles val="exact"/>
        </dgm:presLayoutVars>
      </dgm:prSet>
      <dgm:spPr/>
    </dgm:pt>
    <dgm:pt modelId="{77325109-3106-4F29-8F80-7B283FEED943}" type="pres">
      <dgm:prSet presAssocID="{0FCD0CC8-EF44-47C7-97EF-FE1697EF9018}" presName="compNode" presStyleCnt="0"/>
      <dgm:spPr/>
    </dgm:pt>
    <dgm:pt modelId="{660C70B0-6E53-4A6A-A0C0-99FC24CE3F0D}" type="pres">
      <dgm:prSet presAssocID="{0FCD0CC8-EF44-47C7-97EF-FE1697EF9018}" presName="bgRect" presStyleLbl="bgShp" presStyleIdx="0" presStyleCnt="2"/>
      <dgm:spPr/>
    </dgm:pt>
    <dgm:pt modelId="{28558294-AD1C-4199-B9DF-8ECC2A103D39}" type="pres">
      <dgm:prSet presAssocID="{0FCD0CC8-EF44-47C7-97EF-FE1697EF901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C88FB470-671E-4A76-868F-E2AA90F6BF7E}" type="pres">
      <dgm:prSet presAssocID="{0FCD0CC8-EF44-47C7-97EF-FE1697EF9018}" presName="spaceRect" presStyleCnt="0"/>
      <dgm:spPr/>
    </dgm:pt>
    <dgm:pt modelId="{94037891-0FF8-4170-8E76-6DE5F2A26162}" type="pres">
      <dgm:prSet presAssocID="{0FCD0CC8-EF44-47C7-97EF-FE1697EF9018}" presName="parTx" presStyleLbl="revTx" presStyleIdx="0" presStyleCnt="2">
        <dgm:presLayoutVars>
          <dgm:chMax val="0"/>
          <dgm:chPref val="0"/>
        </dgm:presLayoutVars>
      </dgm:prSet>
      <dgm:spPr/>
    </dgm:pt>
    <dgm:pt modelId="{23184E79-A1E9-4208-8C3A-9B0BCA8D628D}" type="pres">
      <dgm:prSet presAssocID="{38914FEC-503D-4AF6-88A3-F3C22F3DC4F5}" presName="sibTrans" presStyleCnt="0"/>
      <dgm:spPr/>
    </dgm:pt>
    <dgm:pt modelId="{9011B930-65F2-4F33-9908-830F0858A93F}" type="pres">
      <dgm:prSet presAssocID="{6198A8F8-3397-4F5C-9FDF-29DB3529868D}" presName="compNode" presStyleCnt="0"/>
      <dgm:spPr/>
    </dgm:pt>
    <dgm:pt modelId="{2D62B5E7-3C6E-4600-9FD2-09807A57BBE4}" type="pres">
      <dgm:prSet presAssocID="{6198A8F8-3397-4F5C-9FDF-29DB3529868D}" presName="bgRect" presStyleLbl="bgShp" presStyleIdx="1" presStyleCnt="2"/>
      <dgm:spPr/>
    </dgm:pt>
    <dgm:pt modelId="{03DBBF19-CC19-426B-A31D-588BF5D062F1}" type="pres">
      <dgm:prSet presAssocID="{6198A8F8-3397-4F5C-9FDF-29DB3529868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096197D2-89CA-4754-9B04-DA650271194D}" type="pres">
      <dgm:prSet presAssocID="{6198A8F8-3397-4F5C-9FDF-29DB3529868D}" presName="spaceRect" presStyleCnt="0"/>
      <dgm:spPr/>
    </dgm:pt>
    <dgm:pt modelId="{5B01B145-37B5-4E87-978B-6E791F60F5EB}" type="pres">
      <dgm:prSet presAssocID="{6198A8F8-3397-4F5C-9FDF-29DB3529868D}" presName="parTx" presStyleLbl="revTx" presStyleIdx="1" presStyleCnt="2">
        <dgm:presLayoutVars>
          <dgm:chMax val="0"/>
          <dgm:chPref val="0"/>
        </dgm:presLayoutVars>
      </dgm:prSet>
      <dgm:spPr/>
    </dgm:pt>
  </dgm:ptLst>
  <dgm:cxnLst>
    <dgm:cxn modelId="{D718ED27-8298-43C9-A07D-F125037EC8C5}" type="presOf" srcId="{0FCD0CC8-EF44-47C7-97EF-FE1697EF9018}" destId="{94037891-0FF8-4170-8E76-6DE5F2A26162}" srcOrd="0" destOrd="0" presId="urn:microsoft.com/office/officeart/2018/2/layout/IconVerticalSolidList"/>
    <dgm:cxn modelId="{21A95A3E-6881-443D-A39E-CD6DD2E9BFA4}" srcId="{282BE310-D950-41EC-A4E5-20117B3FD383}" destId="{6198A8F8-3397-4F5C-9FDF-29DB3529868D}" srcOrd="1" destOrd="0" parTransId="{28D60D9D-E912-4A2A-83E9-3437043E2AF0}" sibTransId="{E81685E4-AA09-48A9-A729-CA6C85F8B975}"/>
    <dgm:cxn modelId="{2DAC946A-D428-4D6A-B459-9F698AD3B0F5}" type="presOf" srcId="{6198A8F8-3397-4F5C-9FDF-29DB3529868D}" destId="{5B01B145-37B5-4E87-978B-6E791F60F5EB}" srcOrd="0" destOrd="0" presId="urn:microsoft.com/office/officeart/2018/2/layout/IconVerticalSolidList"/>
    <dgm:cxn modelId="{061C15B8-87C3-47FE-BE30-9ED963C35457}" type="presOf" srcId="{282BE310-D950-41EC-A4E5-20117B3FD383}" destId="{CBE93F3B-12E9-426A-8DFC-27D1E0F52153}" srcOrd="0" destOrd="0" presId="urn:microsoft.com/office/officeart/2018/2/layout/IconVerticalSolidList"/>
    <dgm:cxn modelId="{EC4E09C4-F41C-4503-B572-735068B501EA}" srcId="{282BE310-D950-41EC-A4E5-20117B3FD383}" destId="{0FCD0CC8-EF44-47C7-97EF-FE1697EF9018}" srcOrd="0" destOrd="0" parTransId="{1EAAFBB0-2364-4DB2-9D63-6DA45FBD14D8}" sibTransId="{38914FEC-503D-4AF6-88A3-F3C22F3DC4F5}"/>
    <dgm:cxn modelId="{943F07AE-016E-4B26-9C9F-9C691BA14395}" type="presParOf" srcId="{CBE93F3B-12E9-426A-8DFC-27D1E0F52153}" destId="{77325109-3106-4F29-8F80-7B283FEED943}" srcOrd="0" destOrd="0" presId="urn:microsoft.com/office/officeart/2018/2/layout/IconVerticalSolidList"/>
    <dgm:cxn modelId="{F51E5A05-E00C-49C9-B13A-7AC5C5B1BFC6}" type="presParOf" srcId="{77325109-3106-4F29-8F80-7B283FEED943}" destId="{660C70B0-6E53-4A6A-A0C0-99FC24CE3F0D}" srcOrd="0" destOrd="0" presId="urn:microsoft.com/office/officeart/2018/2/layout/IconVerticalSolidList"/>
    <dgm:cxn modelId="{1C92D1DC-2B91-4A60-BFC9-1AD3AAB9D527}" type="presParOf" srcId="{77325109-3106-4F29-8F80-7B283FEED943}" destId="{28558294-AD1C-4199-B9DF-8ECC2A103D39}" srcOrd="1" destOrd="0" presId="urn:microsoft.com/office/officeart/2018/2/layout/IconVerticalSolidList"/>
    <dgm:cxn modelId="{7CFDB911-82D3-47AE-959A-3B0EE3F4ECCB}" type="presParOf" srcId="{77325109-3106-4F29-8F80-7B283FEED943}" destId="{C88FB470-671E-4A76-868F-E2AA90F6BF7E}" srcOrd="2" destOrd="0" presId="urn:microsoft.com/office/officeart/2018/2/layout/IconVerticalSolidList"/>
    <dgm:cxn modelId="{C4E14A38-8D16-44A9-866D-CEA027EF8F9E}" type="presParOf" srcId="{77325109-3106-4F29-8F80-7B283FEED943}" destId="{94037891-0FF8-4170-8E76-6DE5F2A26162}" srcOrd="3" destOrd="0" presId="urn:microsoft.com/office/officeart/2018/2/layout/IconVerticalSolidList"/>
    <dgm:cxn modelId="{6ABB9187-0775-4593-9AD9-7BFCAA6181D5}" type="presParOf" srcId="{CBE93F3B-12E9-426A-8DFC-27D1E0F52153}" destId="{23184E79-A1E9-4208-8C3A-9B0BCA8D628D}" srcOrd="1" destOrd="0" presId="urn:microsoft.com/office/officeart/2018/2/layout/IconVerticalSolidList"/>
    <dgm:cxn modelId="{77162328-9D4F-4538-A1E6-0FD1E5FB9FC5}" type="presParOf" srcId="{CBE93F3B-12E9-426A-8DFC-27D1E0F52153}" destId="{9011B930-65F2-4F33-9908-830F0858A93F}" srcOrd="2" destOrd="0" presId="urn:microsoft.com/office/officeart/2018/2/layout/IconVerticalSolidList"/>
    <dgm:cxn modelId="{F7A71370-D020-4EC1-A33A-983E3887FC3E}" type="presParOf" srcId="{9011B930-65F2-4F33-9908-830F0858A93F}" destId="{2D62B5E7-3C6E-4600-9FD2-09807A57BBE4}" srcOrd="0" destOrd="0" presId="urn:microsoft.com/office/officeart/2018/2/layout/IconVerticalSolidList"/>
    <dgm:cxn modelId="{32892D25-F4C1-4E57-91C9-1C0E53A19F38}" type="presParOf" srcId="{9011B930-65F2-4F33-9908-830F0858A93F}" destId="{03DBBF19-CC19-426B-A31D-588BF5D062F1}" srcOrd="1" destOrd="0" presId="urn:microsoft.com/office/officeart/2018/2/layout/IconVerticalSolidList"/>
    <dgm:cxn modelId="{84890AF0-D113-479F-AEA0-F536F282238F}" type="presParOf" srcId="{9011B930-65F2-4F33-9908-830F0858A93F}" destId="{096197D2-89CA-4754-9B04-DA650271194D}" srcOrd="2" destOrd="0" presId="urn:microsoft.com/office/officeart/2018/2/layout/IconVerticalSolidList"/>
    <dgm:cxn modelId="{AFB0F906-23FF-4C51-ABE9-3EFF401E76E3}" type="presParOf" srcId="{9011B930-65F2-4F33-9908-830F0858A93F}" destId="{5B01B145-37B5-4E87-978B-6E791F60F5E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60D3D4-E96A-4CC5-A333-BF4697451EED}" type="doc">
      <dgm:prSet loTypeId="urn:microsoft.com/office/officeart/2008/layout/LinedList" loCatId="list" qsTypeId="urn:microsoft.com/office/officeart/2005/8/quickstyle/simple4" qsCatId="simple" csTypeId="urn:microsoft.com/office/officeart/2005/8/colors/colorful1" csCatId="colorful"/>
      <dgm:spPr/>
      <dgm:t>
        <a:bodyPr/>
        <a:lstStyle/>
        <a:p>
          <a:endParaRPr lang="en-US"/>
        </a:p>
      </dgm:t>
    </dgm:pt>
    <dgm:pt modelId="{5EF34FA9-5744-4C82-A384-3D76E329F4E9}">
      <dgm:prSet/>
      <dgm:spPr/>
      <dgm:t>
        <a:bodyPr/>
        <a:lstStyle/>
        <a:p>
          <a:r>
            <a:rPr lang="en-US">
              <a:latin typeface="Century" panose="02040604050505020304" pitchFamily="18" charset="0"/>
            </a:rPr>
            <a:t>-D</a:t>
          </a:r>
          <a:r>
            <a:rPr lang="vi-VN"/>
            <a:t>ạng kí tự của văn bản đầu vào rất khó để thực hiện các thao tác toán học, như tính tích vô hướng (dot product) , đưa vào hàm softmax, hay các thuật toán trên </a:t>
          </a:r>
          <a:r>
            <a:rPr lang="en-US">
              <a:latin typeface="Century" panose="02040604050505020304" pitchFamily="18" charset="0"/>
            </a:rPr>
            <a:t>mạng Neurals</a:t>
          </a:r>
          <a:r>
            <a:rPr lang="vi-VN"/>
            <a:t> như backpropagation.</a:t>
          </a:r>
          <a:endParaRPr lang="en-US">
            <a:latin typeface="Century" panose="02040604050505020304" pitchFamily="18" charset="0"/>
          </a:endParaRPr>
        </a:p>
      </dgm:t>
    </dgm:pt>
    <dgm:pt modelId="{C9576138-8475-45AE-8C5B-7302A4CCDC1F}" type="parTrans" cxnId="{A368FBA8-55E9-4CBC-B680-49083BFD5E23}">
      <dgm:prSet/>
      <dgm:spPr/>
      <dgm:t>
        <a:bodyPr/>
        <a:lstStyle/>
        <a:p>
          <a:endParaRPr lang="en-US"/>
        </a:p>
      </dgm:t>
    </dgm:pt>
    <dgm:pt modelId="{0DBF4CCD-97E0-4961-92B1-295F4827E541}" type="sibTrans" cxnId="{A368FBA8-55E9-4CBC-B680-49083BFD5E23}">
      <dgm:prSet/>
      <dgm:spPr/>
      <dgm:t>
        <a:bodyPr/>
        <a:lstStyle/>
        <a:p>
          <a:endParaRPr lang="en-US"/>
        </a:p>
      </dgm:t>
    </dgm:pt>
    <dgm:pt modelId="{1112D225-992B-4F58-A030-6B9BF9E2408E}">
      <dgm:prSet/>
      <dgm:spPr/>
      <dgm:t>
        <a:bodyPr/>
        <a:lstStyle/>
        <a:p>
          <a:r>
            <a:rPr lang="en-US"/>
            <a:t>-</a:t>
          </a:r>
          <a:r>
            <a:rPr lang="vi-VN"/>
            <a:t>Vậy nên, ta sẽ chuyển văn bản đầu vào</a:t>
          </a:r>
          <a:r>
            <a:rPr lang="en-US"/>
            <a:t> d</a:t>
          </a:r>
          <a:r>
            <a:rPr lang="vi-VN"/>
            <a:t>ư</a:t>
          </a:r>
          <a:r>
            <a:rPr lang="en-US"/>
            <a:t>ới dạng texts</a:t>
          </a:r>
          <a:r>
            <a:rPr lang="vi-VN"/>
            <a:t> thành các vector biểu diễn, để thuận tiện cho việc tính toán.</a:t>
          </a:r>
          <a:endParaRPr lang="en-US"/>
        </a:p>
      </dgm:t>
    </dgm:pt>
    <dgm:pt modelId="{0659EC90-F5AC-4E17-A765-8D19077A9FF5}" type="parTrans" cxnId="{0A748043-8C95-4794-83FA-BAEE4EEB802B}">
      <dgm:prSet/>
      <dgm:spPr/>
      <dgm:t>
        <a:bodyPr/>
        <a:lstStyle/>
        <a:p>
          <a:endParaRPr lang="en-US"/>
        </a:p>
      </dgm:t>
    </dgm:pt>
    <dgm:pt modelId="{57912BC8-80F1-4E78-9681-A146ECA5977A}" type="sibTrans" cxnId="{0A748043-8C95-4794-83FA-BAEE4EEB802B}">
      <dgm:prSet/>
      <dgm:spPr/>
      <dgm:t>
        <a:bodyPr/>
        <a:lstStyle/>
        <a:p>
          <a:endParaRPr lang="en-US"/>
        </a:p>
      </dgm:t>
    </dgm:pt>
    <dgm:pt modelId="{741F57D3-A64F-4EA1-8CB4-EE7A6B815C2A}" type="pres">
      <dgm:prSet presAssocID="{F060D3D4-E96A-4CC5-A333-BF4697451EED}" presName="vert0" presStyleCnt="0">
        <dgm:presLayoutVars>
          <dgm:dir/>
          <dgm:animOne val="branch"/>
          <dgm:animLvl val="lvl"/>
        </dgm:presLayoutVars>
      </dgm:prSet>
      <dgm:spPr/>
    </dgm:pt>
    <dgm:pt modelId="{7EAC8CE7-328E-47FE-BBBD-92832B85ECEA}" type="pres">
      <dgm:prSet presAssocID="{5EF34FA9-5744-4C82-A384-3D76E329F4E9}" presName="thickLine" presStyleLbl="alignNode1" presStyleIdx="0" presStyleCnt="2"/>
      <dgm:spPr/>
    </dgm:pt>
    <dgm:pt modelId="{33532B04-0817-4731-982B-4716402C7885}" type="pres">
      <dgm:prSet presAssocID="{5EF34FA9-5744-4C82-A384-3D76E329F4E9}" presName="horz1" presStyleCnt="0"/>
      <dgm:spPr/>
    </dgm:pt>
    <dgm:pt modelId="{097D7F6E-5ED8-4CFB-AAAE-4807D0721663}" type="pres">
      <dgm:prSet presAssocID="{5EF34FA9-5744-4C82-A384-3D76E329F4E9}" presName="tx1" presStyleLbl="revTx" presStyleIdx="0" presStyleCnt="2"/>
      <dgm:spPr/>
    </dgm:pt>
    <dgm:pt modelId="{C0B070D2-63B6-45F5-A952-0789C5F91C2E}" type="pres">
      <dgm:prSet presAssocID="{5EF34FA9-5744-4C82-A384-3D76E329F4E9}" presName="vert1" presStyleCnt="0"/>
      <dgm:spPr/>
    </dgm:pt>
    <dgm:pt modelId="{B302E20E-3B65-4376-AE4A-9B0D26C583D8}" type="pres">
      <dgm:prSet presAssocID="{1112D225-992B-4F58-A030-6B9BF9E2408E}" presName="thickLine" presStyleLbl="alignNode1" presStyleIdx="1" presStyleCnt="2"/>
      <dgm:spPr/>
    </dgm:pt>
    <dgm:pt modelId="{36113AB2-A25C-4B11-ACCB-6F2F60974EEF}" type="pres">
      <dgm:prSet presAssocID="{1112D225-992B-4F58-A030-6B9BF9E2408E}" presName="horz1" presStyleCnt="0"/>
      <dgm:spPr/>
    </dgm:pt>
    <dgm:pt modelId="{40EA6892-B6A7-42A9-A15A-CD27686D1356}" type="pres">
      <dgm:prSet presAssocID="{1112D225-992B-4F58-A030-6B9BF9E2408E}" presName="tx1" presStyleLbl="revTx" presStyleIdx="1" presStyleCnt="2"/>
      <dgm:spPr/>
    </dgm:pt>
    <dgm:pt modelId="{B9CDD944-2BD7-4554-BC8F-4869976829FA}" type="pres">
      <dgm:prSet presAssocID="{1112D225-992B-4F58-A030-6B9BF9E2408E}" presName="vert1" presStyleCnt="0"/>
      <dgm:spPr/>
    </dgm:pt>
  </dgm:ptLst>
  <dgm:cxnLst>
    <dgm:cxn modelId="{54CC5543-0827-48C4-8CFD-C9AB583AA413}" type="presOf" srcId="{F060D3D4-E96A-4CC5-A333-BF4697451EED}" destId="{741F57D3-A64F-4EA1-8CB4-EE7A6B815C2A}" srcOrd="0" destOrd="0" presId="urn:microsoft.com/office/officeart/2008/layout/LinedList"/>
    <dgm:cxn modelId="{0A748043-8C95-4794-83FA-BAEE4EEB802B}" srcId="{F060D3D4-E96A-4CC5-A333-BF4697451EED}" destId="{1112D225-992B-4F58-A030-6B9BF9E2408E}" srcOrd="1" destOrd="0" parTransId="{0659EC90-F5AC-4E17-A765-8D19077A9FF5}" sibTransId="{57912BC8-80F1-4E78-9681-A146ECA5977A}"/>
    <dgm:cxn modelId="{3E6ECC93-E34C-4029-9DD5-0E2588CB93F0}" type="presOf" srcId="{5EF34FA9-5744-4C82-A384-3D76E329F4E9}" destId="{097D7F6E-5ED8-4CFB-AAAE-4807D0721663}" srcOrd="0" destOrd="0" presId="urn:microsoft.com/office/officeart/2008/layout/LinedList"/>
    <dgm:cxn modelId="{A368FBA8-55E9-4CBC-B680-49083BFD5E23}" srcId="{F060D3D4-E96A-4CC5-A333-BF4697451EED}" destId="{5EF34FA9-5744-4C82-A384-3D76E329F4E9}" srcOrd="0" destOrd="0" parTransId="{C9576138-8475-45AE-8C5B-7302A4CCDC1F}" sibTransId="{0DBF4CCD-97E0-4961-92B1-295F4827E541}"/>
    <dgm:cxn modelId="{CAE0D5DB-D969-4815-A392-A72CE8BE7D83}" type="presOf" srcId="{1112D225-992B-4F58-A030-6B9BF9E2408E}" destId="{40EA6892-B6A7-42A9-A15A-CD27686D1356}" srcOrd="0" destOrd="0" presId="urn:microsoft.com/office/officeart/2008/layout/LinedList"/>
    <dgm:cxn modelId="{0815D1B2-EA52-4EB5-B9AA-4BD8C4B11269}" type="presParOf" srcId="{741F57D3-A64F-4EA1-8CB4-EE7A6B815C2A}" destId="{7EAC8CE7-328E-47FE-BBBD-92832B85ECEA}" srcOrd="0" destOrd="0" presId="urn:microsoft.com/office/officeart/2008/layout/LinedList"/>
    <dgm:cxn modelId="{75276E73-BB0E-495C-A096-5089D71CA1D4}" type="presParOf" srcId="{741F57D3-A64F-4EA1-8CB4-EE7A6B815C2A}" destId="{33532B04-0817-4731-982B-4716402C7885}" srcOrd="1" destOrd="0" presId="urn:microsoft.com/office/officeart/2008/layout/LinedList"/>
    <dgm:cxn modelId="{F43A6A47-E5F0-4A4D-8BA5-086863EFAC9C}" type="presParOf" srcId="{33532B04-0817-4731-982B-4716402C7885}" destId="{097D7F6E-5ED8-4CFB-AAAE-4807D0721663}" srcOrd="0" destOrd="0" presId="urn:microsoft.com/office/officeart/2008/layout/LinedList"/>
    <dgm:cxn modelId="{38B64FC5-9C6A-4CEA-BFB7-7621280C549A}" type="presParOf" srcId="{33532B04-0817-4731-982B-4716402C7885}" destId="{C0B070D2-63B6-45F5-A952-0789C5F91C2E}" srcOrd="1" destOrd="0" presId="urn:microsoft.com/office/officeart/2008/layout/LinedList"/>
    <dgm:cxn modelId="{03FFEDC9-0568-4A9E-A61D-D8F209BAC3F0}" type="presParOf" srcId="{741F57D3-A64F-4EA1-8CB4-EE7A6B815C2A}" destId="{B302E20E-3B65-4376-AE4A-9B0D26C583D8}" srcOrd="2" destOrd="0" presId="urn:microsoft.com/office/officeart/2008/layout/LinedList"/>
    <dgm:cxn modelId="{5923D999-482B-45DF-B33E-7FE20986530B}" type="presParOf" srcId="{741F57D3-A64F-4EA1-8CB4-EE7A6B815C2A}" destId="{36113AB2-A25C-4B11-ACCB-6F2F60974EEF}" srcOrd="3" destOrd="0" presId="urn:microsoft.com/office/officeart/2008/layout/LinedList"/>
    <dgm:cxn modelId="{941A3A2A-94EF-4DCB-9697-B10413ADFC25}" type="presParOf" srcId="{36113AB2-A25C-4B11-ACCB-6F2F60974EEF}" destId="{40EA6892-B6A7-42A9-A15A-CD27686D1356}" srcOrd="0" destOrd="0" presId="urn:microsoft.com/office/officeart/2008/layout/LinedList"/>
    <dgm:cxn modelId="{C7C9DB42-7977-4B20-BCA0-488020FFDFB9}" type="presParOf" srcId="{36113AB2-A25C-4B11-ACCB-6F2F60974EEF}" destId="{B9CDD944-2BD7-4554-BC8F-4869976829F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BEBBD2-82D5-48C2-BE0F-1EB9F2C6F7E7}" type="doc">
      <dgm:prSet loTypeId="urn:microsoft.com/office/officeart/2008/layout/LinedList" loCatId="list" qsTypeId="urn:microsoft.com/office/officeart/2005/8/quickstyle/simple4" qsCatId="simple" csTypeId="urn:microsoft.com/office/officeart/2005/8/colors/colorful1" csCatId="colorful" phldr="1"/>
      <dgm:spPr/>
      <dgm:t>
        <a:bodyPr/>
        <a:lstStyle/>
        <a:p>
          <a:endParaRPr lang="en-US"/>
        </a:p>
      </dgm:t>
    </dgm:pt>
    <dgm:pt modelId="{99070635-CEA7-464D-88EF-3EC2E4FF2668}">
      <dgm:prSet/>
      <dgm:spPr/>
      <dgm:t>
        <a:bodyPr/>
        <a:lstStyle/>
        <a:p>
          <a:r>
            <a:rPr lang="en-US">
              <a:latin typeface="Century" panose="02040604050505020304" pitchFamily="18" charset="0"/>
            </a:rPr>
            <a:t>+Loại bỏ các dấu câu, dấu ngoặc, chấm than chấm hỏi, vân vân,… chỉ chừa lại các chữ và số </a:t>
          </a:r>
        </a:p>
        <a:p>
          <a:r>
            <a:rPr lang="en-US">
              <a:latin typeface="Century" panose="02040604050505020304" pitchFamily="18" charset="0"/>
            </a:rPr>
            <a:t>( def clean_sentences )</a:t>
          </a:r>
        </a:p>
      </dgm:t>
    </dgm:pt>
    <dgm:pt modelId="{F5A33FCF-D46E-4EA5-8F01-FF065C48E741}" type="parTrans" cxnId="{5B71B7D2-DBE6-4235-98CB-9644A4038E71}">
      <dgm:prSet/>
      <dgm:spPr/>
      <dgm:t>
        <a:bodyPr/>
        <a:lstStyle/>
        <a:p>
          <a:endParaRPr lang="en-US"/>
        </a:p>
      </dgm:t>
    </dgm:pt>
    <dgm:pt modelId="{E92D5FA8-698B-4CC2-8F1E-44CFCD504AEF}" type="sibTrans" cxnId="{5B71B7D2-DBE6-4235-98CB-9644A4038E71}">
      <dgm:prSet/>
      <dgm:spPr/>
      <dgm:t>
        <a:bodyPr/>
        <a:lstStyle/>
        <a:p>
          <a:endParaRPr lang="en-US"/>
        </a:p>
      </dgm:t>
    </dgm:pt>
    <dgm:pt modelId="{17388E24-CB49-467D-9EEF-6ADF9080B50D}">
      <dgm:prSet/>
      <dgm:spPr/>
      <dgm:t>
        <a:bodyPr/>
        <a:lstStyle/>
        <a:p>
          <a:r>
            <a:rPr lang="en-US">
              <a:latin typeface="Century" panose="02040604050505020304" pitchFamily="18" charset="0"/>
            </a:rPr>
            <a:t>+hàm chuyển choỗi text thành choỗi indcies </a:t>
          </a:r>
        </a:p>
        <a:p>
          <a:r>
            <a:rPr lang="en-US">
              <a:latin typeface="Century" panose="02040604050505020304" pitchFamily="18" charset="0"/>
            </a:rPr>
            <a:t>( mỗi từ -&gt; một index t</a:t>
          </a:r>
          <a:r>
            <a:rPr lang="vi-VN"/>
            <a:t>ư</a:t>
          </a:r>
          <a:r>
            <a:rPr lang="en-US">
              <a:latin typeface="Century" panose="02040604050505020304" pitchFamily="18" charset="0"/>
            </a:rPr>
            <a:t>ơng ứng với stt của vecto hàng trong words_vector ) </a:t>
          </a:r>
        </a:p>
        <a:p>
          <a:r>
            <a:rPr lang="en-US">
              <a:latin typeface="Century" panose="02040604050505020304" pitchFamily="18" charset="0"/>
            </a:rPr>
            <a:t>(def get_sentence_indices)</a:t>
          </a:r>
        </a:p>
      </dgm:t>
    </dgm:pt>
    <dgm:pt modelId="{22A265B5-4B23-4FD9-A4B2-1AC9B7ECC494}" type="parTrans" cxnId="{C48337D9-35E3-49E2-A862-5E14CACB367C}">
      <dgm:prSet/>
      <dgm:spPr/>
      <dgm:t>
        <a:bodyPr/>
        <a:lstStyle/>
        <a:p>
          <a:endParaRPr lang="en-US"/>
        </a:p>
      </dgm:t>
    </dgm:pt>
    <dgm:pt modelId="{95E5D249-C49C-4D61-B14D-CCB8D8A5AFF7}" type="sibTrans" cxnId="{C48337D9-35E3-49E2-A862-5E14CACB367C}">
      <dgm:prSet/>
      <dgm:spPr/>
      <dgm:t>
        <a:bodyPr/>
        <a:lstStyle/>
        <a:p>
          <a:endParaRPr lang="en-US"/>
        </a:p>
      </dgm:t>
    </dgm:pt>
    <dgm:pt modelId="{E2533376-1B2D-41C6-8305-B085602780B3}">
      <dgm:prSet/>
      <dgm:spPr/>
      <dgm:t>
        <a:bodyPr/>
        <a:lstStyle/>
        <a:p>
          <a:r>
            <a:rPr lang="en-US">
              <a:latin typeface="Century" panose="02040604050505020304" pitchFamily="18" charset="0"/>
            </a:rPr>
            <a:t>+khảo sát tập dữ liệu -&gt; lấy ra MAX_SEG_LENGTTH là số từ tối đa cho một câu</a:t>
          </a:r>
        </a:p>
        <a:p>
          <a:r>
            <a:rPr lang="en-US">
              <a:latin typeface="Century" panose="02040604050505020304" pitchFamily="18" charset="0"/>
            </a:rPr>
            <a:t> ( nếu quá ít thì sẽ ảnh h</a:t>
          </a:r>
          <a:r>
            <a:rPr lang="vi-VN"/>
            <a:t>ư</a:t>
          </a:r>
          <a:r>
            <a:rPr lang="en-US">
              <a:latin typeface="Century" panose="02040604050505020304" pitchFamily="18" charset="0"/>
            </a:rPr>
            <a:t>ởng đến độ chính xác, còn nếu quá nhiều sẽ mất nhiều bộ nhớ và thời gian tính toán) </a:t>
          </a:r>
        </a:p>
      </dgm:t>
    </dgm:pt>
    <dgm:pt modelId="{7B98F4F9-FE7A-40E6-AC99-F8E5E8C1537A}" type="parTrans" cxnId="{1CFFF97D-9588-4E9D-8122-53D0199E399C}">
      <dgm:prSet/>
      <dgm:spPr/>
      <dgm:t>
        <a:bodyPr/>
        <a:lstStyle/>
        <a:p>
          <a:endParaRPr lang="en-US"/>
        </a:p>
      </dgm:t>
    </dgm:pt>
    <dgm:pt modelId="{8DE2CC62-A4A0-4A50-98DA-4757C70D6E33}" type="sibTrans" cxnId="{1CFFF97D-9588-4E9D-8122-53D0199E399C}">
      <dgm:prSet/>
      <dgm:spPr/>
      <dgm:t>
        <a:bodyPr/>
        <a:lstStyle/>
        <a:p>
          <a:endParaRPr lang="en-US"/>
        </a:p>
      </dgm:t>
    </dgm:pt>
    <dgm:pt modelId="{7DF4A3CD-CF92-4C9C-A992-6F3B65960EE8}">
      <dgm:prSet/>
      <dgm:spPr/>
      <dgm:t>
        <a:bodyPr/>
        <a:lstStyle/>
        <a:p>
          <a:r>
            <a:rPr lang="en-US">
              <a:latin typeface="Century" panose="02040604050505020304" pitchFamily="18" charset="0"/>
            </a:rPr>
            <a:t>+hàm chuyển choỗi text thành ma trận </a:t>
          </a:r>
        </a:p>
        <a:p>
          <a:r>
            <a:rPr lang="en-US">
              <a:latin typeface="Century" panose="02040604050505020304" pitchFamily="18" charset="0"/>
            </a:rPr>
            <a:t>( def text2ids)</a:t>
          </a:r>
        </a:p>
      </dgm:t>
    </dgm:pt>
    <dgm:pt modelId="{265B55F2-8674-471C-9216-0D20812DB28A}" type="parTrans" cxnId="{D6685B24-D3A6-414D-8C13-1E25CFDFA8F5}">
      <dgm:prSet/>
      <dgm:spPr/>
      <dgm:t>
        <a:bodyPr/>
        <a:lstStyle/>
        <a:p>
          <a:endParaRPr lang="en-US"/>
        </a:p>
      </dgm:t>
    </dgm:pt>
    <dgm:pt modelId="{3FB481A6-517A-481D-BD5A-65ABD0D61BB6}" type="sibTrans" cxnId="{D6685B24-D3A6-414D-8C13-1E25CFDFA8F5}">
      <dgm:prSet/>
      <dgm:spPr/>
      <dgm:t>
        <a:bodyPr/>
        <a:lstStyle/>
        <a:p>
          <a:endParaRPr lang="en-US"/>
        </a:p>
      </dgm:t>
    </dgm:pt>
    <dgm:pt modelId="{17B8A4A7-D7FE-4498-8BE4-F78163E5008C}" type="pres">
      <dgm:prSet presAssocID="{0BBEBBD2-82D5-48C2-BE0F-1EB9F2C6F7E7}" presName="vert0" presStyleCnt="0">
        <dgm:presLayoutVars>
          <dgm:dir/>
          <dgm:animOne val="branch"/>
          <dgm:animLvl val="lvl"/>
        </dgm:presLayoutVars>
      </dgm:prSet>
      <dgm:spPr/>
    </dgm:pt>
    <dgm:pt modelId="{3FDB02B4-E5EE-4677-AA74-ABD7475EF19A}" type="pres">
      <dgm:prSet presAssocID="{99070635-CEA7-464D-88EF-3EC2E4FF2668}" presName="thickLine" presStyleLbl="alignNode1" presStyleIdx="0" presStyleCnt="4"/>
      <dgm:spPr/>
    </dgm:pt>
    <dgm:pt modelId="{A33CFFF8-8A31-43C7-810B-A4CDFAAA0540}" type="pres">
      <dgm:prSet presAssocID="{99070635-CEA7-464D-88EF-3EC2E4FF2668}" presName="horz1" presStyleCnt="0"/>
      <dgm:spPr/>
    </dgm:pt>
    <dgm:pt modelId="{57C835CA-7C09-43AF-BBD2-9C96300A5106}" type="pres">
      <dgm:prSet presAssocID="{99070635-CEA7-464D-88EF-3EC2E4FF2668}" presName="tx1" presStyleLbl="revTx" presStyleIdx="0" presStyleCnt="4"/>
      <dgm:spPr/>
    </dgm:pt>
    <dgm:pt modelId="{B2BDD214-F5A3-41B2-A633-65A6E60078EA}" type="pres">
      <dgm:prSet presAssocID="{99070635-CEA7-464D-88EF-3EC2E4FF2668}" presName="vert1" presStyleCnt="0"/>
      <dgm:spPr/>
    </dgm:pt>
    <dgm:pt modelId="{8427C239-FC7C-4292-A9A2-A8F6FCA50A85}" type="pres">
      <dgm:prSet presAssocID="{17388E24-CB49-467D-9EEF-6ADF9080B50D}" presName="thickLine" presStyleLbl="alignNode1" presStyleIdx="1" presStyleCnt="4"/>
      <dgm:spPr/>
    </dgm:pt>
    <dgm:pt modelId="{02F939C2-BD53-45D9-8775-F9D349FD0B7C}" type="pres">
      <dgm:prSet presAssocID="{17388E24-CB49-467D-9EEF-6ADF9080B50D}" presName="horz1" presStyleCnt="0"/>
      <dgm:spPr/>
    </dgm:pt>
    <dgm:pt modelId="{A3CB7052-E7FE-4C9B-BF19-36492357183F}" type="pres">
      <dgm:prSet presAssocID="{17388E24-CB49-467D-9EEF-6ADF9080B50D}" presName="tx1" presStyleLbl="revTx" presStyleIdx="1" presStyleCnt="4"/>
      <dgm:spPr/>
    </dgm:pt>
    <dgm:pt modelId="{09D3E854-8FE0-4DE1-B33C-88473120A3F7}" type="pres">
      <dgm:prSet presAssocID="{17388E24-CB49-467D-9EEF-6ADF9080B50D}" presName="vert1" presStyleCnt="0"/>
      <dgm:spPr/>
    </dgm:pt>
    <dgm:pt modelId="{722DAC9E-CAF1-4C22-AD0C-CC3F165FA27E}" type="pres">
      <dgm:prSet presAssocID="{E2533376-1B2D-41C6-8305-B085602780B3}" presName="thickLine" presStyleLbl="alignNode1" presStyleIdx="2" presStyleCnt="4"/>
      <dgm:spPr/>
    </dgm:pt>
    <dgm:pt modelId="{04373E2F-DD6E-474C-BE99-006E56704E44}" type="pres">
      <dgm:prSet presAssocID="{E2533376-1B2D-41C6-8305-B085602780B3}" presName="horz1" presStyleCnt="0"/>
      <dgm:spPr/>
    </dgm:pt>
    <dgm:pt modelId="{59DAFEC8-6576-48E5-8280-AFE144775574}" type="pres">
      <dgm:prSet presAssocID="{E2533376-1B2D-41C6-8305-B085602780B3}" presName="tx1" presStyleLbl="revTx" presStyleIdx="2" presStyleCnt="4"/>
      <dgm:spPr/>
    </dgm:pt>
    <dgm:pt modelId="{66E4FEBA-0D89-4E8D-9DEB-0810AC2E8985}" type="pres">
      <dgm:prSet presAssocID="{E2533376-1B2D-41C6-8305-B085602780B3}" presName="vert1" presStyleCnt="0"/>
      <dgm:spPr/>
    </dgm:pt>
    <dgm:pt modelId="{43DB89F3-8A25-4DB6-A7AC-36C482EEAF55}" type="pres">
      <dgm:prSet presAssocID="{7DF4A3CD-CF92-4C9C-A992-6F3B65960EE8}" presName="thickLine" presStyleLbl="alignNode1" presStyleIdx="3" presStyleCnt="4"/>
      <dgm:spPr/>
    </dgm:pt>
    <dgm:pt modelId="{65447996-04F8-4734-91FA-36122C048935}" type="pres">
      <dgm:prSet presAssocID="{7DF4A3CD-CF92-4C9C-A992-6F3B65960EE8}" presName="horz1" presStyleCnt="0"/>
      <dgm:spPr/>
    </dgm:pt>
    <dgm:pt modelId="{140A4736-F471-4A93-BF1A-255AC9C2F42F}" type="pres">
      <dgm:prSet presAssocID="{7DF4A3CD-CF92-4C9C-A992-6F3B65960EE8}" presName="tx1" presStyleLbl="revTx" presStyleIdx="3" presStyleCnt="4"/>
      <dgm:spPr/>
    </dgm:pt>
    <dgm:pt modelId="{6A3C5819-7164-4E32-B778-1E60A34E711D}" type="pres">
      <dgm:prSet presAssocID="{7DF4A3CD-CF92-4C9C-A992-6F3B65960EE8}" presName="vert1" presStyleCnt="0"/>
      <dgm:spPr/>
    </dgm:pt>
  </dgm:ptLst>
  <dgm:cxnLst>
    <dgm:cxn modelId="{39C18B1D-16EC-4687-8B2C-1B74B4FC99D2}" type="presOf" srcId="{7DF4A3CD-CF92-4C9C-A992-6F3B65960EE8}" destId="{140A4736-F471-4A93-BF1A-255AC9C2F42F}" srcOrd="0" destOrd="0" presId="urn:microsoft.com/office/officeart/2008/layout/LinedList"/>
    <dgm:cxn modelId="{D6685B24-D3A6-414D-8C13-1E25CFDFA8F5}" srcId="{0BBEBBD2-82D5-48C2-BE0F-1EB9F2C6F7E7}" destId="{7DF4A3CD-CF92-4C9C-A992-6F3B65960EE8}" srcOrd="3" destOrd="0" parTransId="{265B55F2-8674-471C-9216-0D20812DB28A}" sibTransId="{3FB481A6-517A-481D-BD5A-65ABD0D61BB6}"/>
    <dgm:cxn modelId="{8634B353-0E26-4D74-9DD2-05BD400A248D}" type="presOf" srcId="{99070635-CEA7-464D-88EF-3EC2E4FF2668}" destId="{57C835CA-7C09-43AF-BBD2-9C96300A5106}" srcOrd="0" destOrd="0" presId="urn:microsoft.com/office/officeart/2008/layout/LinedList"/>
    <dgm:cxn modelId="{75266075-28F1-4ACF-900D-86D3C4D4F92B}" type="presOf" srcId="{0BBEBBD2-82D5-48C2-BE0F-1EB9F2C6F7E7}" destId="{17B8A4A7-D7FE-4498-8BE4-F78163E5008C}" srcOrd="0" destOrd="0" presId="urn:microsoft.com/office/officeart/2008/layout/LinedList"/>
    <dgm:cxn modelId="{21D4D57A-89C8-4FFE-9F6A-23827A6A43B1}" type="presOf" srcId="{17388E24-CB49-467D-9EEF-6ADF9080B50D}" destId="{A3CB7052-E7FE-4C9B-BF19-36492357183F}" srcOrd="0" destOrd="0" presId="urn:microsoft.com/office/officeart/2008/layout/LinedList"/>
    <dgm:cxn modelId="{1CFFF97D-9588-4E9D-8122-53D0199E399C}" srcId="{0BBEBBD2-82D5-48C2-BE0F-1EB9F2C6F7E7}" destId="{E2533376-1B2D-41C6-8305-B085602780B3}" srcOrd="2" destOrd="0" parTransId="{7B98F4F9-FE7A-40E6-AC99-F8E5E8C1537A}" sibTransId="{8DE2CC62-A4A0-4A50-98DA-4757C70D6E33}"/>
    <dgm:cxn modelId="{5B71B7D2-DBE6-4235-98CB-9644A4038E71}" srcId="{0BBEBBD2-82D5-48C2-BE0F-1EB9F2C6F7E7}" destId="{99070635-CEA7-464D-88EF-3EC2E4FF2668}" srcOrd="0" destOrd="0" parTransId="{F5A33FCF-D46E-4EA5-8F01-FF065C48E741}" sibTransId="{E92D5FA8-698B-4CC2-8F1E-44CFCD504AEF}"/>
    <dgm:cxn modelId="{672D25D3-0FAD-4950-ADE9-D33B3650C3C1}" type="presOf" srcId="{E2533376-1B2D-41C6-8305-B085602780B3}" destId="{59DAFEC8-6576-48E5-8280-AFE144775574}" srcOrd="0" destOrd="0" presId="urn:microsoft.com/office/officeart/2008/layout/LinedList"/>
    <dgm:cxn modelId="{C48337D9-35E3-49E2-A862-5E14CACB367C}" srcId="{0BBEBBD2-82D5-48C2-BE0F-1EB9F2C6F7E7}" destId="{17388E24-CB49-467D-9EEF-6ADF9080B50D}" srcOrd="1" destOrd="0" parTransId="{22A265B5-4B23-4FD9-A4B2-1AC9B7ECC494}" sibTransId="{95E5D249-C49C-4D61-B14D-CCB8D8A5AFF7}"/>
    <dgm:cxn modelId="{10DB2A39-3A24-4CF0-B604-BDD5DE147B66}" type="presParOf" srcId="{17B8A4A7-D7FE-4498-8BE4-F78163E5008C}" destId="{3FDB02B4-E5EE-4677-AA74-ABD7475EF19A}" srcOrd="0" destOrd="0" presId="urn:microsoft.com/office/officeart/2008/layout/LinedList"/>
    <dgm:cxn modelId="{632E7637-347C-4EBD-AD88-ECFE7374D5D4}" type="presParOf" srcId="{17B8A4A7-D7FE-4498-8BE4-F78163E5008C}" destId="{A33CFFF8-8A31-43C7-810B-A4CDFAAA0540}" srcOrd="1" destOrd="0" presId="urn:microsoft.com/office/officeart/2008/layout/LinedList"/>
    <dgm:cxn modelId="{A815618D-6D05-4DF1-8F25-66208014A47C}" type="presParOf" srcId="{A33CFFF8-8A31-43C7-810B-A4CDFAAA0540}" destId="{57C835CA-7C09-43AF-BBD2-9C96300A5106}" srcOrd="0" destOrd="0" presId="urn:microsoft.com/office/officeart/2008/layout/LinedList"/>
    <dgm:cxn modelId="{3188A30D-BDA5-4D0C-AFB9-60219A21469A}" type="presParOf" srcId="{A33CFFF8-8A31-43C7-810B-A4CDFAAA0540}" destId="{B2BDD214-F5A3-41B2-A633-65A6E60078EA}" srcOrd="1" destOrd="0" presId="urn:microsoft.com/office/officeart/2008/layout/LinedList"/>
    <dgm:cxn modelId="{8EF24CF5-B409-43EA-9DEA-E5A8B1559A6E}" type="presParOf" srcId="{17B8A4A7-D7FE-4498-8BE4-F78163E5008C}" destId="{8427C239-FC7C-4292-A9A2-A8F6FCA50A85}" srcOrd="2" destOrd="0" presId="urn:microsoft.com/office/officeart/2008/layout/LinedList"/>
    <dgm:cxn modelId="{A5ABBA4E-B6ED-42E6-A9C5-10F48AF9E8F0}" type="presParOf" srcId="{17B8A4A7-D7FE-4498-8BE4-F78163E5008C}" destId="{02F939C2-BD53-45D9-8775-F9D349FD0B7C}" srcOrd="3" destOrd="0" presId="urn:microsoft.com/office/officeart/2008/layout/LinedList"/>
    <dgm:cxn modelId="{8C6A0722-EA18-4816-8642-C8D1F59F831D}" type="presParOf" srcId="{02F939C2-BD53-45D9-8775-F9D349FD0B7C}" destId="{A3CB7052-E7FE-4C9B-BF19-36492357183F}" srcOrd="0" destOrd="0" presId="urn:microsoft.com/office/officeart/2008/layout/LinedList"/>
    <dgm:cxn modelId="{02C8F380-FDDD-4701-BE05-B261CEB88239}" type="presParOf" srcId="{02F939C2-BD53-45D9-8775-F9D349FD0B7C}" destId="{09D3E854-8FE0-4DE1-B33C-88473120A3F7}" srcOrd="1" destOrd="0" presId="urn:microsoft.com/office/officeart/2008/layout/LinedList"/>
    <dgm:cxn modelId="{89E01CB5-1645-4954-8937-5EDF6D41982E}" type="presParOf" srcId="{17B8A4A7-D7FE-4498-8BE4-F78163E5008C}" destId="{722DAC9E-CAF1-4C22-AD0C-CC3F165FA27E}" srcOrd="4" destOrd="0" presId="urn:microsoft.com/office/officeart/2008/layout/LinedList"/>
    <dgm:cxn modelId="{7D29E355-20EC-4120-AF1E-2DB06B157BE7}" type="presParOf" srcId="{17B8A4A7-D7FE-4498-8BE4-F78163E5008C}" destId="{04373E2F-DD6E-474C-BE99-006E56704E44}" srcOrd="5" destOrd="0" presId="urn:microsoft.com/office/officeart/2008/layout/LinedList"/>
    <dgm:cxn modelId="{1A56F93C-EE56-4F9E-8537-2962AF544DCB}" type="presParOf" srcId="{04373E2F-DD6E-474C-BE99-006E56704E44}" destId="{59DAFEC8-6576-48E5-8280-AFE144775574}" srcOrd="0" destOrd="0" presId="urn:microsoft.com/office/officeart/2008/layout/LinedList"/>
    <dgm:cxn modelId="{259586C4-7BD1-4B13-BF27-E2631EDF8A49}" type="presParOf" srcId="{04373E2F-DD6E-474C-BE99-006E56704E44}" destId="{66E4FEBA-0D89-4E8D-9DEB-0810AC2E8985}" srcOrd="1" destOrd="0" presId="urn:microsoft.com/office/officeart/2008/layout/LinedList"/>
    <dgm:cxn modelId="{FB5EAA5D-6BFA-4E98-B87F-4338197DBB46}" type="presParOf" srcId="{17B8A4A7-D7FE-4498-8BE4-F78163E5008C}" destId="{43DB89F3-8A25-4DB6-A7AC-36C482EEAF55}" srcOrd="6" destOrd="0" presId="urn:microsoft.com/office/officeart/2008/layout/LinedList"/>
    <dgm:cxn modelId="{C808B77A-CE20-429E-ADBD-F778A28F2B7F}" type="presParOf" srcId="{17B8A4A7-D7FE-4498-8BE4-F78163E5008C}" destId="{65447996-04F8-4734-91FA-36122C048935}" srcOrd="7" destOrd="0" presId="urn:microsoft.com/office/officeart/2008/layout/LinedList"/>
    <dgm:cxn modelId="{63529591-2E28-4EDD-888A-A86DA97EA07F}" type="presParOf" srcId="{65447996-04F8-4734-91FA-36122C048935}" destId="{140A4736-F471-4A93-BF1A-255AC9C2F42F}" srcOrd="0" destOrd="0" presId="urn:microsoft.com/office/officeart/2008/layout/LinedList"/>
    <dgm:cxn modelId="{DF932862-8010-419D-B219-9B381D161886}" type="presParOf" srcId="{65447996-04F8-4734-91FA-36122C048935}" destId="{6A3C5819-7164-4E32-B778-1E60A34E711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0C70B0-6E53-4A6A-A0C0-99FC24CE3F0D}">
      <dsp:nvSpPr>
        <dsp:cNvPr id="0" name=""/>
        <dsp:cNvSpPr/>
      </dsp:nvSpPr>
      <dsp:spPr>
        <a:xfrm>
          <a:off x="0" y="826703"/>
          <a:ext cx="6403994" cy="152622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558294-AD1C-4199-B9DF-8ECC2A103D39}">
      <dsp:nvSpPr>
        <dsp:cNvPr id="0" name=""/>
        <dsp:cNvSpPr/>
      </dsp:nvSpPr>
      <dsp:spPr>
        <a:xfrm>
          <a:off x="461682" y="1170104"/>
          <a:ext cx="839422" cy="8394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037891-0FF8-4170-8E76-6DE5F2A26162}">
      <dsp:nvSpPr>
        <dsp:cNvPr id="0" name=""/>
        <dsp:cNvSpPr/>
      </dsp:nvSpPr>
      <dsp:spPr>
        <a:xfrm>
          <a:off x="1762787" y="826703"/>
          <a:ext cx="4641206" cy="1526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525" tIns="161525" rIns="161525" bIns="161525" numCol="1" spcCol="1270" anchor="ctr" anchorCtr="0">
          <a:noAutofit/>
        </a:bodyPr>
        <a:lstStyle/>
        <a:p>
          <a:pPr marL="0" lvl="0" indent="0" algn="l" defTabSz="800100">
            <a:lnSpc>
              <a:spcPct val="90000"/>
            </a:lnSpc>
            <a:spcBef>
              <a:spcPct val="0"/>
            </a:spcBef>
            <a:spcAft>
              <a:spcPct val="35000"/>
            </a:spcAft>
            <a:buNone/>
          </a:pPr>
          <a:r>
            <a:rPr lang="en-US" sz="1800" kern="1200">
              <a:latin typeface="Century" panose="02040604050505020304" pitchFamily="18" charset="0"/>
            </a:rPr>
            <a:t>Vấn đề: Số l</a:t>
          </a:r>
          <a:r>
            <a:rPr lang="vi-VN" sz="1800" kern="1200"/>
            <a:t>ư</a:t>
          </a:r>
          <a:r>
            <a:rPr lang="en-US" sz="1800" kern="1200">
              <a:latin typeface="Century" panose="02040604050505020304" pitchFamily="18" charset="0"/>
            </a:rPr>
            <a:t>ợng đánh giá từ khách hàng là cực lớn ( hàng nghìn reviews mỗi ngày ), vì vậy sẽ tốn rất nhiều nhân lực nếu phân loại một cách thủ công</a:t>
          </a:r>
        </a:p>
      </dsp:txBody>
      <dsp:txXfrm>
        <a:off x="1762787" y="826703"/>
        <a:ext cx="4641206" cy="1526222"/>
      </dsp:txXfrm>
    </dsp:sp>
    <dsp:sp modelId="{2D62B5E7-3C6E-4600-9FD2-09807A57BBE4}">
      <dsp:nvSpPr>
        <dsp:cNvPr id="0" name=""/>
        <dsp:cNvSpPr/>
      </dsp:nvSpPr>
      <dsp:spPr>
        <a:xfrm>
          <a:off x="0" y="2734482"/>
          <a:ext cx="6403994" cy="152622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DBBF19-CC19-426B-A31D-588BF5D062F1}">
      <dsp:nvSpPr>
        <dsp:cNvPr id="0" name=""/>
        <dsp:cNvSpPr/>
      </dsp:nvSpPr>
      <dsp:spPr>
        <a:xfrm>
          <a:off x="461682" y="3077882"/>
          <a:ext cx="839422" cy="8394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01B145-37B5-4E87-978B-6E791F60F5EB}">
      <dsp:nvSpPr>
        <dsp:cNvPr id="0" name=""/>
        <dsp:cNvSpPr/>
      </dsp:nvSpPr>
      <dsp:spPr>
        <a:xfrm>
          <a:off x="1762787" y="2734482"/>
          <a:ext cx="4641206" cy="1526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525" tIns="161525" rIns="161525" bIns="161525" numCol="1" spcCol="1270" anchor="ctr" anchorCtr="0">
          <a:noAutofit/>
        </a:bodyPr>
        <a:lstStyle/>
        <a:p>
          <a:pPr marL="0" lvl="0" indent="0" algn="l" defTabSz="800100">
            <a:lnSpc>
              <a:spcPct val="90000"/>
            </a:lnSpc>
            <a:spcBef>
              <a:spcPct val="0"/>
            </a:spcBef>
            <a:spcAft>
              <a:spcPct val="35000"/>
            </a:spcAft>
            <a:buNone/>
          </a:pPr>
          <a:r>
            <a:rPr lang="en-US" sz="1800" kern="1200">
              <a:latin typeface="Century" panose="02040604050505020304" pitchFamily="18" charset="0"/>
            </a:rPr>
            <a:t>=&gt; Ứng dụng deep learning để giải quyết bài toán trên </a:t>
          </a:r>
        </a:p>
      </dsp:txBody>
      <dsp:txXfrm>
        <a:off x="1762787" y="2734482"/>
        <a:ext cx="4641206" cy="15262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AC8CE7-328E-47FE-BBBD-92832B85ECEA}">
      <dsp:nvSpPr>
        <dsp:cNvPr id="0" name=""/>
        <dsp:cNvSpPr/>
      </dsp:nvSpPr>
      <dsp:spPr>
        <a:xfrm>
          <a:off x="0" y="0"/>
          <a:ext cx="6403994" cy="0"/>
        </a:xfrm>
        <a:prstGeom prst="line">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097D7F6E-5ED8-4CFB-AAAE-4807D0721663}">
      <dsp:nvSpPr>
        <dsp:cNvPr id="0" name=""/>
        <dsp:cNvSpPr/>
      </dsp:nvSpPr>
      <dsp:spPr>
        <a:xfrm>
          <a:off x="0" y="0"/>
          <a:ext cx="6403994" cy="2543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latin typeface="Century" panose="02040604050505020304" pitchFamily="18" charset="0"/>
            </a:rPr>
            <a:t>-D</a:t>
          </a:r>
          <a:r>
            <a:rPr lang="vi-VN" sz="2800" kern="1200"/>
            <a:t>ạng kí tự của văn bản đầu vào rất khó để thực hiện các thao tác toán học, như tính tích vô hướng (dot product) , đưa vào hàm softmax, hay các thuật toán trên </a:t>
          </a:r>
          <a:r>
            <a:rPr lang="en-US" sz="2800" kern="1200">
              <a:latin typeface="Century" panose="02040604050505020304" pitchFamily="18" charset="0"/>
            </a:rPr>
            <a:t>mạng Neurals</a:t>
          </a:r>
          <a:r>
            <a:rPr lang="vi-VN" sz="2800" kern="1200"/>
            <a:t> như backpropagation.</a:t>
          </a:r>
          <a:endParaRPr lang="en-US" sz="2800" kern="1200">
            <a:latin typeface="Century" panose="02040604050505020304" pitchFamily="18" charset="0"/>
          </a:endParaRPr>
        </a:p>
      </dsp:txBody>
      <dsp:txXfrm>
        <a:off x="0" y="0"/>
        <a:ext cx="6403994" cy="2543704"/>
      </dsp:txXfrm>
    </dsp:sp>
    <dsp:sp modelId="{B302E20E-3B65-4376-AE4A-9B0D26C583D8}">
      <dsp:nvSpPr>
        <dsp:cNvPr id="0" name=""/>
        <dsp:cNvSpPr/>
      </dsp:nvSpPr>
      <dsp:spPr>
        <a:xfrm>
          <a:off x="0" y="2543704"/>
          <a:ext cx="6403994" cy="0"/>
        </a:xfrm>
        <a:prstGeom prst="line">
          <a:avLst/>
        </a:prstGeom>
        <a:gradFill rotWithShape="0">
          <a:gsLst>
            <a:gs pos="0">
              <a:schemeClr val="accent3">
                <a:hueOff val="0"/>
                <a:satOff val="0"/>
                <a:lumOff val="0"/>
                <a:alphaOff val="0"/>
                <a:tint val="96000"/>
                <a:satMod val="100000"/>
                <a:lumMod val="104000"/>
              </a:schemeClr>
            </a:gs>
            <a:gs pos="78000">
              <a:schemeClr val="accent3">
                <a:hueOff val="0"/>
                <a:satOff val="0"/>
                <a:lumOff val="0"/>
                <a:alphaOff val="0"/>
                <a:shade val="100000"/>
                <a:satMod val="110000"/>
                <a:lumMod val="100000"/>
              </a:schemeClr>
            </a:gs>
          </a:gsLst>
          <a:lin ang="5400000" scaled="0"/>
        </a:gradFill>
        <a:ln w="9525" cap="flat" cmpd="sng" algn="ctr">
          <a:solidFill>
            <a:schemeClr val="accent3">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40EA6892-B6A7-42A9-A15A-CD27686D1356}">
      <dsp:nvSpPr>
        <dsp:cNvPr id="0" name=""/>
        <dsp:cNvSpPr/>
      </dsp:nvSpPr>
      <dsp:spPr>
        <a:xfrm>
          <a:off x="0" y="2543704"/>
          <a:ext cx="6403994" cy="2543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a:t>
          </a:r>
          <a:r>
            <a:rPr lang="vi-VN" sz="2800" kern="1200"/>
            <a:t>Vậy nên, ta sẽ chuyển văn bản đầu vào</a:t>
          </a:r>
          <a:r>
            <a:rPr lang="en-US" sz="2800" kern="1200"/>
            <a:t> d</a:t>
          </a:r>
          <a:r>
            <a:rPr lang="vi-VN" sz="2800" kern="1200"/>
            <a:t>ư</a:t>
          </a:r>
          <a:r>
            <a:rPr lang="en-US" sz="2800" kern="1200"/>
            <a:t>ới dạng texts</a:t>
          </a:r>
          <a:r>
            <a:rPr lang="vi-VN" sz="2800" kern="1200"/>
            <a:t> thành các vector biểu diễn, để thuận tiện cho việc tính toán.</a:t>
          </a:r>
          <a:endParaRPr lang="en-US" sz="2800" kern="1200"/>
        </a:p>
      </dsp:txBody>
      <dsp:txXfrm>
        <a:off x="0" y="2543704"/>
        <a:ext cx="6403994" cy="25437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DB02B4-E5EE-4677-AA74-ABD7475EF19A}">
      <dsp:nvSpPr>
        <dsp:cNvPr id="0" name=""/>
        <dsp:cNvSpPr/>
      </dsp:nvSpPr>
      <dsp:spPr>
        <a:xfrm>
          <a:off x="0" y="0"/>
          <a:ext cx="6403994" cy="0"/>
        </a:xfrm>
        <a:prstGeom prst="line">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57C835CA-7C09-43AF-BBD2-9C96300A5106}">
      <dsp:nvSpPr>
        <dsp:cNvPr id="0" name=""/>
        <dsp:cNvSpPr/>
      </dsp:nvSpPr>
      <dsp:spPr>
        <a:xfrm>
          <a:off x="0" y="0"/>
          <a:ext cx="6403994" cy="1271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latin typeface="Century" panose="02040604050505020304" pitchFamily="18" charset="0"/>
            </a:rPr>
            <a:t>+Loại bỏ các dấu câu, dấu ngoặc, chấm than chấm hỏi, vân vân,… chỉ chừa lại các chữ và số </a:t>
          </a:r>
        </a:p>
        <a:p>
          <a:pPr marL="0" lvl="0" indent="0" algn="l" defTabSz="755650">
            <a:lnSpc>
              <a:spcPct val="90000"/>
            </a:lnSpc>
            <a:spcBef>
              <a:spcPct val="0"/>
            </a:spcBef>
            <a:spcAft>
              <a:spcPct val="35000"/>
            </a:spcAft>
            <a:buNone/>
          </a:pPr>
          <a:r>
            <a:rPr lang="en-US" sz="1700" kern="1200">
              <a:latin typeface="Century" panose="02040604050505020304" pitchFamily="18" charset="0"/>
            </a:rPr>
            <a:t>( def clean_sentences )</a:t>
          </a:r>
        </a:p>
      </dsp:txBody>
      <dsp:txXfrm>
        <a:off x="0" y="0"/>
        <a:ext cx="6403994" cy="1271852"/>
      </dsp:txXfrm>
    </dsp:sp>
    <dsp:sp modelId="{8427C239-FC7C-4292-A9A2-A8F6FCA50A85}">
      <dsp:nvSpPr>
        <dsp:cNvPr id="0" name=""/>
        <dsp:cNvSpPr/>
      </dsp:nvSpPr>
      <dsp:spPr>
        <a:xfrm>
          <a:off x="0" y="1271852"/>
          <a:ext cx="6403994" cy="0"/>
        </a:xfrm>
        <a:prstGeom prst="line">
          <a:avLst/>
        </a:prstGeom>
        <a:gradFill rotWithShape="0">
          <a:gsLst>
            <a:gs pos="0">
              <a:schemeClr val="accent3">
                <a:hueOff val="0"/>
                <a:satOff val="0"/>
                <a:lumOff val="0"/>
                <a:alphaOff val="0"/>
                <a:tint val="96000"/>
                <a:satMod val="100000"/>
                <a:lumMod val="104000"/>
              </a:schemeClr>
            </a:gs>
            <a:gs pos="78000">
              <a:schemeClr val="accent3">
                <a:hueOff val="0"/>
                <a:satOff val="0"/>
                <a:lumOff val="0"/>
                <a:alphaOff val="0"/>
                <a:shade val="100000"/>
                <a:satMod val="110000"/>
                <a:lumMod val="100000"/>
              </a:schemeClr>
            </a:gs>
          </a:gsLst>
          <a:lin ang="5400000" scaled="0"/>
        </a:gradFill>
        <a:ln w="9525" cap="flat" cmpd="sng" algn="ctr">
          <a:solidFill>
            <a:schemeClr val="accent3">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A3CB7052-E7FE-4C9B-BF19-36492357183F}">
      <dsp:nvSpPr>
        <dsp:cNvPr id="0" name=""/>
        <dsp:cNvSpPr/>
      </dsp:nvSpPr>
      <dsp:spPr>
        <a:xfrm>
          <a:off x="0" y="1271852"/>
          <a:ext cx="6403994" cy="1271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latin typeface="Century" panose="02040604050505020304" pitchFamily="18" charset="0"/>
            </a:rPr>
            <a:t>+hàm chuyển choỗi text thành choỗi indcies </a:t>
          </a:r>
        </a:p>
        <a:p>
          <a:pPr marL="0" lvl="0" indent="0" algn="l" defTabSz="755650">
            <a:lnSpc>
              <a:spcPct val="90000"/>
            </a:lnSpc>
            <a:spcBef>
              <a:spcPct val="0"/>
            </a:spcBef>
            <a:spcAft>
              <a:spcPct val="35000"/>
            </a:spcAft>
            <a:buNone/>
          </a:pPr>
          <a:r>
            <a:rPr lang="en-US" sz="1700" kern="1200">
              <a:latin typeface="Century" panose="02040604050505020304" pitchFamily="18" charset="0"/>
            </a:rPr>
            <a:t>( mỗi từ -&gt; một index t</a:t>
          </a:r>
          <a:r>
            <a:rPr lang="vi-VN" sz="1700" kern="1200"/>
            <a:t>ư</a:t>
          </a:r>
          <a:r>
            <a:rPr lang="en-US" sz="1700" kern="1200">
              <a:latin typeface="Century" panose="02040604050505020304" pitchFamily="18" charset="0"/>
            </a:rPr>
            <a:t>ơng ứng với stt của vecto hàng trong words_vector ) </a:t>
          </a:r>
        </a:p>
        <a:p>
          <a:pPr marL="0" lvl="0" indent="0" algn="l" defTabSz="755650">
            <a:lnSpc>
              <a:spcPct val="90000"/>
            </a:lnSpc>
            <a:spcBef>
              <a:spcPct val="0"/>
            </a:spcBef>
            <a:spcAft>
              <a:spcPct val="35000"/>
            </a:spcAft>
            <a:buNone/>
          </a:pPr>
          <a:r>
            <a:rPr lang="en-US" sz="1700" kern="1200">
              <a:latin typeface="Century" panose="02040604050505020304" pitchFamily="18" charset="0"/>
            </a:rPr>
            <a:t>(def get_sentence_indices)</a:t>
          </a:r>
        </a:p>
      </dsp:txBody>
      <dsp:txXfrm>
        <a:off x="0" y="1271852"/>
        <a:ext cx="6403994" cy="1271852"/>
      </dsp:txXfrm>
    </dsp:sp>
    <dsp:sp modelId="{722DAC9E-CAF1-4C22-AD0C-CC3F165FA27E}">
      <dsp:nvSpPr>
        <dsp:cNvPr id="0" name=""/>
        <dsp:cNvSpPr/>
      </dsp:nvSpPr>
      <dsp:spPr>
        <a:xfrm>
          <a:off x="0" y="2543704"/>
          <a:ext cx="6403994" cy="0"/>
        </a:xfrm>
        <a:prstGeom prst="line">
          <a:avLst/>
        </a:prstGeom>
        <a:gradFill rotWithShape="0">
          <a:gsLst>
            <a:gs pos="0">
              <a:schemeClr val="accent4">
                <a:hueOff val="0"/>
                <a:satOff val="0"/>
                <a:lumOff val="0"/>
                <a:alphaOff val="0"/>
                <a:tint val="96000"/>
                <a:satMod val="100000"/>
                <a:lumMod val="104000"/>
              </a:schemeClr>
            </a:gs>
            <a:gs pos="78000">
              <a:schemeClr val="accent4">
                <a:hueOff val="0"/>
                <a:satOff val="0"/>
                <a:lumOff val="0"/>
                <a:alphaOff val="0"/>
                <a:shade val="100000"/>
                <a:satMod val="110000"/>
                <a:lumMod val="100000"/>
              </a:schemeClr>
            </a:gs>
          </a:gsLst>
          <a:lin ang="5400000" scaled="0"/>
        </a:gradFill>
        <a:ln w="9525" cap="flat" cmpd="sng" algn="ctr">
          <a:solidFill>
            <a:schemeClr val="accent4">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59DAFEC8-6576-48E5-8280-AFE144775574}">
      <dsp:nvSpPr>
        <dsp:cNvPr id="0" name=""/>
        <dsp:cNvSpPr/>
      </dsp:nvSpPr>
      <dsp:spPr>
        <a:xfrm>
          <a:off x="0" y="2543704"/>
          <a:ext cx="6403994" cy="1271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latin typeface="Century" panose="02040604050505020304" pitchFamily="18" charset="0"/>
            </a:rPr>
            <a:t>+khảo sát tập dữ liệu -&gt; lấy ra MAX_SEG_LENGTTH là số từ tối đa cho một câu</a:t>
          </a:r>
        </a:p>
        <a:p>
          <a:pPr marL="0" lvl="0" indent="0" algn="l" defTabSz="755650">
            <a:lnSpc>
              <a:spcPct val="90000"/>
            </a:lnSpc>
            <a:spcBef>
              <a:spcPct val="0"/>
            </a:spcBef>
            <a:spcAft>
              <a:spcPct val="35000"/>
            </a:spcAft>
            <a:buNone/>
          </a:pPr>
          <a:r>
            <a:rPr lang="en-US" sz="1700" kern="1200">
              <a:latin typeface="Century" panose="02040604050505020304" pitchFamily="18" charset="0"/>
            </a:rPr>
            <a:t> ( nếu quá ít thì sẽ ảnh h</a:t>
          </a:r>
          <a:r>
            <a:rPr lang="vi-VN" sz="1700" kern="1200"/>
            <a:t>ư</a:t>
          </a:r>
          <a:r>
            <a:rPr lang="en-US" sz="1700" kern="1200">
              <a:latin typeface="Century" panose="02040604050505020304" pitchFamily="18" charset="0"/>
            </a:rPr>
            <a:t>ởng đến độ chính xác, còn nếu quá nhiều sẽ mất nhiều bộ nhớ và thời gian tính toán) </a:t>
          </a:r>
        </a:p>
      </dsp:txBody>
      <dsp:txXfrm>
        <a:off x="0" y="2543704"/>
        <a:ext cx="6403994" cy="1271852"/>
      </dsp:txXfrm>
    </dsp:sp>
    <dsp:sp modelId="{43DB89F3-8A25-4DB6-A7AC-36C482EEAF55}">
      <dsp:nvSpPr>
        <dsp:cNvPr id="0" name=""/>
        <dsp:cNvSpPr/>
      </dsp:nvSpPr>
      <dsp:spPr>
        <a:xfrm>
          <a:off x="0" y="3815556"/>
          <a:ext cx="6403994" cy="0"/>
        </a:xfrm>
        <a:prstGeom prst="line">
          <a:avLst/>
        </a:prstGeom>
        <a:gradFill rotWithShape="0">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a:ln w="9525" cap="flat" cmpd="sng" algn="ctr">
          <a:solidFill>
            <a:schemeClr val="accent5">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140A4736-F471-4A93-BF1A-255AC9C2F42F}">
      <dsp:nvSpPr>
        <dsp:cNvPr id="0" name=""/>
        <dsp:cNvSpPr/>
      </dsp:nvSpPr>
      <dsp:spPr>
        <a:xfrm>
          <a:off x="0" y="3815556"/>
          <a:ext cx="6403994" cy="1271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latin typeface="Century" panose="02040604050505020304" pitchFamily="18" charset="0"/>
            </a:rPr>
            <a:t>+hàm chuyển choỗi text thành ma trận </a:t>
          </a:r>
        </a:p>
        <a:p>
          <a:pPr marL="0" lvl="0" indent="0" algn="l" defTabSz="755650">
            <a:lnSpc>
              <a:spcPct val="90000"/>
            </a:lnSpc>
            <a:spcBef>
              <a:spcPct val="0"/>
            </a:spcBef>
            <a:spcAft>
              <a:spcPct val="35000"/>
            </a:spcAft>
            <a:buNone/>
          </a:pPr>
          <a:r>
            <a:rPr lang="en-US" sz="1700" kern="1200">
              <a:latin typeface="Century" panose="02040604050505020304" pitchFamily="18" charset="0"/>
            </a:rPr>
            <a:t>( def text2ids)</a:t>
          </a:r>
        </a:p>
      </dsp:txBody>
      <dsp:txXfrm>
        <a:off x="0" y="3815556"/>
        <a:ext cx="6403994" cy="127185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10/23/2019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0409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0321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10/23/2019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418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10/23/2019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58185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10/23/2019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4353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7892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1073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31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10/23/2019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6885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36521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10/23/2019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90315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94165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4834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2436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392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8065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560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10/23/2019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60309532"/>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rive.google.com/file/d/0B1GKSX6YCHXlMTVZNkFEYzRyd1E/view" TargetMode="External"/><Relationship Id="rId2" Type="http://schemas.openxmlformats.org/officeDocument/2006/relationships/hyperlink" Target="https://github.com/sonvx/word2vecVN" TargetMode="External"/><Relationship Id="rId1" Type="http://schemas.openxmlformats.org/officeDocument/2006/relationships/slideLayout" Target="../slideLayouts/slideLayout2.xml"/><Relationship Id="rId5" Type="http://schemas.openxmlformats.org/officeDocument/2006/relationships/image" Target="../media/image17.sv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hyperlink" Target="https://streetcodevn.com/blog/datase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EC636-D4A0-420A-A1F8-C2C5B4363C3C}"/>
              </a:ext>
            </a:extLst>
          </p:cNvPr>
          <p:cNvSpPr>
            <a:spLocks noGrp="1"/>
          </p:cNvSpPr>
          <p:nvPr>
            <p:ph type="ctrTitle"/>
          </p:nvPr>
        </p:nvSpPr>
        <p:spPr/>
        <p:txBody>
          <a:bodyPr>
            <a:normAutofit fontScale="90000"/>
          </a:bodyPr>
          <a:lstStyle/>
          <a:p>
            <a:pPr algn="ctr"/>
            <a:r>
              <a:rPr lang="en-US" sz="6700">
                <a:latin typeface="Century" panose="02040604050505020304" pitchFamily="18" charset="0"/>
              </a:rPr>
              <a:t>SENTIMENT ANALYSIS</a:t>
            </a:r>
            <a:br>
              <a:rPr lang="en-US" sz="6700">
                <a:latin typeface="Century" panose="02040604050505020304" pitchFamily="18" charset="0"/>
              </a:rPr>
            </a:br>
            <a:br>
              <a:rPr lang="en-US">
                <a:latin typeface="Century" panose="02040604050505020304" pitchFamily="18" charset="0"/>
              </a:rPr>
            </a:br>
            <a:r>
              <a:rPr lang="en-US" sz="4400">
                <a:latin typeface="Century" panose="02040604050505020304" pitchFamily="18" charset="0"/>
              </a:rPr>
              <a:t>Phân loại cảm xúc bình luận </a:t>
            </a:r>
            <a:br>
              <a:rPr lang="en-US" sz="4400">
                <a:latin typeface="Century" panose="02040604050505020304" pitchFamily="18" charset="0"/>
              </a:rPr>
            </a:br>
            <a:endParaRPr lang="en-US" sz="4400">
              <a:latin typeface="Century" panose="02040604050505020304" pitchFamily="18" charset="0"/>
            </a:endParaRPr>
          </a:p>
        </p:txBody>
      </p:sp>
      <p:sp>
        <p:nvSpPr>
          <p:cNvPr id="3" name="Subtitle 2">
            <a:extLst>
              <a:ext uri="{FF2B5EF4-FFF2-40B4-BE49-F238E27FC236}">
                <a16:creationId xmlns:a16="http://schemas.microsoft.com/office/drawing/2014/main" id="{35694064-62FF-4D8C-AE47-7B711923DD16}"/>
              </a:ext>
            </a:extLst>
          </p:cNvPr>
          <p:cNvSpPr>
            <a:spLocks noGrp="1"/>
          </p:cNvSpPr>
          <p:nvPr>
            <p:ph type="subTitle" idx="1"/>
          </p:nvPr>
        </p:nvSpPr>
        <p:spPr>
          <a:xfrm>
            <a:off x="2453780" y="3892260"/>
            <a:ext cx="9448800" cy="685800"/>
          </a:xfrm>
        </p:spPr>
        <p:txBody>
          <a:bodyPr>
            <a:normAutofit fontScale="92500" lnSpcReduction="10000"/>
          </a:bodyPr>
          <a:lstStyle/>
          <a:p>
            <a:r>
              <a:rPr lang="en-US" b="1" i="1">
                <a:latin typeface="Comic Sans MS" panose="030F0702030302020204" pitchFamily="66" charset="0"/>
              </a:rPr>
              <a:t>Nhóm thực hiện đề tài: +Phạm Đình D</a:t>
            </a:r>
            <a:r>
              <a:rPr lang="vi-VN" b="1" i="1"/>
              <a:t>ư</a:t>
            </a:r>
            <a:r>
              <a:rPr lang="en-US" b="1" i="1">
                <a:latin typeface="Comic Sans MS" panose="030F0702030302020204" pitchFamily="66" charset="0"/>
              </a:rPr>
              <a:t>ơng</a:t>
            </a:r>
          </a:p>
          <a:p>
            <a:r>
              <a:rPr lang="en-US" b="1" i="1">
                <a:latin typeface="Comic Sans MS" panose="030F0702030302020204" pitchFamily="66" charset="0"/>
              </a:rPr>
              <a:t>                           +Nguyễn Tất Chung (Leader)</a:t>
            </a:r>
          </a:p>
        </p:txBody>
      </p:sp>
      <p:sp>
        <p:nvSpPr>
          <p:cNvPr id="4" name="TextBox 3">
            <a:extLst>
              <a:ext uri="{FF2B5EF4-FFF2-40B4-BE49-F238E27FC236}">
                <a16:creationId xmlns:a16="http://schemas.microsoft.com/office/drawing/2014/main" id="{E0F24AC7-F24A-438E-BA18-B162EA3B1BB7}"/>
              </a:ext>
            </a:extLst>
          </p:cNvPr>
          <p:cNvSpPr txBox="1"/>
          <p:nvPr/>
        </p:nvSpPr>
        <p:spPr>
          <a:xfrm>
            <a:off x="3036815" y="5880683"/>
            <a:ext cx="5335398" cy="369332"/>
          </a:xfrm>
          <a:prstGeom prst="rect">
            <a:avLst/>
          </a:prstGeom>
          <a:noFill/>
        </p:spPr>
        <p:txBody>
          <a:bodyPr wrap="square" rtlCol="0">
            <a:spAutoFit/>
          </a:bodyPr>
          <a:lstStyle/>
          <a:p>
            <a:pPr algn="ctr"/>
            <a:r>
              <a:rPr lang="en-US"/>
              <a:t>Hà Nội, 24 tháng 10 năm 2019</a:t>
            </a:r>
          </a:p>
        </p:txBody>
      </p:sp>
    </p:spTree>
    <p:extLst>
      <p:ext uri="{BB962C8B-B14F-4D97-AF65-F5344CB8AC3E}">
        <p14:creationId xmlns:p14="http://schemas.microsoft.com/office/powerpoint/2010/main" val="1044123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B24F0-066C-4467-B839-B2859CC787EC}"/>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B11DC93A-E07B-4B8B-89D6-010AD333EFB7}"/>
              </a:ext>
            </a:extLst>
          </p:cNvPr>
          <p:cNvSpPr/>
          <p:nvPr/>
        </p:nvSpPr>
        <p:spPr>
          <a:xfrm>
            <a:off x="1249960" y="2718033"/>
            <a:ext cx="1308682" cy="2801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Century" panose="02040604050505020304" pitchFamily="18" charset="0"/>
              </a:rPr>
              <a:t>Một comment</a:t>
            </a:r>
          </a:p>
        </p:txBody>
      </p:sp>
      <p:sp>
        <p:nvSpPr>
          <p:cNvPr id="6" name="Rectangle: Rounded Corners 5">
            <a:extLst>
              <a:ext uri="{FF2B5EF4-FFF2-40B4-BE49-F238E27FC236}">
                <a16:creationId xmlns:a16="http://schemas.microsoft.com/office/drawing/2014/main" id="{3C577804-3250-4A7C-AAD8-33DF78AB4C18}"/>
              </a:ext>
            </a:extLst>
          </p:cNvPr>
          <p:cNvSpPr/>
          <p:nvPr/>
        </p:nvSpPr>
        <p:spPr>
          <a:xfrm>
            <a:off x="3122802" y="2718033"/>
            <a:ext cx="5836640" cy="2801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Century" panose="02040604050505020304" pitchFamily="18" charset="0"/>
              </a:rPr>
              <a:t>Model</a:t>
            </a:r>
          </a:p>
        </p:txBody>
      </p:sp>
      <p:sp>
        <p:nvSpPr>
          <p:cNvPr id="7" name="Rectangle 6">
            <a:extLst>
              <a:ext uri="{FF2B5EF4-FFF2-40B4-BE49-F238E27FC236}">
                <a16:creationId xmlns:a16="http://schemas.microsoft.com/office/drawing/2014/main" id="{0EF3521B-3A9A-4DCD-A258-5C2CF1D57371}"/>
              </a:ext>
            </a:extLst>
          </p:cNvPr>
          <p:cNvSpPr/>
          <p:nvPr/>
        </p:nvSpPr>
        <p:spPr>
          <a:xfrm>
            <a:off x="9523602" y="2718034"/>
            <a:ext cx="1507921" cy="2801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Century" panose="02040604050505020304" pitchFamily="18" charset="0"/>
              </a:rPr>
              <a:t>Cảm xúc của bình luận (tích cực hoặc tiêu cực)</a:t>
            </a:r>
          </a:p>
        </p:txBody>
      </p:sp>
      <p:cxnSp>
        <p:nvCxnSpPr>
          <p:cNvPr id="11" name="Straight Arrow Connector 10">
            <a:extLst>
              <a:ext uri="{FF2B5EF4-FFF2-40B4-BE49-F238E27FC236}">
                <a16:creationId xmlns:a16="http://schemas.microsoft.com/office/drawing/2014/main" id="{DE902910-37BB-4FCA-A902-5839C763D0F5}"/>
              </a:ext>
            </a:extLst>
          </p:cNvPr>
          <p:cNvCxnSpPr>
            <a:stCxn id="4" idx="3"/>
            <a:endCxn id="6" idx="1"/>
          </p:cNvCxnSpPr>
          <p:nvPr/>
        </p:nvCxnSpPr>
        <p:spPr>
          <a:xfrm>
            <a:off x="2558642" y="4118995"/>
            <a:ext cx="5641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F8FD5B1-863F-4455-837F-18414C074FEC}"/>
              </a:ext>
            </a:extLst>
          </p:cNvPr>
          <p:cNvCxnSpPr>
            <a:cxnSpLocks/>
            <a:stCxn id="6" idx="3"/>
            <a:endCxn id="7" idx="1"/>
          </p:cNvCxnSpPr>
          <p:nvPr/>
        </p:nvCxnSpPr>
        <p:spPr>
          <a:xfrm>
            <a:off x="8959442" y="4118995"/>
            <a:ext cx="5641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6824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F5196-C420-4254-BE5F-0E97AB6DB07D}"/>
              </a:ext>
            </a:extLst>
          </p:cNvPr>
          <p:cNvSpPr>
            <a:spLocks noGrp="1"/>
          </p:cNvSpPr>
          <p:nvPr>
            <p:ph type="title"/>
          </p:nvPr>
        </p:nvSpPr>
        <p:spPr>
          <a:xfrm>
            <a:off x="685800" y="764373"/>
            <a:ext cx="10820400" cy="1293028"/>
          </a:xfrm>
        </p:spPr>
        <p:txBody>
          <a:bodyPr/>
          <a:lstStyle/>
          <a:p>
            <a:endParaRPr lang="en-US">
              <a:latin typeface="Century" panose="02040604050505020304" pitchFamily="18" charset="0"/>
            </a:endParaRPr>
          </a:p>
        </p:txBody>
      </p:sp>
      <p:sp>
        <p:nvSpPr>
          <p:cNvPr id="3" name="Content Placeholder 2">
            <a:extLst>
              <a:ext uri="{FF2B5EF4-FFF2-40B4-BE49-F238E27FC236}">
                <a16:creationId xmlns:a16="http://schemas.microsoft.com/office/drawing/2014/main" id="{BBD89814-3DFD-49A2-8C4C-EE4A61BA8C29}"/>
              </a:ext>
            </a:extLst>
          </p:cNvPr>
          <p:cNvSpPr>
            <a:spLocks noGrp="1"/>
          </p:cNvSpPr>
          <p:nvPr>
            <p:ph idx="1"/>
          </p:nvPr>
        </p:nvSpPr>
        <p:spPr/>
        <p:txBody>
          <a:bodyPr/>
          <a:lstStyle/>
          <a:p>
            <a:endParaRPr lang="en-US">
              <a:latin typeface="Century" panose="02040604050505020304" pitchFamily="18" charset="0"/>
            </a:endParaRPr>
          </a:p>
        </p:txBody>
      </p:sp>
      <p:sp>
        <p:nvSpPr>
          <p:cNvPr id="4" name="Rectangle 3">
            <a:extLst>
              <a:ext uri="{FF2B5EF4-FFF2-40B4-BE49-F238E27FC236}">
                <a16:creationId xmlns:a16="http://schemas.microsoft.com/office/drawing/2014/main" id="{7415842D-D13C-4C69-A1F4-FFED9A9135AD}"/>
              </a:ext>
            </a:extLst>
          </p:cNvPr>
          <p:cNvSpPr/>
          <p:nvPr/>
        </p:nvSpPr>
        <p:spPr>
          <a:xfrm>
            <a:off x="758154" y="2718027"/>
            <a:ext cx="1308682" cy="2801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Century" panose="02040604050505020304" pitchFamily="18" charset="0"/>
              </a:rPr>
              <a:t>Một comment</a:t>
            </a:r>
          </a:p>
        </p:txBody>
      </p:sp>
      <p:sp>
        <p:nvSpPr>
          <p:cNvPr id="6" name="Rectangle 5">
            <a:extLst>
              <a:ext uri="{FF2B5EF4-FFF2-40B4-BE49-F238E27FC236}">
                <a16:creationId xmlns:a16="http://schemas.microsoft.com/office/drawing/2014/main" id="{4FE5888D-A30C-4CD5-8069-58DDCBF745EE}"/>
              </a:ext>
            </a:extLst>
          </p:cNvPr>
          <p:cNvSpPr/>
          <p:nvPr/>
        </p:nvSpPr>
        <p:spPr>
          <a:xfrm>
            <a:off x="9523602" y="2718034"/>
            <a:ext cx="1507921" cy="2801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Century" panose="02040604050505020304" pitchFamily="18" charset="0"/>
              </a:rPr>
              <a:t>Cảm xúc của bình luận (tích cực hoặc tiêu cực)</a:t>
            </a:r>
          </a:p>
        </p:txBody>
      </p:sp>
      <p:sp>
        <p:nvSpPr>
          <p:cNvPr id="9" name="Rectangle: Rounded Corners 8">
            <a:extLst>
              <a:ext uri="{FF2B5EF4-FFF2-40B4-BE49-F238E27FC236}">
                <a16:creationId xmlns:a16="http://schemas.microsoft.com/office/drawing/2014/main" id="{85889204-3178-4A1C-98DB-6AFBFB76DEEB}"/>
              </a:ext>
            </a:extLst>
          </p:cNvPr>
          <p:cNvSpPr/>
          <p:nvPr/>
        </p:nvSpPr>
        <p:spPr>
          <a:xfrm>
            <a:off x="3167891" y="2718028"/>
            <a:ext cx="1134611" cy="2801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Century" panose="02040604050505020304" pitchFamily="18" charset="0"/>
              </a:rPr>
              <a:t>Pre-processing</a:t>
            </a:r>
          </a:p>
        </p:txBody>
      </p:sp>
      <p:sp>
        <p:nvSpPr>
          <p:cNvPr id="10" name="Rectangle: Rounded Corners 9">
            <a:extLst>
              <a:ext uri="{FF2B5EF4-FFF2-40B4-BE49-F238E27FC236}">
                <a16:creationId xmlns:a16="http://schemas.microsoft.com/office/drawing/2014/main" id="{B195C9B2-D41D-4B64-BBF3-7D6C2B3EE0D4}"/>
              </a:ext>
            </a:extLst>
          </p:cNvPr>
          <p:cNvSpPr/>
          <p:nvPr/>
        </p:nvSpPr>
        <p:spPr>
          <a:xfrm>
            <a:off x="5465077" y="2718027"/>
            <a:ext cx="1305886" cy="2801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Century" panose="02040604050505020304" pitchFamily="18" charset="0"/>
              </a:rPr>
              <a:t>Stacked LSTM</a:t>
            </a:r>
          </a:p>
          <a:p>
            <a:pPr algn="ctr"/>
            <a:r>
              <a:rPr lang="en-US">
                <a:latin typeface="Century" panose="02040604050505020304" pitchFamily="18" charset="0"/>
              </a:rPr>
              <a:t>Layers</a:t>
            </a:r>
          </a:p>
        </p:txBody>
      </p:sp>
      <p:sp>
        <p:nvSpPr>
          <p:cNvPr id="11" name="Rectangle: Rounded Corners 10">
            <a:extLst>
              <a:ext uri="{FF2B5EF4-FFF2-40B4-BE49-F238E27FC236}">
                <a16:creationId xmlns:a16="http://schemas.microsoft.com/office/drawing/2014/main" id="{E2D08668-14E8-48F6-90B5-8D17A9D629F5}"/>
              </a:ext>
            </a:extLst>
          </p:cNvPr>
          <p:cNvSpPr/>
          <p:nvPr/>
        </p:nvSpPr>
        <p:spPr>
          <a:xfrm>
            <a:off x="7337921" y="2718036"/>
            <a:ext cx="1434518" cy="2801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Century" panose="02040604050505020304" pitchFamily="18" charset="0"/>
              </a:rPr>
              <a:t>Fully connected</a:t>
            </a:r>
          </a:p>
          <a:p>
            <a:pPr algn="ctr"/>
            <a:r>
              <a:rPr lang="en-US">
                <a:latin typeface="Century" panose="02040604050505020304" pitchFamily="18" charset="0"/>
              </a:rPr>
              <a:t>layers</a:t>
            </a:r>
          </a:p>
        </p:txBody>
      </p:sp>
      <p:cxnSp>
        <p:nvCxnSpPr>
          <p:cNvPr id="15" name="Straight Arrow Connector 14">
            <a:extLst>
              <a:ext uri="{FF2B5EF4-FFF2-40B4-BE49-F238E27FC236}">
                <a16:creationId xmlns:a16="http://schemas.microsoft.com/office/drawing/2014/main" id="{7C26C165-5087-4AC4-96AD-88674E2FF9D9}"/>
              </a:ext>
            </a:extLst>
          </p:cNvPr>
          <p:cNvCxnSpPr>
            <a:stCxn id="4" idx="3"/>
            <a:endCxn id="9" idx="1"/>
          </p:cNvCxnSpPr>
          <p:nvPr/>
        </p:nvCxnSpPr>
        <p:spPr>
          <a:xfrm>
            <a:off x="2066836" y="4118989"/>
            <a:ext cx="11010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52DD572-AD3B-43AE-BFBE-495A10EC3735}"/>
              </a:ext>
            </a:extLst>
          </p:cNvPr>
          <p:cNvCxnSpPr>
            <a:cxnSpLocks/>
            <a:stCxn id="9" idx="3"/>
            <a:endCxn id="10" idx="1"/>
          </p:cNvCxnSpPr>
          <p:nvPr/>
        </p:nvCxnSpPr>
        <p:spPr>
          <a:xfrm flipV="1">
            <a:off x="4302502" y="4118986"/>
            <a:ext cx="1162575"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D6D8439-5018-4B98-852A-C3AEA310D456}"/>
              </a:ext>
            </a:extLst>
          </p:cNvPr>
          <p:cNvCxnSpPr>
            <a:stCxn id="10" idx="3"/>
            <a:endCxn id="11" idx="1"/>
          </p:cNvCxnSpPr>
          <p:nvPr/>
        </p:nvCxnSpPr>
        <p:spPr>
          <a:xfrm>
            <a:off x="6770963" y="4118986"/>
            <a:ext cx="566958" cy="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B16DE0D-2AAC-494B-B45E-DC03580386C3}"/>
              </a:ext>
            </a:extLst>
          </p:cNvPr>
          <p:cNvCxnSpPr>
            <a:stCxn id="11" idx="3"/>
            <a:endCxn id="6" idx="1"/>
          </p:cNvCxnSpPr>
          <p:nvPr/>
        </p:nvCxnSpPr>
        <p:spPr>
          <a:xfrm>
            <a:off x="8772439" y="4118995"/>
            <a:ext cx="7511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52D3110-A106-4879-AD4B-D97EB567C6F7}"/>
              </a:ext>
            </a:extLst>
          </p:cNvPr>
          <p:cNvSpPr txBox="1"/>
          <p:nvPr/>
        </p:nvSpPr>
        <p:spPr>
          <a:xfrm>
            <a:off x="2017899" y="3820247"/>
            <a:ext cx="1590763" cy="323165"/>
          </a:xfrm>
          <a:prstGeom prst="rect">
            <a:avLst/>
          </a:prstGeom>
          <a:noFill/>
        </p:spPr>
        <p:txBody>
          <a:bodyPr wrap="square" rtlCol="0">
            <a:spAutoFit/>
          </a:bodyPr>
          <a:lstStyle/>
          <a:p>
            <a:r>
              <a:rPr lang="en-US" sz="1500">
                <a:latin typeface="Century" panose="02040604050505020304" pitchFamily="18" charset="0"/>
              </a:rPr>
              <a:t>Chuỗi texts</a:t>
            </a:r>
          </a:p>
        </p:txBody>
      </p:sp>
      <p:sp>
        <p:nvSpPr>
          <p:cNvPr id="32" name="TextBox 31">
            <a:extLst>
              <a:ext uri="{FF2B5EF4-FFF2-40B4-BE49-F238E27FC236}">
                <a16:creationId xmlns:a16="http://schemas.microsoft.com/office/drawing/2014/main" id="{524B606F-D86A-4EC6-82CE-2C58DE761582}"/>
              </a:ext>
            </a:extLst>
          </p:cNvPr>
          <p:cNvSpPr txBox="1"/>
          <p:nvPr/>
        </p:nvSpPr>
        <p:spPr>
          <a:xfrm>
            <a:off x="4558188" y="3820247"/>
            <a:ext cx="841349" cy="553998"/>
          </a:xfrm>
          <a:prstGeom prst="rect">
            <a:avLst/>
          </a:prstGeom>
          <a:noFill/>
        </p:spPr>
        <p:txBody>
          <a:bodyPr wrap="square" rtlCol="0">
            <a:spAutoFit/>
          </a:bodyPr>
          <a:lstStyle/>
          <a:p>
            <a:r>
              <a:rPr lang="en-US" sz="1500">
                <a:latin typeface="Century" panose="02040604050505020304" pitchFamily="18" charset="0"/>
              </a:rPr>
              <a:t>Ma trận số</a:t>
            </a:r>
          </a:p>
        </p:txBody>
      </p:sp>
    </p:spTree>
    <p:extLst>
      <p:ext uri="{BB962C8B-B14F-4D97-AF65-F5344CB8AC3E}">
        <p14:creationId xmlns:p14="http://schemas.microsoft.com/office/powerpoint/2010/main" val="13644072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1000"/>
                                        <p:tgtEl>
                                          <p:spTgt spid="24"/>
                                        </p:tgtEl>
                                      </p:cBhvr>
                                    </p:animEffect>
                                    <p:anim calcmode="lin" valueType="num">
                                      <p:cBhvr>
                                        <p:cTn id="15" dur="1000" fill="hold"/>
                                        <p:tgtEl>
                                          <p:spTgt spid="24"/>
                                        </p:tgtEl>
                                        <p:attrNameLst>
                                          <p:attrName>ppt_x</p:attrName>
                                        </p:attrNameLst>
                                      </p:cBhvr>
                                      <p:tavLst>
                                        <p:tav tm="0">
                                          <p:val>
                                            <p:strVal val="#ppt_x"/>
                                          </p:val>
                                        </p:tav>
                                        <p:tav tm="100000">
                                          <p:val>
                                            <p:strVal val="#ppt_x"/>
                                          </p:val>
                                        </p:tav>
                                      </p:tavLst>
                                    </p:anim>
                                    <p:anim calcmode="lin" valueType="num">
                                      <p:cBhvr>
                                        <p:cTn id="1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1000"/>
                                        <p:tgtEl>
                                          <p:spTgt spid="32"/>
                                        </p:tgtEl>
                                      </p:cBhvr>
                                    </p:animEffect>
                                    <p:anim calcmode="lin" valueType="num">
                                      <p:cBhvr>
                                        <p:cTn id="29" dur="1000" fill="hold"/>
                                        <p:tgtEl>
                                          <p:spTgt spid="32"/>
                                        </p:tgtEl>
                                        <p:attrNameLst>
                                          <p:attrName>ppt_x</p:attrName>
                                        </p:attrNameLst>
                                      </p:cBhvr>
                                      <p:tavLst>
                                        <p:tav tm="0">
                                          <p:val>
                                            <p:strVal val="#ppt_x"/>
                                          </p:val>
                                        </p:tav>
                                        <p:tav tm="100000">
                                          <p:val>
                                            <p:strVal val="#ppt_x"/>
                                          </p:val>
                                        </p:tav>
                                      </p:tavLst>
                                    </p:anim>
                                    <p:anim calcmode="lin" valueType="num">
                                      <p:cBhvr>
                                        <p:cTn id="30"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1000"/>
                                        <p:tgtEl>
                                          <p:spTgt spid="6"/>
                                        </p:tgtEl>
                                      </p:cBhvr>
                                    </p:animEffect>
                                    <p:anim calcmode="lin" valueType="num">
                                      <p:cBhvr>
                                        <p:cTn id="50" dur="1000" fill="hold"/>
                                        <p:tgtEl>
                                          <p:spTgt spid="6"/>
                                        </p:tgtEl>
                                        <p:attrNameLst>
                                          <p:attrName>ppt_x</p:attrName>
                                        </p:attrNameLst>
                                      </p:cBhvr>
                                      <p:tavLst>
                                        <p:tav tm="0">
                                          <p:val>
                                            <p:strVal val="#ppt_x"/>
                                          </p:val>
                                        </p:tav>
                                        <p:tav tm="100000">
                                          <p:val>
                                            <p:strVal val="#ppt_x"/>
                                          </p:val>
                                        </p:tav>
                                      </p:tavLst>
                                    </p:anim>
                                    <p:anim calcmode="lin" valueType="num">
                                      <p:cBhvr>
                                        <p:cTn id="5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9" grpId="0" animBg="1"/>
      <p:bldP spid="10" grpId="0" animBg="1"/>
      <p:bldP spid="11" grpId="0" animBg="1"/>
      <p:bldP spid="24" grpId="0"/>
      <p:bldP spid="3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41596B8-D720-4D6E-B7AD-8F5998211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207570-BE94-4A91-A3E1-8B76B1786EB2}"/>
              </a:ext>
            </a:extLst>
          </p:cNvPr>
          <p:cNvSpPr>
            <a:spLocks noGrp="1"/>
          </p:cNvSpPr>
          <p:nvPr>
            <p:ph type="ctrTitle"/>
          </p:nvPr>
        </p:nvSpPr>
        <p:spPr>
          <a:xfrm>
            <a:off x="5312228" y="1240970"/>
            <a:ext cx="6259286" cy="4561115"/>
          </a:xfrm>
        </p:spPr>
        <p:txBody>
          <a:bodyPr anchor="ctr">
            <a:normAutofit/>
          </a:bodyPr>
          <a:lstStyle/>
          <a:p>
            <a:r>
              <a:rPr lang="en-US" sz="6000"/>
              <a:t>IV/ pre-processing DATA</a:t>
            </a:r>
          </a:p>
        </p:txBody>
      </p:sp>
      <p:sp useBgFill="1">
        <p:nvSpPr>
          <p:cNvPr id="10" name="Rectangle 9">
            <a:extLst>
              <a:ext uri="{FF2B5EF4-FFF2-40B4-BE49-F238E27FC236}">
                <a16:creationId xmlns:a16="http://schemas.microsoft.com/office/drawing/2014/main" id="{B978501D-E01E-4859-ABAA-F7109C797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66B130B-5814-48DD-9CA6-2E189DE209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Tree>
    <p:extLst>
      <p:ext uri="{BB962C8B-B14F-4D97-AF65-F5344CB8AC3E}">
        <p14:creationId xmlns:p14="http://schemas.microsoft.com/office/powerpoint/2010/main" val="3685285597"/>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8E41B83-C09C-4859-AB94-511A2C0BB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9E05C4E-6F76-43EC-9537-2BA7871BBE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89747288-9D27-41F4-AC81-1AA9B2F3E09E}"/>
              </a:ext>
            </a:extLst>
          </p:cNvPr>
          <p:cNvSpPr>
            <a:spLocks noGrp="1"/>
          </p:cNvSpPr>
          <p:nvPr>
            <p:ph type="title"/>
          </p:nvPr>
        </p:nvSpPr>
        <p:spPr>
          <a:xfrm>
            <a:off x="695959" y="2095333"/>
            <a:ext cx="3977639" cy="1600200"/>
          </a:xfrm>
        </p:spPr>
        <p:txBody>
          <a:bodyPr anchor="b">
            <a:normAutofit/>
          </a:bodyPr>
          <a:lstStyle/>
          <a:p>
            <a:pPr algn="l"/>
            <a:r>
              <a:rPr lang="en-US" sz="3200">
                <a:latin typeface="Century" panose="02040604050505020304" pitchFamily="18" charset="0"/>
              </a:rPr>
              <a:t>WORD EMBEDDING</a:t>
            </a:r>
          </a:p>
        </p:txBody>
      </p:sp>
      <p:pic>
        <p:nvPicPr>
          <p:cNvPr id="5" name="Content Placeholder 4" descr="A close up of a keyboard&#10;&#10;Description automatically generated">
            <a:extLst>
              <a:ext uri="{FF2B5EF4-FFF2-40B4-BE49-F238E27FC236}">
                <a16:creationId xmlns:a16="http://schemas.microsoft.com/office/drawing/2014/main" id="{60C2B796-5A06-44E7-A208-E745D4CAD2CF}"/>
              </a:ext>
            </a:extLst>
          </p:cNvPr>
          <p:cNvPicPr>
            <a:picLocks noChangeAspect="1"/>
          </p:cNvPicPr>
          <p:nvPr/>
        </p:nvPicPr>
        <p:blipFill rotWithShape="1">
          <a:blip r:embed="rId3"/>
          <a:srcRect l="28764" r="17511"/>
          <a:stretch/>
        </p:blipFill>
        <p:spPr>
          <a:xfrm>
            <a:off x="4972699" y="746126"/>
            <a:ext cx="6533501" cy="5472558"/>
          </a:xfrm>
          <a:prstGeom prst="rect">
            <a:avLst/>
          </a:prstGeom>
        </p:spPr>
      </p:pic>
    </p:spTree>
    <p:extLst>
      <p:ext uri="{BB962C8B-B14F-4D97-AF65-F5344CB8AC3E}">
        <p14:creationId xmlns:p14="http://schemas.microsoft.com/office/powerpoint/2010/main" val="11069352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FEEF68AE-55BF-4E34-9B47-531A7739D5F7}"/>
              </a:ext>
            </a:extLst>
          </p:cNvPr>
          <p:cNvSpPr>
            <a:spLocks noGrp="1"/>
          </p:cNvSpPr>
          <p:nvPr>
            <p:ph type="title"/>
          </p:nvPr>
        </p:nvSpPr>
        <p:spPr>
          <a:xfrm>
            <a:off x="685800" y="1066163"/>
            <a:ext cx="3306744" cy="5148371"/>
          </a:xfrm>
        </p:spPr>
        <p:txBody>
          <a:bodyPr>
            <a:normAutofit/>
          </a:bodyPr>
          <a:lstStyle/>
          <a:p>
            <a:r>
              <a:rPr lang="en-US" sz="3200">
                <a:latin typeface="Century" panose="02040604050505020304" pitchFamily="18" charset="0"/>
              </a:rPr>
              <a:t>Vì sao phải thực hiện Word Embedding ?</a:t>
            </a:r>
            <a:br>
              <a:rPr lang="en-US" sz="3200">
                <a:latin typeface="Century" panose="02040604050505020304" pitchFamily="18" charset="0"/>
              </a:rPr>
            </a:br>
            <a:endParaRPr lang="en-US" sz="3200">
              <a:latin typeface="Century" panose="02040604050505020304" pitchFamily="18" charset="0"/>
            </a:endParaRPr>
          </a:p>
        </p:txBody>
      </p:sp>
      <p:graphicFrame>
        <p:nvGraphicFramePr>
          <p:cNvPr id="17" name="Content Placeholder 2">
            <a:extLst>
              <a:ext uri="{FF2B5EF4-FFF2-40B4-BE49-F238E27FC236}">
                <a16:creationId xmlns:a16="http://schemas.microsoft.com/office/drawing/2014/main" id="{D86A0C59-141D-46F9-AF2C-FA54CFB789FD}"/>
              </a:ext>
            </a:extLst>
          </p:cNvPr>
          <p:cNvGraphicFramePr>
            <a:graphicFrameLocks noGrp="1"/>
          </p:cNvGraphicFramePr>
          <p:nvPr>
            <p:ph idx="1"/>
            <p:extLst>
              <p:ext uri="{D42A27DB-BD31-4B8C-83A1-F6EECF244321}">
                <p14:modId xmlns:p14="http://schemas.microsoft.com/office/powerpoint/2010/main" val="3954353962"/>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79497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circle(in)">
                                      <p:cBhvr>
                                        <p:cTn id="12"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7"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938D6-E12A-45C3-8889-CD58D060E012}"/>
              </a:ext>
            </a:extLst>
          </p:cNvPr>
          <p:cNvSpPr>
            <a:spLocks noGrp="1"/>
          </p:cNvSpPr>
          <p:nvPr>
            <p:ph type="title"/>
          </p:nvPr>
        </p:nvSpPr>
        <p:spPr>
          <a:xfrm>
            <a:off x="619760" y="764373"/>
            <a:ext cx="6832600" cy="1293028"/>
          </a:xfrm>
        </p:spPr>
        <p:txBody>
          <a:bodyPr>
            <a:normAutofit/>
          </a:bodyPr>
          <a:lstStyle/>
          <a:p>
            <a:r>
              <a:rPr lang="en-US" sz="4000"/>
              <a:t>SỬ DỤNG BỘ PRETRAINED-EMBEDDING CÓ SẴN</a:t>
            </a:r>
          </a:p>
        </p:txBody>
      </p:sp>
      <p:sp>
        <p:nvSpPr>
          <p:cNvPr id="3" name="Content Placeholder 2">
            <a:extLst>
              <a:ext uri="{FF2B5EF4-FFF2-40B4-BE49-F238E27FC236}">
                <a16:creationId xmlns:a16="http://schemas.microsoft.com/office/drawing/2014/main" id="{76AFDF76-A89C-4024-BB66-EA5494773CAD}"/>
              </a:ext>
            </a:extLst>
          </p:cNvPr>
          <p:cNvSpPr>
            <a:spLocks noGrp="1"/>
          </p:cNvSpPr>
          <p:nvPr>
            <p:ph idx="1"/>
          </p:nvPr>
        </p:nvSpPr>
        <p:spPr>
          <a:xfrm>
            <a:off x="619760" y="2194560"/>
            <a:ext cx="6832600" cy="4024125"/>
          </a:xfrm>
        </p:spPr>
        <p:txBody>
          <a:bodyPr>
            <a:normAutofit/>
          </a:bodyPr>
          <a:lstStyle/>
          <a:p>
            <a:pPr marL="0" indent="0">
              <a:buNone/>
            </a:pPr>
            <a:r>
              <a:rPr lang="en-US" sz="2000">
                <a:latin typeface="Century" panose="02040604050505020304" pitchFamily="18" charset="0"/>
              </a:rPr>
              <a:t>-Nguồn: </a:t>
            </a:r>
            <a:r>
              <a:rPr lang="en-US" sz="2000">
                <a:latin typeface="Century" panose="02040604050505020304" pitchFamily="18" charset="0"/>
                <a:hlinkClick r:id="rId2"/>
              </a:rPr>
              <a:t>https://github.com/sonvx/word2vecVN</a:t>
            </a:r>
            <a:endParaRPr lang="en-US" sz="2000">
              <a:latin typeface="Century" panose="02040604050505020304" pitchFamily="18" charset="0"/>
            </a:endParaRPr>
          </a:p>
          <a:p>
            <a:pPr marL="0" indent="0">
              <a:buNone/>
            </a:pPr>
            <a:r>
              <a:rPr lang="en-US" sz="2000">
                <a:latin typeface="Century" panose="02040604050505020304" pitchFamily="18" charset="0"/>
                <a:hlinkClick r:id="rId3"/>
              </a:rPr>
              <a:t>https://drive.google.com/file/d/0B1GKSX6YCHXlMTVZNkFEYzRyd1E/view</a:t>
            </a:r>
            <a:endParaRPr lang="en-US" sz="2000">
              <a:latin typeface="Century" panose="02040604050505020304" pitchFamily="18" charset="0"/>
            </a:endParaRPr>
          </a:p>
          <a:p>
            <a:pPr marL="0" indent="0">
              <a:buNone/>
            </a:pPr>
            <a:r>
              <a:rPr lang="en-US" sz="2000">
                <a:latin typeface="Century" panose="02040604050505020304" pitchFamily="18" charset="0"/>
              </a:rPr>
              <a:t>File tải về là baomoi.model.bin, sau đó qua xử lý ta sẽ thu đ</a:t>
            </a:r>
            <a:r>
              <a:rPr lang="vi-VN" sz="2000"/>
              <a:t>ư</a:t>
            </a:r>
            <a:r>
              <a:rPr lang="en-US" sz="2000">
                <a:latin typeface="Century" panose="02040604050505020304" pitchFamily="18" charset="0"/>
              </a:rPr>
              <a:t>ợc 2 file: </a:t>
            </a:r>
          </a:p>
          <a:p>
            <a:pPr marL="0" indent="0">
              <a:buNone/>
            </a:pPr>
            <a:r>
              <a:rPr lang="en-US" sz="2000">
                <a:latin typeface="Century" panose="02040604050505020304" pitchFamily="18" charset="0"/>
              </a:rPr>
              <a:t>+File words_vector là ma trận có các hàng là các vecto mã hóa cho các từ tiếng việt, kích th</a:t>
            </a:r>
            <a:r>
              <a:rPr lang="vi-VN" sz="2000"/>
              <a:t>ư</a:t>
            </a:r>
            <a:r>
              <a:rPr lang="en-US" sz="2000">
                <a:latin typeface="Century" panose="02040604050505020304" pitchFamily="18" charset="0"/>
              </a:rPr>
              <a:t>ớc 439056x400</a:t>
            </a:r>
          </a:p>
          <a:p>
            <a:pPr marL="0" indent="0">
              <a:buNone/>
            </a:pPr>
            <a:r>
              <a:rPr lang="en-US" sz="2000">
                <a:latin typeface="Century" panose="02040604050505020304" pitchFamily="18" charset="0"/>
              </a:rPr>
              <a:t>+File words_list là danh sách bộ từ vựng tiếng việt đ</a:t>
            </a:r>
            <a:r>
              <a:rPr lang="vi-VN" sz="2000"/>
              <a:t>ư</a:t>
            </a:r>
            <a:r>
              <a:rPr lang="en-US" sz="2000">
                <a:latin typeface="Century" panose="02040604050505020304" pitchFamily="18" charset="0"/>
              </a:rPr>
              <a:t>ợc đánh số t</a:t>
            </a:r>
            <a:r>
              <a:rPr lang="vi-VN" sz="2000"/>
              <a:t>ư</a:t>
            </a:r>
            <a:r>
              <a:rPr lang="en-US" sz="2000">
                <a:latin typeface="Century" panose="02040604050505020304" pitchFamily="18" charset="0"/>
              </a:rPr>
              <a:t>ơng ứng với vị trí của các hàng trên words_vector, gồm 439056 từ, mỗi từ được mã hóa bởi một vecto 400 chiều.</a:t>
            </a:r>
          </a:p>
        </p:txBody>
      </p:sp>
      <p:pic>
        <p:nvPicPr>
          <p:cNvPr id="7" name="Graphic 6" descr="Fingerprint">
            <a:extLst>
              <a:ext uri="{FF2B5EF4-FFF2-40B4-BE49-F238E27FC236}">
                <a16:creationId xmlns:a16="http://schemas.microsoft.com/office/drawing/2014/main" id="{360FF73E-2D6E-4E75-86F2-955E193AD1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61238" y="1659923"/>
            <a:ext cx="3644962" cy="3644962"/>
          </a:xfrm>
          <a:prstGeom prst="rect">
            <a:avLst/>
          </a:prstGeom>
        </p:spPr>
      </p:pic>
    </p:spTree>
    <p:extLst>
      <p:ext uri="{BB962C8B-B14F-4D97-AF65-F5344CB8AC3E}">
        <p14:creationId xmlns:p14="http://schemas.microsoft.com/office/powerpoint/2010/main" val="289511168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C6747-8D9D-48EA-B630-7CC732A44082}"/>
              </a:ext>
            </a:extLst>
          </p:cNvPr>
          <p:cNvSpPr>
            <a:spLocks noGrp="1"/>
          </p:cNvSpPr>
          <p:nvPr>
            <p:ph type="title"/>
          </p:nvPr>
        </p:nvSpPr>
        <p:spPr>
          <a:xfrm>
            <a:off x="619760" y="764373"/>
            <a:ext cx="6832600" cy="1293028"/>
          </a:xfrm>
        </p:spPr>
        <p:txBody>
          <a:bodyPr>
            <a:normAutofit/>
          </a:bodyPr>
          <a:lstStyle/>
          <a:p>
            <a:r>
              <a:rPr lang="en-US" sz="4000">
                <a:latin typeface="Century" panose="02040604050505020304" pitchFamily="18" charset="0"/>
              </a:rPr>
              <a:t>DỮ LIỆU TRAIN, VALIDATE VÀ TEST</a:t>
            </a:r>
          </a:p>
        </p:txBody>
      </p:sp>
      <p:sp>
        <p:nvSpPr>
          <p:cNvPr id="14" name="Content Placeholder 2">
            <a:extLst>
              <a:ext uri="{FF2B5EF4-FFF2-40B4-BE49-F238E27FC236}">
                <a16:creationId xmlns:a16="http://schemas.microsoft.com/office/drawing/2014/main" id="{2E01EEA9-8569-44F3-ADEE-430243FC847D}"/>
              </a:ext>
            </a:extLst>
          </p:cNvPr>
          <p:cNvSpPr>
            <a:spLocks noGrp="1"/>
          </p:cNvSpPr>
          <p:nvPr>
            <p:ph idx="1"/>
          </p:nvPr>
        </p:nvSpPr>
        <p:spPr>
          <a:xfrm>
            <a:off x="619760" y="2194560"/>
            <a:ext cx="6832600" cy="4024125"/>
          </a:xfrm>
        </p:spPr>
        <p:txBody>
          <a:bodyPr>
            <a:normAutofit/>
          </a:bodyPr>
          <a:lstStyle/>
          <a:p>
            <a:pPr marL="0" indent="0">
              <a:buNone/>
            </a:pPr>
            <a:r>
              <a:rPr lang="en-US" sz="2200">
                <a:latin typeface="Century" panose="02040604050505020304" pitchFamily="18" charset="0"/>
              </a:rPr>
              <a:t>Folder dữ liệu gồm có: </a:t>
            </a:r>
          </a:p>
          <a:p>
            <a:pPr marL="0" indent="0">
              <a:buNone/>
            </a:pPr>
            <a:endParaRPr lang="en-US" sz="2200">
              <a:latin typeface="Century" panose="02040604050505020304" pitchFamily="18" charset="0"/>
            </a:endParaRPr>
          </a:p>
          <a:p>
            <a:pPr marL="0" indent="0">
              <a:buNone/>
            </a:pPr>
            <a:r>
              <a:rPr lang="en-US" sz="2200">
                <a:latin typeface="Century" panose="02040604050505020304" pitchFamily="18" charset="0"/>
              </a:rPr>
              <a:t>                +</a:t>
            </a:r>
            <a:r>
              <a:rPr lang="en-US">
                <a:latin typeface="Century" panose="02040604050505020304" pitchFamily="18" charset="0"/>
              </a:rPr>
              <a:t>data</a:t>
            </a:r>
            <a:r>
              <a:rPr lang="en-US" sz="2200">
                <a:latin typeface="Century" panose="02040604050505020304" pitchFamily="18" charset="0"/>
              </a:rPr>
              <a:t>.csv (27000 samples chia thành các file train,validation và test với tỷ lệ 8:1:1 )</a:t>
            </a:r>
          </a:p>
          <a:p>
            <a:pPr marL="0" indent="0">
              <a:buNone/>
            </a:pPr>
            <a:r>
              <a:rPr lang="en-US" sz="2200">
                <a:latin typeface="Century" panose="02040604050505020304" pitchFamily="18" charset="0"/>
              </a:rPr>
              <a:t>                +baomoi_word_vector.npy</a:t>
            </a:r>
          </a:p>
          <a:p>
            <a:pPr marL="0" indent="0">
              <a:buNone/>
            </a:pPr>
            <a:r>
              <a:rPr lang="en-US" sz="2200">
                <a:latin typeface="Century" panose="02040604050505020304" pitchFamily="18" charset="0"/>
              </a:rPr>
              <a:t>                +baomoi_word_list.npy</a:t>
            </a:r>
          </a:p>
          <a:p>
            <a:pPr marL="0" indent="0">
              <a:buNone/>
            </a:pPr>
            <a:endParaRPr lang="en-US" sz="2200">
              <a:latin typeface="Century" panose="02040604050505020304" pitchFamily="18" charset="0"/>
            </a:endParaRPr>
          </a:p>
          <a:p>
            <a:pPr marL="0" indent="0">
              <a:buNone/>
            </a:pPr>
            <a:endParaRPr lang="en-US" sz="2200">
              <a:latin typeface="Century" panose="02040604050505020304" pitchFamily="18" charset="0"/>
            </a:endParaRPr>
          </a:p>
          <a:p>
            <a:pPr marL="0" indent="0">
              <a:buNone/>
            </a:pPr>
            <a:endParaRPr lang="en-US" sz="2200">
              <a:latin typeface="Century" panose="02040604050505020304" pitchFamily="18" charset="0"/>
            </a:endParaRPr>
          </a:p>
          <a:p>
            <a:pPr marL="0" indent="0">
              <a:buNone/>
            </a:pPr>
            <a:endParaRPr lang="en-US" sz="2200">
              <a:latin typeface="Century" panose="02040604050505020304" pitchFamily="18" charset="0"/>
            </a:endParaRPr>
          </a:p>
        </p:txBody>
      </p:sp>
      <p:pic>
        <p:nvPicPr>
          <p:cNvPr id="7" name="Graphic 6" descr="Database">
            <a:extLst>
              <a:ext uri="{FF2B5EF4-FFF2-40B4-BE49-F238E27FC236}">
                <a16:creationId xmlns:a16="http://schemas.microsoft.com/office/drawing/2014/main" id="{167BB778-06C0-42B8-A96E-A31DBAF52D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61238" y="1659923"/>
            <a:ext cx="3644962" cy="3644962"/>
          </a:xfrm>
          <a:prstGeom prst="rect">
            <a:avLst/>
          </a:prstGeom>
        </p:spPr>
      </p:pic>
    </p:spTree>
    <p:extLst>
      <p:ext uri="{BB962C8B-B14F-4D97-AF65-F5344CB8AC3E}">
        <p14:creationId xmlns:p14="http://schemas.microsoft.com/office/powerpoint/2010/main" val="1578957978"/>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panose="02040604050505020304" pitchFamily="18" charset="0"/>
            </a:endParaRPr>
          </a:p>
        </p:txBody>
      </p:sp>
      <p:pic>
        <p:nvPicPr>
          <p:cNvPr id="12" name="Picture 11">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384BECC5-F712-40A6-9C11-D9C72864BFF7}"/>
              </a:ext>
            </a:extLst>
          </p:cNvPr>
          <p:cNvSpPr>
            <a:spLocks noGrp="1"/>
          </p:cNvSpPr>
          <p:nvPr>
            <p:ph type="title"/>
          </p:nvPr>
        </p:nvSpPr>
        <p:spPr>
          <a:xfrm>
            <a:off x="685800" y="1066163"/>
            <a:ext cx="3306744" cy="5148371"/>
          </a:xfrm>
        </p:spPr>
        <p:txBody>
          <a:bodyPr>
            <a:normAutofit/>
          </a:bodyPr>
          <a:lstStyle/>
          <a:p>
            <a:pPr algn="l"/>
            <a:r>
              <a:rPr lang="en-US" sz="3200">
                <a:latin typeface="Century" panose="02040604050505020304" pitchFamily="18" charset="0"/>
              </a:rPr>
              <a:t>Các b</a:t>
            </a:r>
            <a:r>
              <a:rPr lang="vi-VN" sz="3200"/>
              <a:t>ư</a:t>
            </a:r>
            <a:r>
              <a:rPr lang="en-US" sz="3200">
                <a:latin typeface="Century" panose="02040604050505020304" pitchFamily="18" charset="0"/>
              </a:rPr>
              <a:t>ớc tiền xử lý dữ liệu</a:t>
            </a:r>
            <a:br>
              <a:rPr lang="en-US" sz="3200">
                <a:latin typeface="Century" panose="02040604050505020304" pitchFamily="18" charset="0"/>
              </a:rPr>
            </a:br>
            <a:br>
              <a:rPr lang="en-US" sz="3200">
                <a:latin typeface="Century" panose="02040604050505020304" pitchFamily="18" charset="0"/>
              </a:rPr>
            </a:br>
            <a:endParaRPr lang="en-US" sz="3200">
              <a:latin typeface="Century" panose="02040604050505020304" pitchFamily="18" charset="0"/>
            </a:endParaRPr>
          </a:p>
        </p:txBody>
      </p:sp>
      <p:graphicFrame>
        <p:nvGraphicFramePr>
          <p:cNvPr id="5" name="Content Placeholder 2">
            <a:extLst>
              <a:ext uri="{FF2B5EF4-FFF2-40B4-BE49-F238E27FC236}">
                <a16:creationId xmlns:a16="http://schemas.microsoft.com/office/drawing/2014/main" id="{093EEDCC-FF0D-49D5-B202-96B24724625E}"/>
              </a:ext>
            </a:extLst>
          </p:cNvPr>
          <p:cNvGraphicFramePr>
            <a:graphicFrameLocks noGrp="1"/>
          </p:cNvGraphicFramePr>
          <p:nvPr>
            <p:ph idx="1"/>
            <p:extLst>
              <p:ext uri="{D42A27DB-BD31-4B8C-83A1-F6EECF244321}">
                <p14:modId xmlns:p14="http://schemas.microsoft.com/office/powerpoint/2010/main" val="3074103359"/>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114430"/>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07570-BE94-4A91-A3E1-8B76B1786EB2}"/>
              </a:ext>
            </a:extLst>
          </p:cNvPr>
          <p:cNvSpPr>
            <a:spLocks noGrp="1"/>
          </p:cNvSpPr>
          <p:nvPr>
            <p:ph type="ctrTitle"/>
          </p:nvPr>
        </p:nvSpPr>
        <p:spPr>
          <a:xfrm>
            <a:off x="5312228" y="1240970"/>
            <a:ext cx="6259286" cy="4561115"/>
          </a:xfrm>
        </p:spPr>
        <p:txBody>
          <a:bodyPr anchor="ctr">
            <a:normAutofit/>
          </a:bodyPr>
          <a:lstStyle/>
          <a:p>
            <a:r>
              <a:rPr lang="en-US" sz="6000"/>
              <a:t>V/ MODEL</a:t>
            </a:r>
          </a:p>
        </p:txBody>
      </p:sp>
    </p:spTree>
    <p:extLst>
      <p:ext uri="{BB962C8B-B14F-4D97-AF65-F5344CB8AC3E}">
        <p14:creationId xmlns:p14="http://schemas.microsoft.com/office/powerpoint/2010/main" val="1533418287"/>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4C41CF4-4A13-4AA9-9300-CB7A2E37C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2AA043F3-B22C-4C33-B629-004DDDD90CB1}"/>
              </a:ext>
            </a:extLst>
          </p:cNvPr>
          <p:cNvSpPr>
            <a:spLocks noGrp="1"/>
          </p:cNvSpPr>
          <p:nvPr>
            <p:ph type="title"/>
          </p:nvPr>
        </p:nvSpPr>
        <p:spPr>
          <a:xfrm>
            <a:off x="841080" y="764371"/>
            <a:ext cx="2171109" cy="5216013"/>
          </a:xfrm>
        </p:spPr>
        <p:txBody>
          <a:bodyPr>
            <a:normAutofit/>
          </a:bodyPr>
          <a:lstStyle/>
          <a:p>
            <a:r>
              <a:rPr lang="en-US" sz="4000"/>
              <a:t>Model</a:t>
            </a:r>
          </a:p>
        </p:txBody>
      </p:sp>
      <p:cxnSp>
        <p:nvCxnSpPr>
          <p:cNvPr id="10" name="Straight Connector 9">
            <a:extLst>
              <a:ext uri="{FF2B5EF4-FFF2-40B4-BE49-F238E27FC236}">
                <a16:creationId xmlns:a16="http://schemas.microsoft.com/office/drawing/2014/main" id="{7A77B115-9FF3-46AE-AE08-826DEB9A62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27197" y="1923563"/>
            <a:ext cx="0" cy="30175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3CC1EE1-39EB-4184-9AAD-69394009D346}"/>
              </a:ext>
            </a:extLst>
          </p:cNvPr>
          <p:cNvSpPr>
            <a:spLocks noGrp="1"/>
          </p:cNvSpPr>
          <p:nvPr>
            <p:ph idx="1"/>
          </p:nvPr>
        </p:nvSpPr>
        <p:spPr>
          <a:xfrm>
            <a:off x="4254525" y="820993"/>
            <a:ext cx="7810149" cy="5216013"/>
          </a:xfrm>
        </p:spPr>
        <p:txBody>
          <a:bodyPr anchor="ctr">
            <a:noAutofit/>
          </a:bodyPr>
          <a:lstStyle/>
          <a:p>
            <a:r>
              <a:rPr lang="en-US" sz="1500"/>
              <a:t>model = Sequential()</a:t>
            </a:r>
          </a:p>
          <a:p>
            <a:endParaRPr lang="en-US" sz="1500"/>
          </a:p>
          <a:p>
            <a:r>
              <a:rPr lang="en-US" sz="1500"/>
              <a:t>model.add(Bidirectional(LSTM(128, return_sequences=True),</a:t>
            </a:r>
          </a:p>
          <a:p>
            <a:r>
              <a:rPr lang="en-US" sz="1500"/>
              <a:t>                        input_shape=(200, 400)))</a:t>
            </a:r>
          </a:p>
          <a:p>
            <a:r>
              <a:rPr lang="en-US" sz="1500"/>
              <a:t>model.add(Dropout(0.3))</a:t>
            </a:r>
          </a:p>
          <a:p>
            <a:endParaRPr lang="en-US" sz="1500"/>
          </a:p>
          <a:p>
            <a:r>
              <a:rPr lang="en-US" sz="1500"/>
              <a:t>model.add(Bidirectional(LSTM(128, return_sequences=False)))</a:t>
            </a:r>
          </a:p>
          <a:p>
            <a:r>
              <a:rPr lang="en-US" sz="1500"/>
              <a:t>                        </a:t>
            </a:r>
          </a:p>
          <a:p>
            <a:r>
              <a:rPr lang="en-US" sz="1500"/>
              <a:t>model.add(Dropout(0.3))</a:t>
            </a:r>
          </a:p>
          <a:p>
            <a:endParaRPr lang="en-US" sz="1500"/>
          </a:p>
          <a:p>
            <a:endParaRPr lang="en-US" sz="1500"/>
          </a:p>
          <a:p>
            <a:r>
              <a:rPr lang="en-US" sz="1500"/>
              <a:t>model.add(Dense(units=128, activation='relu'))</a:t>
            </a:r>
          </a:p>
          <a:p>
            <a:r>
              <a:rPr lang="en-US" sz="1500"/>
              <a:t>model.add(Dense(units=1, activation='sigmoid'))</a:t>
            </a:r>
          </a:p>
          <a:p>
            <a:endParaRPr lang="en-US" sz="1500"/>
          </a:p>
          <a:p>
            <a:r>
              <a:rPr lang="en-US" sz="1500"/>
              <a:t>model.compile(loss='binary_crossentropy',optimizer='adam',metrics=['accuracy'])</a:t>
            </a:r>
          </a:p>
          <a:p>
            <a:r>
              <a:rPr lang="en-US" sz="1500"/>
              <a:t>model.summary()</a:t>
            </a:r>
          </a:p>
        </p:txBody>
      </p:sp>
    </p:spTree>
    <p:extLst>
      <p:ext uri="{BB962C8B-B14F-4D97-AF65-F5344CB8AC3E}">
        <p14:creationId xmlns:p14="http://schemas.microsoft.com/office/powerpoint/2010/main" val="354034257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5D7A3-435A-474A-A1DE-E3C9A0A0A080}"/>
              </a:ext>
            </a:extLst>
          </p:cNvPr>
          <p:cNvSpPr>
            <a:spLocks noGrp="1"/>
          </p:cNvSpPr>
          <p:nvPr>
            <p:ph type="ctrTitle"/>
          </p:nvPr>
        </p:nvSpPr>
        <p:spPr>
          <a:xfrm>
            <a:off x="4687410" y="1803405"/>
            <a:ext cx="6132990" cy="1825096"/>
          </a:xfrm>
        </p:spPr>
        <p:txBody>
          <a:bodyPr>
            <a:normAutofit/>
          </a:bodyPr>
          <a:lstStyle/>
          <a:p>
            <a:r>
              <a:rPr lang="en-US" sz="6000">
                <a:latin typeface="Century" panose="02040604050505020304" pitchFamily="18" charset="0"/>
              </a:rPr>
              <a:t>I. BÀI TOÁN VÀ ỨNG DỤNG</a:t>
            </a:r>
          </a:p>
        </p:txBody>
      </p:sp>
      <p:pic>
        <p:nvPicPr>
          <p:cNvPr id="6" name="Graphic 5" descr="Error">
            <a:extLst>
              <a:ext uri="{FF2B5EF4-FFF2-40B4-BE49-F238E27FC236}">
                <a16:creationId xmlns:a16="http://schemas.microsoft.com/office/drawing/2014/main" id="{EF4F371B-09C1-4757-8A75-D1AAA1857C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4752" y="1801368"/>
            <a:ext cx="2660904" cy="2660904"/>
          </a:xfrm>
          <a:prstGeom prst="rect">
            <a:avLst/>
          </a:prstGeom>
        </p:spPr>
      </p:pic>
    </p:spTree>
    <p:extLst>
      <p:ext uri="{BB962C8B-B14F-4D97-AF65-F5344CB8AC3E}">
        <p14:creationId xmlns:p14="http://schemas.microsoft.com/office/powerpoint/2010/main" val="22289531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4" name="Rectangle 13">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6" name="Picture 15">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D9AE38D4-DA00-435E-81C8-D98B5AE241BD}"/>
              </a:ext>
            </a:extLst>
          </p:cNvPr>
          <p:cNvSpPr>
            <a:spLocks noGrp="1"/>
          </p:cNvSpPr>
          <p:nvPr>
            <p:ph type="title"/>
          </p:nvPr>
        </p:nvSpPr>
        <p:spPr>
          <a:xfrm>
            <a:off x="744522" y="2190502"/>
            <a:ext cx="3687417" cy="1920372"/>
          </a:xfrm>
        </p:spPr>
        <p:txBody>
          <a:bodyPr>
            <a:normAutofit/>
          </a:bodyPr>
          <a:lstStyle/>
          <a:p>
            <a:pPr algn="l"/>
            <a:r>
              <a:rPr lang="en-US" sz="5000" dirty="0">
                <a:solidFill>
                  <a:schemeClr val="bg1"/>
                </a:solidFill>
              </a:rPr>
              <a:t>MODEL</a:t>
            </a:r>
          </a:p>
        </p:txBody>
      </p:sp>
      <p:pic>
        <p:nvPicPr>
          <p:cNvPr id="18" name="Picture 17">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pic>
        <p:nvPicPr>
          <p:cNvPr id="5" name="Content Placeholder 4" descr="A screenshot of a cell phone&#10;&#10;Description automatically generated">
            <a:extLst>
              <a:ext uri="{FF2B5EF4-FFF2-40B4-BE49-F238E27FC236}">
                <a16:creationId xmlns:a16="http://schemas.microsoft.com/office/drawing/2014/main" id="{87A0E1F1-2AAA-40E3-80ED-5F3E31863A9E}"/>
              </a:ext>
            </a:extLst>
          </p:cNvPr>
          <p:cNvPicPr>
            <a:picLocks noChangeAspect="1"/>
          </p:cNvPicPr>
          <p:nvPr/>
        </p:nvPicPr>
        <p:blipFill>
          <a:blip r:embed="rId4"/>
          <a:stretch>
            <a:fillRect/>
          </a:stretch>
        </p:blipFill>
        <p:spPr>
          <a:xfrm>
            <a:off x="5279475" y="1375883"/>
            <a:ext cx="6269058" cy="4106233"/>
          </a:xfrm>
          <a:prstGeom prst="rect">
            <a:avLst/>
          </a:prstGeom>
        </p:spPr>
      </p:pic>
    </p:spTree>
    <p:extLst>
      <p:ext uri="{BB962C8B-B14F-4D97-AF65-F5344CB8AC3E}">
        <p14:creationId xmlns:p14="http://schemas.microsoft.com/office/powerpoint/2010/main" val="1799240551"/>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817E1-7443-453A-B287-C08F8230F538}"/>
              </a:ext>
            </a:extLst>
          </p:cNvPr>
          <p:cNvSpPr>
            <a:spLocks noGrp="1"/>
          </p:cNvSpPr>
          <p:nvPr>
            <p:ph type="title"/>
          </p:nvPr>
        </p:nvSpPr>
        <p:spPr>
          <a:xfrm>
            <a:off x="2090257" y="3155236"/>
            <a:ext cx="8610600" cy="1293028"/>
          </a:xfrm>
        </p:spPr>
        <p:txBody>
          <a:bodyPr>
            <a:noAutofit/>
          </a:bodyPr>
          <a:lstStyle/>
          <a:p>
            <a:pPr algn="ctr"/>
            <a:r>
              <a:rPr lang="en-US" sz="6000"/>
              <a:t>Ý nghĩa của mạng:</a:t>
            </a:r>
            <a:br>
              <a:rPr lang="en-US" sz="6000"/>
            </a:br>
            <a:endParaRPr lang="en-US" sz="6000"/>
          </a:p>
        </p:txBody>
      </p:sp>
    </p:spTree>
    <p:extLst>
      <p:ext uri="{BB962C8B-B14F-4D97-AF65-F5344CB8AC3E}">
        <p14:creationId xmlns:p14="http://schemas.microsoft.com/office/powerpoint/2010/main" val="342920147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3" name="Rectangle 12">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5" name="Picture 14">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5EE4EFD8-BDFB-401C-ADBA-EE848D3ABD21}"/>
              </a:ext>
            </a:extLst>
          </p:cNvPr>
          <p:cNvSpPr>
            <a:spLocks noGrp="1"/>
          </p:cNvSpPr>
          <p:nvPr>
            <p:ph type="title"/>
          </p:nvPr>
        </p:nvSpPr>
        <p:spPr>
          <a:xfrm>
            <a:off x="685800" y="764373"/>
            <a:ext cx="3687417" cy="1920372"/>
          </a:xfrm>
        </p:spPr>
        <p:txBody>
          <a:bodyPr vert="horz" lIns="91440" tIns="45720" rIns="91440" bIns="45720" rtlCol="0" anchor="ctr">
            <a:normAutofit/>
          </a:bodyPr>
          <a:lstStyle/>
          <a:p>
            <a:pPr algn="l"/>
            <a:r>
              <a:rPr lang="en-US" sz="3600" kern="1200" cap="all" baseline="0">
                <a:solidFill>
                  <a:schemeClr val="bg1"/>
                </a:solidFill>
                <a:latin typeface="+mj-lt"/>
                <a:ea typeface="+mj-ea"/>
                <a:cs typeface="+mj-cs"/>
              </a:rPr>
              <a:t>LSTM</a:t>
            </a:r>
          </a:p>
        </p:txBody>
      </p:sp>
      <p:pic>
        <p:nvPicPr>
          <p:cNvPr id="17" name="Picture 16">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6" name="TextBox 5">
            <a:extLst>
              <a:ext uri="{FF2B5EF4-FFF2-40B4-BE49-F238E27FC236}">
                <a16:creationId xmlns:a16="http://schemas.microsoft.com/office/drawing/2014/main" id="{0CFEC018-1B40-4CE7-B7E0-9423F133E9F9}"/>
              </a:ext>
            </a:extLst>
          </p:cNvPr>
          <p:cNvSpPr txBox="1"/>
          <p:nvPr/>
        </p:nvSpPr>
        <p:spPr>
          <a:xfrm>
            <a:off x="685800" y="2821774"/>
            <a:ext cx="3687417" cy="3148329"/>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000" kern="1200">
                <a:solidFill>
                  <a:schemeClr val="bg1"/>
                </a:solidFill>
                <a:latin typeface="+mn-lt"/>
                <a:ea typeface="+mn-ea"/>
                <a:cs typeface="+mn-cs"/>
              </a:rPr>
              <a:t>LSTM là một bước lớn trong việc sử dụng RNN. Ý tưởng của nó giúp cho tất cả các bước của RNN có thể truy vấn được thông tin từ một tập thông tin lớn hơn</a:t>
            </a:r>
          </a:p>
        </p:txBody>
      </p:sp>
      <p:pic>
        <p:nvPicPr>
          <p:cNvPr id="5" name="Content Placeholder 4" descr="A screen shot of a clock&#10;&#10;Description automatically generated">
            <a:extLst>
              <a:ext uri="{FF2B5EF4-FFF2-40B4-BE49-F238E27FC236}">
                <a16:creationId xmlns:a16="http://schemas.microsoft.com/office/drawing/2014/main" id="{4C38612D-3088-4A7F-A58E-83509B13D2EB}"/>
              </a:ext>
            </a:extLst>
          </p:cNvPr>
          <p:cNvPicPr>
            <a:picLocks noGrp="1" noChangeAspect="1"/>
          </p:cNvPicPr>
          <p:nvPr>
            <p:ph idx="1"/>
          </p:nvPr>
        </p:nvPicPr>
        <p:blipFill>
          <a:blip r:embed="rId4"/>
          <a:stretch>
            <a:fillRect/>
          </a:stretch>
        </p:blipFill>
        <p:spPr>
          <a:xfrm>
            <a:off x="5279475" y="2253552"/>
            <a:ext cx="6269058" cy="2350895"/>
          </a:xfrm>
          <a:prstGeom prst="rect">
            <a:avLst/>
          </a:prstGeom>
        </p:spPr>
      </p:pic>
    </p:spTree>
    <p:extLst>
      <p:ext uri="{BB962C8B-B14F-4D97-AF65-F5344CB8AC3E}">
        <p14:creationId xmlns:p14="http://schemas.microsoft.com/office/powerpoint/2010/main" val="655277503"/>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3" name="Rectangle 12">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5" name="Picture 14">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C9E20A3E-F64F-4744-A30B-2551313DCAB1}"/>
              </a:ext>
            </a:extLst>
          </p:cNvPr>
          <p:cNvSpPr>
            <a:spLocks noGrp="1"/>
          </p:cNvSpPr>
          <p:nvPr>
            <p:ph type="title"/>
          </p:nvPr>
        </p:nvSpPr>
        <p:spPr>
          <a:xfrm>
            <a:off x="685800" y="394738"/>
            <a:ext cx="3687417" cy="1920372"/>
          </a:xfrm>
        </p:spPr>
        <p:txBody>
          <a:bodyPr vert="horz" lIns="91440" tIns="45720" rIns="91440" bIns="45720" rtlCol="0" anchor="ctr">
            <a:normAutofit/>
          </a:bodyPr>
          <a:lstStyle/>
          <a:p>
            <a:pPr algn="l"/>
            <a:r>
              <a:rPr lang="en-US" sz="3600" kern="1200" cap="all" baseline="0">
                <a:solidFill>
                  <a:schemeClr val="bg1"/>
                </a:solidFill>
                <a:latin typeface="+mj-lt"/>
                <a:ea typeface="+mj-ea"/>
                <a:cs typeface="+mj-cs"/>
              </a:rPr>
              <a:t>Bidirectional lstm</a:t>
            </a:r>
          </a:p>
        </p:txBody>
      </p:sp>
      <p:pic>
        <p:nvPicPr>
          <p:cNvPr id="17" name="Picture 16">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6" name="TextBox 5">
            <a:extLst>
              <a:ext uri="{FF2B5EF4-FFF2-40B4-BE49-F238E27FC236}">
                <a16:creationId xmlns:a16="http://schemas.microsoft.com/office/drawing/2014/main" id="{72CFDB34-AED8-428C-8AEA-F8EA738EE632}"/>
              </a:ext>
            </a:extLst>
          </p:cNvPr>
          <p:cNvSpPr txBox="1"/>
          <p:nvPr/>
        </p:nvSpPr>
        <p:spPr>
          <a:xfrm>
            <a:off x="685799" y="2100481"/>
            <a:ext cx="3687417" cy="3148329"/>
          </a:xfrm>
          <a:prstGeom prst="rect">
            <a:avLst/>
          </a:prstGeom>
        </p:spPr>
        <p:txBody>
          <a:bodyPr vert="horz" lIns="91440" tIns="45720" rIns="91440" bIns="45720" rtlCol="0">
            <a:noAutofit/>
          </a:bodyPr>
          <a:lstStyle/>
          <a:p>
            <a:pPr indent="-228600" defTabSz="914400">
              <a:lnSpc>
                <a:spcPct val="90000"/>
              </a:lnSpc>
              <a:spcAft>
                <a:spcPts val="600"/>
              </a:spcAft>
              <a:buFont typeface="Arial" panose="020B0604020202020204" pitchFamily="34" charset="0"/>
              <a:buChar char="•"/>
            </a:pPr>
            <a:r>
              <a:rPr lang="en-US" sz="2000" kern="1200">
                <a:solidFill>
                  <a:schemeClr val="bg1"/>
                </a:solidFill>
                <a:latin typeface="+mn-lt"/>
                <a:ea typeface="+mn-ea"/>
                <a:cs typeface="+mn-cs"/>
              </a:rPr>
              <a:t>Một kiến trúc LSTM truyền thống với một lớp duy nhất chỉ có thể dự đoán nhãn của từ hiện tại dựa trên thông tin có được từ các từ nằm trước đó. </a:t>
            </a:r>
            <a:r>
              <a:rPr lang="en-US" sz="2000" b="1" kern="1200">
                <a:solidFill>
                  <a:schemeClr val="bg1"/>
                </a:solidFill>
                <a:latin typeface="+mn-lt"/>
                <a:ea typeface="+mn-ea"/>
                <a:cs typeface="+mn-cs"/>
              </a:rPr>
              <a:t>Bidirectional LSTM (BiLSTM)</a:t>
            </a:r>
            <a:r>
              <a:rPr lang="en-US" sz="2000" kern="1200">
                <a:solidFill>
                  <a:schemeClr val="bg1"/>
                </a:solidFill>
                <a:latin typeface="+mn-lt"/>
                <a:ea typeface="+mn-ea"/>
                <a:cs typeface="+mn-cs"/>
              </a:rPr>
              <a:t> đã được tạo ra để khắc phục điểm yếu trên. Một kiến trúc BiLSTM thường chứa 2 mạng LSTM đơn được sử dụng đồng thời và độc lập để mô hình hoá chuỗi đầu vào theo 2 hướng: từ trái sang phải (forward LSTM) và từ phải sang trái (backward LSTM)</a:t>
            </a:r>
          </a:p>
        </p:txBody>
      </p:sp>
      <p:pic>
        <p:nvPicPr>
          <p:cNvPr id="5" name="Content Placeholder 4" descr="A close up of a logo&#10;&#10;Description automatically generated">
            <a:extLst>
              <a:ext uri="{FF2B5EF4-FFF2-40B4-BE49-F238E27FC236}">
                <a16:creationId xmlns:a16="http://schemas.microsoft.com/office/drawing/2014/main" id="{ECE808BB-D5CA-41CC-BD84-A3F1B7953C4B}"/>
              </a:ext>
            </a:extLst>
          </p:cNvPr>
          <p:cNvPicPr>
            <a:picLocks noGrp="1" noChangeAspect="1"/>
          </p:cNvPicPr>
          <p:nvPr>
            <p:ph idx="1"/>
          </p:nvPr>
        </p:nvPicPr>
        <p:blipFill>
          <a:blip r:embed="rId4"/>
          <a:stretch>
            <a:fillRect/>
          </a:stretch>
        </p:blipFill>
        <p:spPr>
          <a:xfrm>
            <a:off x="5402617" y="643467"/>
            <a:ext cx="6022774" cy="5571066"/>
          </a:xfrm>
          <a:prstGeom prst="rect">
            <a:avLst/>
          </a:prstGeom>
        </p:spPr>
      </p:pic>
    </p:spTree>
    <p:extLst>
      <p:ext uri="{BB962C8B-B14F-4D97-AF65-F5344CB8AC3E}">
        <p14:creationId xmlns:p14="http://schemas.microsoft.com/office/powerpoint/2010/main" val="2984808396"/>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C3BBC63-DC19-41B8-AB81-E30CC21AEB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5" name="Picture 14">
            <a:extLst>
              <a:ext uri="{FF2B5EF4-FFF2-40B4-BE49-F238E27FC236}">
                <a16:creationId xmlns:a16="http://schemas.microsoft.com/office/drawing/2014/main" id="{387CAEF2-F22C-4F37-B4E4-C70558C0BC1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07FF9B87-1581-4048-A83E-E839D66E02FF}"/>
              </a:ext>
            </a:extLst>
          </p:cNvPr>
          <p:cNvSpPr>
            <a:spLocks noGrp="1"/>
          </p:cNvSpPr>
          <p:nvPr>
            <p:ph type="title"/>
          </p:nvPr>
        </p:nvSpPr>
        <p:spPr>
          <a:xfrm>
            <a:off x="8536277" y="673240"/>
            <a:ext cx="3031524" cy="3446373"/>
          </a:xfrm>
          <a:noFill/>
          <a:ln w="19050">
            <a:noFill/>
            <a:prstDash val="dash"/>
          </a:ln>
        </p:spPr>
        <p:txBody>
          <a:bodyPr vert="horz" lIns="91440" tIns="45720" rIns="91440" bIns="45720" rtlCol="0" anchor="b">
            <a:normAutofit/>
          </a:bodyPr>
          <a:lstStyle/>
          <a:p>
            <a:pPr algn="l"/>
            <a:r>
              <a:rPr lang="en-US" sz="3400" kern="1200" cap="all" baseline="0">
                <a:solidFill>
                  <a:schemeClr val="tx1"/>
                </a:solidFill>
                <a:latin typeface="+mj-lt"/>
                <a:ea typeface="+mj-ea"/>
                <a:cs typeface="+mj-cs"/>
              </a:rPr>
              <a:t>Fully connected layers</a:t>
            </a:r>
          </a:p>
        </p:txBody>
      </p:sp>
      <p:sp>
        <p:nvSpPr>
          <p:cNvPr id="10" name="Content Placeholder 9">
            <a:extLst>
              <a:ext uri="{FF2B5EF4-FFF2-40B4-BE49-F238E27FC236}">
                <a16:creationId xmlns:a16="http://schemas.microsoft.com/office/drawing/2014/main" id="{19F5FCF9-D897-45A8-8849-6182A2DF27F0}"/>
              </a:ext>
            </a:extLst>
          </p:cNvPr>
          <p:cNvSpPr>
            <a:spLocks noGrp="1"/>
          </p:cNvSpPr>
          <p:nvPr>
            <p:ph idx="1"/>
          </p:nvPr>
        </p:nvSpPr>
        <p:spPr>
          <a:xfrm>
            <a:off x="8536276" y="4119613"/>
            <a:ext cx="3031524" cy="2058765"/>
          </a:xfrm>
          <a:noFill/>
          <a:ln w="19050">
            <a:noFill/>
            <a:prstDash val="dash"/>
          </a:ln>
        </p:spPr>
        <p:txBody>
          <a:bodyPr vert="horz" lIns="91440" tIns="45720" rIns="91440" bIns="45720" rtlCol="0">
            <a:normAutofit/>
          </a:bodyPr>
          <a:lstStyle/>
          <a:p>
            <a:pPr marL="0" indent="0">
              <a:buNone/>
            </a:pPr>
            <a:r>
              <a:rPr lang="en-US" sz="2000" kern="1200">
                <a:solidFill>
                  <a:schemeClr val="tx1"/>
                </a:solidFill>
                <a:latin typeface="+mn-lt"/>
                <a:ea typeface="+mn-ea"/>
                <a:cs typeface="+mn-cs"/>
              </a:rPr>
              <a:t>Học các thông tin đã được lấy ra từ mạng LSTM</a:t>
            </a:r>
          </a:p>
        </p:txBody>
      </p:sp>
      <p:sp>
        <p:nvSpPr>
          <p:cNvPr id="17" name="Rectangle 16">
            <a:extLst>
              <a:ext uri="{FF2B5EF4-FFF2-40B4-BE49-F238E27FC236}">
                <a16:creationId xmlns:a16="http://schemas.microsoft.com/office/drawing/2014/main" id="{2DF2D01C-5CF9-4B15-A892-30697AEC3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77058AA-32F4-4742-B1B0-88DB21689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96124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 Single Corner Rectangle 17">
            <a:extLst>
              <a:ext uri="{FF2B5EF4-FFF2-40B4-BE49-F238E27FC236}">
                <a16:creationId xmlns:a16="http://schemas.microsoft.com/office/drawing/2014/main" id="{7DC42F66-81D5-4D45-9058-31DB091626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1832" y="488845"/>
            <a:ext cx="1948749" cy="2008888"/>
          </a:xfrm>
          <a:prstGeom prst="round1Rect">
            <a:avLst>
              <a:gd name="adj" fmla="val 11295"/>
            </a:avLst>
          </a:pr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 Single Corner Rectangle 16">
            <a:extLst>
              <a:ext uri="{FF2B5EF4-FFF2-40B4-BE49-F238E27FC236}">
                <a16:creationId xmlns:a16="http://schemas.microsoft.com/office/drawing/2014/main" id="{24021E8D-5E17-4D2F-8DD8-CB5950195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817950" y="4158358"/>
            <a:ext cx="2417253" cy="1840846"/>
          </a:xfrm>
          <a:prstGeom prst="round1Rect">
            <a:avLst>
              <a:gd name="adj" fmla="val 11295"/>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building&#10;&#10;Description automatically generated">
            <a:extLst>
              <a:ext uri="{FF2B5EF4-FFF2-40B4-BE49-F238E27FC236}">
                <a16:creationId xmlns:a16="http://schemas.microsoft.com/office/drawing/2014/main" id="{3485DA8E-84C5-4C7D-B949-E84B0E148C2E}"/>
              </a:ext>
            </a:extLst>
          </p:cNvPr>
          <p:cNvPicPr>
            <a:picLocks noChangeAspect="1"/>
          </p:cNvPicPr>
          <p:nvPr/>
        </p:nvPicPr>
        <p:blipFill rotWithShape="1">
          <a:blip r:embed="rId4"/>
          <a:srcRect l="6543" r="4978" b="-4"/>
          <a:stretch/>
        </p:blipFill>
        <p:spPr>
          <a:xfrm>
            <a:off x="4768406" y="2714525"/>
            <a:ext cx="3060318" cy="3709330"/>
          </a:xfrm>
          <a:prstGeom prst="rect">
            <a:avLst/>
          </a:prstGeom>
        </p:spPr>
      </p:pic>
    </p:spTree>
    <p:extLst>
      <p:ext uri="{BB962C8B-B14F-4D97-AF65-F5344CB8AC3E}">
        <p14:creationId xmlns:p14="http://schemas.microsoft.com/office/powerpoint/2010/main" val="39916387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Effect transition="in" filter="wipe(down)">
                                      <p:cBhvr>
                                        <p:cTn id="14" dur="500"/>
                                        <p:tgtEl>
                                          <p:spTgt spid="10">
                                            <p:txEl>
                                              <p:pRg st="0" end="0"/>
                                            </p:txEl>
                                          </p:spTgt>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413590B-CB36-47BC-B705-69813F7B5F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5" name="Picture 14">
            <a:extLst>
              <a:ext uri="{FF2B5EF4-FFF2-40B4-BE49-F238E27FC236}">
                <a16:creationId xmlns:a16="http://schemas.microsoft.com/office/drawing/2014/main" id="{D676F4B9-1E76-49E4-8A47-FBDCE00D43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17" name="Rectangle 16">
            <a:extLst>
              <a:ext uri="{FF2B5EF4-FFF2-40B4-BE49-F238E27FC236}">
                <a16:creationId xmlns:a16="http://schemas.microsoft.com/office/drawing/2014/main" id="{EBC2E1EC-F035-4E1A-8AC7-7B555450E8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2794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2F0E47F8-0D91-4A02-B1D6-1C4FD9D6B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1999" cy="45437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E94049-226A-4808-A600-F246B860F299}"/>
              </a:ext>
            </a:extLst>
          </p:cNvPr>
          <p:cNvSpPr>
            <a:spLocks noGrp="1"/>
          </p:cNvSpPr>
          <p:nvPr>
            <p:ph type="title"/>
          </p:nvPr>
        </p:nvSpPr>
        <p:spPr>
          <a:xfrm>
            <a:off x="5615888" y="673240"/>
            <a:ext cx="5951914" cy="3446373"/>
          </a:xfrm>
          <a:noFill/>
          <a:ln w="19050">
            <a:noFill/>
            <a:prstDash val="dash"/>
          </a:ln>
        </p:spPr>
        <p:txBody>
          <a:bodyPr vert="horz" lIns="91440" tIns="45720" rIns="91440" bIns="45720" rtlCol="0" anchor="b">
            <a:normAutofit/>
          </a:bodyPr>
          <a:lstStyle/>
          <a:p>
            <a:pPr algn="l"/>
            <a:r>
              <a:rPr lang="en-US" sz="4800" kern="1200" cap="all" baseline="0">
                <a:solidFill>
                  <a:schemeClr val="tx1"/>
                </a:solidFill>
                <a:latin typeface="+mj-lt"/>
                <a:ea typeface="+mj-ea"/>
                <a:cs typeface="+mj-cs"/>
              </a:rPr>
              <a:t>Dropout layers</a:t>
            </a:r>
          </a:p>
        </p:txBody>
      </p:sp>
      <p:sp>
        <p:nvSpPr>
          <p:cNvPr id="10" name="Content Placeholder 9">
            <a:extLst>
              <a:ext uri="{FF2B5EF4-FFF2-40B4-BE49-F238E27FC236}">
                <a16:creationId xmlns:a16="http://schemas.microsoft.com/office/drawing/2014/main" id="{46AD6992-99F0-4104-92CD-C5A487A009E8}"/>
              </a:ext>
            </a:extLst>
          </p:cNvPr>
          <p:cNvSpPr>
            <a:spLocks noGrp="1"/>
          </p:cNvSpPr>
          <p:nvPr>
            <p:ph idx="1"/>
          </p:nvPr>
        </p:nvSpPr>
        <p:spPr>
          <a:xfrm>
            <a:off x="5618137" y="4119613"/>
            <a:ext cx="5949664" cy="2058765"/>
          </a:xfrm>
          <a:noFill/>
          <a:ln w="19050">
            <a:noFill/>
            <a:prstDash val="dash"/>
          </a:ln>
        </p:spPr>
        <p:txBody>
          <a:bodyPr vert="horz" lIns="91440" tIns="45720" rIns="91440" bIns="45720" rtlCol="0">
            <a:normAutofit/>
          </a:bodyPr>
          <a:lstStyle/>
          <a:p>
            <a:pPr marL="0" indent="0">
              <a:buNone/>
            </a:pPr>
            <a:r>
              <a:rPr lang="en-US" sz="2000" kern="1200">
                <a:solidFill>
                  <a:schemeClr val="tx1"/>
                </a:solidFill>
                <a:latin typeface="+mn-lt"/>
                <a:ea typeface="+mn-ea"/>
                <a:cs typeface="+mn-cs"/>
              </a:rPr>
              <a:t>Hạn chế hiện tượng Overfitting do mô hình quá phức tạp</a:t>
            </a:r>
          </a:p>
        </p:txBody>
      </p:sp>
      <p:sp>
        <p:nvSpPr>
          <p:cNvPr id="21" name="Rectangle 20">
            <a:extLst>
              <a:ext uri="{FF2B5EF4-FFF2-40B4-BE49-F238E27FC236}">
                <a16:creationId xmlns:a16="http://schemas.microsoft.com/office/drawing/2014/main" id="{344A510B-388B-4C6F-9351-65BD35B742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4654296" cy="68580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7A11C7F-3EDB-407E-8E66-3478DA5AEB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2BE23A6-246E-4E3F-B20C-0B9392A8DEA1}"/>
              </a:ext>
            </a:extLst>
          </p:cNvPr>
          <p:cNvPicPr>
            <a:picLocks noChangeAspect="1"/>
          </p:cNvPicPr>
          <p:nvPr/>
        </p:nvPicPr>
        <p:blipFill>
          <a:blip r:embed="rId4"/>
          <a:stretch>
            <a:fillRect/>
          </a:stretch>
        </p:blipFill>
        <p:spPr>
          <a:xfrm>
            <a:off x="0" y="1589503"/>
            <a:ext cx="4654296" cy="2785646"/>
          </a:xfrm>
          <a:prstGeom prst="rect">
            <a:avLst/>
          </a:prstGeom>
        </p:spPr>
      </p:pic>
    </p:spTree>
    <p:extLst>
      <p:ext uri="{BB962C8B-B14F-4D97-AF65-F5344CB8AC3E}">
        <p14:creationId xmlns:p14="http://schemas.microsoft.com/office/powerpoint/2010/main" val="34851038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0">
                                            <p:txEl>
                                              <p:pRg st="0" end="0"/>
                                            </p:txEl>
                                          </p:spTgt>
                                        </p:tgtEl>
                                        <p:attrNameLst>
                                          <p:attrName>style.visibility</p:attrName>
                                        </p:attrNameLst>
                                      </p:cBhvr>
                                      <p:to>
                                        <p:strVal val="visible"/>
                                      </p:to>
                                    </p:set>
                                    <p:anim calcmode="lin" valueType="num">
                                      <p:cBhvr additive="base">
                                        <p:cTn id="16"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7CFD-A7BD-4523-ADDA-B9111BA19EE5}"/>
              </a:ext>
            </a:extLst>
          </p:cNvPr>
          <p:cNvSpPr>
            <a:spLocks noGrp="1"/>
          </p:cNvSpPr>
          <p:nvPr>
            <p:ph type="title"/>
          </p:nvPr>
        </p:nvSpPr>
        <p:spPr>
          <a:xfrm>
            <a:off x="0" y="0"/>
            <a:ext cx="6875476" cy="1293028"/>
          </a:xfrm>
        </p:spPr>
        <p:txBody>
          <a:bodyPr/>
          <a:lstStyle/>
          <a:p>
            <a:r>
              <a:rPr lang="en-US"/>
              <a:t>VI. KẾT QUẢ SAU KHI TRAIN</a:t>
            </a:r>
          </a:p>
        </p:txBody>
      </p:sp>
      <p:sp>
        <p:nvSpPr>
          <p:cNvPr id="3" name="Content Placeholder 2">
            <a:extLst>
              <a:ext uri="{FF2B5EF4-FFF2-40B4-BE49-F238E27FC236}">
                <a16:creationId xmlns:a16="http://schemas.microsoft.com/office/drawing/2014/main" id="{D72256DF-23B4-41CF-B806-D8BBBFD9D7B1}"/>
              </a:ext>
            </a:extLst>
          </p:cNvPr>
          <p:cNvSpPr>
            <a:spLocks noGrp="1"/>
          </p:cNvSpPr>
          <p:nvPr>
            <p:ph idx="1"/>
          </p:nvPr>
        </p:nvSpPr>
        <p:spPr>
          <a:xfrm>
            <a:off x="276837" y="1795244"/>
            <a:ext cx="11229363" cy="4423441"/>
          </a:xfrm>
        </p:spPr>
        <p:txBody>
          <a:bodyPr>
            <a:normAutofit fontScale="62500" lnSpcReduction="20000"/>
          </a:bodyPr>
          <a:lstStyle/>
          <a:p>
            <a:r>
              <a:rPr lang="en-US"/>
              <a:t>Epoch1/10: 21600/21600 [==============================] - 255s 12ms/step - loss: 0.5280 - acc: 0.7462 - val_loss: 0.4350 - val_acc: 0.8259 </a:t>
            </a:r>
          </a:p>
          <a:p>
            <a:r>
              <a:rPr lang="en-US"/>
              <a:t>Epoch 2/10 21600/21600 [==============================] - 250s 12ms/step - loss: 0.3597 - acc: 0.8501 - val_loss: 0.3235 - val_acc: 0.8596 </a:t>
            </a:r>
          </a:p>
          <a:p>
            <a:r>
              <a:rPr lang="en-US"/>
              <a:t>Epoch 3/10 21600/21600 [==============================] - 249s 12ms/step - loss: 0.3000 - acc: 0.8771 - val_loss: 0.3156 - val_acc: 0.8652 </a:t>
            </a:r>
          </a:p>
          <a:p>
            <a:r>
              <a:rPr lang="en-US"/>
              <a:t>Epoch 4/10 21600/21600 [==============================] - 248s 12ms/step - loss: 0.2627 - acc: 0.8945 - val_loss: 0.2718 - val_acc: 0.8859 </a:t>
            </a:r>
          </a:p>
          <a:p>
            <a:r>
              <a:rPr lang="en-US"/>
              <a:t>Epoch 5/10 21600/21600 [==============================] - 243s 11ms/step - loss: 0.2340 - acc: 0.9069 - val_loss: 0.2769 - val_acc: 0.8811 </a:t>
            </a:r>
          </a:p>
          <a:p>
            <a:r>
              <a:rPr lang="en-US"/>
              <a:t>Epoch 6/10 21600/21600 [==============================] - 246s 11ms/step - loss: 0.2122 - acc: 0.9175 - val_loss: 0.2846 - val_acc: 0.8896 </a:t>
            </a:r>
          </a:p>
          <a:p>
            <a:r>
              <a:rPr lang="en-US"/>
              <a:t>Epoch 7/10 21600/21600 [==============================] - 247s 11ms/step - loss: 0.1802 - acc: 0.9313 - val_loss: 0.3045 - val_acc: 0.8852 </a:t>
            </a:r>
          </a:p>
          <a:p>
            <a:r>
              <a:rPr lang="en-US"/>
              <a:t>Epoch 8/10 21600/21600 [==============================] - 247s 11ms/step - loss: 0.1476 - acc: 0.9455 - val_loss: 0.3312 - val_acc: 0.8793 </a:t>
            </a:r>
          </a:p>
          <a:p>
            <a:r>
              <a:rPr lang="en-US"/>
              <a:t>Epoch 9/10 21600/21600 [==============================] - 247s 11ms/step - loss: 0.1293 - acc: 0.9532 - val_loss: 0.2995 - val_acc: 0.8922 </a:t>
            </a:r>
          </a:p>
          <a:p>
            <a:r>
              <a:rPr lang="en-US"/>
              <a:t>Epoch 10/10 21600/21600 [==============================] - 246s 11ms/step - loss: 0.1045 - acc: 0.9619 - val_loss: 0.3487 - val_acc: 0.8867</a:t>
            </a:r>
          </a:p>
        </p:txBody>
      </p:sp>
    </p:spTree>
    <p:extLst>
      <p:ext uri="{BB962C8B-B14F-4D97-AF65-F5344CB8AC3E}">
        <p14:creationId xmlns:p14="http://schemas.microsoft.com/office/powerpoint/2010/main" val="19068078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34A12-9BB7-4B6E-A9C7-FF867F147A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A79397-F05F-4650-B513-A390F0F1C5C6}"/>
              </a:ext>
            </a:extLst>
          </p:cNvPr>
          <p:cNvSpPr>
            <a:spLocks noGrp="1"/>
          </p:cNvSpPr>
          <p:nvPr>
            <p:ph idx="1"/>
          </p:nvPr>
        </p:nvSpPr>
        <p:spPr/>
        <p:txBody>
          <a:bodyPr/>
          <a:lstStyle/>
          <a:p>
            <a:r>
              <a:rPr lang="en-US"/>
              <a:t>scores = model.evaluate(_test_x, test_y, verbose=1)</a:t>
            </a:r>
          </a:p>
          <a:p>
            <a:r>
              <a:rPr lang="en-US"/>
              <a:t>print('Test loss:', scores[0])</a:t>
            </a:r>
          </a:p>
          <a:p>
            <a:r>
              <a:rPr lang="en-US"/>
              <a:t>print('Test accuracy:', scores[1])</a:t>
            </a:r>
          </a:p>
          <a:p>
            <a:r>
              <a:rPr lang="en-US"/>
              <a:t>=&gt;</a:t>
            </a:r>
          </a:p>
          <a:p>
            <a:r>
              <a:rPr lang="en-US"/>
              <a:t>2700/2700 [==============================] - 46s 17ms/step Test loss: 0.3845756830744169 Test accuracy: 0.8733333333333333</a:t>
            </a:r>
          </a:p>
        </p:txBody>
      </p:sp>
    </p:spTree>
    <p:extLst>
      <p:ext uri="{BB962C8B-B14F-4D97-AF65-F5344CB8AC3E}">
        <p14:creationId xmlns:p14="http://schemas.microsoft.com/office/powerpoint/2010/main" val="8269334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1FBDED38-E809-47DF-A501-94A1EC4CF7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37" name="Rectangle 30">
            <a:extLst>
              <a:ext uri="{FF2B5EF4-FFF2-40B4-BE49-F238E27FC236}">
                <a16:creationId xmlns:a16="http://schemas.microsoft.com/office/drawing/2014/main" id="{7D3066CB-F1D7-4B22-AAD8-EDDB625F9E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11">
            <a:extLst>
              <a:ext uri="{FF2B5EF4-FFF2-40B4-BE49-F238E27FC236}">
                <a16:creationId xmlns:a16="http://schemas.microsoft.com/office/drawing/2014/main" id="{39634629-2027-4274-B784-6089326A1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9308" y="562356"/>
            <a:ext cx="11073384" cy="5733288"/>
          </a:xfrm>
          <a:prstGeom prst="roundRect">
            <a:avLst>
              <a:gd name="adj" fmla="val 3242"/>
            </a:avLst>
          </a:prstGeom>
          <a:solidFill>
            <a:srgbClr val="FFFFFF"/>
          </a:solidFill>
          <a:ln w="317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11">
            <a:extLst>
              <a:ext uri="{FF2B5EF4-FFF2-40B4-BE49-F238E27FC236}">
                <a16:creationId xmlns:a16="http://schemas.microsoft.com/office/drawing/2014/main" id="{0381B5E6-EFDB-41ED-B736-AF2A52C5F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03" y="643464"/>
            <a:ext cx="10905195"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5482B92-54A5-435A-A5AF-ACB2EDCEBFFB}"/>
              </a:ext>
            </a:extLst>
          </p:cNvPr>
          <p:cNvPicPr>
            <a:picLocks noChangeAspect="1"/>
          </p:cNvPicPr>
          <p:nvPr/>
        </p:nvPicPr>
        <p:blipFill rotWithShape="1">
          <a:blip r:embed="rId3">
            <a:extLst/>
          </a:blip>
          <a:srcRect t="4079" b="4079"/>
          <a:stretch/>
        </p:blipFill>
        <p:spPr>
          <a:xfrm>
            <a:off x="870204" y="873252"/>
            <a:ext cx="10451592" cy="5111496"/>
          </a:xfrm>
          <a:prstGeom prst="rect">
            <a:avLst/>
          </a:prstGeom>
          <a:ln w="31750" cap="sq">
            <a:noFill/>
            <a:miter lim="800000"/>
          </a:ln>
        </p:spPr>
      </p:pic>
    </p:spTree>
    <p:extLst>
      <p:ext uri="{BB962C8B-B14F-4D97-AF65-F5344CB8AC3E}">
        <p14:creationId xmlns:p14="http://schemas.microsoft.com/office/powerpoint/2010/main" val="29935099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7F7325D-5D3E-4ACA-B019-D932AC7EEED8}"/>
              </a:ext>
            </a:extLst>
          </p:cNvPr>
          <p:cNvSpPr>
            <a:spLocks noGrp="1"/>
          </p:cNvSpPr>
          <p:nvPr>
            <p:ph type="body" sz="half" idx="2"/>
          </p:nvPr>
        </p:nvSpPr>
        <p:spPr>
          <a:xfrm>
            <a:off x="1464004" y="894786"/>
            <a:ext cx="1990288" cy="4809335"/>
          </a:xfrm>
        </p:spPr>
        <p:txBody>
          <a:bodyPr vert="horz" lIns="91440" tIns="45720" rIns="91440" bIns="45720" rtlCol="0">
            <a:normAutofit/>
          </a:bodyPr>
          <a:lstStyle/>
          <a:p>
            <a:pPr indent="-228600">
              <a:buFont typeface="Arial" panose="020B0604020202020204" pitchFamily="34" charset="0"/>
              <a:buChar char="•"/>
            </a:pPr>
            <a:r>
              <a:rPr lang="en-US" sz="3000" kern="1200">
                <a:solidFill>
                  <a:schemeClr val="tx1"/>
                </a:solidFill>
                <a:latin typeface="Century" panose="02040604050505020304" pitchFamily="18" charset="0"/>
              </a:rPr>
              <a:t>S</a:t>
            </a:r>
            <a:r>
              <a:rPr lang="en-US" sz="3000">
                <a:latin typeface="Century" panose="02040604050505020304" pitchFamily="18" charset="0"/>
              </a:rPr>
              <a:t>ự phát triển vũ bão của th</a:t>
            </a:r>
            <a:r>
              <a:rPr lang="vi-VN" sz="3000"/>
              <a:t>ư</a:t>
            </a:r>
            <a:r>
              <a:rPr lang="en-US" sz="3000">
                <a:latin typeface="Century" panose="02040604050505020304" pitchFamily="18" charset="0"/>
              </a:rPr>
              <a:t>ơng mại điện tử toàn cầu</a:t>
            </a:r>
            <a:endParaRPr lang="en-US" sz="3000" kern="1200">
              <a:solidFill>
                <a:schemeClr val="tx1"/>
              </a:solidFill>
              <a:latin typeface="Century" panose="02040604050505020304" pitchFamily="18" charset="0"/>
            </a:endParaRPr>
          </a:p>
        </p:txBody>
      </p:sp>
      <p:pic>
        <p:nvPicPr>
          <p:cNvPr id="8" name="Picture 7">
            <a:extLst>
              <a:ext uri="{FF2B5EF4-FFF2-40B4-BE49-F238E27FC236}">
                <a16:creationId xmlns:a16="http://schemas.microsoft.com/office/drawing/2014/main" id="{5DA2164C-41EE-4C05-8A64-1EFF10CDD956}"/>
              </a:ext>
            </a:extLst>
          </p:cNvPr>
          <p:cNvPicPr>
            <a:picLocks noChangeAspect="1"/>
          </p:cNvPicPr>
          <p:nvPr/>
        </p:nvPicPr>
        <p:blipFill>
          <a:blip r:embed="rId2"/>
          <a:stretch>
            <a:fillRect/>
          </a:stretch>
        </p:blipFill>
        <p:spPr>
          <a:xfrm>
            <a:off x="4972699" y="1154845"/>
            <a:ext cx="6533501" cy="4655119"/>
          </a:xfrm>
          <a:prstGeom prst="rect">
            <a:avLst/>
          </a:prstGeom>
        </p:spPr>
      </p:pic>
    </p:spTree>
    <p:extLst>
      <p:ext uri="{BB962C8B-B14F-4D97-AF65-F5344CB8AC3E}">
        <p14:creationId xmlns:p14="http://schemas.microsoft.com/office/powerpoint/2010/main" val="2129060325"/>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close up of a sign&#10;&#10;Description automatically generated">
            <a:extLst>
              <a:ext uri="{FF2B5EF4-FFF2-40B4-BE49-F238E27FC236}">
                <a16:creationId xmlns:a16="http://schemas.microsoft.com/office/drawing/2014/main" id="{42D80AB3-2BF4-4D75-B1E0-5463593D7536}"/>
              </a:ext>
            </a:extLst>
          </p:cNvPr>
          <p:cNvPicPr>
            <a:picLocks noChangeAspect="1"/>
          </p:cNvPicPr>
          <p:nvPr/>
        </p:nvPicPr>
        <p:blipFill rotWithShape="1">
          <a:blip r:embed="rId2">
            <a:alphaModFix amt="40000"/>
            <a:extLst/>
          </a:blip>
          <a:srcRect l="22599" r="18201"/>
          <a:stretch/>
        </p:blipFill>
        <p:spPr>
          <a:xfrm>
            <a:off x="20" y="-10584"/>
            <a:ext cx="4059916" cy="6858000"/>
          </a:xfrm>
          <a:prstGeom prst="rect">
            <a:avLst/>
          </a:prstGeom>
        </p:spPr>
      </p:pic>
      <p:pic>
        <p:nvPicPr>
          <p:cNvPr id="5" name="Picture 4">
            <a:extLst>
              <a:ext uri="{FF2B5EF4-FFF2-40B4-BE49-F238E27FC236}">
                <a16:creationId xmlns:a16="http://schemas.microsoft.com/office/drawing/2014/main" id="{4211CEB5-7AD5-4CB7-9FC1-4B702C86AACB}"/>
              </a:ext>
            </a:extLst>
          </p:cNvPr>
          <p:cNvPicPr>
            <a:picLocks noChangeAspect="1"/>
          </p:cNvPicPr>
          <p:nvPr/>
        </p:nvPicPr>
        <p:blipFill rotWithShape="1">
          <a:blip r:embed="rId3">
            <a:alphaModFix amt="40000"/>
            <a:extLst/>
          </a:blip>
          <a:srcRect l="13388" r="27323"/>
          <a:stretch/>
        </p:blipFill>
        <p:spPr>
          <a:xfrm>
            <a:off x="4059936" y="10"/>
            <a:ext cx="4066032" cy="6857990"/>
          </a:xfrm>
          <a:prstGeom prst="rect">
            <a:avLst/>
          </a:prstGeom>
        </p:spPr>
      </p:pic>
      <p:pic>
        <p:nvPicPr>
          <p:cNvPr id="7" name="Picture 6" descr="A close up of a sign&#10;&#10;Description automatically generated">
            <a:extLst>
              <a:ext uri="{FF2B5EF4-FFF2-40B4-BE49-F238E27FC236}">
                <a16:creationId xmlns:a16="http://schemas.microsoft.com/office/drawing/2014/main" id="{969F0D9C-EDEC-4344-A7B3-BBC5852CD21F}"/>
              </a:ext>
            </a:extLst>
          </p:cNvPr>
          <p:cNvPicPr>
            <a:picLocks noChangeAspect="1"/>
          </p:cNvPicPr>
          <p:nvPr/>
        </p:nvPicPr>
        <p:blipFill rotWithShape="1">
          <a:blip r:embed="rId4">
            <a:alphaModFix amt="40000"/>
            <a:extLst/>
          </a:blip>
          <a:srcRect l="28209" r="27325"/>
          <a:stretch/>
        </p:blipFill>
        <p:spPr>
          <a:xfrm>
            <a:off x="8125968" y="-10584"/>
            <a:ext cx="4066031" cy="6858000"/>
          </a:xfrm>
          <a:prstGeom prst="rect">
            <a:avLst/>
          </a:prstGeom>
        </p:spPr>
      </p:pic>
      <p:sp>
        <p:nvSpPr>
          <p:cNvPr id="2" name="Title 1">
            <a:extLst>
              <a:ext uri="{FF2B5EF4-FFF2-40B4-BE49-F238E27FC236}">
                <a16:creationId xmlns:a16="http://schemas.microsoft.com/office/drawing/2014/main" id="{ED0947A4-68D5-4386-8430-CCA5D3009836}"/>
              </a:ext>
            </a:extLst>
          </p:cNvPr>
          <p:cNvSpPr>
            <a:spLocks noGrp="1"/>
          </p:cNvSpPr>
          <p:nvPr>
            <p:ph type="ctrTitle"/>
          </p:nvPr>
        </p:nvSpPr>
        <p:spPr>
          <a:xfrm>
            <a:off x="293614" y="2331728"/>
            <a:ext cx="11598676" cy="2173376"/>
          </a:xfrm>
        </p:spPr>
        <p:txBody>
          <a:bodyPr>
            <a:normAutofit/>
          </a:bodyPr>
          <a:lstStyle/>
          <a:p>
            <a:pPr algn="ctr"/>
            <a:r>
              <a:rPr lang="en-US">
                <a:latin typeface="Bookman Old Style" panose="02050604050505020204" pitchFamily="18" charset="0"/>
              </a:rPr>
              <a:t>VIỆT NAM CŨNG KHÔNG NẰM NGOÀI XU H</a:t>
            </a:r>
            <a:r>
              <a:rPr lang="vi-VN"/>
              <a:t>Ư</a:t>
            </a:r>
            <a:r>
              <a:rPr lang="en-US">
                <a:latin typeface="Bookman Old Style" panose="02050604050505020204" pitchFamily="18" charset="0"/>
              </a:rPr>
              <a:t>ỚNG ĐÓ</a:t>
            </a:r>
          </a:p>
        </p:txBody>
      </p:sp>
    </p:spTree>
    <p:extLst>
      <p:ext uri="{BB962C8B-B14F-4D97-AF65-F5344CB8AC3E}">
        <p14:creationId xmlns:p14="http://schemas.microsoft.com/office/powerpoint/2010/main" val="960371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D4C18B-991B-4CF8-8C52-B8C8ECDBD40E}"/>
              </a:ext>
            </a:extLst>
          </p:cNvPr>
          <p:cNvPicPr>
            <a:picLocks noChangeAspect="1"/>
          </p:cNvPicPr>
          <p:nvPr/>
        </p:nvPicPr>
        <p:blipFill>
          <a:blip r:embed="rId2"/>
          <a:stretch>
            <a:fillRect/>
          </a:stretch>
        </p:blipFill>
        <p:spPr>
          <a:xfrm>
            <a:off x="1697177" y="385893"/>
            <a:ext cx="2660904" cy="2660904"/>
          </a:xfrm>
          <a:prstGeom prst="rect">
            <a:avLst/>
          </a:prstGeom>
        </p:spPr>
      </p:pic>
      <p:sp>
        <p:nvSpPr>
          <p:cNvPr id="9" name="Rectangle 8">
            <a:extLst>
              <a:ext uri="{FF2B5EF4-FFF2-40B4-BE49-F238E27FC236}">
                <a16:creationId xmlns:a16="http://schemas.microsoft.com/office/drawing/2014/main" id="{2D5E6085-0D42-4C26-BD5E-10457EA2E672}"/>
              </a:ext>
            </a:extLst>
          </p:cNvPr>
          <p:cNvSpPr/>
          <p:nvPr/>
        </p:nvSpPr>
        <p:spPr>
          <a:xfrm>
            <a:off x="1697177" y="3046797"/>
            <a:ext cx="2676088" cy="7298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Century" panose="02040604050505020304" pitchFamily="18" charset="0"/>
              </a:rPr>
              <a:t>Chất l</a:t>
            </a:r>
            <a:r>
              <a:rPr lang="vi-VN"/>
              <a:t>ư</a:t>
            </a:r>
            <a:r>
              <a:rPr lang="en-US">
                <a:latin typeface="Century" panose="02040604050505020304" pitchFamily="18" charset="0"/>
              </a:rPr>
              <a:t>ợng dịch vụ</a:t>
            </a:r>
          </a:p>
        </p:txBody>
      </p:sp>
      <p:sp>
        <p:nvSpPr>
          <p:cNvPr id="10" name="Rectangle: Rounded Corners 9">
            <a:extLst>
              <a:ext uri="{FF2B5EF4-FFF2-40B4-BE49-F238E27FC236}">
                <a16:creationId xmlns:a16="http://schemas.microsoft.com/office/drawing/2014/main" id="{CAE4A016-46E5-417F-83A3-9B6F7CAEECDD}"/>
              </a:ext>
            </a:extLst>
          </p:cNvPr>
          <p:cNvSpPr/>
          <p:nvPr/>
        </p:nvSpPr>
        <p:spPr>
          <a:xfrm>
            <a:off x="7164199" y="1438128"/>
            <a:ext cx="4303552" cy="15351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Century" panose="02040604050505020304" pitchFamily="18" charset="0"/>
              </a:rPr>
              <a:t>Ng</a:t>
            </a:r>
            <a:r>
              <a:rPr lang="vi-VN">
                <a:latin typeface="Bookman Old Style" panose="02050604050505020204" pitchFamily="18" charset="0"/>
              </a:rPr>
              <a:t>ư</a:t>
            </a:r>
            <a:r>
              <a:rPr lang="en-US">
                <a:latin typeface="Century" panose="02040604050505020304" pitchFamily="18" charset="0"/>
              </a:rPr>
              <a:t>ời dùng quan tâm để đặt niềm tin</a:t>
            </a:r>
          </a:p>
        </p:txBody>
      </p:sp>
      <p:sp>
        <p:nvSpPr>
          <p:cNvPr id="11" name="Rectangle: Rounded Corners 10">
            <a:extLst>
              <a:ext uri="{FF2B5EF4-FFF2-40B4-BE49-F238E27FC236}">
                <a16:creationId xmlns:a16="http://schemas.microsoft.com/office/drawing/2014/main" id="{4502CB2B-981D-45B8-AFFC-5FBFD562B501}"/>
              </a:ext>
            </a:extLst>
          </p:cNvPr>
          <p:cNvSpPr/>
          <p:nvPr/>
        </p:nvSpPr>
        <p:spPr>
          <a:xfrm>
            <a:off x="7256477" y="3884687"/>
            <a:ext cx="4303552" cy="13002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Century" panose="02040604050505020304" pitchFamily="18" charset="0"/>
              </a:rPr>
              <a:t>Công ty th</a:t>
            </a:r>
            <a:r>
              <a:rPr lang="vi-VN"/>
              <a:t>ư</a:t>
            </a:r>
            <a:r>
              <a:rPr lang="en-US">
                <a:latin typeface="Century" panose="02040604050505020304" pitchFamily="18" charset="0"/>
              </a:rPr>
              <a:t>ơng mại điện tử quan tâm để nâng cao dịch vụ của bản thân</a:t>
            </a:r>
          </a:p>
        </p:txBody>
      </p:sp>
      <p:cxnSp>
        <p:nvCxnSpPr>
          <p:cNvPr id="13" name="Straight Arrow Connector 12">
            <a:extLst>
              <a:ext uri="{FF2B5EF4-FFF2-40B4-BE49-F238E27FC236}">
                <a16:creationId xmlns:a16="http://schemas.microsoft.com/office/drawing/2014/main" id="{7FE42EDD-C2DE-4282-9AF4-791853C3F0C9}"/>
              </a:ext>
            </a:extLst>
          </p:cNvPr>
          <p:cNvCxnSpPr>
            <a:cxnSpLocks/>
            <a:stCxn id="9" idx="3"/>
            <a:endCxn id="10" idx="1"/>
          </p:cNvCxnSpPr>
          <p:nvPr/>
        </p:nvCxnSpPr>
        <p:spPr>
          <a:xfrm flipV="1">
            <a:off x="4373265" y="2205721"/>
            <a:ext cx="2790934" cy="1205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7454E1D-8D59-4208-9A64-D4FA98DCF45A}"/>
              </a:ext>
            </a:extLst>
          </p:cNvPr>
          <p:cNvCxnSpPr>
            <a:cxnSpLocks/>
            <a:stCxn id="9" idx="3"/>
            <a:endCxn id="11" idx="1"/>
          </p:cNvCxnSpPr>
          <p:nvPr/>
        </p:nvCxnSpPr>
        <p:spPr>
          <a:xfrm>
            <a:off x="4373265" y="3411718"/>
            <a:ext cx="2883212" cy="1123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B1819618-7D05-42EE-99B9-5AA828ADC661}"/>
              </a:ext>
            </a:extLst>
          </p:cNvPr>
          <p:cNvSpPr/>
          <p:nvPr/>
        </p:nvSpPr>
        <p:spPr>
          <a:xfrm>
            <a:off x="1052021" y="4534834"/>
            <a:ext cx="3951215" cy="18246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Century" panose="02040604050505020304" pitchFamily="18" charset="0"/>
              </a:rPr>
              <a:t>Phân tích sắc thái đánh giá của khách hàng</a:t>
            </a:r>
          </a:p>
        </p:txBody>
      </p:sp>
      <p:cxnSp>
        <p:nvCxnSpPr>
          <p:cNvPr id="30" name="Straight Arrow Connector 29">
            <a:extLst>
              <a:ext uri="{FF2B5EF4-FFF2-40B4-BE49-F238E27FC236}">
                <a16:creationId xmlns:a16="http://schemas.microsoft.com/office/drawing/2014/main" id="{19DAAD7E-E6BD-4143-AC76-F6DEB89C27EE}"/>
              </a:ext>
            </a:extLst>
          </p:cNvPr>
          <p:cNvCxnSpPr>
            <a:stCxn id="17" idx="0"/>
            <a:endCxn id="9" idx="2"/>
          </p:cNvCxnSpPr>
          <p:nvPr/>
        </p:nvCxnSpPr>
        <p:spPr>
          <a:xfrm flipV="1">
            <a:off x="3027629" y="3776639"/>
            <a:ext cx="7592" cy="758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268885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anim calcmode="lin" valueType="num">
                                      <p:cBhvr>
                                        <p:cTn id="22" dur="1000" fill="hold"/>
                                        <p:tgtEl>
                                          <p:spTgt spid="17"/>
                                        </p:tgtEl>
                                        <p:attrNameLst>
                                          <p:attrName>ppt_x</p:attrName>
                                        </p:attrNameLst>
                                      </p:cBhvr>
                                      <p:tavLst>
                                        <p:tav tm="0">
                                          <p:val>
                                            <p:strVal val="#ppt_x"/>
                                          </p:val>
                                        </p:tav>
                                        <p:tav tm="100000">
                                          <p:val>
                                            <p:strVal val="#ppt_x"/>
                                          </p:val>
                                        </p:tav>
                                      </p:tavLst>
                                    </p:anim>
                                    <p:anim calcmode="lin" valueType="num">
                                      <p:cBhvr>
                                        <p:cTn id="2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0FBD2-16B7-4D42-928E-837021687B48}"/>
              </a:ext>
            </a:extLst>
          </p:cNvPr>
          <p:cNvSpPr>
            <a:spLocks noGrp="1"/>
          </p:cNvSpPr>
          <p:nvPr>
            <p:ph type="title"/>
          </p:nvPr>
        </p:nvSpPr>
        <p:spPr>
          <a:xfrm>
            <a:off x="685800" y="1066163"/>
            <a:ext cx="3306744" cy="5148371"/>
          </a:xfrm>
        </p:spPr>
        <p:txBody>
          <a:bodyPr>
            <a:normAutofit/>
          </a:bodyPr>
          <a:lstStyle/>
          <a:p>
            <a:pPr algn="l"/>
            <a:r>
              <a:rPr lang="en-US" sz="3200">
                <a:latin typeface="Century" panose="02040604050505020304" pitchFamily="18" charset="0"/>
              </a:rPr>
              <a:t>=&gt;bài toán:</a:t>
            </a:r>
            <a:br>
              <a:rPr lang="en-US" sz="3200">
                <a:latin typeface="Century" panose="02040604050505020304" pitchFamily="18" charset="0"/>
              </a:rPr>
            </a:br>
            <a:br>
              <a:rPr lang="en-US" sz="3200">
                <a:latin typeface="Century" panose="02040604050505020304" pitchFamily="18" charset="0"/>
              </a:rPr>
            </a:br>
            <a:r>
              <a:rPr lang="en-US" sz="3200" i="1">
                <a:latin typeface="Century" panose="02040604050505020304" pitchFamily="18" charset="0"/>
              </a:rPr>
              <a:t>phân loại sắc thái đánh giá của khách hàng  </a:t>
            </a:r>
          </a:p>
        </p:txBody>
      </p:sp>
      <p:graphicFrame>
        <p:nvGraphicFramePr>
          <p:cNvPr id="5" name="Content Placeholder 2">
            <a:extLst>
              <a:ext uri="{FF2B5EF4-FFF2-40B4-BE49-F238E27FC236}">
                <a16:creationId xmlns:a16="http://schemas.microsoft.com/office/drawing/2014/main" id="{9F326C59-8078-46E9-AE3E-BE22A854B830}"/>
              </a:ext>
            </a:extLst>
          </p:cNvPr>
          <p:cNvGraphicFramePr>
            <a:graphicFrameLocks noGrp="1"/>
          </p:cNvGraphicFramePr>
          <p:nvPr>
            <p:ph idx="1"/>
            <p:extLst>
              <p:ext uri="{D42A27DB-BD31-4B8C-83A1-F6EECF244321}">
                <p14:modId xmlns:p14="http://schemas.microsoft.com/office/powerpoint/2010/main" val="4250823078"/>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064272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41596B8-D720-4D6E-B7AD-8F5998211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7F9BD8-25AB-4E11-A672-7CA79D6C8056}"/>
              </a:ext>
            </a:extLst>
          </p:cNvPr>
          <p:cNvSpPr>
            <a:spLocks noGrp="1"/>
          </p:cNvSpPr>
          <p:nvPr>
            <p:ph type="ctrTitle"/>
          </p:nvPr>
        </p:nvSpPr>
        <p:spPr>
          <a:xfrm>
            <a:off x="5312228" y="1240970"/>
            <a:ext cx="6259286" cy="4561115"/>
          </a:xfrm>
        </p:spPr>
        <p:txBody>
          <a:bodyPr anchor="ctr">
            <a:normAutofit/>
          </a:bodyPr>
          <a:lstStyle/>
          <a:p>
            <a:r>
              <a:rPr lang="en-US" sz="6000">
                <a:latin typeface="Century" panose="02040604050505020304" pitchFamily="18" charset="0"/>
              </a:rPr>
              <a:t>II/ dữ liệu</a:t>
            </a:r>
          </a:p>
        </p:txBody>
      </p:sp>
      <p:sp useBgFill="1">
        <p:nvSpPr>
          <p:cNvPr id="9" name="Rectangle 8">
            <a:extLst>
              <a:ext uri="{FF2B5EF4-FFF2-40B4-BE49-F238E27FC236}">
                <a16:creationId xmlns:a16="http://schemas.microsoft.com/office/drawing/2014/main" id="{B978501D-E01E-4859-ABAA-F7109C797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1" name="Picture 10">
            <a:extLst>
              <a:ext uri="{FF2B5EF4-FFF2-40B4-BE49-F238E27FC236}">
                <a16:creationId xmlns:a16="http://schemas.microsoft.com/office/drawing/2014/main" id="{D66B130B-5814-48DD-9CA6-2E189DE209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Tree>
    <p:extLst>
      <p:ext uri="{BB962C8B-B14F-4D97-AF65-F5344CB8AC3E}">
        <p14:creationId xmlns:p14="http://schemas.microsoft.com/office/powerpoint/2010/main" val="2452861917"/>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B627C3-278C-445F-A1E4-07BE08F42243}"/>
              </a:ext>
            </a:extLst>
          </p:cNvPr>
          <p:cNvSpPr>
            <a:spLocks noGrp="1"/>
          </p:cNvSpPr>
          <p:nvPr>
            <p:ph idx="1"/>
          </p:nvPr>
        </p:nvSpPr>
        <p:spPr>
          <a:xfrm>
            <a:off x="619760" y="2194560"/>
            <a:ext cx="6832600" cy="4024125"/>
          </a:xfrm>
        </p:spPr>
        <p:txBody>
          <a:bodyPr>
            <a:normAutofit/>
          </a:bodyPr>
          <a:lstStyle/>
          <a:p>
            <a:r>
              <a:rPr lang="en-US" sz="2000">
                <a:latin typeface="Century" panose="02040604050505020304" pitchFamily="18" charset="0"/>
              </a:rPr>
              <a:t>C</a:t>
            </a:r>
            <a:r>
              <a:rPr lang="vi-VN" sz="2000"/>
              <a:t>húng t</a:t>
            </a:r>
            <a:r>
              <a:rPr lang="en-US" sz="2000">
                <a:latin typeface="Century" panose="02040604050505020304" pitchFamily="18" charset="0"/>
              </a:rPr>
              <a:t>ôi</a:t>
            </a:r>
            <a:r>
              <a:rPr lang="vi-VN" sz="2000"/>
              <a:t> sử dụng tập dữ liệu review trên trang Foody với khoảng 30,000 mẫu được gán nhãn, trong đó có 15,000 mẫu positive và 15,000 mẫu negative (Nguồn: </a:t>
            </a:r>
            <a:r>
              <a:rPr lang="vi-VN" sz="2000">
                <a:hlinkClick r:id="rId2"/>
              </a:rPr>
              <a:t>https://streetcodevn.com/blog/dataset</a:t>
            </a:r>
            <a:r>
              <a:rPr lang="vi-VN" sz="2000"/>
              <a:t>).</a:t>
            </a:r>
          </a:p>
          <a:p>
            <a:r>
              <a:rPr lang="vi-VN" sz="2000"/>
              <a:t># Tải data</a:t>
            </a:r>
          </a:p>
          <a:p>
            <a:pPr marL="0" indent="0">
              <a:buNone/>
            </a:pPr>
            <a:r>
              <a:rPr lang="en-US" sz="2000">
                <a:latin typeface="Century" panose="02040604050505020304" pitchFamily="18" charset="0"/>
              </a:rPr>
              <a:t>https://sum.vn/W0cYs</a:t>
            </a:r>
          </a:p>
        </p:txBody>
      </p:sp>
      <p:pic>
        <p:nvPicPr>
          <p:cNvPr id="12" name="Picture 11">
            <a:extLst>
              <a:ext uri="{FF2B5EF4-FFF2-40B4-BE49-F238E27FC236}">
                <a16:creationId xmlns:a16="http://schemas.microsoft.com/office/drawing/2014/main" id="{2B566714-7F9A-4231-9AB4-94A9F7F614E3}"/>
              </a:ext>
            </a:extLst>
          </p:cNvPr>
          <p:cNvPicPr>
            <a:picLocks noChangeAspect="1"/>
          </p:cNvPicPr>
          <p:nvPr/>
        </p:nvPicPr>
        <p:blipFill>
          <a:blip r:embed="rId3"/>
          <a:stretch>
            <a:fillRect/>
          </a:stretch>
        </p:blipFill>
        <p:spPr>
          <a:xfrm>
            <a:off x="7861238" y="2346562"/>
            <a:ext cx="3644962" cy="2271684"/>
          </a:xfrm>
          <a:prstGeom prst="rect">
            <a:avLst/>
          </a:prstGeom>
        </p:spPr>
      </p:pic>
    </p:spTree>
    <p:extLst>
      <p:ext uri="{BB962C8B-B14F-4D97-AF65-F5344CB8AC3E}">
        <p14:creationId xmlns:p14="http://schemas.microsoft.com/office/powerpoint/2010/main" val="55178164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41596B8-D720-4D6E-B7AD-8F5998211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F7911A-323D-4CAF-BB3B-DC28E5DBC13E}"/>
              </a:ext>
            </a:extLst>
          </p:cNvPr>
          <p:cNvSpPr>
            <a:spLocks noGrp="1"/>
          </p:cNvSpPr>
          <p:nvPr>
            <p:ph type="ctrTitle"/>
          </p:nvPr>
        </p:nvSpPr>
        <p:spPr>
          <a:xfrm>
            <a:off x="5312228" y="1240970"/>
            <a:ext cx="6259286" cy="4561115"/>
          </a:xfrm>
        </p:spPr>
        <p:txBody>
          <a:bodyPr anchor="ctr">
            <a:normAutofit/>
          </a:bodyPr>
          <a:lstStyle/>
          <a:p>
            <a:r>
              <a:rPr lang="en-US" sz="6000">
                <a:latin typeface="Century" panose="02040604050505020304" pitchFamily="18" charset="0"/>
              </a:rPr>
              <a:t>III/ H</a:t>
            </a:r>
            <a:r>
              <a:rPr lang="vi-VN" sz="6000"/>
              <a:t>Ư</a:t>
            </a:r>
            <a:r>
              <a:rPr lang="en-US" sz="6000">
                <a:latin typeface="Century" panose="02040604050505020304" pitchFamily="18" charset="0"/>
              </a:rPr>
              <a:t>ỚNG giải quyết bài toán</a:t>
            </a:r>
          </a:p>
        </p:txBody>
      </p:sp>
      <p:sp useBgFill="1">
        <p:nvSpPr>
          <p:cNvPr id="19" name="Rectangle 18">
            <a:extLst>
              <a:ext uri="{FF2B5EF4-FFF2-40B4-BE49-F238E27FC236}">
                <a16:creationId xmlns:a16="http://schemas.microsoft.com/office/drawing/2014/main" id="{B978501D-E01E-4859-ABAA-F7109C797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1" name="Picture 20">
            <a:extLst>
              <a:ext uri="{FF2B5EF4-FFF2-40B4-BE49-F238E27FC236}">
                <a16:creationId xmlns:a16="http://schemas.microsoft.com/office/drawing/2014/main" id="{D66B130B-5814-48DD-9CA6-2E189DE209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Tree>
    <p:extLst>
      <p:ext uri="{BB962C8B-B14F-4D97-AF65-F5344CB8AC3E}">
        <p14:creationId xmlns:p14="http://schemas.microsoft.com/office/powerpoint/2010/main" val="2441092078"/>
      </p:ext>
    </p:extLst>
  </p:cSld>
  <p:clrMapOvr>
    <a:overrideClrMapping bg1="dk1" tx1="lt1" bg2="dk2" tx2="lt2" accent1="accent1" accent2="accent2" accent3="accent3" accent4="accent4" accent5="accent5" accent6="accent6" hlink="hlink" folHlink="folHlink"/>
  </p:clrMapOvr>
  <p:transition spd="slow">
    <p:cover/>
  </p:transition>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otalTime>58</TotalTime>
  <Words>1233</Words>
  <Application>Microsoft Office PowerPoint</Application>
  <PresentationFormat>Widescreen</PresentationFormat>
  <Paragraphs>104</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Bookman Old Style</vt:lpstr>
      <vt:lpstr>Century</vt:lpstr>
      <vt:lpstr>Century Gothic</vt:lpstr>
      <vt:lpstr>Comic Sans MS</vt:lpstr>
      <vt:lpstr>Times New Roman</vt:lpstr>
      <vt:lpstr>Vapor Trail</vt:lpstr>
      <vt:lpstr>SENTIMENT ANALYSIS  Phân loại cảm xúc bình luận  </vt:lpstr>
      <vt:lpstr>I. BÀI TOÁN VÀ ỨNG DỤNG</vt:lpstr>
      <vt:lpstr>PowerPoint Presentation</vt:lpstr>
      <vt:lpstr>VIỆT NAM CŨNG KHÔNG NẰM NGOÀI XU HƯỚNG ĐÓ</vt:lpstr>
      <vt:lpstr>PowerPoint Presentation</vt:lpstr>
      <vt:lpstr>=&gt;bài toán:  phân loại sắc thái đánh giá của khách hàng  </vt:lpstr>
      <vt:lpstr>II/ dữ liệu</vt:lpstr>
      <vt:lpstr>PowerPoint Presentation</vt:lpstr>
      <vt:lpstr>III/ HƯỚNG giải quyết bài toán</vt:lpstr>
      <vt:lpstr>PowerPoint Presentation</vt:lpstr>
      <vt:lpstr>PowerPoint Presentation</vt:lpstr>
      <vt:lpstr>IV/ pre-processing DATA</vt:lpstr>
      <vt:lpstr>WORD EMBEDDING</vt:lpstr>
      <vt:lpstr>Vì sao phải thực hiện Word Embedding ? </vt:lpstr>
      <vt:lpstr>SỬ DỤNG BỘ PRETRAINED-EMBEDDING CÓ SẴN</vt:lpstr>
      <vt:lpstr>DỮ LIỆU TRAIN, VALIDATE VÀ TEST</vt:lpstr>
      <vt:lpstr>Các bước tiền xử lý dữ liệu  </vt:lpstr>
      <vt:lpstr>V/ MODEL</vt:lpstr>
      <vt:lpstr>Model</vt:lpstr>
      <vt:lpstr>MODEL</vt:lpstr>
      <vt:lpstr>Ý nghĩa của mạng: </vt:lpstr>
      <vt:lpstr>LSTM</vt:lpstr>
      <vt:lpstr>Bidirectional lstm</vt:lpstr>
      <vt:lpstr>Fully connected layers</vt:lpstr>
      <vt:lpstr>Dropout layers</vt:lpstr>
      <vt:lpstr>VI. KẾT QUẢ SAU KHI TRAIN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Phân loại cảm xúc bình luận  </dc:title>
  <dc:creator>Dương Phạm</dc:creator>
  <cp:lastModifiedBy>Dương Phạm</cp:lastModifiedBy>
  <cp:revision>5</cp:revision>
  <dcterms:created xsi:type="dcterms:W3CDTF">2019-10-23T09:26:36Z</dcterms:created>
  <dcterms:modified xsi:type="dcterms:W3CDTF">2019-10-23T10:25:21Z</dcterms:modified>
</cp:coreProperties>
</file>