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95" r:id="rId2"/>
    <p:sldId id="350" r:id="rId3"/>
    <p:sldId id="296" r:id="rId4"/>
    <p:sldId id="257" r:id="rId5"/>
    <p:sldId id="331" r:id="rId6"/>
    <p:sldId id="333" r:id="rId7"/>
    <p:sldId id="336" r:id="rId8"/>
    <p:sldId id="355" r:id="rId9"/>
    <p:sldId id="340" r:id="rId10"/>
    <p:sldId id="341" r:id="rId11"/>
    <p:sldId id="356" r:id="rId12"/>
    <p:sldId id="343" r:id="rId13"/>
    <p:sldId id="344" r:id="rId14"/>
    <p:sldId id="346" r:id="rId15"/>
    <p:sldId id="347" r:id="rId16"/>
    <p:sldId id="352" r:id="rId17"/>
    <p:sldId id="353" r:id="rId18"/>
    <p:sldId id="354" r:id="rId19"/>
    <p:sldId id="285" r:id="rId20"/>
    <p:sldId id="327"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3D9"/>
    <a:srgbClr val="028985"/>
    <a:srgbClr val="587FFF"/>
    <a:srgbClr val="1FD89C"/>
    <a:srgbClr val="DF7307"/>
    <a:srgbClr val="F3C301"/>
    <a:srgbClr val="E2524F"/>
    <a:srgbClr val="DB3454"/>
    <a:srgbClr val="D3145B"/>
    <a:srgbClr val="9797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547" y="8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1"/>
            </a:solidFill>
          </c:spPr>
          <c:dPt>
            <c:idx val="0"/>
            <c:bubble3D val="0"/>
            <c:spPr>
              <a:solidFill>
                <a:srgbClr val="587FFF"/>
              </a:solidFill>
            </c:spPr>
            <c:extLst>
              <c:ext xmlns:c16="http://schemas.microsoft.com/office/drawing/2014/chart" uri="{C3380CC4-5D6E-409C-BE32-E72D297353CC}">
                <c16:uniqueId val="{00000001-9DAD-4D25-B71B-55880A478405}"/>
              </c:ext>
            </c:extLst>
          </c:dPt>
          <c:dPt>
            <c:idx val="1"/>
            <c:bubble3D val="0"/>
            <c:spPr>
              <a:solidFill>
                <a:schemeClr val="tx1">
                  <a:lumMod val="50000"/>
                  <a:lumOff val="50000"/>
                </a:schemeClr>
              </a:solidFill>
            </c:spPr>
            <c:extLst>
              <c:ext xmlns:c16="http://schemas.microsoft.com/office/drawing/2014/chart" uri="{C3380CC4-5D6E-409C-BE32-E72D297353CC}">
                <c16:uniqueId val="{00000003-9DAD-4D25-B71B-55880A478405}"/>
              </c:ext>
            </c:extLst>
          </c:dPt>
          <c:cat>
            <c:strRef>
              <c:f>Sheet1!$A$2:$A$3</c:f>
              <c:strCache>
                <c:ptCount val="2"/>
                <c:pt idx="0">
                  <c:v>1st Qtr</c:v>
                </c:pt>
                <c:pt idx="1">
                  <c:v>2nd Qtr</c:v>
                </c:pt>
              </c:strCache>
            </c:strRef>
          </c:cat>
          <c:val>
            <c:numRef>
              <c:f>Sheet1!$B$2:$B$3</c:f>
              <c:numCache>
                <c:formatCode>0%</c:formatCode>
                <c:ptCount val="2"/>
                <c:pt idx="0">
                  <c:v>0.55000000000000004</c:v>
                </c:pt>
                <c:pt idx="1">
                  <c:v>0.45</c:v>
                </c:pt>
              </c:numCache>
            </c:numRef>
          </c:val>
          <c:extLst>
            <c:ext xmlns:c16="http://schemas.microsoft.com/office/drawing/2014/chart" uri="{C3380CC4-5D6E-409C-BE32-E72D297353CC}">
              <c16:uniqueId val="{00000002-9DAD-4D25-B71B-55880A478405}"/>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1"/>
            </a:solidFill>
          </c:spPr>
          <c:dPt>
            <c:idx val="0"/>
            <c:bubble3D val="0"/>
            <c:spPr>
              <a:solidFill>
                <a:srgbClr val="587FFF"/>
              </a:solidFill>
            </c:spPr>
            <c:extLst>
              <c:ext xmlns:c16="http://schemas.microsoft.com/office/drawing/2014/chart" uri="{C3380CC4-5D6E-409C-BE32-E72D297353CC}">
                <c16:uniqueId val="{00000001-C9A2-4077-9D6C-33D1B13E8934}"/>
              </c:ext>
            </c:extLst>
          </c:dPt>
          <c:dPt>
            <c:idx val="1"/>
            <c:bubble3D val="0"/>
            <c:spPr>
              <a:solidFill>
                <a:schemeClr val="tx1">
                  <a:lumMod val="50000"/>
                  <a:lumOff val="50000"/>
                </a:schemeClr>
              </a:solidFill>
            </c:spPr>
            <c:extLst>
              <c:ext xmlns:c16="http://schemas.microsoft.com/office/drawing/2014/chart" uri="{C3380CC4-5D6E-409C-BE32-E72D297353CC}">
                <c16:uniqueId val="{00000003-C9A2-4077-9D6C-33D1B13E8934}"/>
              </c:ext>
            </c:extLst>
          </c:dPt>
          <c:cat>
            <c:strRef>
              <c:f>Sheet1!$A$2:$A$3</c:f>
              <c:strCache>
                <c:ptCount val="2"/>
                <c:pt idx="0">
                  <c:v>1st Qtr</c:v>
                </c:pt>
                <c:pt idx="1">
                  <c:v>2nd Qtr</c:v>
                </c:pt>
              </c:strCache>
            </c:strRef>
          </c:cat>
          <c:val>
            <c:numRef>
              <c:f>Sheet1!$B$2:$B$3</c:f>
              <c:numCache>
                <c:formatCode>0%</c:formatCode>
                <c:ptCount val="2"/>
                <c:pt idx="0">
                  <c:v>0.55000000000000004</c:v>
                </c:pt>
                <c:pt idx="1">
                  <c:v>0.45</c:v>
                </c:pt>
              </c:numCache>
            </c:numRef>
          </c:val>
          <c:extLst>
            <c:ext xmlns:c16="http://schemas.microsoft.com/office/drawing/2014/chart" uri="{C3380CC4-5D6E-409C-BE32-E72D297353CC}">
              <c16:uniqueId val="{00000004-C9A2-4077-9D6C-33D1B13E8934}"/>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C4A05D-0D14-E03D-DA01-7ACAAA68FF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61FD3C-5905-1229-4607-64D7C5A16B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621CF6-BE5C-4454-B6FD-8633ECF0A172}" type="datetimeFigureOut">
              <a:rPr lang="en-US" smtClean="0"/>
              <a:t>11/17/2022</a:t>
            </a:fld>
            <a:endParaRPr lang="en-US"/>
          </a:p>
        </p:txBody>
      </p:sp>
      <p:sp>
        <p:nvSpPr>
          <p:cNvPr id="4" name="Footer Placeholder 3">
            <a:extLst>
              <a:ext uri="{FF2B5EF4-FFF2-40B4-BE49-F238E27FC236}">
                <a16:creationId xmlns:a16="http://schemas.microsoft.com/office/drawing/2014/main" id="{4946B20E-A173-4E9D-FBA3-92E661F3E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F09096-DEA1-12EC-14B6-59BFC8A7D2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C5FE1D-00D3-4755-99E0-FA771CC2D81E}" type="slidenum">
              <a:rPr lang="en-US" smtClean="0"/>
              <a:t>‹#›</a:t>
            </a:fld>
            <a:endParaRPr lang="en-US"/>
          </a:p>
        </p:txBody>
      </p:sp>
    </p:spTree>
    <p:extLst>
      <p:ext uri="{BB962C8B-B14F-4D97-AF65-F5344CB8AC3E}">
        <p14:creationId xmlns:p14="http://schemas.microsoft.com/office/powerpoint/2010/main" val="8679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C24C2B-C829-43D9-B35F-85DD1CF9B0E5}" type="datetimeFigureOut">
              <a:rPr lang="en-US" smtClean="0"/>
              <a:t>11/17/2022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CCC839-3BE1-47B4-B52D-83D10F6C6835}" type="slidenum">
              <a:rPr lang="en-US" smtClean="0"/>
              <a:t>‹#›</a:t>
            </a:fld>
            <a:endParaRPr lang="en-US"/>
          </a:p>
        </p:txBody>
      </p:sp>
    </p:spTree>
    <p:extLst>
      <p:ext uri="{BB962C8B-B14F-4D97-AF65-F5344CB8AC3E}">
        <p14:creationId xmlns:p14="http://schemas.microsoft.com/office/powerpoint/2010/main" val="1444725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8389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solidFill>
                  <a:srgbClr val="3C4043"/>
                </a:solidFill>
                <a:highlight>
                  <a:srgbClr val="FFFFFF"/>
                </a:highlight>
              </a:rPr>
              <a:t>Các NPP có doanh thu cao thì chỉ tập trung bán thạch và nước</a:t>
            </a:r>
            <a:endParaRPr>
              <a:solidFill>
                <a:srgbClr val="3C4043"/>
              </a:solidFill>
              <a:highlight>
                <a:srgbClr val="FFFFFF"/>
              </a:highlight>
            </a:endParaRPr>
          </a:p>
          <a:p>
            <a:pPr marL="0" lvl="0" indent="0" algn="l" rtl="0">
              <a:lnSpc>
                <a:spcPct val="100000"/>
              </a:lnSpc>
              <a:spcBef>
                <a:spcPts val="0"/>
              </a:spcBef>
              <a:spcAft>
                <a:spcPts val="0"/>
              </a:spcAft>
              <a:buSzPts val="1100"/>
              <a:buNone/>
            </a:pPr>
            <a:r>
              <a:rPr lang="en-US">
                <a:solidFill>
                  <a:srgbClr val="3C4043"/>
                </a:solidFill>
                <a:highlight>
                  <a:srgbClr val="FFFFFF"/>
                </a:highlight>
              </a:rPr>
              <a:t>Các NPP có doanh thu thấp hơn thì bán đa dạng sản phẩm</a:t>
            </a:r>
            <a:endParaRPr>
              <a:solidFill>
                <a:srgbClr val="3C4043"/>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74451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userDrawn="1">
  <p:cSld name="Table of contents">
    <p:bg>
      <p:bgPr>
        <a:blipFill dpi="0" rotWithShape="1">
          <a:blip r:embed="rId2">
            <a:lum/>
          </a:blip>
          <a:srcRect/>
          <a:stretch>
            <a:fillRect/>
          </a:stretch>
        </a:blipFill>
        <a:effectLst/>
      </p:bgPr>
    </p:bg>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390004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1_Table of contents">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423902" y="38747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r>
              <a:rPr lang="en-US"/>
              <a:t>Click to edit Master title style</a:t>
            </a:r>
            <a:endParaRPr/>
          </a:p>
        </p:txBody>
      </p:sp>
      <p:sp>
        <p:nvSpPr>
          <p:cNvPr id="13" name="Google Shape;13;p3"/>
          <p:cNvSpPr txBox="1">
            <a:spLocks noGrp="1"/>
          </p:cNvSpPr>
          <p:nvPr>
            <p:ph type="subTitle" idx="1"/>
          </p:nvPr>
        </p:nvSpPr>
        <p:spPr>
          <a:xfrm>
            <a:off x="3423900" y="80252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r>
              <a:rPr lang="en-US"/>
              <a:t>Click to edit Master subtitle style</a:t>
            </a:r>
            <a:endParaRPr/>
          </a:p>
        </p:txBody>
      </p:sp>
      <p:sp>
        <p:nvSpPr>
          <p:cNvPr id="14" name="Google Shape;14;p3"/>
          <p:cNvSpPr txBox="1">
            <a:spLocks noGrp="1"/>
          </p:cNvSpPr>
          <p:nvPr>
            <p:ph type="title" idx="2" hasCustomPrompt="1"/>
          </p:nvPr>
        </p:nvSpPr>
        <p:spPr>
          <a:xfrm>
            <a:off x="2023007" y="654113"/>
            <a:ext cx="17391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txBox="1">
            <a:spLocks noGrp="1"/>
          </p:cNvSpPr>
          <p:nvPr>
            <p:ph type="ctrTitle" idx="3"/>
          </p:nvPr>
        </p:nvSpPr>
        <p:spPr>
          <a:xfrm>
            <a:off x="3425264" y="1224286"/>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r>
              <a:rPr lang="en-US"/>
              <a:t>Click to edit Master title style</a:t>
            </a:r>
            <a:endParaRPr/>
          </a:p>
        </p:txBody>
      </p:sp>
      <p:sp>
        <p:nvSpPr>
          <p:cNvPr id="16" name="Google Shape;16;p3"/>
          <p:cNvSpPr txBox="1">
            <a:spLocks noGrp="1"/>
          </p:cNvSpPr>
          <p:nvPr>
            <p:ph type="subTitle" idx="4"/>
          </p:nvPr>
        </p:nvSpPr>
        <p:spPr>
          <a:xfrm>
            <a:off x="3425259" y="1638859"/>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r>
              <a:rPr lang="en-US"/>
              <a:t>Click to edit Master subtitle style</a:t>
            </a:r>
            <a:endParaRPr/>
          </a:p>
        </p:txBody>
      </p:sp>
      <p:sp>
        <p:nvSpPr>
          <p:cNvPr id="17" name="Google Shape;17;p3"/>
          <p:cNvSpPr txBox="1">
            <a:spLocks noGrp="1"/>
          </p:cNvSpPr>
          <p:nvPr>
            <p:ph type="title" idx="5" hasCustomPrompt="1"/>
          </p:nvPr>
        </p:nvSpPr>
        <p:spPr>
          <a:xfrm>
            <a:off x="2023007" y="1488788"/>
            <a:ext cx="1615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ctrTitle" idx="6"/>
          </p:nvPr>
        </p:nvSpPr>
        <p:spPr>
          <a:xfrm>
            <a:off x="3427999" y="206109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r>
              <a:rPr lang="en-US"/>
              <a:t>Click to edit Master title style</a:t>
            </a:r>
            <a:endParaRPr/>
          </a:p>
        </p:txBody>
      </p:sp>
      <p:sp>
        <p:nvSpPr>
          <p:cNvPr id="19" name="Google Shape;19;p3"/>
          <p:cNvSpPr txBox="1">
            <a:spLocks noGrp="1"/>
          </p:cNvSpPr>
          <p:nvPr>
            <p:ph type="subTitle" idx="7"/>
          </p:nvPr>
        </p:nvSpPr>
        <p:spPr>
          <a:xfrm>
            <a:off x="3427997" y="2475197"/>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r>
              <a:rPr lang="en-US"/>
              <a:t>Click to edit Master subtitle style</a:t>
            </a:r>
            <a:endParaRPr/>
          </a:p>
        </p:txBody>
      </p:sp>
      <p:sp>
        <p:nvSpPr>
          <p:cNvPr id="20" name="Google Shape;20;p3"/>
          <p:cNvSpPr txBox="1">
            <a:spLocks noGrp="1"/>
          </p:cNvSpPr>
          <p:nvPr>
            <p:ph type="title" idx="8" hasCustomPrompt="1"/>
          </p:nvPr>
        </p:nvSpPr>
        <p:spPr>
          <a:xfrm>
            <a:off x="2023007" y="232346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rot="5400000">
            <a:off x="6601629"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lang="en-US"/>
              <a:t>Click to edit Master title style</a:t>
            </a:r>
            <a:endParaRPr/>
          </a:p>
        </p:txBody>
      </p:sp>
      <p:sp>
        <p:nvSpPr>
          <p:cNvPr id="22" name="Google Shape;22;p3"/>
          <p:cNvSpPr txBox="1">
            <a:spLocks noGrp="1"/>
          </p:cNvSpPr>
          <p:nvPr>
            <p:ph type="ctrTitle" idx="13"/>
          </p:nvPr>
        </p:nvSpPr>
        <p:spPr>
          <a:xfrm>
            <a:off x="3427999" y="2897911"/>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r>
              <a:rPr lang="en-US"/>
              <a:t>Click to edit Master title style</a:t>
            </a:r>
            <a:endParaRPr/>
          </a:p>
        </p:txBody>
      </p:sp>
      <p:sp>
        <p:nvSpPr>
          <p:cNvPr id="23" name="Google Shape;23;p3"/>
          <p:cNvSpPr txBox="1">
            <a:spLocks noGrp="1"/>
          </p:cNvSpPr>
          <p:nvPr>
            <p:ph type="subTitle" idx="14"/>
          </p:nvPr>
        </p:nvSpPr>
        <p:spPr>
          <a:xfrm>
            <a:off x="3427997" y="3311534"/>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r>
              <a:rPr lang="en-US"/>
              <a:t>Click to edit Master subtitle style</a:t>
            </a:r>
            <a:endParaRPr/>
          </a:p>
        </p:txBody>
      </p:sp>
      <p:sp>
        <p:nvSpPr>
          <p:cNvPr id="24" name="Google Shape;24;p3"/>
          <p:cNvSpPr txBox="1">
            <a:spLocks noGrp="1"/>
          </p:cNvSpPr>
          <p:nvPr>
            <p:ph type="title" idx="15" hasCustomPrompt="1"/>
          </p:nvPr>
        </p:nvSpPr>
        <p:spPr>
          <a:xfrm>
            <a:off x="2023007" y="3158138"/>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ctrTitle" idx="16"/>
          </p:nvPr>
        </p:nvSpPr>
        <p:spPr>
          <a:xfrm>
            <a:off x="3427999" y="373472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r>
              <a:rPr lang="en-US"/>
              <a:t>Click to edit Master title style</a:t>
            </a:r>
            <a:endParaRPr/>
          </a:p>
        </p:txBody>
      </p:sp>
      <p:sp>
        <p:nvSpPr>
          <p:cNvPr id="26" name="Google Shape;26;p3"/>
          <p:cNvSpPr txBox="1">
            <a:spLocks noGrp="1"/>
          </p:cNvSpPr>
          <p:nvPr>
            <p:ph type="subTitle" idx="17"/>
          </p:nvPr>
        </p:nvSpPr>
        <p:spPr>
          <a:xfrm>
            <a:off x="3427997" y="4147872"/>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r>
              <a:rPr lang="en-US"/>
              <a:t>Click to edit Master subtitle style</a:t>
            </a:r>
            <a:endParaRPr/>
          </a:p>
        </p:txBody>
      </p:sp>
      <p:sp>
        <p:nvSpPr>
          <p:cNvPr id="27" name="Google Shape;27;p3"/>
          <p:cNvSpPr txBox="1">
            <a:spLocks noGrp="1"/>
          </p:cNvSpPr>
          <p:nvPr>
            <p:ph type="title" idx="18" hasCustomPrompt="1"/>
          </p:nvPr>
        </p:nvSpPr>
        <p:spPr>
          <a:xfrm>
            <a:off x="2023007" y="399281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426125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FCD17-1C93-4633-8C09-45F3EBCE4FF5}"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3F60-B868-4D88-8320-B64BB2C9B92C}" type="slidenum">
              <a:rPr lang="en-US" smtClean="0"/>
              <a:pPr/>
              <a:t>‹#›</a:t>
            </a:fld>
            <a:endParaRPr lang="en-US"/>
          </a:p>
        </p:txBody>
      </p:sp>
    </p:spTree>
    <p:extLst>
      <p:ext uri="{BB962C8B-B14F-4D97-AF65-F5344CB8AC3E}">
        <p14:creationId xmlns:p14="http://schemas.microsoft.com/office/powerpoint/2010/main" val="1094111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AF33DD1-038B-4C60-898A-D6319999CAFF}" type="datetimeFigureOut">
              <a:rPr lang="en-US" smtClean="0"/>
              <a:t>11/17/2022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9A4F15C-5B65-41DA-9EA1-117DB8425EF3}" type="slidenum">
              <a:rPr lang="en-US" smtClean="0"/>
              <a:t>‹#›</a:t>
            </a:fld>
            <a:endParaRPr lang="en-US"/>
          </a:p>
        </p:txBody>
      </p:sp>
    </p:spTree>
    <p:extLst>
      <p:ext uri="{BB962C8B-B14F-4D97-AF65-F5344CB8AC3E}">
        <p14:creationId xmlns:p14="http://schemas.microsoft.com/office/powerpoint/2010/main" val="45763643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1" r:id="rId3"/>
    <p:sldLayoutId id="2147483674" r:id="rId4"/>
    <p:sldLayoutId id="2147483675"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app.powerbi.com/view?r=eyJrIjoiYzkyNjdiYWEtMGI4YS00OGJkLWI4M2MtMGFjYTYwNGJjZjc0IiwidCI6IjFkN2E2MzkxLTM4NzUtNDBhYy1iZGIzLTJiYmVhZTBkZGM1NCJ9"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43;p1">
            <a:extLst>
              <a:ext uri="{FF2B5EF4-FFF2-40B4-BE49-F238E27FC236}">
                <a16:creationId xmlns:a16="http://schemas.microsoft.com/office/drawing/2014/main" id="{2E9F5DDB-2A39-4EB5-BD3D-E8D08DB6621A}"/>
              </a:ext>
            </a:extLst>
          </p:cNvPr>
          <p:cNvSpPr txBox="1">
            <a:spLocks noGrp="1"/>
          </p:cNvSpPr>
          <p:nvPr>
            <p:ph type="ctrTitle" idx="4294967295"/>
          </p:nvPr>
        </p:nvSpPr>
        <p:spPr>
          <a:xfrm>
            <a:off x="215158" y="2079625"/>
            <a:ext cx="5251450" cy="744538"/>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4800"/>
              <a:buNone/>
            </a:pPr>
            <a:r>
              <a:rPr lang="en-US" sz="2000" b="1" dirty="0">
                <a:solidFill>
                  <a:schemeClr val="bg1"/>
                </a:solidFill>
                <a:latin typeface="Roboto" pitchFamily="2" charset="0"/>
                <a:ea typeface="Roboto" pitchFamily="2" charset="0"/>
                <a:cs typeface="Arial"/>
                <a:sym typeface="Arial"/>
              </a:rPr>
              <a:t>PHÂN TÍCH HOẠT ĐỘNG CỦA KHÁCH HÀNG TRÊN SÀN TMĐT THỜI TRANG</a:t>
            </a:r>
            <a:endParaRPr sz="2000" b="1" dirty="0">
              <a:solidFill>
                <a:schemeClr val="bg1"/>
              </a:solidFill>
              <a:latin typeface="Roboto" pitchFamily="2" charset="0"/>
              <a:ea typeface="Roboto" pitchFamily="2" charset="0"/>
              <a:cs typeface="Arial"/>
              <a:sym typeface="Arial"/>
            </a:endParaRPr>
          </a:p>
        </p:txBody>
      </p:sp>
      <p:sp>
        <p:nvSpPr>
          <p:cNvPr id="25" name="Google Shape;42;p1">
            <a:extLst>
              <a:ext uri="{FF2B5EF4-FFF2-40B4-BE49-F238E27FC236}">
                <a16:creationId xmlns:a16="http://schemas.microsoft.com/office/drawing/2014/main" id="{BE9B88ED-2C14-4E0A-BA57-C5494E87A32D}"/>
              </a:ext>
            </a:extLst>
          </p:cNvPr>
          <p:cNvSpPr txBox="1">
            <a:spLocks noGrp="1"/>
          </p:cNvSpPr>
          <p:nvPr>
            <p:ph type="subTitle" idx="4294967295"/>
          </p:nvPr>
        </p:nvSpPr>
        <p:spPr>
          <a:xfrm>
            <a:off x="215158" y="2824163"/>
            <a:ext cx="1912938" cy="38735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1200"/>
              <a:buNone/>
            </a:pPr>
            <a:r>
              <a:rPr lang="en-US" sz="1200" dirty="0">
                <a:solidFill>
                  <a:schemeClr val="bg1"/>
                </a:solidFill>
                <a:latin typeface="Roboto" pitchFamily="2" charset="0"/>
                <a:ea typeface="Roboto" pitchFamily="2" charset="0"/>
                <a:cs typeface="Arial"/>
                <a:sym typeface="Arial"/>
              </a:rPr>
              <a:t>Trần Anh Tiến</a:t>
            </a:r>
            <a:endParaRPr sz="1200" dirty="0">
              <a:solidFill>
                <a:schemeClr val="bg1"/>
              </a:solidFill>
              <a:latin typeface="Roboto" pitchFamily="2" charset="0"/>
              <a:ea typeface="Roboto" pitchFamily="2" charset="0"/>
              <a:cs typeface="Arial"/>
              <a:sym typeface="Arial"/>
            </a:endParaRPr>
          </a:p>
        </p:txBody>
      </p:sp>
      <p:cxnSp>
        <p:nvCxnSpPr>
          <p:cNvPr id="10" name="Straight Connector 9">
            <a:extLst>
              <a:ext uri="{FF2B5EF4-FFF2-40B4-BE49-F238E27FC236}">
                <a16:creationId xmlns:a16="http://schemas.microsoft.com/office/drawing/2014/main" id="{D9671CA7-F9D5-489F-8651-8450C065961F}"/>
              </a:ext>
            </a:extLst>
          </p:cNvPr>
          <p:cNvCxnSpPr>
            <a:cxnSpLocks/>
          </p:cNvCxnSpPr>
          <p:nvPr/>
        </p:nvCxnSpPr>
        <p:spPr>
          <a:xfrm>
            <a:off x="458607" y="1945985"/>
            <a:ext cx="611462" cy="0"/>
          </a:xfrm>
          <a:prstGeom prst="line">
            <a:avLst/>
          </a:prstGeom>
          <a:ln>
            <a:solidFill>
              <a:schemeClr val="bg1"/>
            </a:solidFill>
          </a:ln>
          <a:effectLst/>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F8DA7436-88AB-FEC6-5B73-8EF556BB6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040" y="-1"/>
            <a:ext cx="4082068" cy="5143501"/>
          </a:xfrm>
          <a:prstGeom prst="rect">
            <a:avLst/>
          </a:prstGeom>
        </p:spPr>
      </p:pic>
      <p:sp>
        <p:nvSpPr>
          <p:cNvPr id="2" name="Google Shape;42;p1">
            <a:extLst>
              <a:ext uri="{FF2B5EF4-FFF2-40B4-BE49-F238E27FC236}">
                <a16:creationId xmlns:a16="http://schemas.microsoft.com/office/drawing/2014/main" id="{7D35445C-1FB8-D1B7-42A2-986A702B9230}"/>
              </a:ext>
            </a:extLst>
          </p:cNvPr>
          <p:cNvSpPr txBox="1">
            <a:spLocks/>
          </p:cNvSpPr>
          <p:nvPr/>
        </p:nvSpPr>
        <p:spPr>
          <a:xfrm>
            <a:off x="215158" y="3638262"/>
            <a:ext cx="1912938" cy="387350"/>
          </a:xfrm>
          <a:prstGeom prst="rect">
            <a:avLst/>
          </a:prstGeom>
          <a:noFill/>
          <a:ln>
            <a:noFill/>
          </a:ln>
        </p:spPr>
        <p:txBody>
          <a:bodyPr spcFirstLastPara="1" vert="horz" wrap="square" lIns="91425" tIns="91425" rIns="91425" bIns="91425" rtlCol="0" anchor="b"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SzPts val="1200"/>
              <a:buFont typeface="Arial" panose="020B0604020202020204" pitchFamily="34" charset="0"/>
              <a:buNone/>
            </a:pPr>
            <a:r>
              <a:rPr lang="en-US" sz="1200" dirty="0">
                <a:solidFill>
                  <a:schemeClr val="bg1"/>
                </a:solidFill>
                <a:latin typeface="Roboto" pitchFamily="2" charset="0"/>
                <a:ea typeface="Roboto" pitchFamily="2" charset="0"/>
                <a:cs typeface="Arial"/>
                <a:sym typeface="Arial"/>
              </a:rPr>
              <a:t>Chi </a:t>
            </a:r>
            <a:r>
              <a:rPr lang="en-US" sz="1200" dirty="0" err="1">
                <a:solidFill>
                  <a:schemeClr val="bg1"/>
                </a:solidFill>
                <a:latin typeface="Roboto" pitchFamily="2" charset="0"/>
                <a:ea typeface="Roboto" pitchFamily="2" charset="0"/>
                <a:cs typeface="Arial"/>
                <a:sym typeface="Arial"/>
              </a:rPr>
              <a:t>tiết</a:t>
            </a:r>
            <a:r>
              <a:rPr lang="en-US" sz="1200" dirty="0">
                <a:solidFill>
                  <a:schemeClr val="bg1"/>
                </a:solidFill>
                <a:latin typeface="Roboto" pitchFamily="2" charset="0"/>
                <a:ea typeface="Roboto" pitchFamily="2" charset="0"/>
                <a:cs typeface="Arial"/>
                <a:sym typeface="Arial"/>
              </a:rPr>
              <a:t> </a:t>
            </a:r>
            <a:r>
              <a:rPr lang="en-US" sz="1200" dirty="0" err="1">
                <a:solidFill>
                  <a:schemeClr val="bg1"/>
                </a:solidFill>
                <a:latin typeface="Roboto" pitchFamily="2" charset="0"/>
                <a:ea typeface="Roboto" pitchFamily="2" charset="0"/>
                <a:cs typeface="Arial"/>
                <a:sym typeface="Arial"/>
              </a:rPr>
              <a:t>báo</a:t>
            </a:r>
            <a:r>
              <a:rPr lang="en-US" sz="1200" dirty="0">
                <a:solidFill>
                  <a:schemeClr val="bg1"/>
                </a:solidFill>
                <a:latin typeface="Roboto" pitchFamily="2" charset="0"/>
                <a:ea typeface="Roboto" pitchFamily="2" charset="0"/>
                <a:cs typeface="Arial"/>
                <a:sym typeface="Arial"/>
              </a:rPr>
              <a:t> </a:t>
            </a:r>
            <a:r>
              <a:rPr lang="en-US" sz="1200" dirty="0" err="1">
                <a:solidFill>
                  <a:schemeClr val="bg1"/>
                </a:solidFill>
                <a:latin typeface="Roboto" pitchFamily="2" charset="0"/>
                <a:ea typeface="Roboto" pitchFamily="2" charset="0"/>
                <a:cs typeface="Arial"/>
                <a:sym typeface="Arial"/>
              </a:rPr>
              <a:t>cáo</a:t>
            </a:r>
            <a:r>
              <a:rPr lang="en-US" sz="1200" dirty="0">
                <a:solidFill>
                  <a:schemeClr val="bg1"/>
                </a:solidFill>
                <a:latin typeface="Roboto" pitchFamily="2" charset="0"/>
                <a:ea typeface="Roboto" pitchFamily="2" charset="0"/>
                <a:cs typeface="Arial"/>
                <a:sym typeface="Arial"/>
              </a:rPr>
              <a:t>: </a:t>
            </a:r>
            <a:r>
              <a:rPr lang="en-US" sz="1200" i="1" u="sng" dirty="0" err="1">
                <a:solidFill>
                  <a:schemeClr val="bg1"/>
                </a:solidFill>
                <a:latin typeface="Roboto" pitchFamily="2" charset="0"/>
                <a:ea typeface="Roboto" pitchFamily="2" charset="0"/>
                <a:cs typeface="Arial"/>
                <a:sym typeface="Arial"/>
                <a:hlinkClick r:id="rId4">
                  <a:extLst>
                    <a:ext uri="{A12FA001-AC4F-418D-AE19-62706E023703}">
                      <ahyp:hlinkClr xmlns:ahyp="http://schemas.microsoft.com/office/drawing/2018/hyperlinkcolor" val="tx"/>
                    </a:ext>
                  </a:extLst>
                </a:hlinkClick>
              </a:rPr>
              <a:t>tại</a:t>
            </a:r>
            <a:r>
              <a:rPr lang="en-US" sz="1200" i="1" u="sng" dirty="0">
                <a:solidFill>
                  <a:schemeClr val="bg1"/>
                </a:solidFill>
                <a:latin typeface="Roboto" pitchFamily="2" charset="0"/>
                <a:ea typeface="Roboto" pitchFamily="2" charset="0"/>
                <a:cs typeface="Arial"/>
                <a:sym typeface="Arial"/>
                <a:hlinkClick r:id="rId4">
                  <a:extLst>
                    <a:ext uri="{A12FA001-AC4F-418D-AE19-62706E023703}">
                      <ahyp:hlinkClr xmlns:ahyp="http://schemas.microsoft.com/office/drawing/2018/hyperlinkcolor" val="tx"/>
                    </a:ext>
                  </a:extLst>
                </a:hlinkClick>
              </a:rPr>
              <a:t> </a:t>
            </a:r>
            <a:r>
              <a:rPr lang="en-US" sz="1200" i="1" u="sng" dirty="0" err="1">
                <a:solidFill>
                  <a:schemeClr val="bg1"/>
                </a:solidFill>
                <a:latin typeface="Roboto" pitchFamily="2" charset="0"/>
                <a:ea typeface="Roboto" pitchFamily="2" charset="0"/>
                <a:cs typeface="Arial"/>
                <a:sym typeface="Arial"/>
                <a:hlinkClick r:id="rId4">
                  <a:extLst>
                    <a:ext uri="{A12FA001-AC4F-418D-AE19-62706E023703}">
                      <ahyp:hlinkClr xmlns:ahyp="http://schemas.microsoft.com/office/drawing/2018/hyperlinkcolor" val="tx"/>
                    </a:ext>
                  </a:extLst>
                </a:hlinkClick>
              </a:rPr>
              <a:t>đây</a:t>
            </a:r>
            <a:endParaRPr lang="en-US" sz="1200" i="1" u="sng" dirty="0">
              <a:solidFill>
                <a:schemeClr val="bg1"/>
              </a:solidFill>
              <a:latin typeface="Roboto" pitchFamily="2" charset="0"/>
              <a:ea typeface="Roboto" pitchFamily="2" charset="0"/>
              <a:cs typeface="Arial"/>
              <a:sym typeface="Arial"/>
            </a:endParaRPr>
          </a:p>
        </p:txBody>
      </p:sp>
    </p:spTree>
    <p:extLst>
      <p:ext uri="{BB962C8B-B14F-4D97-AF65-F5344CB8AC3E}">
        <p14:creationId xmlns:p14="http://schemas.microsoft.com/office/powerpoint/2010/main" val="4288337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70;p3">
            <a:extLst>
              <a:ext uri="{FF2B5EF4-FFF2-40B4-BE49-F238E27FC236}">
                <a16:creationId xmlns:a16="http://schemas.microsoft.com/office/drawing/2014/main" id="{5FAC7238-7F49-42FF-A485-12305D8C1FC2}"/>
              </a:ext>
            </a:extLst>
          </p:cNvPr>
          <p:cNvSpPr txBox="1"/>
          <p:nvPr/>
        </p:nvSpPr>
        <p:spPr>
          <a:xfrm>
            <a:off x="1867989" y="0"/>
            <a:ext cx="5408022" cy="68048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Livvic"/>
              <a:buNone/>
            </a:pPr>
            <a:r>
              <a:rPr lang="en-US" sz="2000" b="1" dirty="0">
                <a:solidFill>
                  <a:srgbClr val="C00000"/>
                </a:solidFill>
                <a:latin typeface="Roboto" pitchFamily="2" charset="0"/>
                <a:ea typeface="Roboto" pitchFamily="2" charset="0"/>
                <a:cs typeface="Calibri"/>
                <a:sym typeface="Calibri"/>
              </a:rPr>
              <a:t>2</a:t>
            </a:r>
            <a:r>
              <a:rPr lang="en-US" sz="2000" b="1" i="0" u="none" strike="noStrike" cap="none" dirty="0">
                <a:solidFill>
                  <a:srgbClr val="C00000"/>
                </a:solidFill>
                <a:latin typeface="Roboto" pitchFamily="2" charset="0"/>
                <a:ea typeface="Roboto" pitchFamily="2" charset="0"/>
                <a:cs typeface="Calibri"/>
                <a:sym typeface="Calibri"/>
              </a:rPr>
              <a:t>. PHÂN TÍCH TÍNH NĂNG MẠNG XÃ HỘI</a:t>
            </a:r>
            <a:endParaRPr sz="2000" dirty="0">
              <a:solidFill>
                <a:srgbClr val="C00000"/>
              </a:solidFill>
              <a:latin typeface="Roboto" pitchFamily="2" charset="0"/>
              <a:ea typeface="Roboto" pitchFamily="2" charset="0"/>
            </a:endParaRPr>
          </a:p>
        </p:txBody>
      </p:sp>
      <p:pic>
        <p:nvPicPr>
          <p:cNvPr id="5" name="Picture 4">
            <a:extLst>
              <a:ext uri="{FF2B5EF4-FFF2-40B4-BE49-F238E27FC236}">
                <a16:creationId xmlns:a16="http://schemas.microsoft.com/office/drawing/2014/main" id="{5F3A9F80-DCE8-DF8F-2AEC-86466C287F89}"/>
              </a:ext>
            </a:extLst>
          </p:cNvPr>
          <p:cNvPicPr>
            <a:picLocks noChangeAspect="1"/>
          </p:cNvPicPr>
          <p:nvPr/>
        </p:nvPicPr>
        <p:blipFill>
          <a:blip r:embed="rId2"/>
          <a:stretch>
            <a:fillRect/>
          </a:stretch>
        </p:blipFill>
        <p:spPr>
          <a:xfrm>
            <a:off x="492294" y="953199"/>
            <a:ext cx="3586595" cy="2384852"/>
          </a:xfrm>
          <a:prstGeom prst="rect">
            <a:avLst/>
          </a:prstGeom>
          <a:effectLst>
            <a:outerShdw blurRad="63500" sx="102000" sy="102000" algn="ctr" rotWithShape="0">
              <a:prstClr val="black">
                <a:alpha val="15000"/>
              </a:prstClr>
            </a:outerShdw>
          </a:effectLst>
        </p:spPr>
      </p:pic>
      <p:pic>
        <p:nvPicPr>
          <p:cNvPr id="6" name="Picture 5">
            <a:extLst>
              <a:ext uri="{FF2B5EF4-FFF2-40B4-BE49-F238E27FC236}">
                <a16:creationId xmlns:a16="http://schemas.microsoft.com/office/drawing/2014/main" id="{2CD95312-8346-2FE2-51A7-35F4C4284072}"/>
              </a:ext>
            </a:extLst>
          </p:cNvPr>
          <p:cNvPicPr>
            <a:picLocks noChangeAspect="1"/>
          </p:cNvPicPr>
          <p:nvPr/>
        </p:nvPicPr>
        <p:blipFill>
          <a:blip r:embed="rId3"/>
          <a:stretch>
            <a:fillRect/>
          </a:stretch>
        </p:blipFill>
        <p:spPr>
          <a:xfrm>
            <a:off x="4885058" y="953199"/>
            <a:ext cx="3586595" cy="2391063"/>
          </a:xfrm>
          <a:prstGeom prst="rect">
            <a:avLst/>
          </a:prstGeom>
          <a:effectLst>
            <a:outerShdw blurRad="63500" sx="102000" sy="102000" algn="ctr" rotWithShape="0">
              <a:prstClr val="black">
                <a:alpha val="15000"/>
              </a:prstClr>
            </a:outerShdw>
          </a:effectLst>
        </p:spPr>
      </p:pic>
      <p:sp>
        <p:nvSpPr>
          <p:cNvPr id="7" name="Google Shape;72;p3">
            <a:extLst>
              <a:ext uri="{FF2B5EF4-FFF2-40B4-BE49-F238E27FC236}">
                <a16:creationId xmlns:a16="http://schemas.microsoft.com/office/drawing/2014/main" id="{DA1B9DC9-739E-A916-9C4D-327871B45BC3}"/>
              </a:ext>
            </a:extLst>
          </p:cNvPr>
          <p:cNvSpPr txBox="1"/>
          <p:nvPr/>
        </p:nvSpPr>
        <p:spPr>
          <a:xfrm>
            <a:off x="492294" y="3338051"/>
            <a:ext cx="3586595"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err="1">
                <a:sym typeface="Calibri"/>
              </a:rPr>
              <a:t>Các</a:t>
            </a:r>
            <a:r>
              <a:rPr lang="en-US" dirty="0">
                <a:sym typeface="Calibri"/>
              </a:rPr>
              <a:t> </a:t>
            </a:r>
            <a:r>
              <a:rPr lang="en-US" dirty="0" err="1">
                <a:sym typeface="Calibri"/>
              </a:rPr>
              <a:t>tài</a:t>
            </a:r>
            <a:r>
              <a:rPr lang="en-US" dirty="0">
                <a:sym typeface="Calibri"/>
              </a:rPr>
              <a:t> </a:t>
            </a:r>
            <a:r>
              <a:rPr lang="en-US" dirty="0" err="1">
                <a:sym typeface="Calibri"/>
              </a:rPr>
              <a:t>khoản</a:t>
            </a:r>
            <a:r>
              <a:rPr lang="en-US" dirty="0">
                <a:sym typeface="Calibri"/>
              </a:rPr>
              <a:t> </a:t>
            </a:r>
            <a:r>
              <a:rPr lang="en-US" dirty="0" err="1">
                <a:sym typeface="Calibri"/>
              </a:rPr>
              <a:t>trong</a:t>
            </a:r>
            <a:r>
              <a:rPr lang="en-US" dirty="0">
                <a:sym typeface="Calibri"/>
              </a:rPr>
              <a:t> </a:t>
            </a:r>
            <a:r>
              <a:rPr lang="en-US" dirty="0" err="1">
                <a:sym typeface="Calibri"/>
              </a:rPr>
              <a:t>nhóm</a:t>
            </a:r>
            <a:r>
              <a:rPr lang="en-US" dirty="0">
                <a:sym typeface="Calibri"/>
              </a:rPr>
              <a:t> </a:t>
            </a:r>
            <a:r>
              <a:rPr lang="en-US" dirty="0" err="1">
                <a:sym typeface="Calibri"/>
              </a:rPr>
              <a:t>không</a:t>
            </a:r>
            <a:r>
              <a:rPr lang="en-US" dirty="0">
                <a:sym typeface="Calibri"/>
              </a:rPr>
              <a:t> </a:t>
            </a:r>
            <a:r>
              <a:rPr lang="en-US" dirty="0" err="1">
                <a:sym typeface="Calibri"/>
              </a:rPr>
              <a:t>mua</a:t>
            </a:r>
            <a:r>
              <a:rPr lang="en-US" dirty="0">
                <a:sym typeface="Calibri"/>
              </a:rPr>
              <a:t> </a:t>
            </a:r>
            <a:r>
              <a:rPr lang="en-US" dirty="0" err="1">
                <a:sym typeface="Calibri"/>
              </a:rPr>
              <a:t>sử</a:t>
            </a:r>
            <a:r>
              <a:rPr lang="en-US" dirty="0">
                <a:sym typeface="Calibri"/>
              </a:rPr>
              <a:t> </a:t>
            </a:r>
            <a:r>
              <a:rPr lang="en-US" dirty="0" err="1">
                <a:sym typeface="Calibri"/>
              </a:rPr>
              <a:t>dụng</a:t>
            </a:r>
            <a:r>
              <a:rPr lang="en-US" dirty="0">
                <a:sym typeface="Calibri"/>
              </a:rPr>
              <a:t> </a:t>
            </a:r>
            <a:r>
              <a:rPr lang="en-US" dirty="0" err="1">
                <a:sym typeface="Calibri"/>
              </a:rPr>
              <a:t>tính</a:t>
            </a:r>
            <a:r>
              <a:rPr lang="en-US" dirty="0">
                <a:sym typeface="Calibri"/>
              </a:rPr>
              <a:t> </a:t>
            </a:r>
            <a:r>
              <a:rPr lang="en-US" dirty="0" err="1">
                <a:sym typeface="Calibri"/>
              </a:rPr>
              <a:t>năng</a:t>
            </a:r>
            <a:r>
              <a:rPr lang="en-US" dirty="0">
                <a:sym typeface="Calibri"/>
              </a:rPr>
              <a:t> MXH</a:t>
            </a:r>
          </a:p>
        </p:txBody>
      </p:sp>
      <p:sp>
        <p:nvSpPr>
          <p:cNvPr id="8" name="Google Shape;72;p3">
            <a:extLst>
              <a:ext uri="{FF2B5EF4-FFF2-40B4-BE49-F238E27FC236}">
                <a16:creationId xmlns:a16="http://schemas.microsoft.com/office/drawing/2014/main" id="{DA55E23F-44EA-E3D8-16C0-DDE2F076BC14}"/>
              </a:ext>
            </a:extLst>
          </p:cNvPr>
          <p:cNvSpPr txBox="1"/>
          <p:nvPr/>
        </p:nvSpPr>
        <p:spPr>
          <a:xfrm>
            <a:off x="4885058" y="3338051"/>
            <a:ext cx="3586595"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err="1">
                <a:sym typeface="Calibri"/>
              </a:rPr>
              <a:t>Các</a:t>
            </a:r>
            <a:r>
              <a:rPr lang="en-US" dirty="0">
                <a:sym typeface="Calibri"/>
              </a:rPr>
              <a:t> </a:t>
            </a:r>
            <a:r>
              <a:rPr lang="en-US" dirty="0" err="1">
                <a:sym typeface="Calibri"/>
              </a:rPr>
              <a:t>tài</a:t>
            </a:r>
            <a:r>
              <a:rPr lang="en-US" dirty="0">
                <a:sym typeface="Calibri"/>
              </a:rPr>
              <a:t> </a:t>
            </a:r>
            <a:r>
              <a:rPr lang="en-US" dirty="0" err="1">
                <a:sym typeface="Calibri"/>
              </a:rPr>
              <a:t>khoản</a:t>
            </a:r>
            <a:r>
              <a:rPr lang="en-US" dirty="0">
                <a:sym typeface="Calibri"/>
              </a:rPr>
              <a:t> </a:t>
            </a:r>
            <a:r>
              <a:rPr lang="en-US" dirty="0" err="1">
                <a:sym typeface="Calibri"/>
              </a:rPr>
              <a:t>trong</a:t>
            </a:r>
            <a:r>
              <a:rPr lang="en-US" dirty="0">
                <a:sym typeface="Calibri"/>
              </a:rPr>
              <a:t> </a:t>
            </a:r>
            <a:r>
              <a:rPr lang="en-US" dirty="0" err="1">
                <a:sym typeface="Calibri"/>
              </a:rPr>
              <a:t>nhóm</a:t>
            </a:r>
            <a:r>
              <a:rPr lang="en-US" dirty="0">
                <a:sym typeface="Calibri"/>
              </a:rPr>
              <a:t> </a:t>
            </a:r>
            <a:r>
              <a:rPr lang="en-US" dirty="0" err="1">
                <a:sym typeface="Calibri"/>
              </a:rPr>
              <a:t>không</a:t>
            </a:r>
            <a:r>
              <a:rPr lang="en-US" dirty="0">
                <a:sym typeface="Calibri"/>
              </a:rPr>
              <a:t> </a:t>
            </a:r>
            <a:r>
              <a:rPr lang="en-US" dirty="0" err="1">
                <a:sym typeface="Calibri"/>
              </a:rPr>
              <a:t>bán</a:t>
            </a:r>
            <a:r>
              <a:rPr lang="en-US" dirty="0">
                <a:sym typeface="Calibri"/>
              </a:rPr>
              <a:t> </a:t>
            </a:r>
            <a:r>
              <a:rPr lang="en-US" dirty="0" err="1">
                <a:sym typeface="Calibri"/>
              </a:rPr>
              <a:t>sử</a:t>
            </a:r>
            <a:r>
              <a:rPr lang="en-US" dirty="0">
                <a:sym typeface="Calibri"/>
              </a:rPr>
              <a:t> </a:t>
            </a:r>
            <a:r>
              <a:rPr lang="en-US" dirty="0" err="1">
                <a:sym typeface="Calibri"/>
              </a:rPr>
              <a:t>dụng</a:t>
            </a:r>
            <a:r>
              <a:rPr lang="en-US" dirty="0">
                <a:sym typeface="Calibri"/>
              </a:rPr>
              <a:t> </a:t>
            </a:r>
            <a:r>
              <a:rPr lang="en-US" dirty="0" err="1">
                <a:sym typeface="Calibri"/>
              </a:rPr>
              <a:t>tính</a:t>
            </a:r>
            <a:r>
              <a:rPr lang="en-US" dirty="0">
                <a:sym typeface="Calibri"/>
              </a:rPr>
              <a:t> </a:t>
            </a:r>
            <a:r>
              <a:rPr lang="en-US" dirty="0" err="1">
                <a:sym typeface="Calibri"/>
              </a:rPr>
              <a:t>năng</a:t>
            </a:r>
            <a:r>
              <a:rPr lang="en-US" dirty="0">
                <a:sym typeface="Calibri"/>
              </a:rPr>
              <a:t> MXH</a:t>
            </a:r>
          </a:p>
        </p:txBody>
      </p:sp>
      <p:sp>
        <p:nvSpPr>
          <p:cNvPr id="9" name="Oval 8">
            <a:extLst>
              <a:ext uri="{FF2B5EF4-FFF2-40B4-BE49-F238E27FC236}">
                <a16:creationId xmlns:a16="http://schemas.microsoft.com/office/drawing/2014/main" id="{2919543F-14B2-031A-8C53-5BEC7539A07F}"/>
              </a:ext>
            </a:extLst>
          </p:cNvPr>
          <p:cNvSpPr/>
          <p:nvPr/>
        </p:nvSpPr>
        <p:spPr>
          <a:xfrm>
            <a:off x="492294" y="3859042"/>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0" name="Google Shape;396;p30">
            <a:extLst>
              <a:ext uri="{FF2B5EF4-FFF2-40B4-BE49-F238E27FC236}">
                <a16:creationId xmlns:a16="http://schemas.microsoft.com/office/drawing/2014/main" id="{E66631A3-A035-3B29-B336-69BF2A93997D}"/>
              </a:ext>
            </a:extLst>
          </p:cNvPr>
          <p:cNvSpPr txBox="1"/>
          <p:nvPr/>
        </p:nvSpPr>
        <p:spPr>
          <a:xfrm>
            <a:off x="559664" y="3698884"/>
            <a:ext cx="8092041"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dirty="0" err="1"/>
              <a:t>Trong</a:t>
            </a:r>
            <a:r>
              <a:rPr lang="en-US" sz="1200" dirty="0"/>
              <a:t> </a:t>
            </a:r>
            <a:r>
              <a:rPr lang="en-US" sz="1200" dirty="0" err="1"/>
              <a:t>cả</a:t>
            </a:r>
            <a:r>
              <a:rPr lang="en-US" sz="1200" dirty="0"/>
              <a:t> 2 </a:t>
            </a:r>
            <a:r>
              <a:rPr lang="en-US" sz="1200" dirty="0" err="1"/>
              <a:t>nhóm</a:t>
            </a:r>
            <a:r>
              <a:rPr lang="en-US" sz="1200" dirty="0"/>
              <a:t> </a:t>
            </a:r>
            <a:r>
              <a:rPr lang="en-US" sz="1200" dirty="0" err="1"/>
              <a:t>không</a:t>
            </a:r>
            <a:r>
              <a:rPr lang="en-US" sz="1200" dirty="0"/>
              <a:t> </a:t>
            </a:r>
            <a:r>
              <a:rPr lang="en-US" sz="1200" dirty="0" err="1"/>
              <a:t>mua</a:t>
            </a:r>
            <a:r>
              <a:rPr lang="en-US" sz="1200" dirty="0"/>
              <a:t> </a:t>
            </a:r>
            <a:r>
              <a:rPr lang="en-US" sz="1200" dirty="0" err="1"/>
              <a:t>và</a:t>
            </a:r>
            <a:r>
              <a:rPr lang="en-US" sz="1200" dirty="0"/>
              <a:t> </a:t>
            </a:r>
            <a:r>
              <a:rPr lang="en-US" sz="1200" dirty="0" err="1"/>
              <a:t>không</a:t>
            </a:r>
            <a:r>
              <a:rPr lang="en-US" sz="1200" dirty="0"/>
              <a:t> </a:t>
            </a:r>
            <a:r>
              <a:rPr lang="en-US" sz="1200" dirty="0" err="1"/>
              <a:t>bán</a:t>
            </a:r>
            <a:r>
              <a:rPr lang="en-US" sz="1200" dirty="0"/>
              <a:t>, </a:t>
            </a:r>
            <a:r>
              <a:rPr lang="en-US" sz="1200" dirty="0" err="1"/>
              <a:t>tính</a:t>
            </a:r>
            <a:r>
              <a:rPr lang="en-US" sz="1200" dirty="0"/>
              <a:t> </a:t>
            </a:r>
            <a:r>
              <a:rPr lang="en-US" sz="1200" dirty="0" err="1"/>
              <a:t>năng</a:t>
            </a:r>
            <a:r>
              <a:rPr lang="en-US" sz="1200" dirty="0"/>
              <a:t> follow </a:t>
            </a:r>
            <a:r>
              <a:rPr lang="en-US" sz="1200" dirty="0" err="1"/>
              <a:t>tăng</a:t>
            </a:r>
            <a:r>
              <a:rPr lang="en-US" sz="1200" dirty="0"/>
              <a:t> </a:t>
            </a:r>
            <a:r>
              <a:rPr lang="en-US" sz="1200" dirty="0" err="1"/>
              <a:t>đột</a:t>
            </a:r>
            <a:r>
              <a:rPr lang="en-US" sz="1200" dirty="0"/>
              <a:t> </a:t>
            </a:r>
            <a:r>
              <a:rPr lang="en-US" sz="1200" dirty="0" err="1"/>
              <a:t>biến</a:t>
            </a:r>
            <a:r>
              <a:rPr lang="en-US" sz="1200" dirty="0"/>
              <a:t> ở </a:t>
            </a:r>
            <a:r>
              <a:rPr lang="en-US" sz="1200" dirty="0" err="1"/>
              <a:t>những</a:t>
            </a:r>
            <a:r>
              <a:rPr lang="en-US" sz="1200" dirty="0"/>
              <a:t> </a:t>
            </a:r>
            <a:r>
              <a:rPr lang="en-US" sz="1200" dirty="0" err="1"/>
              <a:t>người</a:t>
            </a:r>
            <a:r>
              <a:rPr lang="en-US" sz="1200" dirty="0"/>
              <a:t> </a:t>
            </a:r>
            <a:r>
              <a:rPr lang="en-US" sz="1200" dirty="0" err="1"/>
              <a:t>có</a:t>
            </a:r>
            <a:r>
              <a:rPr lang="en-US" sz="1200" dirty="0"/>
              <a:t> </a:t>
            </a:r>
            <a:r>
              <a:rPr lang="en-US" sz="1200" dirty="0" err="1"/>
              <a:t>thâm</a:t>
            </a:r>
            <a:r>
              <a:rPr lang="en-US" sz="1200" dirty="0"/>
              <a:t> </a:t>
            </a:r>
            <a:r>
              <a:rPr lang="en-US" sz="1200" dirty="0" err="1"/>
              <a:t>niên</a:t>
            </a:r>
            <a:r>
              <a:rPr lang="en-US" sz="1200" dirty="0"/>
              <a:t> 7.94 </a:t>
            </a:r>
            <a:r>
              <a:rPr lang="en-US" sz="1200" dirty="0" err="1"/>
              <a:t>năm</a:t>
            </a:r>
            <a:endParaRPr lang="en-US" sz="1200" dirty="0"/>
          </a:p>
        </p:txBody>
      </p:sp>
      <p:sp>
        <p:nvSpPr>
          <p:cNvPr id="11" name="Oval 10">
            <a:extLst>
              <a:ext uri="{FF2B5EF4-FFF2-40B4-BE49-F238E27FC236}">
                <a16:creationId xmlns:a16="http://schemas.microsoft.com/office/drawing/2014/main" id="{7E38DD03-55A8-69FC-F9E4-AA2D40A16490}"/>
              </a:ext>
            </a:extLst>
          </p:cNvPr>
          <p:cNvSpPr/>
          <p:nvPr/>
        </p:nvSpPr>
        <p:spPr>
          <a:xfrm>
            <a:off x="492294" y="4250565"/>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2" name="Google Shape;396;p30">
            <a:extLst>
              <a:ext uri="{FF2B5EF4-FFF2-40B4-BE49-F238E27FC236}">
                <a16:creationId xmlns:a16="http://schemas.microsoft.com/office/drawing/2014/main" id="{4F71D517-E0C1-3DD7-77A8-BC517D9B513B}"/>
              </a:ext>
            </a:extLst>
          </p:cNvPr>
          <p:cNvSpPr txBox="1"/>
          <p:nvPr/>
        </p:nvSpPr>
        <p:spPr>
          <a:xfrm>
            <a:off x="559664" y="4090407"/>
            <a:ext cx="8092041"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dirty="0" err="1"/>
              <a:t>Nhóm</a:t>
            </a:r>
            <a:r>
              <a:rPr lang="en-US" sz="1200" dirty="0"/>
              <a:t> </a:t>
            </a:r>
            <a:r>
              <a:rPr lang="en-US" sz="1200" dirty="0" err="1"/>
              <a:t>không</a:t>
            </a:r>
            <a:r>
              <a:rPr lang="en-US" sz="1200" dirty="0"/>
              <a:t> </a:t>
            </a:r>
            <a:r>
              <a:rPr lang="en-US" sz="1200" dirty="0" err="1"/>
              <a:t>mua</a:t>
            </a:r>
            <a:r>
              <a:rPr lang="en-US" sz="1200" dirty="0"/>
              <a:t> </a:t>
            </a:r>
            <a:r>
              <a:rPr lang="en-US" sz="1200" dirty="0" err="1"/>
              <a:t>có</a:t>
            </a:r>
            <a:r>
              <a:rPr lang="en-US" sz="1200" dirty="0"/>
              <a:t> </a:t>
            </a:r>
            <a:r>
              <a:rPr lang="en-US" sz="1200" dirty="0" err="1"/>
              <a:t>hơn</a:t>
            </a:r>
            <a:r>
              <a:rPr lang="en-US" sz="1200" dirty="0"/>
              <a:t> 24k </a:t>
            </a:r>
            <a:r>
              <a:rPr lang="en-US" sz="1200" dirty="0" err="1"/>
              <a:t>tài</a:t>
            </a:r>
            <a:r>
              <a:rPr lang="en-US" sz="1200" dirty="0"/>
              <a:t> </a:t>
            </a:r>
            <a:r>
              <a:rPr lang="en-US" sz="1200" dirty="0" err="1"/>
              <a:t>khoản</a:t>
            </a:r>
            <a:r>
              <a:rPr lang="en-US" sz="1200" dirty="0"/>
              <a:t>, 52% </a:t>
            </a:r>
            <a:r>
              <a:rPr lang="en-US" sz="1200" dirty="0" err="1"/>
              <a:t>sử</a:t>
            </a:r>
            <a:r>
              <a:rPr lang="en-US" sz="1200" dirty="0"/>
              <a:t> </a:t>
            </a:r>
            <a:r>
              <a:rPr lang="en-US" sz="1200" dirty="0" err="1"/>
              <a:t>dụng</a:t>
            </a:r>
            <a:r>
              <a:rPr lang="en-US" sz="1200" dirty="0"/>
              <a:t> </a:t>
            </a:r>
            <a:r>
              <a:rPr lang="en-US" sz="1200" dirty="0" err="1"/>
              <a:t>tính</a:t>
            </a:r>
            <a:r>
              <a:rPr lang="en-US" sz="1200" dirty="0"/>
              <a:t> </a:t>
            </a:r>
            <a:r>
              <a:rPr lang="en-US" sz="1200" dirty="0" err="1"/>
              <a:t>năng</a:t>
            </a:r>
            <a:r>
              <a:rPr lang="en-US" sz="1200" dirty="0"/>
              <a:t> follow, 54% </a:t>
            </a:r>
            <a:r>
              <a:rPr lang="en-US" sz="1200" dirty="0" err="1"/>
              <a:t>sử</a:t>
            </a:r>
            <a:r>
              <a:rPr lang="en-US" sz="1200" dirty="0"/>
              <a:t> </a:t>
            </a:r>
            <a:r>
              <a:rPr lang="en-US" sz="1200" dirty="0" err="1"/>
              <a:t>dụng</a:t>
            </a:r>
            <a:r>
              <a:rPr lang="en-US" sz="1200" dirty="0"/>
              <a:t> </a:t>
            </a:r>
            <a:r>
              <a:rPr lang="en-US" sz="1200" dirty="0" err="1"/>
              <a:t>tính</a:t>
            </a:r>
            <a:r>
              <a:rPr lang="en-US" sz="1200" dirty="0"/>
              <a:t> </a:t>
            </a:r>
            <a:r>
              <a:rPr lang="en-US" sz="1200" dirty="0" err="1"/>
              <a:t>năng</a:t>
            </a:r>
            <a:r>
              <a:rPr lang="en-US" sz="1200" dirty="0"/>
              <a:t> like</a:t>
            </a:r>
          </a:p>
        </p:txBody>
      </p:sp>
      <p:sp>
        <p:nvSpPr>
          <p:cNvPr id="13" name="Oval 12">
            <a:extLst>
              <a:ext uri="{FF2B5EF4-FFF2-40B4-BE49-F238E27FC236}">
                <a16:creationId xmlns:a16="http://schemas.microsoft.com/office/drawing/2014/main" id="{C9C7DFB2-FDB7-42FA-6256-9DF362A2E974}"/>
              </a:ext>
            </a:extLst>
          </p:cNvPr>
          <p:cNvSpPr/>
          <p:nvPr/>
        </p:nvSpPr>
        <p:spPr>
          <a:xfrm>
            <a:off x="492294" y="4651831"/>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4" name="Google Shape;396;p30">
            <a:extLst>
              <a:ext uri="{FF2B5EF4-FFF2-40B4-BE49-F238E27FC236}">
                <a16:creationId xmlns:a16="http://schemas.microsoft.com/office/drawing/2014/main" id="{6C38A0DE-A2CE-0440-4F68-779CC397891D}"/>
              </a:ext>
            </a:extLst>
          </p:cNvPr>
          <p:cNvSpPr txBox="1"/>
          <p:nvPr/>
        </p:nvSpPr>
        <p:spPr>
          <a:xfrm>
            <a:off x="559664" y="4491673"/>
            <a:ext cx="8092041"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dirty="0" err="1"/>
              <a:t>Nhóm</a:t>
            </a:r>
            <a:r>
              <a:rPr lang="en-US" sz="1200" dirty="0"/>
              <a:t> </a:t>
            </a:r>
            <a:r>
              <a:rPr lang="en-US" sz="1200" dirty="0" err="1"/>
              <a:t>không</a:t>
            </a:r>
            <a:r>
              <a:rPr lang="en-US" sz="1200" dirty="0"/>
              <a:t> </a:t>
            </a:r>
            <a:r>
              <a:rPr lang="en-US" sz="1200" dirty="0" err="1"/>
              <a:t>bán</a:t>
            </a:r>
            <a:r>
              <a:rPr lang="en-US" sz="1200" dirty="0"/>
              <a:t> </a:t>
            </a:r>
            <a:r>
              <a:rPr lang="en-US" sz="1200" dirty="0" err="1"/>
              <a:t>có</a:t>
            </a:r>
            <a:r>
              <a:rPr lang="en-US" sz="1200" dirty="0"/>
              <a:t> </a:t>
            </a:r>
            <a:r>
              <a:rPr lang="en-US" sz="1200" dirty="0" err="1"/>
              <a:t>hơn</a:t>
            </a:r>
            <a:r>
              <a:rPr lang="en-US" sz="1200" dirty="0"/>
              <a:t> 27k </a:t>
            </a:r>
            <a:r>
              <a:rPr lang="en-US" sz="1200" dirty="0" err="1"/>
              <a:t>tài</a:t>
            </a:r>
            <a:r>
              <a:rPr lang="en-US" sz="1200" dirty="0"/>
              <a:t> </a:t>
            </a:r>
            <a:r>
              <a:rPr lang="en-US" sz="1200" dirty="0" err="1"/>
              <a:t>khoản</a:t>
            </a:r>
            <a:r>
              <a:rPr lang="en-US" sz="1200" dirty="0"/>
              <a:t>, 51% </a:t>
            </a:r>
            <a:r>
              <a:rPr lang="en-US" sz="1200" dirty="0" err="1"/>
              <a:t>sử</a:t>
            </a:r>
            <a:r>
              <a:rPr lang="en-US" sz="1200" dirty="0"/>
              <a:t> </a:t>
            </a:r>
            <a:r>
              <a:rPr lang="en-US" sz="1200" dirty="0" err="1"/>
              <a:t>dụng</a:t>
            </a:r>
            <a:r>
              <a:rPr lang="en-US" sz="1200" dirty="0"/>
              <a:t> </a:t>
            </a:r>
            <a:r>
              <a:rPr lang="en-US" sz="1200" dirty="0" err="1"/>
              <a:t>tính</a:t>
            </a:r>
            <a:r>
              <a:rPr lang="en-US" sz="1200" dirty="0"/>
              <a:t> </a:t>
            </a:r>
            <a:r>
              <a:rPr lang="en-US" sz="1200" dirty="0" err="1"/>
              <a:t>năng</a:t>
            </a:r>
            <a:r>
              <a:rPr lang="en-US" sz="1200" dirty="0"/>
              <a:t> follow, 55% </a:t>
            </a:r>
            <a:r>
              <a:rPr lang="en-US" sz="1200" dirty="0" err="1"/>
              <a:t>sử</a:t>
            </a:r>
            <a:r>
              <a:rPr lang="en-US" sz="1200" dirty="0"/>
              <a:t> </a:t>
            </a:r>
            <a:r>
              <a:rPr lang="en-US" sz="1200" dirty="0" err="1"/>
              <a:t>dụng</a:t>
            </a:r>
            <a:r>
              <a:rPr lang="en-US" sz="1200" dirty="0"/>
              <a:t> </a:t>
            </a:r>
            <a:r>
              <a:rPr lang="en-US" sz="1200" dirty="0" err="1"/>
              <a:t>tính</a:t>
            </a:r>
            <a:r>
              <a:rPr lang="en-US" sz="1200" dirty="0"/>
              <a:t> </a:t>
            </a:r>
            <a:r>
              <a:rPr lang="en-US" sz="1200" dirty="0" err="1"/>
              <a:t>năng</a:t>
            </a:r>
            <a:r>
              <a:rPr lang="en-US" sz="1200" dirty="0"/>
              <a:t> like</a:t>
            </a:r>
          </a:p>
        </p:txBody>
      </p:sp>
    </p:spTree>
    <p:extLst>
      <p:ext uri="{BB962C8B-B14F-4D97-AF65-F5344CB8AC3E}">
        <p14:creationId xmlns:p14="http://schemas.microsoft.com/office/powerpoint/2010/main" val="3029201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70;p3">
            <a:extLst>
              <a:ext uri="{FF2B5EF4-FFF2-40B4-BE49-F238E27FC236}">
                <a16:creationId xmlns:a16="http://schemas.microsoft.com/office/drawing/2014/main" id="{5FAC7238-7F49-42FF-A485-12305D8C1FC2}"/>
              </a:ext>
            </a:extLst>
          </p:cNvPr>
          <p:cNvSpPr txBox="1"/>
          <p:nvPr/>
        </p:nvSpPr>
        <p:spPr>
          <a:xfrm>
            <a:off x="1867989" y="0"/>
            <a:ext cx="5408022" cy="68048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Livvic"/>
              <a:buNone/>
            </a:pPr>
            <a:r>
              <a:rPr lang="en-US" sz="2000" b="1" dirty="0">
                <a:solidFill>
                  <a:srgbClr val="C00000"/>
                </a:solidFill>
                <a:latin typeface="Roboto" pitchFamily="2" charset="0"/>
                <a:ea typeface="Roboto" pitchFamily="2" charset="0"/>
                <a:cs typeface="Calibri"/>
                <a:sym typeface="Calibri"/>
              </a:rPr>
              <a:t>2</a:t>
            </a:r>
            <a:r>
              <a:rPr lang="en-US" sz="2000" b="1" i="0" u="none" strike="noStrike" cap="none" dirty="0">
                <a:solidFill>
                  <a:srgbClr val="C00000"/>
                </a:solidFill>
                <a:latin typeface="Roboto" pitchFamily="2" charset="0"/>
                <a:ea typeface="Roboto" pitchFamily="2" charset="0"/>
                <a:cs typeface="Calibri"/>
                <a:sym typeface="Calibri"/>
              </a:rPr>
              <a:t>. PHÂN TÍCH TÍNH NĂNG MẠNG XÃ HỘI</a:t>
            </a:r>
            <a:endParaRPr sz="2000" dirty="0">
              <a:solidFill>
                <a:srgbClr val="C00000"/>
              </a:solidFill>
              <a:latin typeface="Roboto" pitchFamily="2" charset="0"/>
              <a:ea typeface="Roboto" pitchFamily="2" charset="0"/>
            </a:endParaRPr>
          </a:p>
        </p:txBody>
      </p:sp>
      <p:sp>
        <p:nvSpPr>
          <p:cNvPr id="16" name="TextBox 15">
            <a:extLst>
              <a:ext uri="{FF2B5EF4-FFF2-40B4-BE49-F238E27FC236}">
                <a16:creationId xmlns:a16="http://schemas.microsoft.com/office/drawing/2014/main" id="{1922E8D1-7180-48E3-A80A-051DEEB6FEB8}"/>
              </a:ext>
            </a:extLst>
          </p:cNvPr>
          <p:cNvSpPr txBox="1"/>
          <p:nvPr/>
        </p:nvSpPr>
        <p:spPr>
          <a:xfrm>
            <a:off x="2526773" y="1142048"/>
            <a:ext cx="5855326" cy="646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2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a:t>Tính năng MXH được nhiều người sử dụng. Những tài khoản không mua và không bán có tỷ lệ sử dụng tính năng này thấp</a:t>
            </a:r>
            <a:endParaRPr lang="en-US" dirty="0"/>
          </a:p>
        </p:txBody>
      </p:sp>
      <p:sp>
        <p:nvSpPr>
          <p:cNvPr id="18" name="TextBox 17">
            <a:extLst>
              <a:ext uri="{FF2B5EF4-FFF2-40B4-BE49-F238E27FC236}">
                <a16:creationId xmlns:a16="http://schemas.microsoft.com/office/drawing/2014/main" id="{7AB7BB74-1794-4AE7-957C-8BEDB4FE2D5D}"/>
              </a:ext>
            </a:extLst>
          </p:cNvPr>
          <p:cNvSpPr txBox="1"/>
          <p:nvPr/>
        </p:nvSpPr>
        <p:spPr>
          <a:xfrm>
            <a:off x="2526773" y="2375172"/>
            <a:ext cx="5855326" cy="646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2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a:t>Tính năng MXH sử dụng tốt nhất là trên mobile (iOS, android) -&gt; doanh nghiệp cần tối ưu hóa giao diện, tốc độ load,... trên mobile</a:t>
            </a:r>
          </a:p>
        </p:txBody>
      </p:sp>
      <p:sp>
        <p:nvSpPr>
          <p:cNvPr id="20" name="TextBox 19">
            <a:extLst>
              <a:ext uri="{FF2B5EF4-FFF2-40B4-BE49-F238E27FC236}">
                <a16:creationId xmlns:a16="http://schemas.microsoft.com/office/drawing/2014/main" id="{40F5C18A-EEFB-4E0B-A302-360D846BCEDF}"/>
              </a:ext>
            </a:extLst>
          </p:cNvPr>
          <p:cNvSpPr txBox="1"/>
          <p:nvPr/>
        </p:nvSpPr>
        <p:spPr>
          <a:xfrm>
            <a:off x="2526772" y="3613200"/>
            <a:ext cx="6240710" cy="8309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2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err="1"/>
              <a:t>Cần</a:t>
            </a:r>
            <a:r>
              <a:rPr lang="en-US" dirty="0"/>
              <a:t> </a:t>
            </a:r>
            <a:r>
              <a:rPr lang="en-US" dirty="0" err="1"/>
              <a:t>giúp</a:t>
            </a:r>
            <a:r>
              <a:rPr lang="en-US" dirty="0"/>
              <a:t> </a:t>
            </a:r>
            <a:r>
              <a:rPr lang="en-US" dirty="0" err="1"/>
              <a:t>người</a:t>
            </a:r>
            <a:r>
              <a:rPr lang="en-US" dirty="0"/>
              <a:t> </a:t>
            </a:r>
            <a:r>
              <a:rPr lang="en-US" dirty="0" err="1"/>
              <a:t>bán</a:t>
            </a:r>
            <a:r>
              <a:rPr lang="en-US" dirty="0"/>
              <a:t> </a:t>
            </a:r>
            <a:r>
              <a:rPr lang="en-US" dirty="0" err="1"/>
              <a:t>thấy</a:t>
            </a:r>
            <a:r>
              <a:rPr lang="en-US" dirty="0"/>
              <a:t> </a:t>
            </a:r>
            <a:r>
              <a:rPr lang="en-US" dirty="0" err="1"/>
              <a:t>sử</a:t>
            </a:r>
            <a:r>
              <a:rPr lang="en-US" dirty="0"/>
              <a:t> </a:t>
            </a:r>
            <a:r>
              <a:rPr lang="en-US" dirty="0" err="1"/>
              <a:t>dụng</a:t>
            </a:r>
            <a:r>
              <a:rPr lang="en-US" dirty="0"/>
              <a:t> </a:t>
            </a:r>
            <a:r>
              <a:rPr lang="en-US" dirty="0" err="1"/>
              <a:t>tính</a:t>
            </a:r>
            <a:r>
              <a:rPr lang="en-US" dirty="0"/>
              <a:t> </a:t>
            </a:r>
            <a:r>
              <a:rPr lang="en-US" dirty="0" err="1"/>
              <a:t>năng</a:t>
            </a:r>
            <a:r>
              <a:rPr lang="en-US" dirty="0"/>
              <a:t> </a:t>
            </a:r>
            <a:r>
              <a:rPr lang="en-US" dirty="0" err="1"/>
              <a:t>này</a:t>
            </a:r>
            <a:r>
              <a:rPr lang="en-US" dirty="0"/>
              <a:t> </a:t>
            </a:r>
            <a:r>
              <a:rPr lang="en-US" dirty="0" err="1"/>
              <a:t>sẽ</a:t>
            </a:r>
            <a:r>
              <a:rPr lang="en-US" dirty="0"/>
              <a:t> </a:t>
            </a:r>
            <a:r>
              <a:rPr lang="en-US" dirty="0" err="1"/>
              <a:t>giúp</a:t>
            </a:r>
            <a:r>
              <a:rPr lang="en-US" dirty="0"/>
              <a:t> </a:t>
            </a:r>
            <a:r>
              <a:rPr lang="en-US" dirty="0" err="1"/>
              <a:t>họ</a:t>
            </a:r>
            <a:r>
              <a:rPr lang="en-US" dirty="0"/>
              <a:t> </a:t>
            </a:r>
            <a:r>
              <a:rPr lang="en-US" dirty="0" err="1"/>
              <a:t>tăng</a:t>
            </a:r>
            <a:r>
              <a:rPr lang="en-US" dirty="0"/>
              <a:t> </a:t>
            </a:r>
            <a:r>
              <a:rPr lang="en-US" dirty="0" err="1"/>
              <a:t>doanh</a:t>
            </a:r>
            <a:r>
              <a:rPr lang="en-US" dirty="0"/>
              <a:t> </a:t>
            </a:r>
            <a:r>
              <a:rPr lang="en-US" dirty="0" err="1"/>
              <a:t>thu</a:t>
            </a:r>
            <a:r>
              <a:rPr lang="en-US" dirty="0"/>
              <a:t> -&gt; </a:t>
            </a:r>
            <a:r>
              <a:rPr lang="en-US" dirty="0" err="1"/>
              <a:t>Thêm</a:t>
            </a:r>
            <a:r>
              <a:rPr lang="en-US" dirty="0"/>
              <a:t> </a:t>
            </a:r>
            <a:r>
              <a:rPr lang="en-US" dirty="0" err="1"/>
              <a:t>tính</a:t>
            </a:r>
            <a:r>
              <a:rPr lang="en-US" dirty="0"/>
              <a:t> </a:t>
            </a:r>
            <a:r>
              <a:rPr lang="en-US" dirty="0" err="1"/>
              <a:t>năng</a:t>
            </a:r>
            <a:r>
              <a:rPr lang="en-US" dirty="0"/>
              <a:t> </a:t>
            </a:r>
            <a:r>
              <a:rPr lang="en-US" dirty="0" err="1"/>
              <a:t>đăng</a:t>
            </a:r>
            <a:r>
              <a:rPr lang="en-US" dirty="0"/>
              <a:t> </a:t>
            </a:r>
            <a:r>
              <a:rPr lang="en-US" dirty="0" err="1"/>
              <a:t>bài</a:t>
            </a:r>
            <a:r>
              <a:rPr lang="en-US" dirty="0"/>
              <a:t> -&gt; </a:t>
            </a:r>
            <a:r>
              <a:rPr lang="en-US" dirty="0" err="1"/>
              <a:t>Hệ</a:t>
            </a:r>
            <a:r>
              <a:rPr lang="en-US" dirty="0"/>
              <a:t> </a:t>
            </a:r>
            <a:r>
              <a:rPr lang="en-US" dirty="0" err="1"/>
              <a:t>thống</a:t>
            </a:r>
            <a:r>
              <a:rPr lang="en-US" dirty="0"/>
              <a:t> </a:t>
            </a:r>
            <a:r>
              <a:rPr lang="en-US" dirty="0" err="1"/>
              <a:t>gợi</a:t>
            </a:r>
            <a:r>
              <a:rPr lang="en-US" dirty="0"/>
              <a:t> ý </a:t>
            </a:r>
            <a:r>
              <a:rPr lang="en-US" dirty="0" err="1"/>
              <a:t>các</a:t>
            </a:r>
            <a:r>
              <a:rPr lang="en-US" dirty="0"/>
              <a:t> </a:t>
            </a:r>
            <a:r>
              <a:rPr lang="en-US" dirty="0" err="1"/>
              <a:t>bài</a:t>
            </a:r>
            <a:r>
              <a:rPr lang="en-US" dirty="0"/>
              <a:t> </a:t>
            </a:r>
            <a:r>
              <a:rPr lang="en-US" dirty="0" err="1"/>
              <a:t>viết</a:t>
            </a:r>
            <a:r>
              <a:rPr lang="en-US" dirty="0"/>
              <a:t> </a:t>
            </a:r>
            <a:r>
              <a:rPr lang="en-US" dirty="0" err="1"/>
              <a:t>cho</a:t>
            </a:r>
            <a:r>
              <a:rPr lang="en-US" dirty="0"/>
              <a:t> </a:t>
            </a:r>
            <a:r>
              <a:rPr lang="en-US" dirty="0" err="1"/>
              <a:t>người</a:t>
            </a:r>
            <a:r>
              <a:rPr lang="en-US" dirty="0"/>
              <a:t> </a:t>
            </a:r>
            <a:r>
              <a:rPr lang="en-US" dirty="0" err="1"/>
              <a:t>mua</a:t>
            </a:r>
            <a:r>
              <a:rPr lang="en-US" dirty="0"/>
              <a:t> </a:t>
            </a:r>
            <a:r>
              <a:rPr lang="en-US" dirty="0" err="1"/>
              <a:t>hàng</a:t>
            </a:r>
            <a:r>
              <a:rPr lang="en-US" dirty="0"/>
              <a:t> -&gt; </a:t>
            </a:r>
            <a:r>
              <a:rPr lang="en-US" dirty="0" err="1"/>
              <a:t>Người</a:t>
            </a:r>
            <a:r>
              <a:rPr lang="en-US" dirty="0"/>
              <a:t> </a:t>
            </a:r>
            <a:r>
              <a:rPr lang="en-US" dirty="0" err="1"/>
              <a:t>bán</a:t>
            </a:r>
            <a:r>
              <a:rPr lang="en-US" dirty="0"/>
              <a:t> </a:t>
            </a:r>
            <a:r>
              <a:rPr lang="en-US" dirty="0" err="1"/>
              <a:t>có</a:t>
            </a:r>
            <a:r>
              <a:rPr lang="en-US" dirty="0"/>
              <a:t> </a:t>
            </a:r>
            <a:r>
              <a:rPr lang="en-US" dirty="0" err="1"/>
              <a:t>thêm</a:t>
            </a:r>
            <a:r>
              <a:rPr lang="en-US" dirty="0"/>
              <a:t> traffic </a:t>
            </a:r>
            <a:r>
              <a:rPr lang="en-US" dirty="0" err="1"/>
              <a:t>vào</a:t>
            </a:r>
            <a:r>
              <a:rPr lang="en-US" dirty="0"/>
              <a:t> </a:t>
            </a:r>
            <a:r>
              <a:rPr lang="en-US" dirty="0" err="1"/>
              <a:t>gian</a:t>
            </a:r>
            <a:r>
              <a:rPr lang="en-US" dirty="0"/>
              <a:t> </a:t>
            </a:r>
            <a:r>
              <a:rPr lang="en-US" dirty="0" err="1"/>
              <a:t>hàng</a:t>
            </a:r>
            <a:r>
              <a:rPr lang="en-US" dirty="0"/>
              <a:t> -&gt; </a:t>
            </a:r>
            <a:r>
              <a:rPr lang="en-US" dirty="0" err="1"/>
              <a:t>Tích</a:t>
            </a:r>
            <a:r>
              <a:rPr lang="en-US" dirty="0"/>
              <a:t> </a:t>
            </a:r>
            <a:r>
              <a:rPr lang="en-US" dirty="0" err="1"/>
              <a:t>cực</a:t>
            </a:r>
            <a:r>
              <a:rPr lang="en-US" dirty="0"/>
              <a:t> </a:t>
            </a:r>
            <a:r>
              <a:rPr lang="en-US" dirty="0" err="1"/>
              <a:t>đăng</a:t>
            </a:r>
            <a:r>
              <a:rPr lang="en-US" dirty="0"/>
              <a:t> </a:t>
            </a:r>
            <a:r>
              <a:rPr lang="en-US" dirty="0" err="1"/>
              <a:t>bài</a:t>
            </a:r>
            <a:r>
              <a:rPr lang="en-US" dirty="0"/>
              <a:t> </a:t>
            </a:r>
            <a:r>
              <a:rPr lang="en-US" dirty="0" err="1"/>
              <a:t>hơn</a:t>
            </a:r>
            <a:r>
              <a:rPr lang="en-US" dirty="0"/>
              <a:t>, </a:t>
            </a:r>
            <a:r>
              <a:rPr lang="en-US" dirty="0" err="1"/>
              <a:t>người</a:t>
            </a:r>
            <a:r>
              <a:rPr lang="en-US" dirty="0"/>
              <a:t> </a:t>
            </a:r>
            <a:r>
              <a:rPr lang="en-US" dirty="0" err="1"/>
              <a:t>mua</a:t>
            </a:r>
            <a:r>
              <a:rPr lang="en-US" dirty="0"/>
              <a:t> dung </a:t>
            </a:r>
            <a:r>
              <a:rPr lang="en-US" dirty="0" err="1"/>
              <a:t>nhiều</a:t>
            </a:r>
            <a:r>
              <a:rPr lang="en-US" dirty="0"/>
              <a:t> </a:t>
            </a:r>
            <a:r>
              <a:rPr lang="en-US" dirty="0" err="1"/>
              <a:t>tính</a:t>
            </a:r>
            <a:r>
              <a:rPr lang="en-US" dirty="0"/>
              <a:t> </a:t>
            </a:r>
            <a:r>
              <a:rPr lang="en-US" dirty="0" err="1"/>
              <a:t>năng</a:t>
            </a:r>
            <a:r>
              <a:rPr lang="en-US" dirty="0"/>
              <a:t> </a:t>
            </a:r>
            <a:r>
              <a:rPr lang="en-US" dirty="0" err="1"/>
              <a:t>này</a:t>
            </a:r>
            <a:r>
              <a:rPr lang="en-US" dirty="0"/>
              <a:t> </a:t>
            </a:r>
            <a:r>
              <a:rPr lang="en-US" dirty="0" err="1"/>
              <a:t>hơn</a:t>
            </a:r>
            <a:endParaRPr lang="en-US" dirty="0"/>
          </a:p>
        </p:txBody>
      </p:sp>
      <p:sp>
        <p:nvSpPr>
          <p:cNvPr id="23" name="Oval 22">
            <a:extLst>
              <a:ext uri="{FF2B5EF4-FFF2-40B4-BE49-F238E27FC236}">
                <a16:creationId xmlns:a16="http://schemas.microsoft.com/office/drawing/2014/main" id="{907284F4-4EA0-4F59-8FF4-DB724F5E083C}"/>
              </a:ext>
            </a:extLst>
          </p:cNvPr>
          <p:cNvSpPr/>
          <p:nvPr/>
        </p:nvSpPr>
        <p:spPr bwMode="auto">
          <a:xfrm>
            <a:off x="1447612" y="987234"/>
            <a:ext cx="914876" cy="914281"/>
          </a:xfrm>
          <a:prstGeom prst="ellipse">
            <a:avLst/>
          </a:prstGeom>
          <a:solidFill>
            <a:srgbClr val="028985"/>
          </a:solidFill>
          <a:ln>
            <a:noFill/>
          </a:ln>
          <a:effectLst/>
        </p:spPr>
        <p:style>
          <a:lnRef idx="1">
            <a:schemeClr val="accent1"/>
          </a:lnRef>
          <a:fillRef idx="3">
            <a:schemeClr val="accent1"/>
          </a:fillRef>
          <a:effectRef idx="2">
            <a:schemeClr val="accent1"/>
          </a:effectRef>
          <a:fontRef idx="minor">
            <a:schemeClr val="lt1"/>
          </a:fontRef>
        </p:style>
        <p:txBody>
          <a:bodyPr lIns="91433" tIns="45716" rIns="91433" bIns="45716" anchor="ctr"/>
          <a:lstStyle/>
          <a:p>
            <a:pPr algn="ctr" defTabSz="457223">
              <a:defRPr/>
            </a:pPr>
            <a:endParaRPr lang="en-US" sz="675" dirty="0"/>
          </a:p>
        </p:txBody>
      </p:sp>
      <p:grpSp>
        <p:nvGrpSpPr>
          <p:cNvPr id="25" name="Group 24">
            <a:extLst>
              <a:ext uri="{FF2B5EF4-FFF2-40B4-BE49-F238E27FC236}">
                <a16:creationId xmlns:a16="http://schemas.microsoft.com/office/drawing/2014/main" id="{AE75ACD3-7196-481F-9C84-C2257ED1E6B7}"/>
              </a:ext>
            </a:extLst>
          </p:cNvPr>
          <p:cNvGrpSpPr>
            <a:grpSpLocks/>
          </p:cNvGrpSpPr>
          <p:nvPr/>
        </p:nvGrpSpPr>
        <p:grpSpPr bwMode="auto">
          <a:xfrm>
            <a:off x="1447612" y="2262823"/>
            <a:ext cx="914876" cy="914281"/>
            <a:chOff x="3861302" y="6034200"/>
            <a:chExt cx="2438718" cy="2438400"/>
          </a:xfrm>
        </p:grpSpPr>
        <p:sp>
          <p:nvSpPr>
            <p:cNvPr id="26" name="Oval 25">
              <a:extLst>
                <a:ext uri="{FF2B5EF4-FFF2-40B4-BE49-F238E27FC236}">
                  <a16:creationId xmlns:a16="http://schemas.microsoft.com/office/drawing/2014/main" id="{8D801F2C-F925-4106-A00F-1046C1582764}"/>
                </a:ext>
              </a:extLst>
            </p:cNvPr>
            <p:cNvSpPr/>
            <p:nvPr/>
          </p:nvSpPr>
          <p:spPr>
            <a:xfrm>
              <a:off x="3861302" y="6034200"/>
              <a:ext cx="2438718" cy="24384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33" tIns="45716" rIns="91433" bIns="45716" anchor="ctr"/>
            <a:lstStyle/>
            <a:p>
              <a:pPr algn="ctr" defTabSz="457223">
                <a:defRPr/>
              </a:pPr>
              <a:endParaRPr lang="en-US" sz="675" dirty="0"/>
            </a:p>
          </p:txBody>
        </p:sp>
        <p:sp>
          <p:nvSpPr>
            <p:cNvPr id="27" name="Freeform 260">
              <a:extLst>
                <a:ext uri="{FF2B5EF4-FFF2-40B4-BE49-F238E27FC236}">
                  <a16:creationId xmlns:a16="http://schemas.microsoft.com/office/drawing/2014/main" id="{F3AD35F5-36FC-44A9-B1B9-DC5ED8AB610E}"/>
                </a:ext>
              </a:extLst>
            </p:cNvPr>
            <p:cNvSpPr>
              <a:spLocks noChangeArrowheads="1"/>
            </p:cNvSpPr>
            <p:nvPr/>
          </p:nvSpPr>
          <p:spPr bwMode="auto">
            <a:xfrm>
              <a:off x="4697333" y="6517318"/>
              <a:ext cx="1095454" cy="1460416"/>
            </a:xfrm>
            <a:custGeom>
              <a:avLst/>
              <a:gdLst>
                <a:gd name="T0" fmla="*/ 1093613 w 595"/>
                <a:gd name="T1" fmla="*/ 444554 h 795"/>
                <a:gd name="T2" fmla="*/ 1062314 w 595"/>
                <a:gd name="T3" fmla="*/ 475783 h 795"/>
                <a:gd name="T4" fmla="*/ 401360 w 595"/>
                <a:gd name="T5" fmla="*/ 751334 h 795"/>
                <a:gd name="T6" fmla="*/ 384790 w 595"/>
                <a:gd name="T7" fmla="*/ 751334 h 795"/>
                <a:gd name="T8" fmla="*/ 370061 w 595"/>
                <a:gd name="T9" fmla="*/ 736638 h 795"/>
                <a:gd name="T10" fmla="*/ 355332 w 595"/>
                <a:gd name="T11" fmla="*/ 705408 h 795"/>
                <a:gd name="T12" fmla="*/ 355332 w 595"/>
                <a:gd name="T13" fmla="*/ 214929 h 795"/>
                <a:gd name="T14" fmla="*/ 370061 w 595"/>
                <a:gd name="T15" fmla="*/ 183700 h 795"/>
                <a:gd name="T16" fmla="*/ 401360 w 595"/>
                <a:gd name="T17" fmla="*/ 183700 h 795"/>
                <a:gd name="T18" fmla="*/ 1062314 w 595"/>
                <a:gd name="T19" fmla="*/ 398629 h 795"/>
                <a:gd name="T20" fmla="*/ 1093613 w 595"/>
                <a:gd name="T21" fmla="*/ 444554 h 795"/>
                <a:gd name="T22" fmla="*/ 462116 w 595"/>
                <a:gd name="T23" fmla="*/ 1320804 h 795"/>
                <a:gd name="T24" fmla="*/ 231978 w 595"/>
                <a:gd name="T25" fmla="*/ 1458579 h 795"/>
                <a:gd name="T26" fmla="*/ 0 w 595"/>
                <a:gd name="T27" fmla="*/ 1320804 h 795"/>
                <a:gd name="T28" fmla="*/ 169381 w 595"/>
                <a:gd name="T29" fmla="*/ 1197725 h 795"/>
                <a:gd name="T30" fmla="*/ 169381 w 595"/>
                <a:gd name="T31" fmla="*/ 169004 h 795"/>
                <a:gd name="T32" fmla="*/ 185951 w 595"/>
                <a:gd name="T33" fmla="*/ 152471 h 795"/>
                <a:gd name="T34" fmla="*/ 138082 w 595"/>
                <a:gd name="T35" fmla="*/ 77154 h 795"/>
                <a:gd name="T36" fmla="*/ 231978 w 595"/>
                <a:gd name="T37" fmla="*/ 0 h 795"/>
                <a:gd name="T38" fmla="*/ 261436 w 595"/>
                <a:gd name="T39" fmla="*/ 0 h 795"/>
                <a:gd name="T40" fmla="*/ 355332 w 595"/>
                <a:gd name="T41" fmla="*/ 77154 h 795"/>
                <a:gd name="T42" fmla="*/ 292735 w 595"/>
                <a:gd name="T43" fmla="*/ 169004 h 795"/>
                <a:gd name="T44" fmla="*/ 292735 w 595"/>
                <a:gd name="T45" fmla="*/ 1197725 h 795"/>
                <a:gd name="T46" fmla="*/ 462116 w 595"/>
                <a:gd name="T47" fmla="*/ 1320804 h 795"/>
                <a:gd name="T48" fmla="*/ 416088 w 595"/>
                <a:gd name="T49" fmla="*/ 1320804 h 795"/>
                <a:gd name="T50" fmla="*/ 292735 w 595"/>
                <a:gd name="T51" fmla="*/ 1243650 h 795"/>
                <a:gd name="T52" fmla="*/ 292735 w 595"/>
                <a:gd name="T53" fmla="*/ 1320804 h 795"/>
                <a:gd name="T54" fmla="*/ 231978 w 595"/>
                <a:gd name="T55" fmla="*/ 1381425 h 795"/>
                <a:gd name="T56" fmla="*/ 169381 w 595"/>
                <a:gd name="T57" fmla="*/ 1320804 h 795"/>
                <a:gd name="T58" fmla="*/ 169381 w 595"/>
                <a:gd name="T59" fmla="*/ 1243650 h 795"/>
                <a:gd name="T60" fmla="*/ 46027 w 595"/>
                <a:gd name="T61" fmla="*/ 1320804 h 795"/>
                <a:gd name="T62" fmla="*/ 231978 w 595"/>
                <a:gd name="T63" fmla="*/ 1427350 h 795"/>
                <a:gd name="T64" fmla="*/ 416088 w 595"/>
                <a:gd name="T65" fmla="*/ 1320804 h 795"/>
                <a:gd name="T66" fmla="*/ 416088 w 595"/>
                <a:gd name="T67" fmla="*/ 1320804 h 795"/>
                <a:gd name="T68" fmla="*/ 416088 w 595"/>
                <a:gd name="T69" fmla="*/ 1320804 h 79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5" h="795">
                  <a:moveTo>
                    <a:pt x="594" y="242"/>
                  </a:moveTo>
                  <a:cubicBezTo>
                    <a:pt x="594" y="251"/>
                    <a:pt x="586" y="259"/>
                    <a:pt x="577" y="259"/>
                  </a:cubicBezTo>
                  <a:cubicBezTo>
                    <a:pt x="218" y="409"/>
                    <a:pt x="218" y="409"/>
                    <a:pt x="218" y="409"/>
                  </a:cubicBezTo>
                  <a:lnTo>
                    <a:pt x="209" y="409"/>
                  </a:lnTo>
                  <a:cubicBezTo>
                    <a:pt x="209" y="409"/>
                    <a:pt x="201" y="409"/>
                    <a:pt x="201" y="401"/>
                  </a:cubicBezTo>
                  <a:cubicBezTo>
                    <a:pt x="193" y="401"/>
                    <a:pt x="193" y="393"/>
                    <a:pt x="193" y="384"/>
                  </a:cubicBezTo>
                  <a:cubicBezTo>
                    <a:pt x="193" y="117"/>
                    <a:pt x="193" y="117"/>
                    <a:pt x="193" y="117"/>
                  </a:cubicBezTo>
                  <a:cubicBezTo>
                    <a:pt x="193" y="108"/>
                    <a:pt x="193" y="108"/>
                    <a:pt x="201" y="100"/>
                  </a:cubicBezTo>
                  <a:cubicBezTo>
                    <a:pt x="201" y="100"/>
                    <a:pt x="209" y="100"/>
                    <a:pt x="218" y="100"/>
                  </a:cubicBezTo>
                  <a:cubicBezTo>
                    <a:pt x="577" y="217"/>
                    <a:pt x="577" y="217"/>
                    <a:pt x="577" y="217"/>
                  </a:cubicBezTo>
                  <a:cubicBezTo>
                    <a:pt x="586" y="225"/>
                    <a:pt x="594" y="234"/>
                    <a:pt x="594" y="242"/>
                  </a:cubicBezTo>
                  <a:close/>
                  <a:moveTo>
                    <a:pt x="251" y="719"/>
                  </a:moveTo>
                  <a:cubicBezTo>
                    <a:pt x="251" y="760"/>
                    <a:pt x="193" y="794"/>
                    <a:pt x="126" y="794"/>
                  </a:cubicBezTo>
                  <a:cubicBezTo>
                    <a:pt x="59" y="794"/>
                    <a:pt x="0" y="760"/>
                    <a:pt x="0" y="719"/>
                  </a:cubicBezTo>
                  <a:cubicBezTo>
                    <a:pt x="0" y="685"/>
                    <a:pt x="42" y="660"/>
                    <a:pt x="92" y="652"/>
                  </a:cubicBezTo>
                  <a:cubicBezTo>
                    <a:pt x="92" y="92"/>
                    <a:pt x="92" y="92"/>
                    <a:pt x="92" y="92"/>
                  </a:cubicBezTo>
                  <a:lnTo>
                    <a:pt x="101" y="83"/>
                  </a:lnTo>
                  <a:cubicBezTo>
                    <a:pt x="84" y="75"/>
                    <a:pt x="75" y="67"/>
                    <a:pt x="75" y="42"/>
                  </a:cubicBezTo>
                  <a:cubicBezTo>
                    <a:pt x="75" y="16"/>
                    <a:pt x="92" y="0"/>
                    <a:pt x="126" y="0"/>
                  </a:cubicBezTo>
                  <a:cubicBezTo>
                    <a:pt x="142" y="0"/>
                    <a:pt x="142" y="0"/>
                    <a:pt x="142" y="0"/>
                  </a:cubicBezTo>
                  <a:cubicBezTo>
                    <a:pt x="168" y="0"/>
                    <a:pt x="193" y="16"/>
                    <a:pt x="193" y="42"/>
                  </a:cubicBezTo>
                  <a:cubicBezTo>
                    <a:pt x="193" y="67"/>
                    <a:pt x="176" y="83"/>
                    <a:pt x="159" y="92"/>
                  </a:cubicBezTo>
                  <a:cubicBezTo>
                    <a:pt x="159" y="652"/>
                    <a:pt x="159" y="652"/>
                    <a:pt x="159" y="652"/>
                  </a:cubicBezTo>
                  <a:cubicBezTo>
                    <a:pt x="209" y="660"/>
                    <a:pt x="251" y="685"/>
                    <a:pt x="251" y="719"/>
                  </a:cubicBezTo>
                  <a:close/>
                  <a:moveTo>
                    <a:pt x="226" y="719"/>
                  </a:moveTo>
                  <a:cubicBezTo>
                    <a:pt x="226" y="702"/>
                    <a:pt x="201" y="677"/>
                    <a:pt x="159" y="677"/>
                  </a:cubicBezTo>
                  <a:cubicBezTo>
                    <a:pt x="159" y="719"/>
                    <a:pt x="159" y="719"/>
                    <a:pt x="159" y="719"/>
                  </a:cubicBezTo>
                  <a:cubicBezTo>
                    <a:pt x="159" y="736"/>
                    <a:pt x="142" y="752"/>
                    <a:pt x="126" y="752"/>
                  </a:cubicBezTo>
                  <a:cubicBezTo>
                    <a:pt x="109" y="752"/>
                    <a:pt x="92" y="736"/>
                    <a:pt x="92" y="719"/>
                  </a:cubicBezTo>
                  <a:cubicBezTo>
                    <a:pt x="92" y="677"/>
                    <a:pt x="92" y="677"/>
                    <a:pt x="92" y="677"/>
                  </a:cubicBezTo>
                  <a:cubicBezTo>
                    <a:pt x="59" y="677"/>
                    <a:pt x="25" y="702"/>
                    <a:pt x="25" y="719"/>
                  </a:cubicBezTo>
                  <a:cubicBezTo>
                    <a:pt x="25" y="752"/>
                    <a:pt x="75" y="777"/>
                    <a:pt x="126" y="777"/>
                  </a:cubicBezTo>
                  <a:cubicBezTo>
                    <a:pt x="184" y="777"/>
                    <a:pt x="226" y="752"/>
                    <a:pt x="226" y="719"/>
                  </a:cubicBezTo>
                  <a:close/>
                  <a:moveTo>
                    <a:pt x="226" y="719"/>
                  </a:moveTo>
                  <a:lnTo>
                    <a:pt x="226" y="7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675"/>
            </a:p>
          </p:txBody>
        </p:sp>
      </p:grpSp>
      <p:sp>
        <p:nvSpPr>
          <p:cNvPr id="29" name="Oval 28">
            <a:extLst>
              <a:ext uri="{FF2B5EF4-FFF2-40B4-BE49-F238E27FC236}">
                <a16:creationId xmlns:a16="http://schemas.microsoft.com/office/drawing/2014/main" id="{C381EC51-F247-4EDF-A43C-2B6BACDFE8EC}"/>
              </a:ext>
            </a:extLst>
          </p:cNvPr>
          <p:cNvSpPr/>
          <p:nvPr/>
        </p:nvSpPr>
        <p:spPr bwMode="auto">
          <a:xfrm>
            <a:off x="1447612" y="3542578"/>
            <a:ext cx="914876" cy="914281"/>
          </a:xfrm>
          <a:prstGeom prst="ellipse">
            <a:avLst/>
          </a:prstGeom>
          <a:solidFill>
            <a:srgbClr val="00C3D9"/>
          </a:solidFill>
          <a:ln>
            <a:noFill/>
          </a:ln>
          <a:effectLst/>
        </p:spPr>
        <p:style>
          <a:lnRef idx="1">
            <a:schemeClr val="accent1"/>
          </a:lnRef>
          <a:fillRef idx="3">
            <a:schemeClr val="accent1"/>
          </a:fillRef>
          <a:effectRef idx="2">
            <a:schemeClr val="accent1"/>
          </a:effectRef>
          <a:fontRef idx="minor">
            <a:schemeClr val="lt1"/>
          </a:fontRef>
        </p:style>
        <p:txBody>
          <a:bodyPr lIns="91433" tIns="45716" rIns="91433" bIns="45716" anchor="ctr"/>
          <a:lstStyle/>
          <a:p>
            <a:pPr algn="ctr" defTabSz="457223">
              <a:defRPr/>
            </a:pPr>
            <a:endParaRPr lang="en-US" sz="675" dirty="0"/>
          </a:p>
        </p:txBody>
      </p:sp>
      <p:grpSp>
        <p:nvGrpSpPr>
          <p:cNvPr id="30" name="Group 29">
            <a:extLst>
              <a:ext uri="{FF2B5EF4-FFF2-40B4-BE49-F238E27FC236}">
                <a16:creationId xmlns:a16="http://schemas.microsoft.com/office/drawing/2014/main" id="{6268F8BF-48BA-4D51-B257-562D86A1EDBD}"/>
              </a:ext>
            </a:extLst>
          </p:cNvPr>
          <p:cNvGrpSpPr/>
          <p:nvPr/>
        </p:nvGrpSpPr>
        <p:grpSpPr bwMode="auto">
          <a:xfrm>
            <a:off x="1739032" y="1163700"/>
            <a:ext cx="460904" cy="491127"/>
            <a:chOff x="1586" y="1587"/>
            <a:chExt cx="984252" cy="1049338"/>
          </a:xfrm>
          <a:solidFill>
            <a:schemeClr val="bg1"/>
          </a:solidFill>
        </p:grpSpPr>
        <p:sp>
          <p:nvSpPr>
            <p:cNvPr id="31" name="Freeform 23">
              <a:extLst>
                <a:ext uri="{FF2B5EF4-FFF2-40B4-BE49-F238E27FC236}">
                  <a16:creationId xmlns:a16="http://schemas.microsoft.com/office/drawing/2014/main" id="{CA5B6679-B324-4678-A239-42DC4BCD7A86}"/>
                </a:ext>
              </a:extLst>
            </p:cNvPr>
            <p:cNvSpPr>
              <a:spLocks noEditPoints="1"/>
            </p:cNvSpPr>
            <p:nvPr/>
          </p:nvSpPr>
          <p:spPr bwMode="auto">
            <a:xfrm>
              <a:off x="592138" y="395288"/>
              <a:ext cx="393700" cy="655637"/>
            </a:xfrm>
            <a:custGeom>
              <a:avLst/>
              <a:gdLst>
                <a:gd name="T0" fmla="*/ 52 w 104"/>
                <a:gd name="T1" fmla="*/ 0 h 173"/>
                <a:gd name="T2" fmla="*/ 0 w 104"/>
                <a:gd name="T3" fmla="*/ 52 h 173"/>
                <a:gd name="T4" fmla="*/ 17 w 104"/>
                <a:gd name="T5" fmla="*/ 90 h 173"/>
                <a:gd name="T6" fmla="*/ 17 w 104"/>
                <a:gd name="T7" fmla="*/ 173 h 173"/>
                <a:gd name="T8" fmla="*/ 52 w 104"/>
                <a:gd name="T9" fmla="*/ 139 h 173"/>
                <a:gd name="T10" fmla="*/ 87 w 104"/>
                <a:gd name="T11" fmla="*/ 173 h 173"/>
                <a:gd name="T12" fmla="*/ 87 w 104"/>
                <a:gd name="T13" fmla="*/ 90 h 173"/>
                <a:gd name="T14" fmla="*/ 104 w 104"/>
                <a:gd name="T15" fmla="*/ 52 h 173"/>
                <a:gd name="T16" fmla="*/ 52 w 104"/>
                <a:gd name="T17" fmla="*/ 0 h 173"/>
                <a:gd name="T18" fmla="*/ 52 w 104"/>
                <a:gd name="T19" fmla="*/ 87 h 173"/>
                <a:gd name="T20" fmla="*/ 17 w 104"/>
                <a:gd name="T21" fmla="*/ 52 h 173"/>
                <a:gd name="T22" fmla="*/ 52 w 104"/>
                <a:gd name="T23" fmla="*/ 17 h 173"/>
                <a:gd name="T24" fmla="*/ 87 w 104"/>
                <a:gd name="T25" fmla="*/ 52 h 173"/>
                <a:gd name="T26" fmla="*/ 52 w 104"/>
                <a:gd name="T27"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73">
                  <a:moveTo>
                    <a:pt x="52" y="0"/>
                  </a:moveTo>
                  <a:cubicBezTo>
                    <a:pt x="23" y="0"/>
                    <a:pt x="0" y="23"/>
                    <a:pt x="0" y="52"/>
                  </a:cubicBezTo>
                  <a:cubicBezTo>
                    <a:pt x="0" y="67"/>
                    <a:pt x="7" y="81"/>
                    <a:pt x="17" y="90"/>
                  </a:cubicBezTo>
                  <a:cubicBezTo>
                    <a:pt x="17" y="173"/>
                    <a:pt x="17" y="173"/>
                    <a:pt x="17" y="173"/>
                  </a:cubicBezTo>
                  <a:cubicBezTo>
                    <a:pt x="52" y="139"/>
                    <a:pt x="52" y="139"/>
                    <a:pt x="52" y="139"/>
                  </a:cubicBezTo>
                  <a:cubicBezTo>
                    <a:pt x="87" y="173"/>
                    <a:pt x="87" y="173"/>
                    <a:pt x="87" y="173"/>
                  </a:cubicBezTo>
                  <a:cubicBezTo>
                    <a:pt x="87" y="90"/>
                    <a:pt x="87" y="90"/>
                    <a:pt x="87" y="90"/>
                  </a:cubicBezTo>
                  <a:cubicBezTo>
                    <a:pt x="97" y="81"/>
                    <a:pt x="104" y="67"/>
                    <a:pt x="104" y="52"/>
                  </a:cubicBezTo>
                  <a:cubicBezTo>
                    <a:pt x="104" y="23"/>
                    <a:pt x="81" y="0"/>
                    <a:pt x="52" y="0"/>
                  </a:cubicBezTo>
                  <a:close/>
                  <a:moveTo>
                    <a:pt x="52" y="87"/>
                  </a:moveTo>
                  <a:cubicBezTo>
                    <a:pt x="33" y="87"/>
                    <a:pt x="17" y="71"/>
                    <a:pt x="17" y="52"/>
                  </a:cubicBezTo>
                  <a:cubicBezTo>
                    <a:pt x="17" y="33"/>
                    <a:pt x="33" y="17"/>
                    <a:pt x="52" y="17"/>
                  </a:cubicBezTo>
                  <a:cubicBezTo>
                    <a:pt x="71" y="17"/>
                    <a:pt x="87" y="33"/>
                    <a:pt x="87" y="52"/>
                  </a:cubicBezTo>
                  <a:cubicBezTo>
                    <a:pt x="87" y="71"/>
                    <a:pt x="71" y="87"/>
                    <a:pt x="52" y="8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457223">
                <a:defRPr/>
              </a:pPr>
              <a:endParaRPr lang="id-ID" sz="675"/>
            </a:p>
          </p:txBody>
        </p:sp>
        <p:sp>
          <p:nvSpPr>
            <p:cNvPr id="32" name="Freeform 24">
              <a:extLst>
                <a:ext uri="{FF2B5EF4-FFF2-40B4-BE49-F238E27FC236}">
                  <a16:creationId xmlns:a16="http://schemas.microsoft.com/office/drawing/2014/main" id="{99D77FAF-1788-4424-A3F4-4F299072D8EC}"/>
                </a:ext>
              </a:extLst>
            </p:cNvPr>
            <p:cNvSpPr>
              <a:spLocks/>
            </p:cNvSpPr>
            <p:nvPr/>
          </p:nvSpPr>
          <p:spPr bwMode="auto">
            <a:xfrm>
              <a:off x="1586" y="1587"/>
              <a:ext cx="852489" cy="1049338"/>
            </a:xfrm>
            <a:custGeom>
              <a:avLst/>
              <a:gdLst>
                <a:gd name="T0" fmla="*/ 277 w 537"/>
                <a:gd name="T1" fmla="*/ 580 h 661"/>
                <a:gd name="T2" fmla="*/ 83 w 537"/>
                <a:gd name="T3" fmla="*/ 580 h 661"/>
                <a:gd name="T4" fmla="*/ 83 w 537"/>
                <a:gd name="T5" fmla="*/ 84 h 661"/>
                <a:gd name="T6" fmla="*/ 312 w 537"/>
                <a:gd name="T7" fmla="*/ 84 h 661"/>
                <a:gd name="T8" fmla="*/ 437 w 537"/>
                <a:gd name="T9" fmla="*/ 208 h 661"/>
                <a:gd name="T10" fmla="*/ 537 w 537"/>
                <a:gd name="T11" fmla="*/ 208 h 661"/>
                <a:gd name="T12" fmla="*/ 537 w 537"/>
                <a:gd name="T13" fmla="*/ 189 h 661"/>
                <a:gd name="T14" fmla="*/ 348 w 537"/>
                <a:gd name="T15" fmla="*/ 0 h 661"/>
                <a:gd name="T16" fmla="*/ 0 w 537"/>
                <a:gd name="T17" fmla="*/ 0 h 661"/>
                <a:gd name="T18" fmla="*/ 0 w 537"/>
                <a:gd name="T19" fmla="*/ 661 h 661"/>
                <a:gd name="T20" fmla="*/ 355 w 537"/>
                <a:gd name="T21" fmla="*/ 661 h 661"/>
                <a:gd name="T22" fmla="*/ 279 w 537"/>
                <a:gd name="T23" fmla="*/ 580 h 661"/>
                <a:gd name="T24" fmla="*/ 277 w 537"/>
                <a:gd name="T25" fmla="*/ 58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7" h="661">
                  <a:moveTo>
                    <a:pt x="277" y="580"/>
                  </a:moveTo>
                  <a:lnTo>
                    <a:pt x="83" y="580"/>
                  </a:lnTo>
                  <a:lnTo>
                    <a:pt x="83" y="84"/>
                  </a:lnTo>
                  <a:lnTo>
                    <a:pt x="312" y="84"/>
                  </a:lnTo>
                  <a:lnTo>
                    <a:pt x="437" y="208"/>
                  </a:lnTo>
                  <a:lnTo>
                    <a:pt x="537" y="208"/>
                  </a:lnTo>
                  <a:lnTo>
                    <a:pt x="537" y="189"/>
                  </a:lnTo>
                  <a:lnTo>
                    <a:pt x="348" y="0"/>
                  </a:lnTo>
                  <a:lnTo>
                    <a:pt x="0" y="0"/>
                  </a:lnTo>
                  <a:lnTo>
                    <a:pt x="0" y="661"/>
                  </a:lnTo>
                  <a:lnTo>
                    <a:pt x="355" y="661"/>
                  </a:lnTo>
                  <a:lnTo>
                    <a:pt x="279" y="580"/>
                  </a:lnTo>
                  <a:lnTo>
                    <a:pt x="277" y="5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457223">
                <a:defRPr/>
              </a:pPr>
              <a:endParaRPr lang="id-ID" sz="675"/>
            </a:p>
          </p:txBody>
        </p:sp>
        <p:sp>
          <p:nvSpPr>
            <p:cNvPr id="33" name="Rectangle 25">
              <a:extLst>
                <a:ext uri="{FF2B5EF4-FFF2-40B4-BE49-F238E27FC236}">
                  <a16:creationId xmlns:a16="http://schemas.microsoft.com/office/drawing/2014/main" id="{02271CFB-595B-4155-8DDF-FD81A730639A}"/>
                </a:ext>
              </a:extLst>
            </p:cNvPr>
            <p:cNvSpPr>
              <a:spLocks noChangeArrowheads="1"/>
            </p:cNvSpPr>
            <p:nvPr/>
          </p:nvSpPr>
          <p:spPr bwMode="auto">
            <a:xfrm>
              <a:off x="198438" y="331788"/>
              <a:ext cx="330200" cy="635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defTabSz="457223">
                <a:defRPr/>
              </a:pPr>
              <a:endParaRPr lang="id-ID" sz="675"/>
            </a:p>
          </p:txBody>
        </p:sp>
        <p:sp>
          <p:nvSpPr>
            <p:cNvPr id="34" name="Rectangle 26">
              <a:extLst>
                <a:ext uri="{FF2B5EF4-FFF2-40B4-BE49-F238E27FC236}">
                  <a16:creationId xmlns:a16="http://schemas.microsoft.com/office/drawing/2014/main" id="{EE5A5F71-16C7-4036-B7A0-AF1DAC4972C4}"/>
                </a:ext>
              </a:extLst>
            </p:cNvPr>
            <p:cNvSpPr>
              <a:spLocks noChangeArrowheads="1"/>
            </p:cNvSpPr>
            <p:nvPr/>
          </p:nvSpPr>
          <p:spPr bwMode="auto">
            <a:xfrm>
              <a:off x="198438" y="460375"/>
              <a:ext cx="330200" cy="6826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defTabSz="457223">
                <a:defRPr/>
              </a:pPr>
              <a:endParaRPr lang="id-ID" sz="675"/>
            </a:p>
          </p:txBody>
        </p:sp>
        <p:sp>
          <p:nvSpPr>
            <p:cNvPr id="35" name="Rectangle 27">
              <a:extLst>
                <a:ext uri="{FF2B5EF4-FFF2-40B4-BE49-F238E27FC236}">
                  <a16:creationId xmlns:a16="http://schemas.microsoft.com/office/drawing/2014/main" id="{EDF43A03-E496-4C22-9483-4E59AC12A216}"/>
                </a:ext>
              </a:extLst>
            </p:cNvPr>
            <p:cNvSpPr>
              <a:spLocks noChangeArrowheads="1"/>
            </p:cNvSpPr>
            <p:nvPr/>
          </p:nvSpPr>
          <p:spPr bwMode="auto">
            <a:xfrm>
              <a:off x="198438" y="592138"/>
              <a:ext cx="330200" cy="65087"/>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defTabSz="457223">
                <a:defRPr/>
              </a:pPr>
              <a:endParaRPr lang="id-ID" sz="675"/>
            </a:p>
          </p:txBody>
        </p:sp>
      </p:grpSp>
      <p:sp>
        <p:nvSpPr>
          <p:cNvPr id="24" name="AutoShape 114">
            <a:extLst>
              <a:ext uri="{FF2B5EF4-FFF2-40B4-BE49-F238E27FC236}">
                <a16:creationId xmlns:a16="http://schemas.microsoft.com/office/drawing/2014/main" id="{D66E95DF-609B-4646-BB43-7701F0CE92F1}"/>
              </a:ext>
            </a:extLst>
          </p:cNvPr>
          <p:cNvSpPr>
            <a:spLocks/>
          </p:cNvSpPr>
          <p:nvPr/>
        </p:nvSpPr>
        <p:spPr bwMode="auto">
          <a:xfrm>
            <a:off x="1602619" y="3692606"/>
            <a:ext cx="592259" cy="5916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chemeClr val="bg1"/>
          </a:solidFill>
          <a:ln>
            <a:noFill/>
          </a:ln>
          <a:effectLst/>
        </p:spPr>
        <p:txBody>
          <a:bodyPr lIns="14286" tIns="14286" rIns="14286" bIns="14286" anchor="ctr"/>
          <a:lstStyle/>
          <a:p>
            <a:pPr defTabSz="128588">
              <a:defRPr/>
            </a:pPr>
            <a:endParaRPr lang="es-ES" sz="825">
              <a:solidFill>
                <a:srgbClr val="44CEB9"/>
              </a:solidFill>
              <a:effectLst>
                <a:outerShdw blurRad="38100" dist="38100" dir="2700000" algn="tl">
                  <a:srgbClr val="000000"/>
                </a:outerShdw>
              </a:effectLst>
              <a:latin typeface="Gill Sans" charset="0"/>
              <a:cs typeface="Gill Sans" charset="0"/>
              <a:sym typeface="Gill Sans" charset="0"/>
            </a:endParaRPr>
          </a:p>
        </p:txBody>
      </p:sp>
    </p:spTree>
    <p:extLst>
      <p:ext uri="{BB962C8B-B14F-4D97-AF65-F5344CB8AC3E}">
        <p14:creationId xmlns:p14="http://schemas.microsoft.com/office/powerpoint/2010/main" val="253629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70;p3">
            <a:extLst>
              <a:ext uri="{FF2B5EF4-FFF2-40B4-BE49-F238E27FC236}">
                <a16:creationId xmlns:a16="http://schemas.microsoft.com/office/drawing/2014/main" id="{5FAC7238-7F49-42FF-A485-12305D8C1FC2}"/>
              </a:ext>
            </a:extLst>
          </p:cNvPr>
          <p:cNvSpPr txBox="1"/>
          <p:nvPr/>
        </p:nvSpPr>
        <p:spPr>
          <a:xfrm>
            <a:off x="1452282" y="0"/>
            <a:ext cx="6239436" cy="68048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Livvic"/>
              <a:buNone/>
            </a:pPr>
            <a:r>
              <a:rPr lang="en-US" sz="2000" b="1" i="0" u="none" strike="noStrike" cap="none" dirty="0">
                <a:solidFill>
                  <a:srgbClr val="C00000"/>
                </a:solidFill>
                <a:latin typeface="Roboto" pitchFamily="2" charset="0"/>
                <a:ea typeface="Roboto" pitchFamily="2" charset="0"/>
                <a:cs typeface="Calibri"/>
                <a:sym typeface="Calibri"/>
              </a:rPr>
              <a:t>3. PHÂN </a:t>
            </a:r>
            <a:r>
              <a:rPr lang="en-US" sz="2000" b="1" i="0" u="none" strike="noStrike" cap="none">
                <a:solidFill>
                  <a:srgbClr val="C00000"/>
                </a:solidFill>
                <a:latin typeface="Roboto" pitchFamily="2" charset="0"/>
                <a:ea typeface="Roboto" pitchFamily="2" charset="0"/>
                <a:cs typeface="Calibri"/>
                <a:sym typeface="Calibri"/>
              </a:rPr>
              <a:t>TÍCH HOẠT ĐỘNG CỦA CÁC TÀI KHOẢN</a:t>
            </a:r>
            <a:endParaRPr sz="2000" dirty="0">
              <a:solidFill>
                <a:srgbClr val="C00000"/>
              </a:solidFill>
              <a:latin typeface="Roboto" pitchFamily="2" charset="0"/>
              <a:ea typeface="Roboto" pitchFamily="2" charset="0"/>
            </a:endParaRPr>
          </a:p>
        </p:txBody>
      </p:sp>
      <p:pic>
        <p:nvPicPr>
          <p:cNvPr id="5" name="Picture 4">
            <a:extLst>
              <a:ext uri="{FF2B5EF4-FFF2-40B4-BE49-F238E27FC236}">
                <a16:creationId xmlns:a16="http://schemas.microsoft.com/office/drawing/2014/main" id="{C37B3B9B-7C54-D403-6907-510ACD96484F}"/>
              </a:ext>
            </a:extLst>
          </p:cNvPr>
          <p:cNvPicPr>
            <a:picLocks noChangeAspect="1"/>
          </p:cNvPicPr>
          <p:nvPr/>
        </p:nvPicPr>
        <p:blipFill>
          <a:blip r:embed="rId2"/>
          <a:stretch>
            <a:fillRect/>
          </a:stretch>
        </p:blipFill>
        <p:spPr>
          <a:xfrm>
            <a:off x="275660" y="886211"/>
            <a:ext cx="4017973" cy="1828560"/>
          </a:xfrm>
          <a:prstGeom prst="rect">
            <a:avLst/>
          </a:prstGeom>
          <a:effectLst>
            <a:outerShdw blurRad="63500" sx="102000" sy="102000" algn="ctr" rotWithShape="0">
              <a:prstClr val="black">
                <a:alpha val="15000"/>
              </a:prstClr>
            </a:outerShdw>
          </a:effectLst>
        </p:spPr>
      </p:pic>
      <p:pic>
        <p:nvPicPr>
          <p:cNvPr id="7" name="Picture 6">
            <a:extLst>
              <a:ext uri="{FF2B5EF4-FFF2-40B4-BE49-F238E27FC236}">
                <a16:creationId xmlns:a16="http://schemas.microsoft.com/office/drawing/2014/main" id="{E16B7707-214E-0B40-4794-A4829B7EABF7}"/>
              </a:ext>
            </a:extLst>
          </p:cNvPr>
          <p:cNvPicPr>
            <a:picLocks noChangeAspect="1"/>
          </p:cNvPicPr>
          <p:nvPr/>
        </p:nvPicPr>
        <p:blipFill>
          <a:blip r:embed="rId3"/>
          <a:stretch>
            <a:fillRect/>
          </a:stretch>
        </p:blipFill>
        <p:spPr>
          <a:xfrm>
            <a:off x="4580353" y="886212"/>
            <a:ext cx="4266639" cy="1828560"/>
          </a:xfrm>
          <a:prstGeom prst="rect">
            <a:avLst/>
          </a:prstGeom>
          <a:effectLst>
            <a:outerShdw blurRad="63500" sx="102000" sy="102000" algn="ctr" rotWithShape="0">
              <a:prstClr val="black">
                <a:alpha val="15000"/>
              </a:prstClr>
            </a:outerShdw>
          </a:effectLst>
        </p:spPr>
      </p:pic>
      <p:sp>
        <p:nvSpPr>
          <p:cNvPr id="9" name="Google Shape;72;p3">
            <a:extLst>
              <a:ext uri="{FF2B5EF4-FFF2-40B4-BE49-F238E27FC236}">
                <a16:creationId xmlns:a16="http://schemas.microsoft.com/office/drawing/2014/main" id="{9E0BAF4A-54AB-4BAE-A2A3-5CFCB5D408A0}"/>
              </a:ext>
            </a:extLst>
          </p:cNvPr>
          <p:cNvSpPr txBox="1"/>
          <p:nvPr/>
        </p:nvSpPr>
        <p:spPr>
          <a:xfrm>
            <a:off x="275660" y="2714771"/>
            <a:ext cx="4017973"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a:sym typeface="Calibri"/>
              </a:rPr>
              <a:t>Tỷ lệ chuyển đổi của những ng</a:t>
            </a:r>
            <a:r>
              <a:rPr lang="vi-VN">
                <a:sym typeface="Calibri"/>
              </a:rPr>
              <a:t>ư</a:t>
            </a:r>
            <a:r>
              <a:rPr lang="en-US">
                <a:sym typeface="Calibri"/>
              </a:rPr>
              <a:t>ời bán hàng thành công</a:t>
            </a:r>
            <a:endParaRPr lang="en-US" dirty="0">
              <a:sym typeface="Calibri"/>
            </a:endParaRPr>
          </a:p>
        </p:txBody>
      </p:sp>
      <p:sp>
        <p:nvSpPr>
          <p:cNvPr id="10" name="Oval 9">
            <a:extLst>
              <a:ext uri="{FF2B5EF4-FFF2-40B4-BE49-F238E27FC236}">
                <a16:creationId xmlns:a16="http://schemas.microsoft.com/office/drawing/2014/main" id="{FEAAD2AC-CA27-466F-B0F4-E74B5E1B384B}"/>
              </a:ext>
            </a:extLst>
          </p:cNvPr>
          <p:cNvSpPr/>
          <p:nvPr/>
        </p:nvSpPr>
        <p:spPr>
          <a:xfrm>
            <a:off x="275660" y="3208633"/>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1" name="Google Shape;396;p30">
            <a:extLst>
              <a:ext uri="{FF2B5EF4-FFF2-40B4-BE49-F238E27FC236}">
                <a16:creationId xmlns:a16="http://schemas.microsoft.com/office/drawing/2014/main" id="{002E8B89-55DB-459A-B629-8391AF593017}"/>
              </a:ext>
            </a:extLst>
          </p:cNvPr>
          <p:cNvSpPr txBox="1"/>
          <p:nvPr/>
        </p:nvSpPr>
        <p:spPr>
          <a:xfrm>
            <a:off x="343030" y="3055006"/>
            <a:ext cx="3950603" cy="474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a:t>Tỷ lệ chuyển đổi từ 1 tài khoản ban đầu -&gt; 1 tài khoản đ</a:t>
            </a:r>
            <a:r>
              <a:rPr lang="vi-VN" sz="1200"/>
              <a:t>ư</a:t>
            </a:r>
            <a:r>
              <a:rPr lang="en-US" sz="1200"/>
              <a:t>ợc bán đ</a:t>
            </a:r>
            <a:r>
              <a:rPr lang="vi-VN" sz="1200"/>
              <a:t>ư</a:t>
            </a:r>
            <a:r>
              <a:rPr lang="en-US" sz="1200"/>
              <a:t>ợc hàng trên sàn là 2,1%</a:t>
            </a:r>
            <a:endParaRPr lang="en-US" sz="1200" dirty="0"/>
          </a:p>
        </p:txBody>
      </p:sp>
      <p:sp>
        <p:nvSpPr>
          <p:cNvPr id="6" name="Arrow: Curved Left 5">
            <a:extLst>
              <a:ext uri="{FF2B5EF4-FFF2-40B4-BE49-F238E27FC236}">
                <a16:creationId xmlns:a16="http://schemas.microsoft.com/office/drawing/2014/main" id="{24BEE34B-7971-48DC-AF87-2D4BBBBEC96F}"/>
              </a:ext>
            </a:extLst>
          </p:cNvPr>
          <p:cNvSpPr/>
          <p:nvPr/>
        </p:nvSpPr>
        <p:spPr>
          <a:xfrm>
            <a:off x="2974736" y="1959433"/>
            <a:ext cx="150222" cy="287383"/>
          </a:xfrm>
          <a:prstGeom prst="curved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Google Shape;72;p3">
            <a:extLst>
              <a:ext uri="{FF2B5EF4-FFF2-40B4-BE49-F238E27FC236}">
                <a16:creationId xmlns:a16="http://schemas.microsoft.com/office/drawing/2014/main" id="{A631C324-D039-484B-9A82-F311C93F5A90}"/>
              </a:ext>
            </a:extLst>
          </p:cNvPr>
          <p:cNvSpPr txBox="1"/>
          <p:nvPr/>
        </p:nvSpPr>
        <p:spPr>
          <a:xfrm>
            <a:off x="3049847" y="1939544"/>
            <a:ext cx="496389"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i="0">
                <a:solidFill>
                  <a:schemeClr val="tx1"/>
                </a:solidFill>
                <a:sym typeface="Calibri"/>
              </a:rPr>
              <a:t>75%</a:t>
            </a:r>
            <a:endParaRPr lang="en-US" i="0" dirty="0">
              <a:solidFill>
                <a:schemeClr val="tx1"/>
              </a:solidFill>
              <a:sym typeface="Calibri"/>
            </a:endParaRPr>
          </a:p>
        </p:txBody>
      </p:sp>
      <p:sp>
        <p:nvSpPr>
          <p:cNvPr id="14" name="Oval 13">
            <a:extLst>
              <a:ext uri="{FF2B5EF4-FFF2-40B4-BE49-F238E27FC236}">
                <a16:creationId xmlns:a16="http://schemas.microsoft.com/office/drawing/2014/main" id="{EA22E680-9334-487F-AD41-0C37585778FF}"/>
              </a:ext>
            </a:extLst>
          </p:cNvPr>
          <p:cNvSpPr/>
          <p:nvPr/>
        </p:nvSpPr>
        <p:spPr>
          <a:xfrm>
            <a:off x="4580353" y="3214923"/>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5" name="Google Shape;396;p30">
            <a:extLst>
              <a:ext uri="{FF2B5EF4-FFF2-40B4-BE49-F238E27FC236}">
                <a16:creationId xmlns:a16="http://schemas.microsoft.com/office/drawing/2014/main" id="{7CB84D30-4AD2-4A5A-981F-503484108874}"/>
              </a:ext>
            </a:extLst>
          </p:cNvPr>
          <p:cNvSpPr txBox="1"/>
          <p:nvPr/>
        </p:nvSpPr>
        <p:spPr>
          <a:xfrm>
            <a:off x="4647723" y="3061296"/>
            <a:ext cx="3950603" cy="474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a:t>Tỷ lệ chuyển đổi từ 1 tài khoản ban đầu -&gt; 1 tài khoản mua hàng trên sàn là 5,5%</a:t>
            </a:r>
            <a:endParaRPr lang="en-US" sz="1200" dirty="0"/>
          </a:p>
        </p:txBody>
      </p:sp>
      <p:sp>
        <p:nvSpPr>
          <p:cNvPr id="16" name="Oval 15">
            <a:extLst>
              <a:ext uri="{FF2B5EF4-FFF2-40B4-BE49-F238E27FC236}">
                <a16:creationId xmlns:a16="http://schemas.microsoft.com/office/drawing/2014/main" id="{005A56E7-7005-4776-8D22-53FCF4CA1434}"/>
              </a:ext>
            </a:extLst>
          </p:cNvPr>
          <p:cNvSpPr/>
          <p:nvPr/>
        </p:nvSpPr>
        <p:spPr>
          <a:xfrm>
            <a:off x="275660" y="3723093"/>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7" name="Google Shape;396;p30">
            <a:extLst>
              <a:ext uri="{FF2B5EF4-FFF2-40B4-BE49-F238E27FC236}">
                <a16:creationId xmlns:a16="http://schemas.microsoft.com/office/drawing/2014/main" id="{C65F9508-9455-4376-A101-EE533E21CDE0}"/>
              </a:ext>
            </a:extLst>
          </p:cNvPr>
          <p:cNvSpPr txBox="1"/>
          <p:nvPr/>
        </p:nvSpPr>
        <p:spPr>
          <a:xfrm>
            <a:off x="343030" y="3569466"/>
            <a:ext cx="3950603" cy="474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a:t>75% các tài khoản là seller thì đều đã bán ít nhất 1 sản phẩm</a:t>
            </a:r>
            <a:endParaRPr lang="en-US" sz="1200" dirty="0"/>
          </a:p>
        </p:txBody>
      </p:sp>
      <p:sp>
        <p:nvSpPr>
          <p:cNvPr id="18" name="Google Shape;72;p3">
            <a:extLst>
              <a:ext uri="{FF2B5EF4-FFF2-40B4-BE49-F238E27FC236}">
                <a16:creationId xmlns:a16="http://schemas.microsoft.com/office/drawing/2014/main" id="{7396A10D-9A10-4DC9-BCE1-00417C044C46}"/>
              </a:ext>
            </a:extLst>
          </p:cNvPr>
          <p:cNvSpPr txBox="1"/>
          <p:nvPr/>
        </p:nvSpPr>
        <p:spPr>
          <a:xfrm>
            <a:off x="12640" y="4719918"/>
            <a:ext cx="5269781"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n-US" i="0" dirty="0">
                <a:sym typeface="Calibri"/>
              </a:rPr>
              <a:t>Buyer: </a:t>
            </a:r>
            <a:r>
              <a:rPr lang="en-US" i="0" dirty="0" err="1">
                <a:sym typeface="Calibri"/>
              </a:rPr>
              <a:t>các</a:t>
            </a:r>
            <a:r>
              <a:rPr lang="en-US" i="0" dirty="0">
                <a:sym typeface="Calibri"/>
              </a:rPr>
              <a:t> </a:t>
            </a:r>
            <a:r>
              <a:rPr lang="en-US" i="0" dirty="0" err="1">
                <a:sym typeface="Calibri"/>
              </a:rPr>
              <a:t>tài</a:t>
            </a:r>
            <a:r>
              <a:rPr lang="en-US" i="0" dirty="0">
                <a:sym typeface="Calibri"/>
              </a:rPr>
              <a:t> </a:t>
            </a:r>
            <a:r>
              <a:rPr lang="en-US" i="0" dirty="0" err="1">
                <a:sym typeface="Calibri"/>
              </a:rPr>
              <a:t>khoản</a:t>
            </a:r>
            <a:r>
              <a:rPr lang="en-US" i="0" dirty="0">
                <a:sym typeface="Calibri"/>
              </a:rPr>
              <a:t> </a:t>
            </a:r>
            <a:r>
              <a:rPr lang="en-US" i="0" dirty="0" err="1">
                <a:sym typeface="Calibri"/>
              </a:rPr>
              <a:t>đã</a:t>
            </a:r>
            <a:r>
              <a:rPr lang="en-US" i="0" dirty="0">
                <a:sym typeface="Calibri"/>
              </a:rPr>
              <a:t> </a:t>
            </a:r>
            <a:r>
              <a:rPr lang="en-US" i="0" dirty="0" err="1">
                <a:sym typeface="Calibri"/>
              </a:rPr>
              <a:t>mua</a:t>
            </a:r>
            <a:r>
              <a:rPr lang="en-US" i="0" dirty="0">
                <a:sym typeface="Calibri"/>
              </a:rPr>
              <a:t> </a:t>
            </a:r>
            <a:r>
              <a:rPr lang="en-US" i="0" dirty="0" err="1">
                <a:sym typeface="Calibri"/>
              </a:rPr>
              <a:t>hàng</a:t>
            </a:r>
            <a:r>
              <a:rPr lang="en-US" i="0" dirty="0">
                <a:sym typeface="Calibri"/>
              </a:rPr>
              <a:t> </a:t>
            </a:r>
            <a:r>
              <a:rPr lang="en-US" i="0" dirty="0" err="1">
                <a:sym typeface="Calibri"/>
              </a:rPr>
              <a:t>hoặc</a:t>
            </a:r>
            <a:r>
              <a:rPr lang="en-US" i="0" dirty="0">
                <a:sym typeface="Calibri"/>
              </a:rPr>
              <a:t> </a:t>
            </a:r>
            <a:r>
              <a:rPr lang="en-US" i="0" dirty="0" err="1">
                <a:sym typeface="Calibri"/>
              </a:rPr>
              <a:t>có</a:t>
            </a:r>
            <a:r>
              <a:rPr lang="en-US" i="0" dirty="0">
                <a:sym typeface="Calibri"/>
              </a:rPr>
              <a:t> </a:t>
            </a:r>
            <a:r>
              <a:rPr lang="en-US" i="0" dirty="0" err="1">
                <a:sym typeface="Calibri"/>
              </a:rPr>
              <a:t>sản</a:t>
            </a:r>
            <a:r>
              <a:rPr lang="en-US" i="0" dirty="0">
                <a:sym typeface="Calibri"/>
              </a:rPr>
              <a:t> </a:t>
            </a:r>
            <a:r>
              <a:rPr lang="en-US" i="0" dirty="0" err="1">
                <a:sym typeface="Calibri"/>
              </a:rPr>
              <a:t>phẩm</a:t>
            </a:r>
            <a:r>
              <a:rPr lang="en-US" i="0" dirty="0">
                <a:sym typeface="Calibri"/>
              </a:rPr>
              <a:t> </a:t>
            </a:r>
            <a:r>
              <a:rPr lang="en-US" i="0" dirty="0" err="1">
                <a:sym typeface="Calibri"/>
              </a:rPr>
              <a:t>trong</a:t>
            </a:r>
            <a:r>
              <a:rPr lang="en-US" i="0" dirty="0">
                <a:sym typeface="Calibri"/>
              </a:rPr>
              <a:t> </a:t>
            </a:r>
            <a:r>
              <a:rPr lang="en-US" i="0" dirty="0" err="1">
                <a:sym typeface="Calibri"/>
              </a:rPr>
              <a:t>giỏ</a:t>
            </a:r>
            <a:r>
              <a:rPr lang="en-US" i="0" dirty="0">
                <a:sym typeface="Calibri"/>
              </a:rPr>
              <a:t> </a:t>
            </a:r>
            <a:r>
              <a:rPr lang="en-US" i="0" dirty="0" err="1">
                <a:sym typeface="Calibri"/>
              </a:rPr>
              <a:t>hàng</a:t>
            </a:r>
            <a:endParaRPr lang="en-US" i="0" dirty="0">
              <a:sym typeface="Calibri"/>
            </a:endParaRPr>
          </a:p>
          <a:p>
            <a:pPr algn="l"/>
            <a:r>
              <a:rPr lang="en-US" i="0" dirty="0">
                <a:sym typeface="Calibri"/>
              </a:rPr>
              <a:t>Seller: </a:t>
            </a:r>
            <a:r>
              <a:rPr lang="en-US" i="0" dirty="0" err="1">
                <a:sym typeface="Calibri"/>
              </a:rPr>
              <a:t>các</a:t>
            </a:r>
            <a:r>
              <a:rPr lang="en-US" i="0" dirty="0">
                <a:sym typeface="Calibri"/>
              </a:rPr>
              <a:t> </a:t>
            </a:r>
            <a:r>
              <a:rPr lang="en-US" i="0" dirty="0" err="1">
                <a:sym typeface="Calibri"/>
              </a:rPr>
              <a:t>tài</a:t>
            </a:r>
            <a:r>
              <a:rPr lang="en-US" i="0" dirty="0">
                <a:sym typeface="Calibri"/>
              </a:rPr>
              <a:t> </a:t>
            </a:r>
            <a:r>
              <a:rPr lang="en-US" i="0" dirty="0" err="1">
                <a:sym typeface="Calibri"/>
              </a:rPr>
              <a:t>khoản</a:t>
            </a:r>
            <a:r>
              <a:rPr lang="en-US" i="0" dirty="0">
                <a:sym typeface="Calibri"/>
              </a:rPr>
              <a:t> </a:t>
            </a:r>
            <a:r>
              <a:rPr lang="en-US" i="0" dirty="0" err="1">
                <a:sym typeface="Calibri"/>
              </a:rPr>
              <a:t>đã</a:t>
            </a:r>
            <a:r>
              <a:rPr lang="en-US" i="0" dirty="0">
                <a:sym typeface="Calibri"/>
              </a:rPr>
              <a:t> </a:t>
            </a:r>
            <a:r>
              <a:rPr lang="en-US" i="0" dirty="0" err="1">
                <a:sym typeface="Calibri"/>
              </a:rPr>
              <a:t>bán</a:t>
            </a:r>
            <a:r>
              <a:rPr lang="en-US" i="0" dirty="0">
                <a:sym typeface="Calibri"/>
              </a:rPr>
              <a:t> hang </a:t>
            </a:r>
            <a:r>
              <a:rPr lang="en-US" i="0" dirty="0" err="1">
                <a:sym typeface="Calibri"/>
              </a:rPr>
              <a:t>hoặc</a:t>
            </a:r>
            <a:r>
              <a:rPr lang="en-US" i="0" dirty="0">
                <a:sym typeface="Calibri"/>
              </a:rPr>
              <a:t> </a:t>
            </a:r>
            <a:r>
              <a:rPr lang="en-US" i="0" dirty="0" err="1">
                <a:sym typeface="Calibri"/>
              </a:rPr>
              <a:t>có</a:t>
            </a:r>
            <a:r>
              <a:rPr lang="en-US" i="0" dirty="0">
                <a:sym typeface="Calibri"/>
              </a:rPr>
              <a:t> </a:t>
            </a:r>
            <a:r>
              <a:rPr lang="en-US" i="0" dirty="0" err="1">
                <a:sym typeface="Calibri"/>
              </a:rPr>
              <a:t>sản</a:t>
            </a:r>
            <a:r>
              <a:rPr lang="en-US" i="0" dirty="0">
                <a:sym typeface="Calibri"/>
              </a:rPr>
              <a:t> </a:t>
            </a:r>
            <a:r>
              <a:rPr lang="en-US" i="0" dirty="0" err="1">
                <a:sym typeface="Calibri"/>
              </a:rPr>
              <a:t>phẩm</a:t>
            </a:r>
            <a:r>
              <a:rPr lang="en-US" i="0" dirty="0">
                <a:sym typeface="Calibri"/>
              </a:rPr>
              <a:t> </a:t>
            </a:r>
            <a:r>
              <a:rPr lang="en-US" i="0" dirty="0" err="1">
                <a:sym typeface="Calibri"/>
              </a:rPr>
              <a:t>trong</a:t>
            </a:r>
            <a:r>
              <a:rPr lang="en-US" i="0" dirty="0">
                <a:sym typeface="Calibri"/>
              </a:rPr>
              <a:t> </a:t>
            </a:r>
            <a:r>
              <a:rPr lang="en-US" i="0" dirty="0" err="1">
                <a:sym typeface="Calibri"/>
              </a:rPr>
              <a:t>gian</a:t>
            </a:r>
            <a:r>
              <a:rPr lang="en-US" i="0" dirty="0">
                <a:sym typeface="Calibri"/>
              </a:rPr>
              <a:t> </a:t>
            </a:r>
            <a:r>
              <a:rPr lang="en-US" i="0" dirty="0" err="1">
                <a:sym typeface="Calibri"/>
              </a:rPr>
              <a:t>hàng</a:t>
            </a:r>
            <a:endParaRPr i="0" dirty="0">
              <a:sym typeface="Calibri"/>
            </a:endParaRPr>
          </a:p>
        </p:txBody>
      </p:sp>
      <p:sp>
        <p:nvSpPr>
          <p:cNvPr id="19" name="Google Shape;72;p3">
            <a:extLst>
              <a:ext uri="{FF2B5EF4-FFF2-40B4-BE49-F238E27FC236}">
                <a16:creationId xmlns:a16="http://schemas.microsoft.com/office/drawing/2014/main" id="{A543F8CE-31DE-4A58-ADD8-F79C6E3808DE}"/>
              </a:ext>
            </a:extLst>
          </p:cNvPr>
          <p:cNvSpPr txBox="1"/>
          <p:nvPr/>
        </p:nvSpPr>
        <p:spPr>
          <a:xfrm>
            <a:off x="4580353" y="2716168"/>
            <a:ext cx="4266639"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a:sym typeface="Calibri"/>
              </a:rPr>
              <a:t>Tỷ lệ chuyển đổi của những ng</a:t>
            </a:r>
            <a:r>
              <a:rPr lang="vi-VN">
                <a:sym typeface="Calibri"/>
              </a:rPr>
              <a:t>ư</a:t>
            </a:r>
            <a:r>
              <a:rPr lang="en-US">
                <a:sym typeface="Calibri"/>
              </a:rPr>
              <a:t>ời mua hàng thành công</a:t>
            </a:r>
            <a:endParaRPr lang="en-US" dirty="0">
              <a:sym typeface="Calibri"/>
            </a:endParaRPr>
          </a:p>
        </p:txBody>
      </p:sp>
      <p:sp>
        <p:nvSpPr>
          <p:cNvPr id="20" name="Oval 19">
            <a:extLst>
              <a:ext uri="{FF2B5EF4-FFF2-40B4-BE49-F238E27FC236}">
                <a16:creationId xmlns:a16="http://schemas.microsoft.com/office/drawing/2014/main" id="{F37D7DB5-6F14-478C-8362-EC3A4D4C74FF}"/>
              </a:ext>
            </a:extLst>
          </p:cNvPr>
          <p:cNvSpPr/>
          <p:nvPr/>
        </p:nvSpPr>
        <p:spPr>
          <a:xfrm>
            <a:off x="4570495" y="3723093"/>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22" name="Google Shape;396;p30">
            <a:extLst>
              <a:ext uri="{FF2B5EF4-FFF2-40B4-BE49-F238E27FC236}">
                <a16:creationId xmlns:a16="http://schemas.microsoft.com/office/drawing/2014/main" id="{29F7BB7E-8928-4819-A9E2-00664EA2A02D}"/>
              </a:ext>
            </a:extLst>
          </p:cNvPr>
          <p:cNvSpPr txBox="1"/>
          <p:nvPr/>
        </p:nvSpPr>
        <p:spPr>
          <a:xfrm>
            <a:off x="4637865" y="3569466"/>
            <a:ext cx="3950603" cy="474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a:t>45% các tài khoản là buyer thì đều đã mua ít nhất 1 sản phẩm</a:t>
            </a:r>
            <a:endParaRPr lang="en-US" sz="1200" dirty="0"/>
          </a:p>
        </p:txBody>
      </p:sp>
      <p:sp>
        <p:nvSpPr>
          <p:cNvPr id="23" name="Arrow: Curved Left 22">
            <a:extLst>
              <a:ext uri="{FF2B5EF4-FFF2-40B4-BE49-F238E27FC236}">
                <a16:creationId xmlns:a16="http://schemas.microsoft.com/office/drawing/2014/main" id="{47002B64-C77F-4AE5-9487-088B3E28587D}"/>
              </a:ext>
            </a:extLst>
          </p:cNvPr>
          <p:cNvSpPr/>
          <p:nvPr/>
        </p:nvSpPr>
        <p:spPr>
          <a:xfrm>
            <a:off x="7300719" y="1968599"/>
            <a:ext cx="150222" cy="287383"/>
          </a:xfrm>
          <a:prstGeom prst="curved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Google Shape;72;p3">
            <a:extLst>
              <a:ext uri="{FF2B5EF4-FFF2-40B4-BE49-F238E27FC236}">
                <a16:creationId xmlns:a16="http://schemas.microsoft.com/office/drawing/2014/main" id="{72177A83-59C1-45E5-9FA6-1E9C98E9F122}"/>
              </a:ext>
            </a:extLst>
          </p:cNvPr>
          <p:cNvSpPr txBox="1"/>
          <p:nvPr/>
        </p:nvSpPr>
        <p:spPr>
          <a:xfrm>
            <a:off x="7375830" y="1948710"/>
            <a:ext cx="496389"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i="0">
                <a:solidFill>
                  <a:schemeClr val="tx1"/>
                </a:solidFill>
                <a:sym typeface="Calibri"/>
              </a:rPr>
              <a:t>45%</a:t>
            </a:r>
            <a:endParaRPr lang="en-US" i="0" dirty="0">
              <a:solidFill>
                <a:schemeClr val="tx1"/>
              </a:solidFill>
              <a:sym typeface="Calibri"/>
            </a:endParaRPr>
          </a:p>
        </p:txBody>
      </p:sp>
      <p:sp>
        <p:nvSpPr>
          <p:cNvPr id="25" name="Google Shape;396;p30">
            <a:extLst>
              <a:ext uri="{FF2B5EF4-FFF2-40B4-BE49-F238E27FC236}">
                <a16:creationId xmlns:a16="http://schemas.microsoft.com/office/drawing/2014/main" id="{730B3B60-9DB2-4560-8817-AFA4FFE9224D}"/>
              </a:ext>
            </a:extLst>
          </p:cNvPr>
          <p:cNvSpPr txBox="1"/>
          <p:nvPr/>
        </p:nvSpPr>
        <p:spPr>
          <a:xfrm>
            <a:off x="343029" y="4047788"/>
            <a:ext cx="8255297" cy="474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b="1">
                <a:solidFill>
                  <a:srgbClr val="C00000"/>
                </a:solidFill>
              </a:rPr>
              <a:t>=&gt; Các tài khoản có sản phẩm trong giỏ hàng hoặc có hàng trong gian hàng của mình có tỷ lệ cao sẽ mua hàng hoặc bán hàng trên sàn</a:t>
            </a:r>
            <a:endParaRPr lang="en-US" sz="1200" b="1" dirty="0">
              <a:solidFill>
                <a:srgbClr val="C00000"/>
              </a:solidFill>
            </a:endParaRPr>
          </a:p>
        </p:txBody>
      </p:sp>
    </p:spTree>
    <p:extLst>
      <p:ext uri="{BB962C8B-B14F-4D97-AF65-F5344CB8AC3E}">
        <p14:creationId xmlns:p14="http://schemas.microsoft.com/office/powerpoint/2010/main" val="2952914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7E1DE1-32ED-E239-1226-2EBD98CC2FE1}"/>
              </a:ext>
            </a:extLst>
          </p:cNvPr>
          <p:cNvPicPr>
            <a:picLocks noChangeAspect="1"/>
          </p:cNvPicPr>
          <p:nvPr/>
        </p:nvPicPr>
        <p:blipFill>
          <a:blip r:embed="rId2"/>
          <a:stretch>
            <a:fillRect/>
          </a:stretch>
        </p:blipFill>
        <p:spPr>
          <a:xfrm>
            <a:off x="374856" y="1054273"/>
            <a:ext cx="4148644" cy="2763370"/>
          </a:xfrm>
          <a:prstGeom prst="rect">
            <a:avLst/>
          </a:prstGeom>
          <a:effectLst>
            <a:outerShdw blurRad="63500" sx="102000" sy="102000" algn="ctr" rotWithShape="0">
              <a:prstClr val="black">
                <a:alpha val="15000"/>
              </a:prstClr>
            </a:outerShdw>
          </a:effectLst>
        </p:spPr>
      </p:pic>
      <p:sp>
        <p:nvSpPr>
          <p:cNvPr id="6" name="Google Shape;72;p3">
            <a:extLst>
              <a:ext uri="{FF2B5EF4-FFF2-40B4-BE49-F238E27FC236}">
                <a16:creationId xmlns:a16="http://schemas.microsoft.com/office/drawing/2014/main" id="{72D97B48-A237-1239-0113-E77B4BADE37E}"/>
              </a:ext>
            </a:extLst>
          </p:cNvPr>
          <p:cNvSpPr txBox="1"/>
          <p:nvPr/>
        </p:nvSpPr>
        <p:spPr>
          <a:xfrm>
            <a:off x="374856" y="3840411"/>
            <a:ext cx="4148644"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err="1">
                <a:sym typeface="Calibri"/>
              </a:rPr>
              <a:t>Số</a:t>
            </a:r>
            <a:r>
              <a:rPr lang="en-US" dirty="0">
                <a:sym typeface="Calibri"/>
              </a:rPr>
              <a:t> </a:t>
            </a:r>
            <a:r>
              <a:rPr lang="en-US" dirty="0" err="1">
                <a:sym typeface="Calibri"/>
              </a:rPr>
              <a:t>lượng</a:t>
            </a:r>
            <a:r>
              <a:rPr lang="en-US" dirty="0">
                <a:sym typeface="Calibri"/>
              </a:rPr>
              <a:t> </a:t>
            </a:r>
            <a:r>
              <a:rPr lang="en-US" dirty="0" err="1">
                <a:sym typeface="Calibri"/>
              </a:rPr>
              <a:t>sản</a:t>
            </a:r>
            <a:r>
              <a:rPr lang="en-US" dirty="0">
                <a:sym typeface="Calibri"/>
              </a:rPr>
              <a:t> </a:t>
            </a:r>
            <a:r>
              <a:rPr lang="en-US" dirty="0" err="1">
                <a:sym typeface="Calibri"/>
              </a:rPr>
              <a:t>phẩm</a:t>
            </a:r>
            <a:r>
              <a:rPr lang="en-US" dirty="0">
                <a:sym typeface="Calibri"/>
              </a:rPr>
              <a:t> </a:t>
            </a:r>
            <a:r>
              <a:rPr lang="en-US" dirty="0" err="1">
                <a:sym typeface="Calibri"/>
              </a:rPr>
              <a:t>mua</a:t>
            </a:r>
            <a:r>
              <a:rPr lang="en-US" dirty="0">
                <a:sym typeface="Calibri"/>
              </a:rPr>
              <a:t> TB </a:t>
            </a:r>
            <a:r>
              <a:rPr lang="en-US" dirty="0" err="1">
                <a:sym typeface="Calibri"/>
              </a:rPr>
              <a:t>và</a:t>
            </a:r>
            <a:r>
              <a:rPr lang="en-US" dirty="0">
                <a:sym typeface="Calibri"/>
              </a:rPr>
              <a:t> </a:t>
            </a:r>
            <a:r>
              <a:rPr lang="en-US" dirty="0" err="1">
                <a:sym typeface="Calibri"/>
              </a:rPr>
              <a:t>bán</a:t>
            </a:r>
            <a:r>
              <a:rPr lang="en-US" dirty="0">
                <a:sym typeface="Calibri"/>
              </a:rPr>
              <a:t> TB </a:t>
            </a:r>
            <a:r>
              <a:rPr lang="en-US" dirty="0" err="1">
                <a:sym typeface="Calibri"/>
              </a:rPr>
              <a:t>theo</a:t>
            </a:r>
            <a:r>
              <a:rPr lang="en-US" dirty="0">
                <a:sym typeface="Calibri"/>
              </a:rPr>
              <a:t> </a:t>
            </a:r>
            <a:r>
              <a:rPr lang="en-US" dirty="0" err="1">
                <a:sym typeface="Calibri"/>
              </a:rPr>
              <a:t>danh</a:t>
            </a:r>
            <a:r>
              <a:rPr lang="en-US" dirty="0">
                <a:sym typeface="Calibri"/>
              </a:rPr>
              <a:t> </a:t>
            </a:r>
            <a:r>
              <a:rPr lang="en-US" dirty="0" err="1">
                <a:sym typeface="Calibri"/>
              </a:rPr>
              <a:t>xưng</a:t>
            </a:r>
            <a:endParaRPr lang="en-US" dirty="0">
              <a:sym typeface="Calibri"/>
            </a:endParaRPr>
          </a:p>
        </p:txBody>
      </p:sp>
      <p:sp>
        <p:nvSpPr>
          <p:cNvPr id="7" name="Oval 6">
            <a:extLst>
              <a:ext uri="{FF2B5EF4-FFF2-40B4-BE49-F238E27FC236}">
                <a16:creationId xmlns:a16="http://schemas.microsoft.com/office/drawing/2014/main" id="{DDE777C1-47CF-1C76-DCA2-929013A9643F}"/>
              </a:ext>
            </a:extLst>
          </p:cNvPr>
          <p:cNvSpPr/>
          <p:nvPr/>
        </p:nvSpPr>
        <p:spPr>
          <a:xfrm>
            <a:off x="4701321" y="1694172"/>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8" name="Google Shape;396;p30">
            <a:extLst>
              <a:ext uri="{FF2B5EF4-FFF2-40B4-BE49-F238E27FC236}">
                <a16:creationId xmlns:a16="http://schemas.microsoft.com/office/drawing/2014/main" id="{EF7318CE-9DE7-3BD6-A090-FD87C3DDF773}"/>
              </a:ext>
            </a:extLst>
          </p:cNvPr>
          <p:cNvSpPr txBox="1"/>
          <p:nvPr/>
        </p:nvSpPr>
        <p:spPr>
          <a:xfrm>
            <a:off x="4768691" y="1534014"/>
            <a:ext cx="4238831"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a:t>Các tài khoản là mrs và mr có số l</a:t>
            </a:r>
            <a:r>
              <a:rPr lang="vi-VN" sz="1200"/>
              <a:t>ư</a:t>
            </a:r>
            <a:r>
              <a:rPr lang="en-US" sz="1200"/>
              <a:t>ợng bán TB ở mức cao</a:t>
            </a:r>
            <a:endParaRPr lang="en-US" sz="1200" dirty="0"/>
          </a:p>
        </p:txBody>
      </p:sp>
      <p:sp>
        <p:nvSpPr>
          <p:cNvPr id="2" name="Right Brace 1">
            <a:extLst>
              <a:ext uri="{FF2B5EF4-FFF2-40B4-BE49-F238E27FC236}">
                <a16:creationId xmlns:a16="http://schemas.microsoft.com/office/drawing/2014/main" id="{F243FFBA-E0A3-459C-8821-DFBCF52A5ED2}"/>
              </a:ext>
            </a:extLst>
          </p:cNvPr>
          <p:cNvSpPr/>
          <p:nvPr/>
        </p:nvSpPr>
        <p:spPr>
          <a:xfrm rot="16200000">
            <a:off x="1289072" y="1370959"/>
            <a:ext cx="165060" cy="1023584"/>
          </a:xfrm>
          <a:prstGeom prst="rightBrace">
            <a:avLst>
              <a:gd name="adj1" fmla="val 8333"/>
              <a:gd name="adj2" fmla="val 4933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Google Shape;72;p3">
            <a:extLst>
              <a:ext uri="{FF2B5EF4-FFF2-40B4-BE49-F238E27FC236}">
                <a16:creationId xmlns:a16="http://schemas.microsoft.com/office/drawing/2014/main" id="{32B063D8-72D5-49C0-A806-53B5CEA44AAF}"/>
              </a:ext>
            </a:extLst>
          </p:cNvPr>
          <p:cNvSpPr txBox="1"/>
          <p:nvPr/>
        </p:nvSpPr>
        <p:spPr>
          <a:xfrm>
            <a:off x="630913" y="1236867"/>
            <a:ext cx="1642738"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i="0">
                <a:solidFill>
                  <a:schemeClr val="tx1"/>
                </a:solidFill>
                <a:sym typeface="Calibri"/>
              </a:rPr>
              <a:t>Số l</a:t>
            </a:r>
            <a:r>
              <a:rPr lang="vi-VN" i="0">
                <a:solidFill>
                  <a:schemeClr val="tx1"/>
                </a:solidFill>
                <a:sym typeface="Calibri"/>
              </a:rPr>
              <a:t>ư</a:t>
            </a:r>
            <a:r>
              <a:rPr lang="en-US" i="0">
                <a:solidFill>
                  <a:schemeClr val="tx1"/>
                </a:solidFill>
                <a:sym typeface="Calibri"/>
              </a:rPr>
              <a:t>ợng mua và bán TB đều nhau nh</a:t>
            </a:r>
            <a:r>
              <a:rPr lang="vi-VN" i="0">
                <a:solidFill>
                  <a:schemeClr val="tx1"/>
                </a:solidFill>
                <a:sym typeface="Calibri"/>
              </a:rPr>
              <a:t>ư</a:t>
            </a:r>
            <a:r>
              <a:rPr lang="en-US" i="0">
                <a:solidFill>
                  <a:schemeClr val="tx1"/>
                </a:solidFill>
                <a:sym typeface="Calibri"/>
              </a:rPr>
              <a:t>ng số l</a:t>
            </a:r>
            <a:r>
              <a:rPr lang="vi-VN" i="0">
                <a:solidFill>
                  <a:schemeClr val="tx1"/>
                </a:solidFill>
                <a:sym typeface="Calibri"/>
              </a:rPr>
              <a:t>ư</a:t>
            </a:r>
            <a:r>
              <a:rPr lang="en-US" i="0">
                <a:solidFill>
                  <a:schemeClr val="tx1"/>
                </a:solidFill>
                <a:sym typeface="Calibri"/>
              </a:rPr>
              <a:t>ợng tài khoản thấp</a:t>
            </a:r>
            <a:endParaRPr lang="en-US" i="0" dirty="0">
              <a:solidFill>
                <a:schemeClr val="tx1"/>
              </a:solidFill>
              <a:sym typeface="Calibri"/>
            </a:endParaRPr>
          </a:p>
        </p:txBody>
      </p:sp>
      <p:sp>
        <p:nvSpPr>
          <p:cNvPr id="10" name="Oval 9">
            <a:extLst>
              <a:ext uri="{FF2B5EF4-FFF2-40B4-BE49-F238E27FC236}">
                <a16:creationId xmlns:a16="http://schemas.microsoft.com/office/drawing/2014/main" id="{9DE3FB70-AD50-44CF-B3F8-43177F99C787}"/>
              </a:ext>
            </a:extLst>
          </p:cNvPr>
          <p:cNvSpPr/>
          <p:nvPr/>
        </p:nvSpPr>
        <p:spPr>
          <a:xfrm>
            <a:off x="4701321" y="2095438"/>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1" name="Google Shape;396;p30">
            <a:extLst>
              <a:ext uri="{FF2B5EF4-FFF2-40B4-BE49-F238E27FC236}">
                <a16:creationId xmlns:a16="http://schemas.microsoft.com/office/drawing/2014/main" id="{8BDF824F-32A6-407D-8F55-49BC59AAD8F4}"/>
              </a:ext>
            </a:extLst>
          </p:cNvPr>
          <p:cNvSpPr txBox="1"/>
          <p:nvPr/>
        </p:nvSpPr>
        <p:spPr>
          <a:xfrm>
            <a:off x="4768691" y="1935280"/>
            <a:ext cx="4238831"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a:t>Các tài khoản là miss có số l</a:t>
            </a:r>
            <a:r>
              <a:rPr lang="vi-VN" sz="1200"/>
              <a:t>ư</a:t>
            </a:r>
            <a:r>
              <a:rPr lang="en-US" sz="1200"/>
              <a:t>ợng mua TB cao hơn so với mrs và mr. </a:t>
            </a:r>
            <a:r>
              <a:rPr lang="en-US" sz="1200" b="1"/>
              <a:t>Số l</a:t>
            </a:r>
            <a:r>
              <a:rPr lang="vi-VN" sz="1200" b="1"/>
              <a:t>ư</a:t>
            </a:r>
            <a:r>
              <a:rPr lang="en-US" sz="1200" b="1"/>
              <a:t>ợng cái tài khoản miss thấp -&gt; ch</a:t>
            </a:r>
            <a:r>
              <a:rPr lang="vi-VN" sz="1200" b="1"/>
              <a:t>ư</a:t>
            </a:r>
            <a:r>
              <a:rPr lang="en-US" sz="1200" b="1"/>
              <a:t>a thể kết luận các tài khoản có l</a:t>
            </a:r>
            <a:r>
              <a:rPr lang="vi-VN" sz="1200" b="1"/>
              <a:t>ư</a:t>
            </a:r>
            <a:r>
              <a:rPr lang="en-US" sz="1200" b="1"/>
              <a:t>ợng mua TB cao hơn mrs và mr</a:t>
            </a:r>
            <a:endParaRPr lang="en-US" sz="1200" b="1" dirty="0"/>
          </a:p>
        </p:txBody>
      </p:sp>
      <p:sp>
        <p:nvSpPr>
          <p:cNvPr id="13" name="Google Shape;396;p30">
            <a:extLst>
              <a:ext uri="{FF2B5EF4-FFF2-40B4-BE49-F238E27FC236}">
                <a16:creationId xmlns:a16="http://schemas.microsoft.com/office/drawing/2014/main" id="{E663013B-9EAD-4161-8F23-348F18543BD2}"/>
              </a:ext>
            </a:extLst>
          </p:cNvPr>
          <p:cNvSpPr txBox="1"/>
          <p:nvPr/>
        </p:nvSpPr>
        <p:spPr>
          <a:xfrm>
            <a:off x="4627326" y="2634003"/>
            <a:ext cx="4380196"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b="1">
                <a:solidFill>
                  <a:srgbClr val="C00000"/>
                </a:solidFill>
              </a:rPr>
              <a:t>-&gt; Ta sẽ tìm hiểu về việc mua và bán các sản phẩm trên sàn ở phần tiếp theo</a:t>
            </a:r>
            <a:endParaRPr lang="en-US" sz="1200" b="1" dirty="0">
              <a:solidFill>
                <a:srgbClr val="C00000"/>
              </a:solidFill>
            </a:endParaRPr>
          </a:p>
        </p:txBody>
      </p:sp>
      <p:sp>
        <p:nvSpPr>
          <p:cNvPr id="16" name="Google Shape;70;p3">
            <a:extLst>
              <a:ext uri="{FF2B5EF4-FFF2-40B4-BE49-F238E27FC236}">
                <a16:creationId xmlns:a16="http://schemas.microsoft.com/office/drawing/2014/main" id="{95085871-CD92-42AC-AAAB-C9E873036F53}"/>
              </a:ext>
            </a:extLst>
          </p:cNvPr>
          <p:cNvSpPr txBox="1"/>
          <p:nvPr/>
        </p:nvSpPr>
        <p:spPr>
          <a:xfrm>
            <a:off x="1452282" y="0"/>
            <a:ext cx="6239436" cy="68048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Livvic"/>
              <a:buNone/>
            </a:pPr>
            <a:r>
              <a:rPr lang="en-US" sz="2000" b="1" i="0" u="none" strike="noStrike" cap="none" dirty="0">
                <a:solidFill>
                  <a:srgbClr val="C00000"/>
                </a:solidFill>
                <a:latin typeface="Roboto" pitchFamily="2" charset="0"/>
                <a:ea typeface="Roboto" pitchFamily="2" charset="0"/>
                <a:cs typeface="Calibri"/>
                <a:sym typeface="Calibri"/>
              </a:rPr>
              <a:t>3. PHÂN </a:t>
            </a:r>
            <a:r>
              <a:rPr lang="en-US" sz="2000" b="1" i="0" u="none" strike="noStrike" cap="none">
                <a:solidFill>
                  <a:srgbClr val="C00000"/>
                </a:solidFill>
                <a:latin typeface="Roboto" pitchFamily="2" charset="0"/>
                <a:ea typeface="Roboto" pitchFamily="2" charset="0"/>
                <a:cs typeface="Calibri"/>
                <a:sym typeface="Calibri"/>
              </a:rPr>
              <a:t>TÍCH HOẠT ĐỘNG CỦA CÁC TÀI KHOẢN</a:t>
            </a:r>
            <a:endParaRPr sz="2000" dirty="0">
              <a:solidFill>
                <a:srgbClr val="C00000"/>
              </a:solidFill>
              <a:latin typeface="Roboto" pitchFamily="2" charset="0"/>
              <a:ea typeface="Roboto" pitchFamily="2" charset="0"/>
            </a:endParaRPr>
          </a:p>
        </p:txBody>
      </p:sp>
    </p:spTree>
    <p:extLst>
      <p:ext uri="{BB962C8B-B14F-4D97-AF65-F5344CB8AC3E}">
        <p14:creationId xmlns:p14="http://schemas.microsoft.com/office/powerpoint/2010/main" val="67145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72;p3">
            <a:extLst>
              <a:ext uri="{FF2B5EF4-FFF2-40B4-BE49-F238E27FC236}">
                <a16:creationId xmlns:a16="http://schemas.microsoft.com/office/drawing/2014/main" id="{72D97B48-A237-1239-0113-E77B4BADE37E}"/>
              </a:ext>
            </a:extLst>
          </p:cNvPr>
          <p:cNvSpPr txBox="1"/>
          <p:nvPr/>
        </p:nvSpPr>
        <p:spPr>
          <a:xfrm>
            <a:off x="258848" y="3697938"/>
            <a:ext cx="4148644" cy="3463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a:sym typeface="Calibri"/>
              </a:rPr>
              <a:t>Mối t</a:t>
            </a:r>
            <a:r>
              <a:rPr lang="vi-VN">
                <a:sym typeface="Calibri"/>
              </a:rPr>
              <a:t>ư</a:t>
            </a:r>
            <a:r>
              <a:rPr lang="en-US">
                <a:sym typeface="Calibri"/>
              </a:rPr>
              <a:t>ơng quan giữa việc có sản phẩm trong giỏ hàng và mua hàng</a:t>
            </a:r>
            <a:endParaRPr lang="en-US" dirty="0">
              <a:sym typeface="Calibri"/>
            </a:endParaRPr>
          </a:p>
        </p:txBody>
      </p:sp>
      <p:sp>
        <p:nvSpPr>
          <p:cNvPr id="7" name="Oval 6">
            <a:extLst>
              <a:ext uri="{FF2B5EF4-FFF2-40B4-BE49-F238E27FC236}">
                <a16:creationId xmlns:a16="http://schemas.microsoft.com/office/drawing/2014/main" id="{DDE777C1-47CF-1C76-DCA2-929013A9643F}"/>
              </a:ext>
            </a:extLst>
          </p:cNvPr>
          <p:cNvSpPr/>
          <p:nvPr/>
        </p:nvSpPr>
        <p:spPr>
          <a:xfrm>
            <a:off x="4694497" y="1230142"/>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8" name="Google Shape;396;p30">
            <a:extLst>
              <a:ext uri="{FF2B5EF4-FFF2-40B4-BE49-F238E27FC236}">
                <a16:creationId xmlns:a16="http://schemas.microsoft.com/office/drawing/2014/main" id="{EF7318CE-9DE7-3BD6-A090-FD87C3DDF773}"/>
              </a:ext>
            </a:extLst>
          </p:cNvPr>
          <p:cNvSpPr txBox="1"/>
          <p:nvPr/>
        </p:nvSpPr>
        <p:spPr>
          <a:xfrm>
            <a:off x="4761868" y="1069984"/>
            <a:ext cx="3829398"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a:t>Mức độ phân tán tập trung ở gốc tọa độ và men theo chiều Oy</a:t>
            </a:r>
            <a:endParaRPr lang="en-US" sz="1200" dirty="0"/>
          </a:p>
        </p:txBody>
      </p:sp>
      <p:pic>
        <p:nvPicPr>
          <p:cNvPr id="3" name="Picture 2">
            <a:extLst>
              <a:ext uri="{FF2B5EF4-FFF2-40B4-BE49-F238E27FC236}">
                <a16:creationId xmlns:a16="http://schemas.microsoft.com/office/drawing/2014/main" id="{E5635A11-40CD-E4AE-F184-BE3AA5D333F4}"/>
              </a:ext>
            </a:extLst>
          </p:cNvPr>
          <p:cNvPicPr>
            <a:picLocks noChangeAspect="1"/>
          </p:cNvPicPr>
          <p:nvPr/>
        </p:nvPicPr>
        <p:blipFill>
          <a:blip r:embed="rId2"/>
          <a:stretch>
            <a:fillRect/>
          </a:stretch>
        </p:blipFill>
        <p:spPr>
          <a:xfrm>
            <a:off x="258849" y="934567"/>
            <a:ext cx="4120064" cy="2763371"/>
          </a:xfrm>
          <a:prstGeom prst="rect">
            <a:avLst/>
          </a:prstGeom>
          <a:effectLst>
            <a:outerShdw blurRad="63500" sx="102000" sy="102000" algn="ctr" rotWithShape="0">
              <a:prstClr val="black">
                <a:alpha val="15000"/>
              </a:prstClr>
            </a:outerShdw>
          </a:effectLst>
        </p:spPr>
      </p:pic>
      <p:sp>
        <p:nvSpPr>
          <p:cNvPr id="2" name="Rectangle 1">
            <a:extLst>
              <a:ext uri="{FF2B5EF4-FFF2-40B4-BE49-F238E27FC236}">
                <a16:creationId xmlns:a16="http://schemas.microsoft.com/office/drawing/2014/main" id="{253CED62-DB69-4C79-93D0-D3E3B4327740}"/>
              </a:ext>
            </a:extLst>
          </p:cNvPr>
          <p:cNvSpPr/>
          <p:nvPr/>
        </p:nvSpPr>
        <p:spPr>
          <a:xfrm>
            <a:off x="614147" y="2640842"/>
            <a:ext cx="839338" cy="8090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99331B-15A5-48AF-B890-6B6206198A4C}"/>
              </a:ext>
            </a:extLst>
          </p:cNvPr>
          <p:cNvSpPr/>
          <p:nvPr/>
        </p:nvSpPr>
        <p:spPr>
          <a:xfrm>
            <a:off x="4694497" y="1724369"/>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0" name="Google Shape;396;p30">
            <a:extLst>
              <a:ext uri="{FF2B5EF4-FFF2-40B4-BE49-F238E27FC236}">
                <a16:creationId xmlns:a16="http://schemas.microsoft.com/office/drawing/2014/main" id="{30EFCC42-DD39-42DB-A4D8-462EB4A588C6}"/>
              </a:ext>
            </a:extLst>
          </p:cNvPr>
          <p:cNvSpPr txBox="1"/>
          <p:nvPr/>
        </p:nvSpPr>
        <p:spPr>
          <a:xfrm>
            <a:off x="4761868" y="1564211"/>
            <a:ext cx="4279774"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a:t>Số l</a:t>
            </a:r>
            <a:r>
              <a:rPr lang="vi-VN" sz="1200"/>
              <a:t>ư</a:t>
            </a:r>
            <a:r>
              <a:rPr lang="en-US" sz="1200"/>
              <a:t>ợng sản phẩm trong giỏ hàng tập trung từ 0 – 1000 sản phẩm. Số l</a:t>
            </a:r>
            <a:r>
              <a:rPr lang="vi-VN" sz="1200"/>
              <a:t>ư</a:t>
            </a:r>
            <a:r>
              <a:rPr lang="en-US" sz="1200"/>
              <a:t>ợng sản phẩm đã mua tập trung từ 0 – 100 sản phẩm</a:t>
            </a:r>
            <a:endParaRPr lang="en-US" sz="1200" dirty="0"/>
          </a:p>
        </p:txBody>
      </p:sp>
      <p:sp>
        <p:nvSpPr>
          <p:cNvPr id="11" name="Google Shape;396;p30">
            <a:extLst>
              <a:ext uri="{FF2B5EF4-FFF2-40B4-BE49-F238E27FC236}">
                <a16:creationId xmlns:a16="http://schemas.microsoft.com/office/drawing/2014/main" id="{C3901377-2744-403C-B014-9EDA22CC826A}"/>
              </a:ext>
            </a:extLst>
          </p:cNvPr>
          <p:cNvSpPr txBox="1"/>
          <p:nvPr/>
        </p:nvSpPr>
        <p:spPr>
          <a:xfrm>
            <a:off x="4782740" y="2315841"/>
            <a:ext cx="4279774" cy="441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b="1">
                <a:solidFill>
                  <a:srgbClr val="C00000"/>
                </a:solidFill>
              </a:rPr>
              <a:t>Khách hàng đang chờ một sự tác động để thực hiện hành vi mua hàng của mình</a:t>
            </a:r>
            <a:endParaRPr lang="en-US" sz="1200" b="1" dirty="0">
              <a:solidFill>
                <a:srgbClr val="C00000"/>
              </a:solidFill>
            </a:endParaRPr>
          </a:p>
        </p:txBody>
      </p:sp>
      <p:sp>
        <p:nvSpPr>
          <p:cNvPr id="12" name="Google Shape;396;p30">
            <a:extLst>
              <a:ext uri="{FF2B5EF4-FFF2-40B4-BE49-F238E27FC236}">
                <a16:creationId xmlns:a16="http://schemas.microsoft.com/office/drawing/2014/main" id="{2254FE60-851B-409C-BE51-B45E229A2A75}"/>
              </a:ext>
            </a:extLst>
          </p:cNvPr>
          <p:cNvSpPr txBox="1"/>
          <p:nvPr/>
        </p:nvSpPr>
        <p:spPr>
          <a:xfrm>
            <a:off x="4775916" y="2803244"/>
            <a:ext cx="4279774" cy="441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b="1">
                <a:solidFill>
                  <a:srgbClr val="C00000"/>
                </a:solidFill>
              </a:rPr>
              <a:t>Các tài khoản mua số l</a:t>
            </a:r>
            <a:r>
              <a:rPr lang="vi-VN" sz="1200" b="1">
                <a:solidFill>
                  <a:srgbClr val="C00000"/>
                </a:solidFill>
              </a:rPr>
              <a:t>ư</a:t>
            </a:r>
            <a:r>
              <a:rPr lang="en-US" sz="1200" b="1">
                <a:solidFill>
                  <a:srgbClr val="C00000"/>
                </a:solidFill>
              </a:rPr>
              <a:t>ợng nhỏ + nhiều tài khoản cùng mua -&gt; Số l</a:t>
            </a:r>
            <a:r>
              <a:rPr lang="vi-VN" sz="1200" b="1">
                <a:solidFill>
                  <a:srgbClr val="C00000"/>
                </a:solidFill>
              </a:rPr>
              <a:t>ư</a:t>
            </a:r>
            <a:r>
              <a:rPr lang="en-US" sz="1200" b="1">
                <a:solidFill>
                  <a:srgbClr val="C00000"/>
                </a:solidFill>
              </a:rPr>
              <a:t>ợng mua hàng TB thấp</a:t>
            </a:r>
            <a:endParaRPr lang="en-US" sz="1200" b="1" dirty="0">
              <a:solidFill>
                <a:srgbClr val="C00000"/>
              </a:solidFill>
            </a:endParaRPr>
          </a:p>
        </p:txBody>
      </p:sp>
      <p:sp>
        <p:nvSpPr>
          <p:cNvPr id="5" name="Left Brace 4">
            <a:extLst>
              <a:ext uri="{FF2B5EF4-FFF2-40B4-BE49-F238E27FC236}">
                <a16:creationId xmlns:a16="http://schemas.microsoft.com/office/drawing/2014/main" id="{9023758D-CC99-4982-8E66-EA15146BFC89}"/>
              </a:ext>
            </a:extLst>
          </p:cNvPr>
          <p:cNvSpPr/>
          <p:nvPr/>
        </p:nvSpPr>
        <p:spPr>
          <a:xfrm>
            <a:off x="4633717" y="2377668"/>
            <a:ext cx="203447" cy="977680"/>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Google Shape;70;p3">
            <a:extLst>
              <a:ext uri="{FF2B5EF4-FFF2-40B4-BE49-F238E27FC236}">
                <a16:creationId xmlns:a16="http://schemas.microsoft.com/office/drawing/2014/main" id="{D9CD7708-F7E7-4CF3-A73C-A79D9F167B5F}"/>
              </a:ext>
            </a:extLst>
          </p:cNvPr>
          <p:cNvSpPr txBox="1"/>
          <p:nvPr/>
        </p:nvSpPr>
        <p:spPr>
          <a:xfrm>
            <a:off x="1452282" y="0"/>
            <a:ext cx="6239436" cy="68048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Livvic"/>
              <a:buNone/>
            </a:pPr>
            <a:r>
              <a:rPr lang="en-US" sz="2000" b="1" i="0" u="none" strike="noStrike" cap="none" dirty="0">
                <a:solidFill>
                  <a:srgbClr val="C00000"/>
                </a:solidFill>
                <a:latin typeface="Roboto" pitchFamily="2" charset="0"/>
                <a:ea typeface="Roboto" pitchFamily="2" charset="0"/>
                <a:cs typeface="Calibri"/>
                <a:sym typeface="Calibri"/>
              </a:rPr>
              <a:t>3. PHÂN </a:t>
            </a:r>
            <a:r>
              <a:rPr lang="en-US" sz="2000" b="1" i="0" u="none" strike="noStrike" cap="none">
                <a:solidFill>
                  <a:srgbClr val="C00000"/>
                </a:solidFill>
                <a:latin typeface="Roboto" pitchFamily="2" charset="0"/>
                <a:ea typeface="Roboto" pitchFamily="2" charset="0"/>
                <a:cs typeface="Calibri"/>
                <a:sym typeface="Calibri"/>
              </a:rPr>
              <a:t>TÍCH HOẠT ĐỘNG CỦA CÁC TÀI KHOẢN</a:t>
            </a:r>
            <a:endParaRPr sz="2000" dirty="0">
              <a:solidFill>
                <a:srgbClr val="C00000"/>
              </a:solidFill>
              <a:latin typeface="Roboto" pitchFamily="2" charset="0"/>
              <a:ea typeface="Roboto" pitchFamily="2" charset="0"/>
            </a:endParaRPr>
          </a:p>
        </p:txBody>
      </p:sp>
    </p:spTree>
    <p:extLst>
      <p:ext uri="{BB962C8B-B14F-4D97-AF65-F5344CB8AC3E}">
        <p14:creationId xmlns:p14="http://schemas.microsoft.com/office/powerpoint/2010/main" val="4115704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72;p3">
            <a:extLst>
              <a:ext uri="{FF2B5EF4-FFF2-40B4-BE49-F238E27FC236}">
                <a16:creationId xmlns:a16="http://schemas.microsoft.com/office/drawing/2014/main" id="{72D97B48-A237-1239-0113-E77B4BADE37E}"/>
              </a:ext>
            </a:extLst>
          </p:cNvPr>
          <p:cNvSpPr txBox="1"/>
          <p:nvPr/>
        </p:nvSpPr>
        <p:spPr>
          <a:xfrm>
            <a:off x="374856" y="3704663"/>
            <a:ext cx="4148644" cy="3259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a:sym typeface="Calibri"/>
              </a:rPr>
              <a:t>Mối t</a:t>
            </a:r>
            <a:r>
              <a:rPr lang="vi-VN">
                <a:sym typeface="Calibri"/>
              </a:rPr>
              <a:t>ư</a:t>
            </a:r>
            <a:r>
              <a:rPr lang="en-US">
                <a:sym typeface="Calibri"/>
              </a:rPr>
              <a:t>ơng quan giữa việc có sản phẩm trong gian hàng và bán hàng</a:t>
            </a:r>
            <a:endParaRPr lang="en-US" dirty="0">
              <a:sym typeface="Calibri"/>
            </a:endParaRPr>
          </a:p>
        </p:txBody>
      </p:sp>
      <p:pic>
        <p:nvPicPr>
          <p:cNvPr id="2" name="Picture 1">
            <a:extLst>
              <a:ext uri="{FF2B5EF4-FFF2-40B4-BE49-F238E27FC236}">
                <a16:creationId xmlns:a16="http://schemas.microsoft.com/office/drawing/2014/main" id="{0D1AE2B1-94DA-1B1F-21B2-8D0D504EEC3D}"/>
              </a:ext>
            </a:extLst>
          </p:cNvPr>
          <p:cNvPicPr>
            <a:picLocks noChangeAspect="1"/>
          </p:cNvPicPr>
          <p:nvPr/>
        </p:nvPicPr>
        <p:blipFill>
          <a:blip r:embed="rId2"/>
          <a:stretch>
            <a:fillRect/>
          </a:stretch>
        </p:blipFill>
        <p:spPr>
          <a:xfrm>
            <a:off x="378997" y="941292"/>
            <a:ext cx="4123634" cy="2763371"/>
          </a:xfrm>
          <a:prstGeom prst="rect">
            <a:avLst/>
          </a:prstGeom>
          <a:effectLst>
            <a:outerShdw blurRad="63500" sx="102000" sy="102000" algn="ctr" rotWithShape="0">
              <a:prstClr val="black">
                <a:alpha val="15000"/>
              </a:prstClr>
            </a:outerShdw>
          </a:effectLst>
        </p:spPr>
      </p:pic>
      <p:sp>
        <p:nvSpPr>
          <p:cNvPr id="9" name="Oval 8">
            <a:extLst>
              <a:ext uri="{FF2B5EF4-FFF2-40B4-BE49-F238E27FC236}">
                <a16:creationId xmlns:a16="http://schemas.microsoft.com/office/drawing/2014/main" id="{A9273B4B-7F70-4BAE-9371-41A029B4C564}"/>
              </a:ext>
            </a:extLst>
          </p:cNvPr>
          <p:cNvSpPr/>
          <p:nvPr/>
        </p:nvSpPr>
        <p:spPr>
          <a:xfrm>
            <a:off x="4694497" y="1230142"/>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0" name="Google Shape;396;p30">
            <a:extLst>
              <a:ext uri="{FF2B5EF4-FFF2-40B4-BE49-F238E27FC236}">
                <a16:creationId xmlns:a16="http://schemas.microsoft.com/office/drawing/2014/main" id="{3C610641-D476-4898-8FCE-40C2E5BD583E}"/>
              </a:ext>
            </a:extLst>
          </p:cNvPr>
          <p:cNvSpPr txBox="1"/>
          <p:nvPr/>
        </p:nvSpPr>
        <p:spPr>
          <a:xfrm>
            <a:off x="4761868" y="1069984"/>
            <a:ext cx="3829398"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a:t>Mức độ phân tán tập trung ở gốc tọa độ và men theo chiều Ox</a:t>
            </a:r>
            <a:endParaRPr lang="en-US" sz="1200" dirty="0"/>
          </a:p>
        </p:txBody>
      </p:sp>
      <p:sp>
        <p:nvSpPr>
          <p:cNvPr id="11" name="Oval 10">
            <a:extLst>
              <a:ext uri="{FF2B5EF4-FFF2-40B4-BE49-F238E27FC236}">
                <a16:creationId xmlns:a16="http://schemas.microsoft.com/office/drawing/2014/main" id="{75AED063-23F2-4526-AEB0-3FCFA70D1DAB}"/>
              </a:ext>
            </a:extLst>
          </p:cNvPr>
          <p:cNvSpPr/>
          <p:nvPr/>
        </p:nvSpPr>
        <p:spPr>
          <a:xfrm>
            <a:off x="4694497" y="1724369"/>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2" name="Google Shape;396;p30">
            <a:extLst>
              <a:ext uri="{FF2B5EF4-FFF2-40B4-BE49-F238E27FC236}">
                <a16:creationId xmlns:a16="http://schemas.microsoft.com/office/drawing/2014/main" id="{5B9E3241-E3E8-473D-858D-DCBC2D6B560F}"/>
              </a:ext>
            </a:extLst>
          </p:cNvPr>
          <p:cNvSpPr txBox="1"/>
          <p:nvPr/>
        </p:nvSpPr>
        <p:spPr>
          <a:xfrm>
            <a:off x="4761868" y="1564211"/>
            <a:ext cx="4279774" cy="6319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a:t>Số l</a:t>
            </a:r>
            <a:r>
              <a:rPr lang="vi-VN" sz="1200"/>
              <a:t>ư</a:t>
            </a:r>
            <a:r>
              <a:rPr lang="en-US" sz="1200"/>
              <a:t>ợng sản phẩm trong gian hàng tập trung từ 0 – 50 sản phẩm. Số l</a:t>
            </a:r>
            <a:r>
              <a:rPr lang="vi-VN" sz="1200"/>
              <a:t>ư</a:t>
            </a:r>
            <a:r>
              <a:rPr lang="en-US" sz="1200"/>
              <a:t>ợng sản phẩm đã bán tập trung từ 0 – 50 sản phẩm</a:t>
            </a:r>
            <a:endParaRPr lang="en-US" sz="1200" dirty="0"/>
          </a:p>
        </p:txBody>
      </p:sp>
      <p:sp>
        <p:nvSpPr>
          <p:cNvPr id="13" name="Google Shape;396;p30">
            <a:extLst>
              <a:ext uri="{FF2B5EF4-FFF2-40B4-BE49-F238E27FC236}">
                <a16:creationId xmlns:a16="http://schemas.microsoft.com/office/drawing/2014/main" id="{25456490-973D-4728-A321-4B354C80EB00}"/>
              </a:ext>
            </a:extLst>
          </p:cNvPr>
          <p:cNvSpPr txBox="1"/>
          <p:nvPr/>
        </p:nvSpPr>
        <p:spPr>
          <a:xfrm>
            <a:off x="4782740" y="2315841"/>
            <a:ext cx="4279774" cy="441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b="1">
                <a:solidFill>
                  <a:srgbClr val="C00000"/>
                </a:solidFill>
              </a:rPr>
              <a:t>Số l</a:t>
            </a:r>
            <a:r>
              <a:rPr lang="vi-VN" sz="1200" b="1">
                <a:solidFill>
                  <a:srgbClr val="C00000"/>
                </a:solidFill>
              </a:rPr>
              <a:t>ư</a:t>
            </a:r>
            <a:r>
              <a:rPr lang="en-US" sz="1200" b="1">
                <a:solidFill>
                  <a:srgbClr val="C00000"/>
                </a:solidFill>
              </a:rPr>
              <a:t>ợng sản phẩm có trong gian hàng ít sẽ giúp ng</a:t>
            </a:r>
            <a:r>
              <a:rPr lang="vi-VN" sz="1200" b="1">
                <a:solidFill>
                  <a:srgbClr val="C00000"/>
                </a:solidFill>
              </a:rPr>
              <a:t>ư</a:t>
            </a:r>
            <a:r>
              <a:rPr lang="en-US" sz="1200" b="1">
                <a:solidFill>
                  <a:srgbClr val="C00000"/>
                </a:solidFill>
              </a:rPr>
              <a:t>ời mua không bị rối khi lựa chọn sản phẩm</a:t>
            </a:r>
            <a:endParaRPr lang="en-US" sz="1200" b="1" dirty="0">
              <a:solidFill>
                <a:srgbClr val="C00000"/>
              </a:solidFill>
            </a:endParaRPr>
          </a:p>
        </p:txBody>
      </p:sp>
      <p:sp>
        <p:nvSpPr>
          <p:cNvPr id="14" name="Google Shape;396;p30">
            <a:extLst>
              <a:ext uri="{FF2B5EF4-FFF2-40B4-BE49-F238E27FC236}">
                <a16:creationId xmlns:a16="http://schemas.microsoft.com/office/drawing/2014/main" id="{DFCEEC0F-DD94-46B1-8617-ACF9B67C44DF}"/>
              </a:ext>
            </a:extLst>
          </p:cNvPr>
          <p:cNvSpPr txBox="1"/>
          <p:nvPr/>
        </p:nvSpPr>
        <p:spPr>
          <a:xfrm>
            <a:off x="4775916" y="2830540"/>
            <a:ext cx="4279774" cy="441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b="1">
                <a:solidFill>
                  <a:srgbClr val="C00000"/>
                </a:solidFill>
              </a:rPr>
              <a:t>Số l</a:t>
            </a:r>
            <a:r>
              <a:rPr lang="vi-VN" sz="1200" b="1">
                <a:solidFill>
                  <a:srgbClr val="C00000"/>
                </a:solidFill>
              </a:rPr>
              <a:t>ư</a:t>
            </a:r>
            <a:r>
              <a:rPr lang="en-US" sz="1200" b="1">
                <a:solidFill>
                  <a:srgbClr val="C00000"/>
                </a:solidFill>
              </a:rPr>
              <a:t>ợng bán hàng TB cao vì có nhiều tài khoản bán đ</a:t>
            </a:r>
            <a:r>
              <a:rPr lang="vi-VN" sz="1200" b="1">
                <a:solidFill>
                  <a:srgbClr val="C00000"/>
                </a:solidFill>
              </a:rPr>
              <a:t>ư</a:t>
            </a:r>
            <a:r>
              <a:rPr lang="en-US" sz="1200" b="1">
                <a:solidFill>
                  <a:srgbClr val="C00000"/>
                </a:solidFill>
              </a:rPr>
              <a:t>ợc nhiều hàng</a:t>
            </a:r>
            <a:endParaRPr lang="en-US" sz="1200" b="1" dirty="0">
              <a:solidFill>
                <a:srgbClr val="C00000"/>
              </a:solidFill>
            </a:endParaRPr>
          </a:p>
        </p:txBody>
      </p:sp>
      <p:sp>
        <p:nvSpPr>
          <p:cNvPr id="15" name="Left Brace 14">
            <a:extLst>
              <a:ext uri="{FF2B5EF4-FFF2-40B4-BE49-F238E27FC236}">
                <a16:creationId xmlns:a16="http://schemas.microsoft.com/office/drawing/2014/main" id="{05AF020A-DDE4-4239-A9F4-AB14A955C6B5}"/>
              </a:ext>
            </a:extLst>
          </p:cNvPr>
          <p:cNvSpPr/>
          <p:nvPr/>
        </p:nvSpPr>
        <p:spPr>
          <a:xfrm>
            <a:off x="4633717" y="2377668"/>
            <a:ext cx="203447" cy="977680"/>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a:extLst>
              <a:ext uri="{FF2B5EF4-FFF2-40B4-BE49-F238E27FC236}">
                <a16:creationId xmlns:a16="http://schemas.microsoft.com/office/drawing/2014/main" id="{9246D279-2ABD-452C-829D-8848060D5A4D}"/>
              </a:ext>
            </a:extLst>
          </p:cNvPr>
          <p:cNvSpPr/>
          <p:nvPr/>
        </p:nvSpPr>
        <p:spPr>
          <a:xfrm>
            <a:off x="716504" y="3063922"/>
            <a:ext cx="982641" cy="3989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70;p3">
            <a:extLst>
              <a:ext uri="{FF2B5EF4-FFF2-40B4-BE49-F238E27FC236}">
                <a16:creationId xmlns:a16="http://schemas.microsoft.com/office/drawing/2014/main" id="{20535271-8BF6-4FDD-9F6A-92DA4994E77B}"/>
              </a:ext>
            </a:extLst>
          </p:cNvPr>
          <p:cNvSpPr txBox="1"/>
          <p:nvPr/>
        </p:nvSpPr>
        <p:spPr>
          <a:xfrm>
            <a:off x="1452282" y="0"/>
            <a:ext cx="6239436" cy="68048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Livvic"/>
              <a:buNone/>
            </a:pPr>
            <a:r>
              <a:rPr lang="en-US" sz="2000" b="1" i="0" u="none" strike="noStrike" cap="none" dirty="0">
                <a:solidFill>
                  <a:srgbClr val="C00000"/>
                </a:solidFill>
                <a:latin typeface="Roboto" pitchFamily="2" charset="0"/>
                <a:ea typeface="Roboto" pitchFamily="2" charset="0"/>
                <a:cs typeface="Calibri"/>
                <a:sym typeface="Calibri"/>
              </a:rPr>
              <a:t>3. PHÂN </a:t>
            </a:r>
            <a:r>
              <a:rPr lang="en-US" sz="2000" b="1" i="0" u="none" strike="noStrike" cap="none">
                <a:solidFill>
                  <a:srgbClr val="C00000"/>
                </a:solidFill>
                <a:latin typeface="Roboto" pitchFamily="2" charset="0"/>
                <a:ea typeface="Roboto" pitchFamily="2" charset="0"/>
                <a:cs typeface="Calibri"/>
                <a:sym typeface="Calibri"/>
              </a:rPr>
              <a:t>TÍCH HOẠT ĐỘNG CỦA CÁC TÀI KHOẢN</a:t>
            </a:r>
            <a:endParaRPr sz="2000" dirty="0">
              <a:solidFill>
                <a:srgbClr val="C00000"/>
              </a:solidFill>
              <a:latin typeface="Roboto" pitchFamily="2" charset="0"/>
              <a:ea typeface="Roboto" pitchFamily="2" charset="0"/>
            </a:endParaRPr>
          </a:p>
        </p:txBody>
      </p:sp>
    </p:spTree>
    <p:extLst>
      <p:ext uri="{BB962C8B-B14F-4D97-AF65-F5344CB8AC3E}">
        <p14:creationId xmlns:p14="http://schemas.microsoft.com/office/powerpoint/2010/main" val="1410117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70;p3">
            <a:extLst>
              <a:ext uri="{FF2B5EF4-FFF2-40B4-BE49-F238E27FC236}">
                <a16:creationId xmlns:a16="http://schemas.microsoft.com/office/drawing/2014/main" id="{5FAC7238-7F49-42FF-A485-12305D8C1FC2}"/>
              </a:ext>
            </a:extLst>
          </p:cNvPr>
          <p:cNvSpPr txBox="1"/>
          <p:nvPr/>
        </p:nvSpPr>
        <p:spPr>
          <a:xfrm>
            <a:off x="1119116" y="0"/>
            <a:ext cx="6905768" cy="68048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Livvic"/>
              <a:buNone/>
            </a:pPr>
            <a:r>
              <a:rPr lang="en-US" sz="2000" b="1" dirty="0">
                <a:solidFill>
                  <a:srgbClr val="C00000"/>
                </a:solidFill>
                <a:latin typeface="Roboto" pitchFamily="2" charset="0"/>
                <a:ea typeface="Roboto" pitchFamily="2" charset="0"/>
                <a:cs typeface="Calibri"/>
                <a:sym typeface="Calibri"/>
              </a:rPr>
              <a:t>4</a:t>
            </a:r>
            <a:r>
              <a:rPr lang="en-US" sz="2000" b="1" i="0" u="none" strike="noStrike" cap="none">
                <a:solidFill>
                  <a:srgbClr val="C00000"/>
                </a:solidFill>
                <a:latin typeface="Roboto" pitchFamily="2" charset="0"/>
                <a:ea typeface="Roboto" pitchFamily="2" charset="0"/>
                <a:cs typeface="Calibri"/>
                <a:sym typeface="Calibri"/>
              </a:rPr>
              <a:t>. </a:t>
            </a:r>
            <a:r>
              <a:rPr lang="en-US" sz="2000" b="1" i="0" u="none" strike="noStrike" cap="none" dirty="0">
                <a:solidFill>
                  <a:srgbClr val="C00000"/>
                </a:solidFill>
                <a:latin typeface="Roboto" pitchFamily="2" charset="0"/>
                <a:ea typeface="Roboto" pitchFamily="2" charset="0"/>
                <a:cs typeface="Calibri"/>
                <a:sym typeface="Calibri"/>
              </a:rPr>
              <a:t>PHÂN TÍCH CÁC TÀI </a:t>
            </a:r>
            <a:r>
              <a:rPr lang="en-US" sz="2000" b="1" i="0" u="none" strike="noStrike" cap="none">
                <a:solidFill>
                  <a:srgbClr val="C00000"/>
                </a:solidFill>
                <a:latin typeface="Roboto" pitchFamily="2" charset="0"/>
                <a:ea typeface="Roboto" pitchFamily="2" charset="0"/>
                <a:cs typeface="Calibri"/>
                <a:sym typeface="Calibri"/>
              </a:rPr>
              <a:t>KHOẢN </a:t>
            </a:r>
            <a:r>
              <a:rPr lang="en-US" sz="2000" b="1">
                <a:solidFill>
                  <a:srgbClr val="C00000"/>
                </a:solidFill>
                <a:latin typeface="Roboto" pitchFamily="2" charset="0"/>
                <a:ea typeface="Roboto" pitchFamily="2" charset="0"/>
                <a:cs typeface="Calibri"/>
                <a:sym typeface="Calibri"/>
              </a:rPr>
              <a:t>KHÔNG CÒN</a:t>
            </a:r>
            <a:r>
              <a:rPr lang="en-US" sz="2000" b="1" i="0" u="none" strike="noStrike" cap="none">
                <a:solidFill>
                  <a:srgbClr val="C00000"/>
                </a:solidFill>
                <a:latin typeface="Roboto" pitchFamily="2" charset="0"/>
                <a:ea typeface="Roboto" pitchFamily="2" charset="0"/>
                <a:cs typeface="Calibri"/>
                <a:sym typeface="Calibri"/>
              </a:rPr>
              <a:t> </a:t>
            </a:r>
            <a:r>
              <a:rPr lang="en-US" sz="2000" b="1" i="0" u="none" strike="noStrike" cap="none" dirty="0">
                <a:solidFill>
                  <a:srgbClr val="C00000"/>
                </a:solidFill>
                <a:latin typeface="Roboto" pitchFamily="2" charset="0"/>
                <a:ea typeface="Roboto" pitchFamily="2" charset="0"/>
                <a:cs typeface="Calibri"/>
                <a:sym typeface="Calibri"/>
              </a:rPr>
              <a:t>HOẠT ĐỘNG</a:t>
            </a:r>
            <a:endParaRPr sz="2000" dirty="0">
              <a:solidFill>
                <a:srgbClr val="C00000"/>
              </a:solidFill>
              <a:latin typeface="Roboto" pitchFamily="2" charset="0"/>
              <a:ea typeface="Roboto" pitchFamily="2" charset="0"/>
            </a:endParaRPr>
          </a:p>
        </p:txBody>
      </p:sp>
      <p:sp>
        <p:nvSpPr>
          <p:cNvPr id="6" name="Google Shape;72;p3">
            <a:extLst>
              <a:ext uri="{FF2B5EF4-FFF2-40B4-BE49-F238E27FC236}">
                <a16:creationId xmlns:a16="http://schemas.microsoft.com/office/drawing/2014/main" id="{72D97B48-A237-1239-0113-E77B4BADE37E}"/>
              </a:ext>
            </a:extLst>
          </p:cNvPr>
          <p:cNvSpPr txBox="1"/>
          <p:nvPr/>
        </p:nvSpPr>
        <p:spPr>
          <a:xfrm>
            <a:off x="374856" y="3819939"/>
            <a:ext cx="4148644"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a:sym typeface="Calibri"/>
              </a:rPr>
              <a:t>Tổng luỹ kế các tài khoản rời bỏ sàn</a:t>
            </a:r>
            <a:endParaRPr lang="en-US" dirty="0">
              <a:sym typeface="Calibri"/>
            </a:endParaRPr>
          </a:p>
        </p:txBody>
      </p:sp>
      <p:sp>
        <p:nvSpPr>
          <p:cNvPr id="7" name="Oval 6">
            <a:extLst>
              <a:ext uri="{FF2B5EF4-FFF2-40B4-BE49-F238E27FC236}">
                <a16:creationId xmlns:a16="http://schemas.microsoft.com/office/drawing/2014/main" id="{DDE777C1-47CF-1C76-DCA2-929013A9643F}"/>
              </a:ext>
            </a:extLst>
          </p:cNvPr>
          <p:cNvSpPr/>
          <p:nvPr/>
        </p:nvSpPr>
        <p:spPr>
          <a:xfrm>
            <a:off x="4722584" y="2081790"/>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8" name="Google Shape;396;p30">
            <a:extLst>
              <a:ext uri="{FF2B5EF4-FFF2-40B4-BE49-F238E27FC236}">
                <a16:creationId xmlns:a16="http://schemas.microsoft.com/office/drawing/2014/main" id="{EF7318CE-9DE7-3BD6-A090-FD87C3DDF773}"/>
              </a:ext>
            </a:extLst>
          </p:cNvPr>
          <p:cNvSpPr txBox="1"/>
          <p:nvPr/>
        </p:nvSpPr>
        <p:spPr>
          <a:xfrm>
            <a:off x="4789954" y="1935280"/>
            <a:ext cx="4238831"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a:t>Từ ngày 691 – 709 (18 ngày) có tổng số 59.960 tài khoản rời bỏ sàn -&gt; TB mỗi ngày h</a:t>
            </a:r>
            <a:r>
              <a:rPr lang="vi-VN" sz="1200"/>
              <a:t>ơ</a:t>
            </a:r>
            <a:r>
              <a:rPr lang="en-US" sz="1200"/>
              <a:t>n 3k tài khoản rời bỏ sàn</a:t>
            </a:r>
            <a:endParaRPr lang="en-US" sz="1200" dirty="0"/>
          </a:p>
        </p:txBody>
      </p:sp>
      <p:sp>
        <p:nvSpPr>
          <p:cNvPr id="10" name="Oval 9">
            <a:extLst>
              <a:ext uri="{FF2B5EF4-FFF2-40B4-BE49-F238E27FC236}">
                <a16:creationId xmlns:a16="http://schemas.microsoft.com/office/drawing/2014/main" id="{9DE3FB70-AD50-44CF-B3F8-43177F99C787}"/>
              </a:ext>
            </a:extLst>
          </p:cNvPr>
          <p:cNvSpPr/>
          <p:nvPr/>
        </p:nvSpPr>
        <p:spPr>
          <a:xfrm>
            <a:off x="4722584" y="2640008"/>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1" name="Google Shape;396;p30">
            <a:extLst>
              <a:ext uri="{FF2B5EF4-FFF2-40B4-BE49-F238E27FC236}">
                <a16:creationId xmlns:a16="http://schemas.microsoft.com/office/drawing/2014/main" id="{8BDF824F-32A6-407D-8F55-49BC59AAD8F4}"/>
              </a:ext>
            </a:extLst>
          </p:cNvPr>
          <p:cNvSpPr txBox="1"/>
          <p:nvPr/>
        </p:nvSpPr>
        <p:spPr>
          <a:xfrm>
            <a:off x="4789954" y="2479850"/>
            <a:ext cx="4238831"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a:t>Sau ngày 691, số l</a:t>
            </a:r>
            <a:r>
              <a:rPr lang="vi-VN" sz="1200"/>
              <a:t>ư</a:t>
            </a:r>
            <a:r>
              <a:rPr lang="en-US" sz="1200"/>
              <a:t>ợng tài khoản rời bỏ sàn tang dần theo thời gian</a:t>
            </a:r>
            <a:endParaRPr lang="en-US" sz="1200" b="1" dirty="0"/>
          </a:p>
        </p:txBody>
      </p:sp>
      <p:pic>
        <p:nvPicPr>
          <p:cNvPr id="12" name="Picture 11">
            <a:extLst>
              <a:ext uri="{FF2B5EF4-FFF2-40B4-BE49-F238E27FC236}">
                <a16:creationId xmlns:a16="http://schemas.microsoft.com/office/drawing/2014/main" id="{8BA4E35B-4A53-45C6-86E1-F3CBB690C199}"/>
              </a:ext>
            </a:extLst>
          </p:cNvPr>
          <p:cNvPicPr>
            <a:picLocks noChangeAspect="1"/>
          </p:cNvPicPr>
          <p:nvPr/>
        </p:nvPicPr>
        <p:blipFill>
          <a:blip r:embed="rId2"/>
          <a:stretch>
            <a:fillRect/>
          </a:stretch>
        </p:blipFill>
        <p:spPr>
          <a:xfrm>
            <a:off x="368031" y="1328740"/>
            <a:ext cx="4148644" cy="2486020"/>
          </a:xfrm>
          <a:prstGeom prst="rect">
            <a:avLst/>
          </a:prstGeom>
          <a:effectLst>
            <a:outerShdw blurRad="63500" sx="102000" sy="102000" algn="ctr" rotWithShape="0">
              <a:prstClr val="black">
                <a:alpha val="15000"/>
              </a:prstClr>
            </a:outerShdw>
          </a:effectLst>
        </p:spPr>
      </p:pic>
      <p:cxnSp>
        <p:nvCxnSpPr>
          <p:cNvPr id="15" name="Straight Connector 14">
            <a:extLst>
              <a:ext uri="{FF2B5EF4-FFF2-40B4-BE49-F238E27FC236}">
                <a16:creationId xmlns:a16="http://schemas.microsoft.com/office/drawing/2014/main" id="{237012CF-1E9A-478B-81BA-2B72B41968D5}"/>
              </a:ext>
            </a:extLst>
          </p:cNvPr>
          <p:cNvCxnSpPr>
            <a:cxnSpLocks/>
          </p:cNvCxnSpPr>
          <p:nvPr/>
        </p:nvCxnSpPr>
        <p:spPr>
          <a:xfrm>
            <a:off x="4299046" y="1894847"/>
            <a:ext cx="0" cy="1674043"/>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DCF9181-100D-4588-9B4A-F3B5F1C8B43C}"/>
              </a:ext>
            </a:extLst>
          </p:cNvPr>
          <p:cNvCxnSpPr/>
          <p:nvPr/>
        </p:nvCxnSpPr>
        <p:spPr>
          <a:xfrm flipH="1" flipV="1">
            <a:off x="1385248" y="1714430"/>
            <a:ext cx="2320119" cy="4214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Google Shape;72;p3">
            <a:extLst>
              <a:ext uri="{FF2B5EF4-FFF2-40B4-BE49-F238E27FC236}">
                <a16:creationId xmlns:a16="http://schemas.microsoft.com/office/drawing/2014/main" id="{73B1125C-8D93-4B07-830D-5BE0CFE1C751}"/>
              </a:ext>
            </a:extLst>
          </p:cNvPr>
          <p:cNvSpPr txBox="1"/>
          <p:nvPr/>
        </p:nvSpPr>
        <p:spPr>
          <a:xfrm>
            <a:off x="1606566" y="1935280"/>
            <a:ext cx="1402760"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i="0">
                <a:solidFill>
                  <a:schemeClr val="tx1"/>
                </a:solidFill>
                <a:sym typeface="Calibri"/>
              </a:rPr>
              <a:t>Xu h</a:t>
            </a:r>
            <a:r>
              <a:rPr lang="vi-VN" i="0">
                <a:solidFill>
                  <a:schemeClr val="tx1"/>
                </a:solidFill>
                <a:sym typeface="Calibri"/>
              </a:rPr>
              <a:t>ư</a:t>
            </a:r>
            <a:r>
              <a:rPr lang="en-US" i="0">
                <a:solidFill>
                  <a:schemeClr val="tx1"/>
                </a:solidFill>
                <a:sym typeface="Calibri"/>
              </a:rPr>
              <a:t>ớng ng</a:t>
            </a:r>
            <a:r>
              <a:rPr lang="vi-VN" i="0">
                <a:solidFill>
                  <a:schemeClr val="tx1"/>
                </a:solidFill>
                <a:sym typeface="Calibri"/>
              </a:rPr>
              <a:t>ư</a:t>
            </a:r>
            <a:r>
              <a:rPr lang="en-US" i="0">
                <a:solidFill>
                  <a:schemeClr val="tx1"/>
                </a:solidFill>
                <a:sym typeface="Calibri"/>
              </a:rPr>
              <a:t>ời dùng rời bỏ sàn tăng</a:t>
            </a:r>
            <a:endParaRPr lang="en-US" i="0" dirty="0">
              <a:solidFill>
                <a:schemeClr val="tx1"/>
              </a:solidFill>
              <a:sym typeface="Calibri"/>
            </a:endParaRPr>
          </a:p>
        </p:txBody>
      </p:sp>
    </p:spTree>
    <p:extLst>
      <p:ext uri="{BB962C8B-B14F-4D97-AF65-F5344CB8AC3E}">
        <p14:creationId xmlns:p14="http://schemas.microsoft.com/office/powerpoint/2010/main" val="3254076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70;p3">
            <a:extLst>
              <a:ext uri="{FF2B5EF4-FFF2-40B4-BE49-F238E27FC236}">
                <a16:creationId xmlns:a16="http://schemas.microsoft.com/office/drawing/2014/main" id="{5FAC7238-7F49-42FF-A485-12305D8C1FC2}"/>
              </a:ext>
            </a:extLst>
          </p:cNvPr>
          <p:cNvSpPr txBox="1"/>
          <p:nvPr/>
        </p:nvSpPr>
        <p:spPr>
          <a:xfrm>
            <a:off x="1119116" y="0"/>
            <a:ext cx="6905768" cy="68048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Livvic"/>
              <a:buNone/>
            </a:pPr>
            <a:r>
              <a:rPr lang="en-US" sz="2000" b="1" dirty="0">
                <a:solidFill>
                  <a:srgbClr val="C00000"/>
                </a:solidFill>
                <a:latin typeface="Roboto" pitchFamily="2" charset="0"/>
                <a:ea typeface="Roboto" pitchFamily="2" charset="0"/>
                <a:cs typeface="Calibri"/>
                <a:sym typeface="Calibri"/>
              </a:rPr>
              <a:t>4</a:t>
            </a:r>
            <a:r>
              <a:rPr lang="en-US" sz="2000" b="1" i="0" u="none" strike="noStrike" cap="none">
                <a:solidFill>
                  <a:srgbClr val="C00000"/>
                </a:solidFill>
                <a:latin typeface="Roboto" pitchFamily="2" charset="0"/>
                <a:ea typeface="Roboto" pitchFamily="2" charset="0"/>
                <a:cs typeface="Calibri"/>
                <a:sym typeface="Calibri"/>
              </a:rPr>
              <a:t>. </a:t>
            </a:r>
            <a:r>
              <a:rPr lang="en-US" sz="2000" b="1" i="0" u="none" strike="noStrike" cap="none" dirty="0">
                <a:solidFill>
                  <a:srgbClr val="C00000"/>
                </a:solidFill>
                <a:latin typeface="Roboto" pitchFamily="2" charset="0"/>
                <a:ea typeface="Roboto" pitchFamily="2" charset="0"/>
                <a:cs typeface="Calibri"/>
                <a:sym typeface="Calibri"/>
              </a:rPr>
              <a:t>PHÂN TÍCH CÁC TÀI </a:t>
            </a:r>
            <a:r>
              <a:rPr lang="en-US" sz="2000" b="1" i="0" u="none" strike="noStrike" cap="none">
                <a:solidFill>
                  <a:srgbClr val="C00000"/>
                </a:solidFill>
                <a:latin typeface="Roboto" pitchFamily="2" charset="0"/>
                <a:ea typeface="Roboto" pitchFamily="2" charset="0"/>
                <a:cs typeface="Calibri"/>
                <a:sym typeface="Calibri"/>
              </a:rPr>
              <a:t>KHOẢN </a:t>
            </a:r>
            <a:r>
              <a:rPr lang="en-US" sz="2000" b="1">
                <a:solidFill>
                  <a:srgbClr val="C00000"/>
                </a:solidFill>
                <a:latin typeface="Roboto" pitchFamily="2" charset="0"/>
                <a:ea typeface="Roboto" pitchFamily="2" charset="0"/>
                <a:cs typeface="Calibri"/>
                <a:sym typeface="Calibri"/>
              </a:rPr>
              <a:t>KHÔNG CÒN</a:t>
            </a:r>
            <a:r>
              <a:rPr lang="en-US" sz="2000" b="1" i="0" u="none" strike="noStrike" cap="none">
                <a:solidFill>
                  <a:srgbClr val="C00000"/>
                </a:solidFill>
                <a:latin typeface="Roboto" pitchFamily="2" charset="0"/>
                <a:ea typeface="Roboto" pitchFamily="2" charset="0"/>
                <a:cs typeface="Calibri"/>
                <a:sym typeface="Calibri"/>
              </a:rPr>
              <a:t> </a:t>
            </a:r>
            <a:r>
              <a:rPr lang="en-US" sz="2000" b="1" i="0" u="none" strike="noStrike" cap="none" dirty="0">
                <a:solidFill>
                  <a:srgbClr val="C00000"/>
                </a:solidFill>
                <a:latin typeface="Roboto" pitchFamily="2" charset="0"/>
                <a:ea typeface="Roboto" pitchFamily="2" charset="0"/>
                <a:cs typeface="Calibri"/>
                <a:sym typeface="Calibri"/>
              </a:rPr>
              <a:t>HOẠT ĐỘNG</a:t>
            </a:r>
            <a:endParaRPr sz="2000" dirty="0">
              <a:solidFill>
                <a:srgbClr val="C00000"/>
              </a:solidFill>
              <a:latin typeface="Roboto" pitchFamily="2" charset="0"/>
              <a:ea typeface="Roboto" pitchFamily="2" charset="0"/>
            </a:endParaRPr>
          </a:p>
        </p:txBody>
      </p:sp>
      <p:sp>
        <p:nvSpPr>
          <p:cNvPr id="6" name="Google Shape;72;p3">
            <a:extLst>
              <a:ext uri="{FF2B5EF4-FFF2-40B4-BE49-F238E27FC236}">
                <a16:creationId xmlns:a16="http://schemas.microsoft.com/office/drawing/2014/main" id="{72D97B48-A237-1239-0113-E77B4BADE37E}"/>
              </a:ext>
            </a:extLst>
          </p:cNvPr>
          <p:cNvSpPr txBox="1"/>
          <p:nvPr/>
        </p:nvSpPr>
        <p:spPr>
          <a:xfrm>
            <a:off x="374856" y="3806291"/>
            <a:ext cx="4148644"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a:sym typeface="Calibri"/>
              </a:rPr>
              <a:t>Tổng luỹ kế các tài khoản successful buyer và successful seller rời bỏ sàn</a:t>
            </a:r>
            <a:endParaRPr lang="en-US" dirty="0">
              <a:sym typeface="Calibri"/>
            </a:endParaRPr>
          </a:p>
        </p:txBody>
      </p:sp>
      <p:sp>
        <p:nvSpPr>
          <p:cNvPr id="7" name="Oval 6">
            <a:extLst>
              <a:ext uri="{FF2B5EF4-FFF2-40B4-BE49-F238E27FC236}">
                <a16:creationId xmlns:a16="http://schemas.microsoft.com/office/drawing/2014/main" id="{DDE777C1-47CF-1C76-DCA2-929013A9643F}"/>
              </a:ext>
            </a:extLst>
          </p:cNvPr>
          <p:cNvSpPr/>
          <p:nvPr/>
        </p:nvSpPr>
        <p:spPr>
          <a:xfrm>
            <a:off x="4722584" y="2081790"/>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8" name="Google Shape;396;p30">
            <a:extLst>
              <a:ext uri="{FF2B5EF4-FFF2-40B4-BE49-F238E27FC236}">
                <a16:creationId xmlns:a16="http://schemas.microsoft.com/office/drawing/2014/main" id="{EF7318CE-9DE7-3BD6-A090-FD87C3DDF773}"/>
              </a:ext>
            </a:extLst>
          </p:cNvPr>
          <p:cNvSpPr txBox="1"/>
          <p:nvPr/>
        </p:nvSpPr>
        <p:spPr>
          <a:xfrm>
            <a:off x="4789954" y="1935280"/>
            <a:ext cx="4238831"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a:t>Từ ngày 0 – 11, số l</a:t>
            </a:r>
            <a:r>
              <a:rPr lang="vi-VN" sz="1200"/>
              <a:t>ư</a:t>
            </a:r>
            <a:r>
              <a:rPr lang="en-US" sz="1200"/>
              <a:t>ợng successful buyer và successful seller rời sàn cao. </a:t>
            </a:r>
            <a:r>
              <a:rPr lang="en-US" sz="1200" b="1"/>
              <a:t>Nh</a:t>
            </a:r>
            <a:r>
              <a:rPr lang="vi-VN" sz="1200" b="1"/>
              <a:t>ư</a:t>
            </a:r>
            <a:r>
              <a:rPr lang="en-US" sz="1200" b="1"/>
              <a:t>ng  thời gian rời bỏ sàn còn thấp, vẫn có c</a:t>
            </a:r>
            <a:r>
              <a:rPr lang="vi-VN" sz="1200" b="1"/>
              <a:t>ơ</a:t>
            </a:r>
            <a:r>
              <a:rPr lang="en-US" sz="1200" b="1"/>
              <a:t> hội để giữ họ lại</a:t>
            </a:r>
            <a:endParaRPr lang="en-US" sz="1200" b="1" dirty="0"/>
          </a:p>
        </p:txBody>
      </p:sp>
      <p:sp>
        <p:nvSpPr>
          <p:cNvPr id="11" name="Google Shape;396;p30">
            <a:extLst>
              <a:ext uri="{FF2B5EF4-FFF2-40B4-BE49-F238E27FC236}">
                <a16:creationId xmlns:a16="http://schemas.microsoft.com/office/drawing/2014/main" id="{8BDF824F-32A6-407D-8F55-49BC59AAD8F4}"/>
              </a:ext>
            </a:extLst>
          </p:cNvPr>
          <p:cNvSpPr txBox="1"/>
          <p:nvPr/>
        </p:nvSpPr>
        <p:spPr>
          <a:xfrm>
            <a:off x="4789954" y="2718688"/>
            <a:ext cx="4148644"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b="1">
                <a:solidFill>
                  <a:srgbClr val="C00000"/>
                </a:solidFill>
              </a:rPr>
              <a:t>Các successful buyer rời đi -&gt; Không có khách hàng mua -&gt; successful seller rời đi</a:t>
            </a:r>
            <a:endParaRPr lang="en-US" sz="1200" b="1" dirty="0">
              <a:solidFill>
                <a:srgbClr val="C00000"/>
              </a:solidFill>
            </a:endParaRPr>
          </a:p>
        </p:txBody>
      </p:sp>
      <p:pic>
        <p:nvPicPr>
          <p:cNvPr id="2" name="Picture 1">
            <a:extLst>
              <a:ext uri="{FF2B5EF4-FFF2-40B4-BE49-F238E27FC236}">
                <a16:creationId xmlns:a16="http://schemas.microsoft.com/office/drawing/2014/main" id="{AFC68B27-9A76-4901-8501-BD83A49AA31E}"/>
              </a:ext>
            </a:extLst>
          </p:cNvPr>
          <p:cNvPicPr>
            <a:picLocks noChangeAspect="1"/>
          </p:cNvPicPr>
          <p:nvPr/>
        </p:nvPicPr>
        <p:blipFill>
          <a:blip r:embed="rId2"/>
          <a:stretch>
            <a:fillRect/>
          </a:stretch>
        </p:blipFill>
        <p:spPr>
          <a:xfrm>
            <a:off x="374856" y="1317293"/>
            <a:ext cx="4148644" cy="2475241"/>
          </a:xfrm>
          <a:prstGeom prst="rect">
            <a:avLst/>
          </a:prstGeom>
          <a:effectLst>
            <a:outerShdw blurRad="63500" sx="102000" sy="102000" algn="ctr" rotWithShape="0">
              <a:prstClr val="black">
                <a:alpha val="15000"/>
              </a:prstClr>
            </a:outerShdw>
          </a:effectLst>
        </p:spPr>
      </p:pic>
      <p:cxnSp>
        <p:nvCxnSpPr>
          <p:cNvPr id="4" name="Straight Arrow Connector 3">
            <a:extLst>
              <a:ext uri="{FF2B5EF4-FFF2-40B4-BE49-F238E27FC236}">
                <a16:creationId xmlns:a16="http://schemas.microsoft.com/office/drawing/2014/main" id="{EDDD7636-7B34-4B75-9AB5-6932A6288B54}"/>
              </a:ext>
            </a:extLst>
          </p:cNvPr>
          <p:cNvCxnSpPr/>
          <p:nvPr/>
        </p:nvCxnSpPr>
        <p:spPr>
          <a:xfrm flipH="1">
            <a:off x="2449178" y="2479850"/>
            <a:ext cx="123425" cy="360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Google Shape;72;p3">
            <a:extLst>
              <a:ext uri="{FF2B5EF4-FFF2-40B4-BE49-F238E27FC236}">
                <a16:creationId xmlns:a16="http://schemas.microsoft.com/office/drawing/2014/main" id="{131DB95B-7F73-4368-B158-A0506193B6D5}"/>
              </a:ext>
            </a:extLst>
          </p:cNvPr>
          <p:cNvSpPr txBox="1"/>
          <p:nvPr/>
        </p:nvSpPr>
        <p:spPr>
          <a:xfrm>
            <a:off x="1973919" y="2052940"/>
            <a:ext cx="1512489"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i="0">
                <a:solidFill>
                  <a:schemeClr val="tx1"/>
                </a:solidFill>
                <a:sym typeface="Calibri"/>
              </a:rPr>
              <a:t>Số l</a:t>
            </a:r>
            <a:r>
              <a:rPr lang="vi-VN" i="0">
                <a:solidFill>
                  <a:schemeClr val="tx1"/>
                </a:solidFill>
                <a:sym typeface="Calibri"/>
              </a:rPr>
              <a:t>ư</a:t>
            </a:r>
            <a:r>
              <a:rPr lang="en-US" i="0">
                <a:solidFill>
                  <a:schemeClr val="tx1"/>
                </a:solidFill>
                <a:sym typeface="Calibri"/>
              </a:rPr>
              <a:t>ợng ng</a:t>
            </a:r>
            <a:r>
              <a:rPr lang="vi-VN" i="0">
                <a:solidFill>
                  <a:schemeClr val="tx1"/>
                </a:solidFill>
                <a:sym typeface="Calibri"/>
              </a:rPr>
              <a:t>ư</a:t>
            </a:r>
            <a:r>
              <a:rPr lang="en-US" i="0">
                <a:solidFill>
                  <a:schemeClr val="tx1"/>
                </a:solidFill>
                <a:sym typeface="Calibri"/>
              </a:rPr>
              <a:t>ời mua rời sàn cao h</a:t>
            </a:r>
            <a:r>
              <a:rPr lang="vi-VN" i="0">
                <a:solidFill>
                  <a:schemeClr val="tx1"/>
                </a:solidFill>
                <a:sym typeface="Calibri"/>
              </a:rPr>
              <a:t>ơ</a:t>
            </a:r>
            <a:r>
              <a:rPr lang="en-US" i="0">
                <a:solidFill>
                  <a:schemeClr val="tx1"/>
                </a:solidFill>
                <a:sym typeface="Calibri"/>
              </a:rPr>
              <a:t>n số l</a:t>
            </a:r>
            <a:r>
              <a:rPr lang="vi-VN" i="0">
                <a:solidFill>
                  <a:schemeClr val="tx1"/>
                </a:solidFill>
                <a:sym typeface="Calibri"/>
              </a:rPr>
              <a:t>ư</a:t>
            </a:r>
            <a:r>
              <a:rPr lang="en-US" i="0">
                <a:solidFill>
                  <a:schemeClr val="tx1"/>
                </a:solidFill>
                <a:sym typeface="Calibri"/>
              </a:rPr>
              <a:t>ợng bán</a:t>
            </a:r>
            <a:endParaRPr lang="en-US" i="0" dirty="0">
              <a:solidFill>
                <a:schemeClr val="tx1"/>
              </a:solidFill>
              <a:sym typeface="Calibri"/>
            </a:endParaRPr>
          </a:p>
        </p:txBody>
      </p:sp>
      <p:cxnSp>
        <p:nvCxnSpPr>
          <p:cNvPr id="17" name="Straight Connector 16">
            <a:extLst>
              <a:ext uri="{FF2B5EF4-FFF2-40B4-BE49-F238E27FC236}">
                <a16:creationId xmlns:a16="http://schemas.microsoft.com/office/drawing/2014/main" id="{4F8B7A4F-D808-4B6F-99FF-D24A99ADF96D}"/>
              </a:ext>
            </a:extLst>
          </p:cNvPr>
          <p:cNvCxnSpPr>
            <a:cxnSpLocks/>
          </p:cNvCxnSpPr>
          <p:nvPr/>
        </p:nvCxnSpPr>
        <p:spPr>
          <a:xfrm>
            <a:off x="677841" y="1528550"/>
            <a:ext cx="0" cy="191574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83435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70;p3">
            <a:extLst>
              <a:ext uri="{FF2B5EF4-FFF2-40B4-BE49-F238E27FC236}">
                <a16:creationId xmlns:a16="http://schemas.microsoft.com/office/drawing/2014/main" id="{5FAC7238-7F49-42FF-A485-12305D8C1FC2}"/>
              </a:ext>
            </a:extLst>
          </p:cNvPr>
          <p:cNvSpPr txBox="1"/>
          <p:nvPr/>
        </p:nvSpPr>
        <p:spPr>
          <a:xfrm>
            <a:off x="1119116" y="0"/>
            <a:ext cx="6905768" cy="68048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Livvic"/>
              <a:buNone/>
            </a:pPr>
            <a:r>
              <a:rPr lang="en-US" sz="2000" b="1" dirty="0">
                <a:solidFill>
                  <a:srgbClr val="C00000"/>
                </a:solidFill>
                <a:latin typeface="Roboto" pitchFamily="2" charset="0"/>
                <a:ea typeface="Roboto" pitchFamily="2" charset="0"/>
                <a:cs typeface="Calibri"/>
                <a:sym typeface="Calibri"/>
              </a:rPr>
              <a:t>4</a:t>
            </a:r>
            <a:r>
              <a:rPr lang="en-US" sz="2000" b="1" i="0" u="none" strike="noStrike" cap="none">
                <a:solidFill>
                  <a:srgbClr val="C00000"/>
                </a:solidFill>
                <a:latin typeface="Roboto" pitchFamily="2" charset="0"/>
                <a:ea typeface="Roboto" pitchFamily="2" charset="0"/>
                <a:cs typeface="Calibri"/>
                <a:sym typeface="Calibri"/>
              </a:rPr>
              <a:t>. </a:t>
            </a:r>
            <a:r>
              <a:rPr lang="en-US" sz="2000" b="1" i="0" u="none" strike="noStrike" cap="none" dirty="0">
                <a:solidFill>
                  <a:srgbClr val="C00000"/>
                </a:solidFill>
                <a:latin typeface="Roboto" pitchFamily="2" charset="0"/>
                <a:ea typeface="Roboto" pitchFamily="2" charset="0"/>
                <a:cs typeface="Calibri"/>
                <a:sym typeface="Calibri"/>
              </a:rPr>
              <a:t>PHÂN TÍCH CÁC TÀI </a:t>
            </a:r>
            <a:r>
              <a:rPr lang="en-US" sz="2000" b="1" i="0" u="none" strike="noStrike" cap="none">
                <a:solidFill>
                  <a:srgbClr val="C00000"/>
                </a:solidFill>
                <a:latin typeface="Roboto" pitchFamily="2" charset="0"/>
                <a:ea typeface="Roboto" pitchFamily="2" charset="0"/>
                <a:cs typeface="Calibri"/>
                <a:sym typeface="Calibri"/>
              </a:rPr>
              <a:t>KHOẢN </a:t>
            </a:r>
            <a:r>
              <a:rPr lang="en-US" sz="2000" b="1">
                <a:solidFill>
                  <a:srgbClr val="C00000"/>
                </a:solidFill>
                <a:latin typeface="Roboto" pitchFamily="2" charset="0"/>
                <a:ea typeface="Roboto" pitchFamily="2" charset="0"/>
                <a:cs typeface="Calibri"/>
                <a:sym typeface="Calibri"/>
              </a:rPr>
              <a:t>KHÔNG CÒN</a:t>
            </a:r>
            <a:r>
              <a:rPr lang="en-US" sz="2000" b="1" i="0" u="none" strike="noStrike" cap="none">
                <a:solidFill>
                  <a:srgbClr val="C00000"/>
                </a:solidFill>
                <a:latin typeface="Roboto" pitchFamily="2" charset="0"/>
                <a:ea typeface="Roboto" pitchFamily="2" charset="0"/>
                <a:cs typeface="Calibri"/>
                <a:sym typeface="Calibri"/>
              </a:rPr>
              <a:t> </a:t>
            </a:r>
            <a:r>
              <a:rPr lang="en-US" sz="2000" b="1" i="0" u="none" strike="noStrike" cap="none" dirty="0">
                <a:solidFill>
                  <a:srgbClr val="C00000"/>
                </a:solidFill>
                <a:latin typeface="Roboto" pitchFamily="2" charset="0"/>
                <a:ea typeface="Roboto" pitchFamily="2" charset="0"/>
                <a:cs typeface="Calibri"/>
                <a:sym typeface="Calibri"/>
              </a:rPr>
              <a:t>HOẠT ĐỘNG</a:t>
            </a:r>
            <a:endParaRPr sz="2000" dirty="0">
              <a:solidFill>
                <a:srgbClr val="C00000"/>
              </a:solidFill>
              <a:latin typeface="Roboto" pitchFamily="2" charset="0"/>
              <a:ea typeface="Roboto" pitchFamily="2" charset="0"/>
            </a:endParaRPr>
          </a:p>
        </p:txBody>
      </p:sp>
      <p:sp>
        <p:nvSpPr>
          <p:cNvPr id="6" name="Google Shape;72;p3">
            <a:extLst>
              <a:ext uri="{FF2B5EF4-FFF2-40B4-BE49-F238E27FC236}">
                <a16:creationId xmlns:a16="http://schemas.microsoft.com/office/drawing/2014/main" id="{72D97B48-A237-1239-0113-E77B4BADE37E}"/>
              </a:ext>
            </a:extLst>
          </p:cNvPr>
          <p:cNvSpPr txBox="1"/>
          <p:nvPr/>
        </p:nvSpPr>
        <p:spPr>
          <a:xfrm>
            <a:off x="850296" y="3683459"/>
            <a:ext cx="3197763"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a:sym typeface="Calibri"/>
              </a:rPr>
              <a:t>Số lượng ng</a:t>
            </a:r>
            <a:r>
              <a:rPr lang="vi-VN">
                <a:sym typeface="Calibri"/>
              </a:rPr>
              <a:t>ư</a:t>
            </a:r>
            <a:r>
              <a:rPr lang="en-US">
                <a:sym typeface="Calibri"/>
              </a:rPr>
              <a:t>ời mua hàng rời bỏ sàn</a:t>
            </a:r>
            <a:endParaRPr lang="en-US" dirty="0">
              <a:sym typeface="Calibri"/>
            </a:endParaRPr>
          </a:p>
        </p:txBody>
      </p:sp>
      <p:pic>
        <p:nvPicPr>
          <p:cNvPr id="5" name="Picture 4">
            <a:extLst>
              <a:ext uri="{FF2B5EF4-FFF2-40B4-BE49-F238E27FC236}">
                <a16:creationId xmlns:a16="http://schemas.microsoft.com/office/drawing/2014/main" id="{8B3F0F3C-CF48-4D28-BD39-4AB8895FB8FE}"/>
              </a:ext>
            </a:extLst>
          </p:cNvPr>
          <p:cNvPicPr>
            <a:picLocks noChangeAspect="1"/>
          </p:cNvPicPr>
          <p:nvPr/>
        </p:nvPicPr>
        <p:blipFill>
          <a:blip r:embed="rId2"/>
          <a:stretch>
            <a:fillRect/>
          </a:stretch>
        </p:blipFill>
        <p:spPr>
          <a:xfrm>
            <a:off x="850296" y="894488"/>
            <a:ext cx="3197763" cy="2777747"/>
          </a:xfrm>
          <a:prstGeom prst="rect">
            <a:avLst/>
          </a:prstGeom>
          <a:effectLst>
            <a:outerShdw blurRad="63500" sx="102000" sy="102000" algn="ctr" rotWithShape="0">
              <a:prstClr val="black">
                <a:alpha val="15000"/>
              </a:prstClr>
            </a:outerShdw>
          </a:effectLst>
        </p:spPr>
      </p:pic>
      <p:sp>
        <p:nvSpPr>
          <p:cNvPr id="9" name="Rectangle 8">
            <a:extLst>
              <a:ext uri="{FF2B5EF4-FFF2-40B4-BE49-F238E27FC236}">
                <a16:creationId xmlns:a16="http://schemas.microsoft.com/office/drawing/2014/main" id="{CE96C3A7-BF4B-4BDC-93B4-DE25FE9F060D}"/>
              </a:ext>
            </a:extLst>
          </p:cNvPr>
          <p:cNvSpPr/>
          <p:nvPr/>
        </p:nvSpPr>
        <p:spPr>
          <a:xfrm>
            <a:off x="2374710" y="1119115"/>
            <a:ext cx="429905" cy="3889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C070B2E-2E11-45BD-B02C-E84B21FF6442}"/>
              </a:ext>
            </a:extLst>
          </p:cNvPr>
          <p:cNvSpPr/>
          <p:nvPr/>
        </p:nvSpPr>
        <p:spPr>
          <a:xfrm>
            <a:off x="850296" y="4114633"/>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5" name="Google Shape;396;p30">
            <a:extLst>
              <a:ext uri="{FF2B5EF4-FFF2-40B4-BE49-F238E27FC236}">
                <a16:creationId xmlns:a16="http://schemas.microsoft.com/office/drawing/2014/main" id="{F8F54484-DBED-4B93-9F0F-3F67D3223AAC}"/>
              </a:ext>
            </a:extLst>
          </p:cNvPr>
          <p:cNvSpPr txBox="1"/>
          <p:nvPr/>
        </p:nvSpPr>
        <p:spPr>
          <a:xfrm>
            <a:off x="917666" y="3968123"/>
            <a:ext cx="6424830"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a:t>Các tài khoản đã mua hàng và bán hàng số l</a:t>
            </a:r>
            <a:r>
              <a:rPr lang="vi-VN" sz="1200"/>
              <a:t>ư</a:t>
            </a:r>
            <a:r>
              <a:rPr lang="en-US" sz="1200"/>
              <a:t>ợng lớn nhất rời bỏ sàn vào thời gian gần đây</a:t>
            </a:r>
            <a:endParaRPr lang="en-US" sz="1200" b="1" dirty="0"/>
          </a:p>
        </p:txBody>
      </p:sp>
      <p:pic>
        <p:nvPicPr>
          <p:cNvPr id="10" name="Picture 9">
            <a:extLst>
              <a:ext uri="{FF2B5EF4-FFF2-40B4-BE49-F238E27FC236}">
                <a16:creationId xmlns:a16="http://schemas.microsoft.com/office/drawing/2014/main" id="{96FBF25A-E282-4486-8609-06C0795D3DD4}"/>
              </a:ext>
            </a:extLst>
          </p:cNvPr>
          <p:cNvPicPr>
            <a:picLocks noChangeAspect="1"/>
          </p:cNvPicPr>
          <p:nvPr/>
        </p:nvPicPr>
        <p:blipFill>
          <a:blip r:embed="rId3"/>
          <a:stretch>
            <a:fillRect/>
          </a:stretch>
        </p:blipFill>
        <p:spPr>
          <a:xfrm>
            <a:off x="4983453" y="894488"/>
            <a:ext cx="2359043" cy="2772229"/>
          </a:xfrm>
          <a:prstGeom prst="rect">
            <a:avLst/>
          </a:prstGeom>
          <a:effectLst>
            <a:outerShdw blurRad="63500" sx="102000" sy="102000" algn="ctr" rotWithShape="0">
              <a:prstClr val="black">
                <a:alpha val="15000"/>
              </a:prstClr>
            </a:outerShdw>
          </a:effectLst>
        </p:spPr>
      </p:pic>
      <p:sp>
        <p:nvSpPr>
          <p:cNvPr id="18" name="Google Shape;72;p3">
            <a:extLst>
              <a:ext uri="{FF2B5EF4-FFF2-40B4-BE49-F238E27FC236}">
                <a16:creationId xmlns:a16="http://schemas.microsoft.com/office/drawing/2014/main" id="{FD5356F7-843A-49E0-9D57-5A76F2A2DF38}"/>
              </a:ext>
            </a:extLst>
          </p:cNvPr>
          <p:cNvSpPr txBox="1"/>
          <p:nvPr/>
        </p:nvSpPr>
        <p:spPr>
          <a:xfrm>
            <a:off x="4983453" y="3666717"/>
            <a:ext cx="2359044"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a:sym typeface="Calibri"/>
              </a:rPr>
              <a:t>Số lượng ng</a:t>
            </a:r>
            <a:r>
              <a:rPr lang="vi-VN">
                <a:sym typeface="Calibri"/>
              </a:rPr>
              <a:t>ư</a:t>
            </a:r>
            <a:r>
              <a:rPr lang="en-US">
                <a:sym typeface="Calibri"/>
              </a:rPr>
              <a:t>ời mua hàng rời bỏ sàn</a:t>
            </a:r>
            <a:endParaRPr lang="en-US" dirty="0">
              <a:sym typeface="Calibri"/>
            </a:endParaRPr>
          </a:p>
        </p:txBody>
      </p:sp>
      <p:sp>
        <p:nvSpPr>
          <p:cNvPr id="20" name="Google Shape;396;p30">
            <a:extLst>
              <a:ext uri="{FF2B5EF4-FFF2-40B4-BE49-F238E27FC236}">
                <a16:creationId xmlns:a16="http://schemas.microsoft.com/office/drawing/2014/main" id="{AC8F292D-93F3-4882-918D-9C71CD4A9582}"/>
              </a:ext>
            </a:extLst>
          </p:cNvPr>
          <p:cNvSpPr txBox="1"/>
          <p:nvPr/>
        </p:nvSpPr>
        <p:spPr>
          <a:xfrm>
            <a:off x="753893" y="4306060"/>
            <a:ext cx="6847910" cy="736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b="1">
                <a:solidFill>
                  <a:srgbClr val="C00000"/>
                </a:solidFill>
              </a:rPr>
              <a:t>-&gt; Các tài khoản đã mua và bán hoạt động tích cực thì không thể tự rời đi như vậy. Có thể đối thủ cạnh tranh đẩy mạnh truyền thông, có các chương trình ưu đãi (voucher, freeship) cho người mua và giao diện tốt hơn nên đã thu hút được người bán và người mua từ doanh nghiệp</a:t>
            </a:r>
          </a:p>
          <a:p>
            <a:endParaRPr lang="en-US" sz="1200" b="1" dirty="0"/>
          </a:p>
        </p:txBody>
      </p:sp>
    </p:spTree>
    <p:extLst>
      <p:ext uri="{BB962C8B-B14F-4D97-AF65-F5344CB8AC3E}">
        <p14:creationId xmlns:p14="http://schemas.microsoft.com/office/powerpoint/2010/main" val="1421383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6" name="Google Shape;396;p30"/>
          <p:cNvSpPr txBox="1"/>
          <p:nvPr/>
        </p:nvSpPr>
        <p:spPr>
          <a:xfrm>
            <a:off x="459730" y="1441797"/>
            <a:ext cx="2340263" cy="538353"/>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000"/>
              <a:buFont typeface="Catamaran Light"/>
              <a:buNone/>
            </a:pPr>
            <a:r>
              <a:rPr lang="en-US" sz="1000" b="0" i="0" u="none" strike="noStrike" cap="none">
                <a:solidFill>
                  <a:schemeClr val="bg1"/>
                </a:solidFill>
                <a:latin typeface="Roboto" pitchFamily="2" charset="0"/>
                <a:ea typeface="Roboto" pitchFamily="2" charset="0"/>
                <a:cs typeface="Calibri"/>
                <a:sym typeface="Calibri"/>
              </a:rPr>
              <a:t>Cần m</a:t>
            </a:r>
            <a:r>
              <a:rPr lang="en-US" sz="1000">
                <a:solidFill>
                  <a:schemeClr val="bg1"/>
                </a:solidFill>
                <a:latin typeface="Roboto" pitchFamily="2" charset="0"/>
                <a:ea typeface="Roboto" pitchFamily="2" charset="0"/>
                <a:cs typeface="Calibri"/>
                <a:sym typeface="Calibri"/>
              </a:rPr>
              <a:t>ở rộng tệp khách hàng nữ trẻ tuổi và nam giới trên sàn</a:t>
            </a:r>
            <a:endParaRPr sz="1000" b="0" i="0" u="none" strike="noStrike" cap="none" dirty="0">
              <a:solidFill>
                <a:schemeClr val="bg1"/>
              </a:solidFill>
              <a:latin typeface="Roboto" pitchFamily="2" charset="0"/>
              <a:ea typeface="Roboto" pitchFamily="2" charset="0"/>
              <a:cs typeface="Calibri"/>
              <a:sym typeface="Calibri"/>
            </a:endParaRPr>
          </a:p>
        </p:txBody>
      </p:sp>
      <p:sp>
        <p:nvSpPr>
          <p:cNvPr id="402" name="Google Shape;402;p30"/>
          <p:cNvSpPr txBox="1"/>
          <p:nvPr/>
        </p:nvSpPr>
        <p:spPr>
          <a:xfrm>
            <a:off x="322346" y="2437040"/>
            <a:ext cx="2413170" cy="538353"/>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000"/>
              <a:buFont typeface="Catamaran Light"/>
              <a:buNone/>
            </a:pPr>
            <a:r>
              <a:rPr lang="en-US" sz="1000" b="0" i="0" u="none" strike="noStrike" cap="none">
                <a:solidFill>
                  <a:schemeClr val="bg1"/>
                </a:solidFill>
                <a:latin typeface="Roboto" pitchFamily="2" charset="0"/>
                <a:ea typeface="Roboto" pitchFamily="2" charset="0"/>
                <a:cs typeface="Calibri"/>
                <a:sym typeface="Calibri"/>
              </a:rPr>
              <a:t>Tính năng MXH cần thêm việc đăng bài để thu hút ng</a:t>
            </a:r>
            <a:r>
              <a:rPr lang="vi-VN" sz="1000" b="0" i="0" u="none" strike="noStrike" cap="none">
                <a:solidFill>
                  <a:schemeClr val="bg1"/>
                </a:solidFill>
                <a:latin typeface="Roboto" pitchFamily="2" charset="0"/>
                <a:ea typeface="Roboto" pitchFamily="2" charset="0"/>
                <a:cs typeface="Calibri"/>
                <a:sym typeface="Calibri"/>
              </a:rPr>
              <a:t>ư</a:t>
            </a:r>
            <a:r>
              <a:rPr lang="en-US" sz="1000">
                <a:solidFill>
                  <a:schemeClr val="bg1"/>
                </a:solidFill>
                <a:latin typeface="Roboto" pitchFamily="2" charset="0"/>
                <a:ea typeface="Roboto" pitchFamily="2" charset="0"/>
                <a:cs typeface="Calibri"/>
                <a:sym typeface="Calibri"/>
              </a:rPr>
              <a:t>ời bán và ng</a:t>
            </a:r>
            <a:r>
              <a:rPr lang="vi-VN" sz="1000">
                <a:solidFill>
                  <a:schemeClr val="bg1"/>
                </a:solidFill>
                <a:latin typeface="Roboto" pitchFamily="2" charset="0"/>
                <a:ea typeface="Roboto" pitchFamily="2" charset="0"/>
                <a:cs typeface="Calibri"/>
                <a:sym typeface="Calibri"/>
              </a:rPr>
              <a:t>ư</a:t>
            </a:r>
            <a:r>
              <a:rPr lang="en-US" sz="1000">
                <a:solidFill>
                  <a:schemeClr val="bg1"/>
                </a:solidFill>
                <a:latin typeface="Roboto" pitchFamily="2" charset="0"/>
                <a:ea typeface="Roboto" pitchFamily="2" charset="0"/>
                <a:cs typeface="Calibri"/>
                <a:sym typeface="Calibri"/>
              </a:rPr>
              <a:t>ời mua</a:t>
            </a:r>
            <a:endParaRPr sz="1000" b="0" i="0" u="none" strike="noStrike" cap="none" dirty="0">
              <a:solidFill>
                <a:schemeClr val="bg1"/>
              </a:solidFill>
              <a:latin typeface="Roboto" pitchFamily="2" charset="0"/>
              <a:ea typeface="Roboto" pitchFamily="2" charset="0"/>
              <a:cs typeface="Calibri"/>
              <a:sym typeface="Calibri"/>
            </a:endParaRPr>
          </a:p>
        </p:txBody>
      </p:sp>
      <p:sp>
        <p:nvSpPr>
          <p:cNvPr id="408" name="Google Shape;408;p30"/>
          <p:cNvSpPr txBox="1"/>
          <p:nvPr/>
        </p:nvSpPr>
        <p:spPr>
          <a:xfrm>
            <a:off x="459729" y="3473092"/>
            <a:ext cx="2340263" cy="883254"/>
          </a:xfrm>
          <a:prstGeom prst="rect">
            <a:avLst/>
          </a:prstGeom>
          <a:noFill/>
          <a:ln>
            <a:noFill/>
          </a:ln>
        </p:spPr>
        <p:txBody>
          <a:bodyPr spcFirstLastPara="1" wrap="square" lIns="91425" tIns="91425" rIns="91425" bIns="91425" anchor="t" anchorCtr="0">
            <a:noAutofit/>
          </a:bodyPr>
          <a:lstStyle/>
          <a:p>
            <a:pPr lvl="0" algn="just">
              <a:buClr>
                <a:schemeClr val="dk1"/>
              </a:buClr>
              <a:buSzPts val="1000"/>
            </a:pPr>
            <a:r>
              <a:rPr lang="en-US" sz="1000" dirty="0" err="1">
                <a:solidFill>
                  <a:schemeClr val="bg1"/>
                </a:solidFill>
                <a:latin typeface="Roboto" pitchFamily="2" charset="0"/>
                <a:ea typeface="Roboto" pitchFamily="2" charset="0"/>
                <a:cs typeface="Calibri"/>
                <a:sym typeface="Calibri"/>
              </a:rPr>
              <a:t>Nếu</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sàn</a:t>
            </a:r>
            <a:r>
              <a:rPr lang="en-US" sz="1000" dirty="0">
                <a:solidFill>
                  <a:schemeClr val="bg1"/>
                </a:solidFill>
                <a:latin typeface="Roboto" pitchFamily="2" charset="0"/>
                <a:ea typeface="Roboto" pitchFamily="2" charset="0"/>
                <a:cs typeface="Calibri"/>
                <a:sym typeface="Calibri"/>
              </a:rPr>
              <a:t> TMĐT </a:t>
            </a:r>
            <a:r>
              <a:rPr lang="en-US" sz="1000" dirty="0" err="1">
                <a:solidFill>
                  <a:schemeClr val="bg1"/>
                </a:solidFill>
                <a:latin typeface="Roboto" pitchFamily="2" charset="0"/>
                <a:ea typeface="Roboto" pitchFamily="2" charset="0"/>
                <a:cs typeface="Calibri"/>
                <a:sym typeface="Calibri"/>
              </a:rPr>
              <a:t>là</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sàn</a:t>
            </a:r>
            <a:r>
              <a:rPr lang="en-US" sz="1000" dirty="0">
                <a:solidFill>
                  <a:schemeClr val="bg1"/>
                </a:solidFill>
                <a:latin typeface="Roboto" pitchFamily="2" charset="0"/>
                <a:ea typeface="Roboto" pitchFamily="2" charset="0"/>
                <a:cs typeface="Calibri"/>
                <a:sym typeface="Calibri"/>
              </a:rPr>
              <a:t> h</a:t>
            </a:r>
            <a:r>
              <a:rPr lang="vi-VN" sz="1000" dirty="0">
                <a:solidFill>
                  <a:schemeClr val="bg1"/>
                </a:solidFill>
                <a:latin typeface="Roboto" pitchFamily="2" charset="0"/>
                <a:ea typeface="Roboto" pitchFamily="2" charset="0"/>
                <a:cs typeface="Calibri"/>
                <a:sym typeface="Calibri"/>
              </a:rPr>
              <a:t>ư</a:t>
            </a:r>
            <a:r>
              <a:rPr lang="en-US" sz="1000" dirty="0" err="1">
                <a:solidFill>
                  <a:schemeClr val="bg1"/>
                </a:solidFill>
                <a:latin typeface="Roboto" pitchFamily="2" charset="0"/>
                <a:ea typeface="Roboto" pitchFamily="2" charset="0"/>
                <a:cs typeface="Calibri"/>
                <a:sym typeface="Calibri"/>
              </a:rPr>
              <a:t>ớng</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đến</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các</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sản</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phẩm</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giá</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trị</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cao</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thì</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nên</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tập</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trung</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vào</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việc</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xây</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dựng</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th</a:t>
            </a:r>
            <a:r>
              <a:rPr lang="vi-VN" sz="1000" dirty="0">
                <a:solidFill>
                  <a:schemeClr val="bg1"/>
                </a:solidFill>
                <a:latin typeface="Roboto" pitchFamily="2" charset="0"/>
                <a:ea typeface="Roboto" pitchFamily="2" charset="0"/>
                <a:cs typeface="Calibri"/>
                <a:sym typeface="Calibri"/>
              </a:rPr>
              <a:t>ư</a:t>
            </a:r>
            <a:r>
              <a:rPr lang="en-US" sz="1000" dirty="0" err="1">
                <a:solidFill>
                  <a:schemeClr val="bg1"/>
                </a:solidFill>
                <a:latin typeface="Roboto" pitchFamily="2" charset="0"/>
                <a:ea typeface="Roboto" pitchFamily="2" charset="0"/>
                <a:cs typeface="Calibri"/>
                <a:sym typeface="Calibri"/>
              </a:rPr>
              <a:t>ơng</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hiệu</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và</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mở</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rộng</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tệp</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khách</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hàng</a:t>
            </a:r>
            <a:endParaRPr lang="vi-VN" sz="1000" dirty="0">
              <a:solidFill>
                <a:schemeClr val="bg1"/>
              </a:solidFill>
              <a:latin typeface="Roboto" pitchFamily="2" charset="0"/>
              <a:ea typeface="Roboto" pitchFamily="2" charset="0"/>
              <a:cs typeface="Calibri"/>
              <a:sym typeface="Calibri"/>
            </a:endParaRPr>
          </a:p>
        </p:txBody>
      </p:sp>
      <p:sp>
        <p:nvSpPr>
          <p:cNvPr id="414" name="Google Shape;414;p30"/>
          <p:cNvSpPr txBox="1"/>
          <p:nvPr/>
        </p:nvSpPr>
        <p:spPr>
          <a:xfrm>
            <a:off x="6303223" y="1258266"/>
            <a:ext cx="2448889" cy="538353"/>
          </a:xfrm>
          <a:prstGeom prst="rect">
            <a:avLst/>
          </a:prstGeom>
          <a:noFill/>
          <a:ln>
            <a:noFill/>
          </a:ln>
        </p:spPr>
        <p:txBody>
          <a:bodyPr spcFirstLastPara="1" wrap="square" lIns="91425" tIns="91425" rIns="91425" bIns="91425" anchor="t" anchorCtr="0">
            <a:noAutofit/>
          </a:bodyPr>
          <a:lstStyle/>
          <a:p>
            <a:pPr lvl="0" algn="just">
              <a:buClr>
                <a:schemeClr val="dk1"/>
              </a:buClr>
              <a:buSzPts val="1000"/>
            </a:pPr>
            <a:r>
              <a:rPr lang="en-US" sz="1000" dirty="0" err="1">
                <a:solidFill>
                  <a:schemeClr val="bg1"/>
                </a:solidFill>
                <a:latin typeface="Roboto" pitchFamily="2" charset="0"/>
                <a:ea typeface="Roboto" pitchFamily="2" charset="0"/>
                <a:cs typeface="Calibri"/>
                <a:sym typeface="Calibri"/>
              </a:rPr>
              <a:t>Tỷ</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lệ</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chuyển</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đổi</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từ</a:t>
            </a:r>
            <a:r>
              <a:rPr lang="en-US" sz="1000" dirty="0">
                <a:solidFill>
                  <a:schemeClr val="bg1"/>
                </a:solidFill>
                <a:latin typeface="Roboto" pitchFamily="2" charset="0"/>
                <a:ea typeface="Roboto" pitchFamily="2" charset="0"/>
                <a:cs typeface="Calibri"/>
                <a:sym typeface="Calibri"/>
              </a:rPr>
              <a:t> users </a:t>
            </a:r>
            <a:r>
              <a:rPr lang="en-US" sz="1000" dirty="0" err="1">
                <a:solidFill>
                  <a:schemeClr val="bg1"/>
                </a:solidFill>
                <a:latin typeface="Roboto" pitchFamily="2" charset="0"/>
                <a:ea typeface="Roboto" pitchFamily="2" charset="0"/>
                <a:cs typeface="Calibri"/>
                <a:sym typeface="Calibri"/>
              </a:rPr>
              <a:t>thành</a:t>
            </a:r>
            <a:r>
              <a:rPr lang="en-US" sz="1000" dirty="0">
                <a:solidFill>
                  <a:schemeClr val="bg1"/>
                </a:solidFill>
                <a:latin typeface="Roboto" pitchFamily="2" charset="0"/>
                <a:ea typeface="Roboto" pitchFamily="2" charset="0"/>
                <a:cs typeface="Calibri"/>
                <a:sym typeface="Calibri"/>
              </a:rPr>
              <a:t> active users </a:t>
            </a:r>
            <a:r>
              <a:rPr lang="en-US" sz="1000" dirty="0" err="1">
                <a:solidFill>
                  <a:schemeClr val="bg1"/>
                </a:solidFill>
                <a:latin typeface="Roboto" pitchFamily="2" charset="0"/>
                <a:ea typeface="Roboto" pitchFamily="2" charset="0"/>
                <a:cs typeface="Calibri"/>
                <a:sym typeface="Calibri"/>
              </a:rPr>
              <a:t>thấp</a:t>
            </a:r>
            <a:r>
              <a:rPr lang="en-US" sz="1000" dirty="0">
                <a:solidFill>
                  <a:schemeClr val="bg1"/>
                </a:solidFill>
                <a:latin typeface="Roboto" pitchFamily="2" charset="0"/>
                <a:ea typeface="Roboto" pitchFamily="2" charset="0"/>
                <a:cs typeface="Calibri"/>
                <a:sym typeface="Calibri"/>
              </a:rPr>
              <a:t> -&gt; </a:t>
            </a:r>
            <a:r>
              <a:rPr lang="en-US" sz="1000" dirty="0" err="1">
                <a:solidFill>
                  <a:schemeClr val="bg1"/>
                </a:solidFill>
                <a:latin typeface="Roboto" pitchFamily="2" charset="0"/>
                <a:ea typeface="Roboto" pitchFamily="2" charset="0"/>
                <a:cs typeface="Calibri"/>
                <a:sym typeface="Calibri"/>
              </a:rPr>
              <a:t>cần</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tạo</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ra</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các</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chương</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trình</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để</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thúc</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đẩy</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việc</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hoạt</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động</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trên</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sàn</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của</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người</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dùng</a:t>
            </a:r>
            <a:endParaRPr lang="vi-VN" sz="1000" dirty="0">
              <a:solidFill>
                <a:schemeClr val="bg1"/>
              </a:solidFill>
              <a:latin typeface="Roboto" pitchFamily="2" charset="0"/>
              <a:ea typeface="Roboto" pitchFamily="2" charset="0"/>
              <a:cs typeface="Calibri"/>
              <a:sym typeface="Calibri"/>
            </a:endParaRPr>
          </a:p>
        </p:txBody>
      </p:sp>
      <p:sp>
        <p:nvSpPr>
          <p:cNvPr id="415" name="Google Shape;415;p30"/>
          <p:cNvSpPr txBox="1"/>
          <p:nvPr/>
        </p:nvSpPr>
        <p:spPr>
          <a:xfrm>
            <a:off x="5496600" y="3410517"/>
            <a:ext cx="3357788" cy="120058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000"/>
              <a:buFont typeface="Catamaran Light"/>
              <a:buNone/>
            </a:pPr>
            <a:endParaRPr sz="1600" b="0" i="0" u="none" strike="noStrike" cap="none" dirty="0">
              <a:solidFill>
                <a:schemeClr val="dk1"/>
              </a:solidFill>
              <a:latin typeface="Roboto" pitchFamily="2" charset="0"/>
              <a:ea typeface="Roboto" pitchFamily="2" charset="0"/>
              <a:cs typeface="Calibri"/>
              <a:sym typeface="Calibri"/>
            </a:endParaRPr>
          </a:p>
        </p:txBody>
      </p:sp>
      <p:sp>
        <p:nvSpPr>
          <p:cNvPr id="420" name="Google Shape;420;p30"/>
          <p:cNvSpPr txBox="1"/>
          <p:nvPr/>
        </p:nvSpPr>
        <p:spPr>
          <a:xfrm>
            <a:off x="6331738" y="2266624"/>
            <a:ext cx="2420374" cy="824827"/>
          </a:xfrm>
          <a:prstGeom prst="rect">
            <a:avLst/>
          </a:prstGeom>
          <a:noFill/>
          <a:ln>
            <a:noFill/>
          </a:ln>
        </p:spPr>
        <p:txBody>
          <a:bodyPr spcFirstLastPara="1" wrap="square" lIns="91425" tIns="91425" rIns="91425" bIns="91425" anchor="t" anchorCtr="0">
            <a:noAutofit/>
          </a:bodyPr>
          <a:lstStyle/>
          <a:p>
            <a:pPr lvl="0" algn="just">
              <a:buClr>
                <a:schemeClr val="dk1"/>
              </a:buClr>
              <a:buSzPts val="1000"/>
            </a:pPr>
            <a:r>
              <a:rPr lang="en-US" sz="1000" dirty="0" err="1">
                <a:solidFill>
                  <a:schemeClr val="bg1"/>
                </a:solidFill>
                <a:latin typeface="Roboto" pitchFamily="2" charset="0"/>
                <a:ea typeface="Roboto" pitchFamily="2" charset="0"/>
                <a:cs typeface="Calibri"/>
                <a:sym typeface="Calibri"/>
              </a:rPr>
              <a:t>Tỷ</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lệ</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chuyển</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đổi</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từ</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người</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mua</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người</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bán</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tiềm</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năng</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thành</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người</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mua</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người</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bán</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thành</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công</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cao</a:t>
            </a:r>
            <a:endParaRPr lang="vi-VN" sz="1000" dirty="0">
              <a:solidFill>
                <a:schemeClr val="bg1"/>
              </a:solidFill>
              <a:latin typeface="Roboto" pitchFamily="2" charset="0"/>
              <a:ea typeface="Roboto" pitchFamily="2" charset="0"/>
              <a:cs typeface="Calibri"/>
              <a:sym typeface="Calibri"/>
            </a:endParaRPr>
          </a:p>
        </p:txBody>
      </p:sp>
      <p:sp>
        <p:nvSpPr>
          <p:cNvPr id="427" name="Google Shape;427;p30"/>
          <p:cNvSpPr txBox="1"/>
          <p:nvPr/>
        </p:nvSpPr>
        <p:spPr>
          <a:xfrm>
            <a:off x="6338028" y="3460116"/>
            <a:ext cx="2414085" cy="6806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000"/>
              <a:buFont typeface="Catamaran Light"/>
              <a:buNone/>
            </a:pPr>
            <a:r>
              <a:rPr lang="en-US" sz="1000" dirty="0" err="1">
                <a:solidFill>
                  <a:schemeClr val="bg1"/>
                </a:solidFill>
                <a:latin typeface="Roboto" pitchFamily="2" charset="0"/>
                <a:ea typeface="Roboto" pitchFamily="2" charset="0"/>
                <a:cs typeface="Calibri"/>
                <a:sym typeface="Calibri"/>
              </a:rPr>
              <a:t>Các</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tài</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khoản</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rời</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đi</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gần</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đây</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có</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lượng</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mua</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bán</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cao</a:t>
            </a:r>
            <a:r>
              <a:rPr lang="en-US" sz="1000" dirty="0">
                <a:solidFill>
                  <a:schemeClr val="bg1"/>
                </a:solidFill>
                <a:latin typeface="Roboto" pitchFamily="2" charset="0"/>
                <a:ea typeface="Roboto" pitchFamily="2" charset="0"/>
                <a:cs typeface="Calibri"/>
                <a:sym typeface="Calibri"/>
              </a:rPr>
              <a:t> -&gt; </a:t>
            </a:r>
            <a:r>
              <a:rPr lang="en-US" sz="1000" dirty="0" err="1">
                <a:solidFill>
                  <a:schemeClr val="bg1"/>
                </a:solidFill>
                <a:latin typeface="Roboto" pitchFamily="2" charset="0"/>
                <a:ea typeface="Roboto" pitchFamily="2" charset="0"/>
                <a:cs typeface="Calibri"/>
                <a:sym typeface="Calibri"/>
              </a:rPr>
              <a:t>vẫn</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có</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cơ</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hội</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để</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giữ</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họ</a:t>
            </a:r>
            <a:r>
              <a:rPr lang="en-US" sz="1000" dirty="0">
                <a:solidFill>
                  <a:schemeClr val="bg1"/>
                </a:solidFill>
                <a:latin typeface="Roboto" pitchFamily="2" charset="0"/>
                <a:ea typeface="Roboto" pitchFamily="2" charset="0"/>
                <a:cs typeface="Calibri"/>
                <a:sym typeface="Calibri"/>
              </a:rPr>
              <a:t> </a:t>
            </a:r>
            <a:r>
              <a:rPr lang="en-US" sz="1000" dirty="0" err="1">
                <a:solidFill>
                  <a:schemeClr val="bg1"/>
                </a:solidFill>
                <a:latin typeface="Roboto" pitchFamily="2" charset="0"/>
                <a:ea typeface="Roboto" pitchFamily="2" charset="0"/>
                <a:cs typeface="Calibri"/>
                <a:sym typeface="Calibri"/>
              </a:rPr>
              <a:t>lại</a:t>
            </a:r>
            <a:endParaRPr sz="1000" b="0" i="0" u="none" strike="noStrike" cap="none" dirty="0">
              <a:solidFill>
                <a:schemeClr val="bg1"/>
              </a:solidFill>
              <a:latin typeface="Roboto" pitchFamily="2" charset="0"/>
              <a:ea typeface="Roboto" pitchFamily="2" charset="0"/>
              <a:cs typeface="Calibri"/>
              <a:sym typeface="Calibri"/>
            </a:endParaRPr>
          </a:p>
        </p:txBody>
      </p:sp>
      <p:sp>
        <p:nvSpPr>
          <p:cNvPr id="429" name="Google Shape;429;p30"/>
          <p:cNvSpPr txBox="1"/>
          <p:nvPr/>
        </p:nvSpPr>
        <p:spPr>
          <a:xfrm>
            <a:off x="-25173" y="366252"/>
            <a:ext cx="9144000" cy="680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Livvic"/>
              <a:buNone/>
            </a:pPr>
            <a:r>
              <a:rPr lang="en-US" sz="2600" b="1" i="0" u="none" strike="noStrike" cap="none" dirty="0">
                <a:solidFill>
                  <a:schemeClr val="bg1"/>
                </a:solidFill>
                <a:latin typeface="Roboto" pitchFamily="2" charset="0"/>
                <a:ea typeface="Roboto" pitchFamily="2" charset="0"/>
                <a:cs typeface="Calibri"/>
                <a:sym typeface="Calibri"/>
              </a:rPr>
              <a:t>TỔNG KẾT</a:t>
            </a:r>
          </a:p>
        </p:txBody>
      </p:sp>
      <p:pic>
        <p:nvPicPr>
          <p:cNvPr id="3" name="Picture 2">
            <a:extLst>
              <a:ext uri="{FF2B5EF4-FFF2-40B4-BE49-F238E27FC236}">
                <a16:creationId xmlns:a16="http://schemas.microsoft.com/office/drawing/2014/main" id="{53F072DB-6D9A-4644-8FBF-9EF72754F0F5}"/>
              </a:ext>
            </a:extLst>
          </p:cNvPr>
          <p:cNvPicPr>
            <a:picLocks noChangeAspect="1"/>
          </p:cNvPicPr>
          <p:nvPr/>
        </p:nvPicPr>
        <p:blipFill>
          <a:blip r:embed="rId3"/>
          <a:stretch>
            <a:fillRect/>
          </a:stretch>
        </p:blipFill>
        <p:spPr>
          <a:xfrm>
            <a:off x="2909473" y="1594442"/>
            <a:ext cx="3357788" cy="2532988"/>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70;p3">
            <a:extLst>
              <a:ext uri="{FF2B5EF4-FFF2-40B4-BE49-F238E27FC236}">
                <a16:creationId xmlns:a16="http://schemas.microsoft.com/office/drawing/2014/main" id="{5FAC7238-7F49-42FF-A485-12305D8C1FC2}"/>
              </a:ext>
            </a:extLst>
          </p:cNvPr>
          <p:cNvSpPr txBox="1"/>
          <p:nvPr/>
        </p:nvSpPr>
        <p:spPr>
          <a:xfrm>
            <a:off x="2220686" y="0"/>
            <a:ext cx="4702628" cy="68048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Livvic"/>
              <a:buNone/>
            </a:pPr>
            <a:r>
              <a:rPr lang="en-US" sz="2000" b="1">
                <a:solidFill>
                  <a:srgbClr val="C00000"/>
                </a:solidFill>
                <a:latin typeface="Roboto" pitchFamily="2" charset="0"/>
                <a:ea typeface="Roboto" pitchFamily="2" charset="0"/>
                <a:cs typeface="Calibri"/>
                <a:sym typeface="Calibri"/>
              </a:rPr>
              <a:t>ĐỊNH NGHĨA CÁC DỮ LIỆU</a:t>
            </a:r>
            <a:endParaRPr sz="2000" dirty="0">
              <a:solidFill>
                <a:srgbClr val="C00000"/>
              </a:solidFill>
              <a:latin typeface="Roboto" pitchFamily="2" charset="0"/>
              <a:ea typeface="Roboto" pitchFamily="2" charset="0"/>
            </a:endParaRPr>
          </a:p>
        </p:txBody>
      </p:sp>
      <p:graphicFrame>
        <p:nvGraphicFramePr>
          <p:cNvPr id="2" name="Table 1">
            <a:extLst>
              <a:ext uri="{FF2B5EF4-FFF2-40B4-BE49-F238E27FC236}">
                <a16:creationId xmlns:a16="http://schemas.microsoft.com/office/drawing/2014/main" id="{D5BD2FF5-6417-4FDC-B9B1-81F2A9252248}"/>
              </a:ext>
            </a:extLst>
          </p:cNvPr>
          <p:cNvGraphicFramePr>
            <a:graphicFrameLocks noGrp="1"/>
          </p:cNvGraphicFramePr>
          <p:nvPr>
            <p:extLst>
              <p:ext uri="{D42A27DB-BD31-4B8C-83A1-F6EECF244321}">
                <p14:modId xmlns:p14="http://schemas.microsoft.com/office/powerpoint/2010/main" val="1483847753"/>
              </p:ext>
            </p:extLst>
          </p:nvPr>
        </p:nvGraphicFramePr>
        <p:xfrm>
          <a:off x="1777848" y="783768"/>
          <a:ext cx="5588305" cy="4158646"/>
        </p:xfrm>
        <a:graphic>
          <a:graphicData uri="http://schemas.openxmlformats.org/drawingml/2006/table">
            <a:tbl>
              <a:tblPr firstRow="1" bandRow="1">
                <a:tableStyleId>{5C22544A-7EE6-4342-B048-85BDC9FD1C3A}</a:tableStyleId>
              </a:tblPr>
              <a:tblGrid>
                <a:gridCol w="1777705">
                  <a:extLst>
                    <a:ext uri="{9D8B030D-6E8A-4147-A177-3AD203B41FA5}">
                      <a16:colId xmlns:a16="http://schemas.microsoft.com/office/drawing/2014/main" val="2102717866"/>
                    </a:ext>
                  </a:extLst>
                </a:gridCol>
                <a:gridCol w="3810600">
                  <a:extLst>
                    <a:ext uri="{9D8B030D-6E8A-4147-A177-3AD203B41FA5}">
                      <a16:colId xmlns:a16="http://schemas.microsoft.com/office/drawing/2014/main" val="1899932603"/>
                    </a:ext>
                  </a:extLst>
                </a:gridCol>
              </a:tblGrid>
              <a:tr h="350282">
                <a:tc>
                  <a:txBody>
                    <a:bodyPr/>
                    <a:lstStyle/>
                    <a:p>
                      <a:pPr algn="l"/>
                      <a:r>
                        <a:rPr lang="en-US" sz="1200" b="0">
                          <a:solidFill>
                            <a:schemeClr val="tx1"/>
                          </a:solidFill>
                          <a:latin typeface="Roboto" pitchFamily="2" charset="0"/>
                          <a:ea typeface="Roboto" pitchFamily="2" charset="0"/>
                        </a:rPr>
                        <a:t>Users</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a:solidFill>
                            <a:schemeClr val="tx1"/>
                          </a:solidFill>
                          <a:latin typeface="Roboto" pitchFamily="2" charset="0"/>
                          <a:ea typeface="Roboto" pitchFamily="2" charset="0"/>
                        </a:rPr>
                        <a:t>Tất cả các tài khoản có trong bộ dữ liệu</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1505165"/>
                  </a:ext>
                </a:extLst>
              </a:tr>
              <a:tr h="350282">
                <a:tc>
                  <a:txBody>
                    <a:bodyPr/>
                    <a:lstStyle/>
                    <a:p>
                      <a:pPr algn="l"/>
                      <a:r>
                        <a:rPr lang="en-US" sz="1200" b="0">
                          <a:solidFill>
                            <a:schemeClr val="tx1"/>
                          </a:solidFill>
                          <a:latin typeface="Roboto" pitchFamily="2" charset="0"/>
                          <a:ea typeface="Roboto" pitchFamily="2" charset="0"/>
                        </a:rPr>
                        <a:t>Active users</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a:solidFill>
                            <a:schemeClr val="tx1"/>
                          </a:solidFill>
                          <a:latin typeface="Roboto" pitchFamily="2" charset="0"/>
                          <a:ea typeface="Roboto" pitchFamily="2" charset="0"/>
                        </a:rPr>
                        <a:t>Những tài khoản sử dụng ít nhất 1 tính năng trên sàn (thích sản phẩm, follow tài khoản, bán hàng,…)</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99469064"/>
                  </a:ext>
                </a:extLst>
              </a:tr>
              <a:tr h="350282">
                <a:tc>
                  <a:txBody>
                    <a:bodyPr/>
                    <a:lstStyle/>
                    <a:p>
                      <a:pPr algn="l"/>
                      <a:r>
                        <a:rPr lang="en-US" sz="1200" b="0">
                          <a:solidFill>
                            <a:schemeClr val="tx1"/>
                          </a:solidFill>
                          <a:latin typeface="Roboto" pitchFamily="2" charset="0"/>
                          <a:ea typeface="Roboto" pitchFamily="2" charset="0"/>
                        </a:rPr>
                        <a:t>Seller</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a:solidFill>
                            <a:schemeClr val="tx1"/>
                          </a:solidFill>
                          <a:latin typeface="Roboto" pitchFamily="2" charset="0"/>
                          <a:ea typeface="Roboto" pitchFamily="2" charset="0"/>
                        </a:rPr>
                        <a:t>Những tài khoản đã bán hàng hoặc có sản phẩm trong gian hàng của mình</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315210"/>
                  </a:ext>
                </a:extLst>
              </a:tr>
              <a:tr h="350282">
                <a:tc>
                  <a:txBody>
                    <a:bodyPr/>
                    <a:lstStyle/>
                    <a:p>
                      <a:pPr algn="l"/>
                      <a:r>
                        <a:rPr lang="en-US" sz="1200" b="0">
                          <a:solidFill>
                            <a:schemeClr val="tx1"/>
                          </a:solidFill>
                          <a:latin typeface="Roboto" pitchFamily="2" charset="0"/>
                          <a:ea typeface="Roboto" pitchFamily="2" charset="0"/>
                        </a:rPr>
                        <a:t>Buyer</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a:solidFill>
                            <a:schemeClr val="tx1"/>
                          </a:solidFill>
                          <a:latin typeface="Roboto" pitchFamily="2" charset="0"/>
                          <a:ea typeface="Roboto" pitchFamily="2" charset="0"/>
                        </a:rPr>
                        <a:t>Những tài khoản đã mua hàng hoặc có sản phẩm trong giỏ hàng của mình</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7997741"/>
                  </a:ext>
                </a:extLst>
              </a:tr>
              <a:tr h="350282">
                <a:tc>
                  <a:txBody>
                    <a:bodyPr/>
                    <a:lstStyle/>
                    <a:p>
                      <a:pPr algn="l"/>
                      <a:r>
                        <a:rPr lang="en-US" sz="1200" b="0">
                          <a:solidFill>
                            <a:schemeClr val="tx1"/>
                          </a:solidFill>
                          <a:latin typeface="Roboto" pitchFamily="2" charset="0"/>
                          <a:ea typeface="Roboto" pitchFamily="2" charset="0"/>
                        </a:rPr>
                        <a:t>Successful seller</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a:solidFill>
                            <a:schemeClr val="tx1"/>
                          </a:solidFill>
                          <a:latin typeface="Roboto" pitchFamily="2" charset="0"/>
                          <a:ea typeface="Roboto" pitchFamily="2" charset="0"/>
                        </a:rPr>
                        <a:t>Những tài khoản đã bán hàng thành công</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9339775"/>
                  </a:ext>
                </a:extLst>
              </a:tr>
              <a:tr h="350282">
                <a:tc>
                  <a:txBody>
                    <a:bodyPr/>
                    <a:lstStyle/>
                    <a:p>
                      <a:pPr algn="l"/>
                      <a:r>
                        <a:rPr lang="en-US" sz="1200" b="0">
                          <a:solidFill>
                            <a:schemeClr val="tx1"/>
                          </a:solidFill>
                          <a:latin typeface="Roboto" pitchFamily="2" charset="0"/>
                          <a:ea typeface="Roboto" pitchFamily="2" charset="0"/>
                        </a:rPr>
                        <a:t>Successful buyer</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a:solidFill>
                            <a:schemeClr val="tx1"/>
                          </a:solidFill>
                          <a:latin typeface="Roboto" pitchFamily="2" charset="0"/>
                          <a:ea typeface="Roboto" pitchFamily="2" charset="0"/>
                        </a:rPr>
                        <a:t>Những tài khoản đã mua hàng thành công</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52034903"/>
                  </a:ext>
                </a:extLst>
              </a:tr>
              <a:tr h="350282">
                <a:tc>
                  <a:txBody>
                    <a:bodyPr/>
                    <a:lstStyle/>
                    <a:p>
                      <a:pPr algn="l"/>
                      <a:r>
                        <a:rPr lang="en-US" sz="1200" b="0">
                          <a:solidFill>
                            <a:schemeClr val="tx1"/>
                          </a:solidFill>
                          <a:latin typeface="Roboto" pitchFamily="2" charset="0"/>
                          <a:ea typeface="Roboto" pitchFamily="2" charset="0"/>
                        </a:rPr>
                        <a:t>Tính năng mạng xã hội</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a:solidFill>
                            <a:schemeClr val="tx1"/>
                          </a:solidFill>
                          <a:latin typeface="Roboto" pitchFamily="2" charset="0"/>
                          <a:ea typeface="Roboto" pitchFamily="2" charset="0"/>
                        </a:rPr>
                        <a:t>Gồm 2 tính năng là thích và theo dõi tài khoản khác</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0579270"/>
                  </a:ext>
                </a:extLst>
              </a:tr>
              <a:tr h="350282">
                <a:tc>
                  <a:txBody>
                    <a:bodyPr/>
                    <a:lstStyle/>
                    <a:p>
                      <a:pPr algn="l"/>
                      <a:r>
                        <a:rPr lang="en-US" sz="1200" b="0">
                          <a:solidFill>
                            <a:schemeClr val="tx1"/>
                          </a:solidFill>
                          <a:latin typeface="Roboto" pitchFamily="2" charset="0"/>
                          <a:ea typeface="Roboto" pitchFamily="2" charset="0"/>
                        </a:rPr>
                        <a:t>Product wished</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a:solidFill>
                            <a:schemeClr val="tx1"/>
                          </a:solidFill>
                          <a:latin typeface="Roboto" pitchFamily="2" charset="0"/>
                          <a:ea typeface="Roboto" pitchFamily="2" charset="0"/>
                        </a:rPr>
                        <a:t>Số l</a:t>
                      </a:r>
                      <a:r>
                        <a:rPr lang="vi-VN" sz="1200" b="0">
                          <a:solidFill>
                            <a:schemeClr val="tx1"/>
                          </a:solidFill>
                          <a:latin typeface="Roboto" pitchFamily="2" charset="0"/>
                          <a:ea typeface="Roboto" pitchFamily="2" charset="0"/>
                        </a:rPr>
                        <a:t>ư</a:t>
                      </a:r>
                      <a:r>
                        <a:rPr lang="en-US" sz="1200" b="0">
                          <a:solidFill>
                            <a:schemeClr val="tx1"/>
                          </a:solidFill>
                          <a:latin typeface="Roboto" pitchFamily="2" charset="0"/>
                          <a:ea typeface="Roboto" pitchFamily="2" charset="0"/>
                        </a:rPr>
                        <a:t>ợng sản phẩm trong giỏ hàng</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5225148"/>
                  </a:ext>
                </a:extLst>
              </a:tr>
              <a:tr h="350282">
                <a:tc>
                  <a:txBody>
                    <a:bodyPr/>
                    <a:lstStyle/>
                    <a:p>
                      <a:pPr algn="l"/>
                      <a:r>
                        <a:rPr lang="en-US" sz="1200" b="0">
                          <a:solidFill>
                            <a:schemeClr val="tx1"/>
                          </a:solidFill>
                          <a:latin typeface="Roboto" pitchFamily="2" charset="0"/>
                          <a:ea typeface="Roboto" pitchFamily="2" charset="0"/>
                        </a:rPr>
                        <a:t>Product bought</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a:solidFill>
                            <a:schemeClr val="tx1"/>
                          </a:solidFill>
                          <a:latin typeface="Roboto" pitchFamily="2" charset="0"/>
                          <a:ea typeface="Roboto" pitchFamily="2" charset="0"/>
                        </a:rPr>
                        <a:t>Số l</a:t>
                      </a:r>
                      <a:r>
                        <a:rPr lang="vi-VN" sz="1200" b="0">
                          <a:solidFill>
                            <a:schemeClr val="tx1"/>
                          </a:solidFill>
                          <a:latin typeface="Roboto" pitchFamily="2" charset="0"/>
                          <a:ea typeface="Roboto" pitchFamily="2" charset="0"/>
                        </a:rPr>
                        <a:t>ư</a:t>
                      </a:r>
                      <a:r>
                        <a:rPr lang="en-US" sz="1200" b="0">
                          <a:solidFill>
                            <a:schemeClr val="tx1"/>
                          </a:solidFill>
                          <a:latin typeface="Roboto" pitchFamily="2" charset="0"/>
                          <a:ea typeface="Roboto" pitchFamily="2" charset="0"/>
                        </a:rPr>
                        <a:t>ợng sản phẩm đã mua</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0817164"/>
                  </a:ext>
                </a:extLst>
              </a:tr>
              <a:tr h="350282">
                <a:tc>
                  <a:txBody>
                    <a:bodyPr/>
                    <a:lstStyle/>
                    <a:p>
                      <a:pPr algn="l"/>
                      <a:r>
                        <a:rPr lang="en-US" sz="1200" b="0">
                          <a:solidFill>
                            <a:schemeClr val="tx1"/>
                          </a:solidFill>
                          <a:latin typeface="Roboto" pitchFamily="2" charset="0"/>
                          <a:ea typeface="Roboto" pitchFamily="2" charset="0"/>
                        </a:rPr>
                        <a:t>Product listed</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a:solidFill>
                            <a:schemeClr val="tx1"/>
                          </a:solidFill>
                          <a:latin typeface="Roboto" pitchFamily="2" charset="0"/>
                          <a:ea typeface="Roboto" pitchFamily="2" charset="0"/>
                        </a:rPr>
                        <a:t>Số l</a:t>
                      </a:r>
                      <a:r>
                        <a:rPr lang="vi-VN" sz="1200" b="0">
                          <a:solidFill>
                            <a:schemeClr val="tx1"/>
                          </a:solidFill>
                          <a:latin typeface="Roboto" pitchFamily="2" charset="0"/>
                          <a:ea typeface="Roboto" pitchFamily="2" charset="0"/>
                        </a:rPr>
                        <a:t>ư</a:t>
                      </a:r>
                      <a:r>
                        <a:rPr lang="en-US" sz="1200" b="0">
                          <a:solidFill>
                            <a:schemeClr val="tx1"/>
                          </a:solidFill>
                          <a:latin typeface="Roboto" pitchFamily="2" charset="0"/>
                          <a:ea typeface="Roboto" pitchFamily="2" charset="0"/>
                        </a:rPr>
                        <a:t>ợng sản phẩm trong gian hàng</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3529261"/>
                  </a:ext>
                </a:extLst>
              </a:tr>
              <a:tr h="350282">
                <a:tc>
                  <a:txBody>
                    <a:bodyPr/>
                    <a:lstStyle/>
                    <a:p>
                      <a:pPr algn="l"/>
                      <a:r>
                        <a:rPr lang="en-US" sz="1200" b="0">
                          <a:solidFill>
                            <a:schemeClr val="tx1"/>
                          </a:solidFill>
                          <a:latin typeface="Roboto" pitchFamily="2" charset="0"/>
                          <a:ea typeface="Roboto" pitchFamily="2" charset="0"/>
                        </a:rPr>
                        <a:t>Product sold</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a:solidFill>
                            <a:schemeClr val="tx1"/>
                          </a:solidFill>
                          <a:latin typeface="Roboto" pitchFamily="2" charset="0"/>
                          <a:ea typeface="Roboto" pitchFamily="2" charset="0"/>
                        </a:rPr>
                        <a:t>Số l</a:t>
                      </a:r>
                      <a:r>
                        <a:rPr lang="vi-VN" sz="1200" b="0">
                          <a:solidFill>
                            <a:schemeClr val="tx1"/>
                          </a:solidFill>
                          <a:latin typeface="Roboto" pitchFamily="2" charset="0"/>
                          <a:ea typeface="Roboto" pitchFamily="2" charset="0"/>
                        </a:rPr>
                        <a:t>ư</a:t>
                      </a:r>
                      <a:r>
                        <a:rPr lang="en-US" sz="1200" b="0">
                          <a:solidFill>
                            <a:schemeClr val="tx1"/>
                          </a:solidFill>
                          <a:latin typeface="Roboto" pitchFamily="2" charset="0"/>
                          <a:ea typeface="Roboto" pitchFamily="2" charset="0"/>
                        </a:rPr>
                        <a:t>ợng sản phẩm đã bán</a:t>
                      </a:r>
                    </a:p>
                  </a:txBody>
                  <a:tcPr marL="86371" marR="86371" marT="43185" marB="4318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86334215"/>
                  </a:ext>
                </a:extLst>
              </a:tr>
            </a:tbl>
          </a:graphicData>
        </a:graphic>
      </p:graphicFrame>
    </p:spTree>
    <p:extLst>
      <p:ext uri="{BB962C8B-B14F-4D97-AF65-F5344CB8AC3E}">
        <p14:creationId xmlns:p14="http://schemas.microsoft.com/office/powerpoint/2010/main" val="2610168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43;p1">
            <a:extLst>
              <a:ext uri="{FF2B5EF4-FFF2-40B4-BE49-F238E27FC236}">
                <a16:creationId xmlns:a16="http://schemas.microsoft.com/office/drawing/2014/main" id="{2E9F5DDB-2A39-4EB5-BD3D-E8D08DB6621A}"/>
              </a:ext>
            </a:extLst>
          </p:cNvPr>
          <p:cNvSpPr txBox="1">
            <a:spLocks noGrp="1"/>
          </p:cNvSpPr>
          <p:nvPr>
            <p:ph type="ctrTitle" idx="4294967295"/>
          </p:nvPr>
        </p:nvSpPr>
        <p:spPr>
          <a:xfrm>
            <a:off x="0" y="1471613"/>
            <a:ext cx="9144000" cy="131603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sz="3800" b="1" dirty="0">
                <a:solidFill>
                  <a:schemeClr val="bg1"/>
                </a:solidFill>
                <a:latin typeface="Roboto" pitchFamily="2" charset="0"/>
                <a:ea typeface="Arial"/>
                <a:cs typeface="Arial"/>
                <a:sym typeface="Arial"/>
              </a:rPr>
              <a:t>XIN </a:t>
            </a:r>
            <a:r>
              <a:rPr lang="en-US" sz="3800" b="1">
                <a:solidFill>
                  <a:schemeClr val="bg1"/>
                </a:solidFill>
                <a:latin typeface="Roboto" pitchFamily="2" charset="0"/>
                <a:ea typeface="Arial"/>
                <a:cs typeface="Arial"/>
                <a:sym typeface="Arial"/>
              </a:rPr>
              <a:t>CHÀO VÀ</a:t>
            </a:r>
            <a:br>
              <a:rPr lang="en-US" sz="3800" b="1">
                <a:solidFill>
                  <a:schemeClr val="bg1"/>
                </a:solidFill>
                <a:latin typeface="Roboto" pitchFamily="2" charset="0"/>
                <a:ea typeface="Arial"/>
                <a:cs typeface="Arial"/>
                <a:sym typeface="Arial"/>
              </a:rPr>
            </a:br>
            <a:r>
              <a:rPr lang="en-US" sz="3800" b="1">
                <a:solidFill>
                  <a:schemeClr val="bg1"/>
                </a:solidFill>
                <a:latin typeface="Roboto" pitchFamily="2" charset="0"/>
                <a:ea typeface="Arial"/>
                <a:cs typeface="Arial"/>
                <a:sym typeface="Arial"/>
              </a:rPr>
              <a:t>HẸN</a:t>
            </a:r>
            <a:r>
              <a:rPr lang="en-US" sz="3800" b="1" dirty="0">
                <a:solidFill>
                  <a:schemeClr val="bg1"/>
                </a:solidFill>
                <a:latin typeface="Roboto" pitchFamily="2" charset="0"/>
                <a:ea typeface="Arial"/>
                <a:cs typeface="Arial"/>
                <a:sym typeface="Arial"/>
              </a:rPr>
              <a:t> </a:t>
            </a:r>
            <a:r>
              <a:rPr lang="en-US" sz="3800" b="1">
                <a:solidFill>
                  <a:schemeClr val="bg1"/>
                </a:solidFill>
                <a:latin typeface="Roboto" pitchFamily="2" charset="0"/>
                <a:ea typeface="Arial"/>
                <a:cs typeface="Arial"/>
                <a:sym typeface="Arial"/>
              </a:rPr>
              <a:t>GẶP </a:t>
            </a:r>
            <a:r>
              <a:rPr lang="en-US" sz="3800" b="1" dirty="0">
                <a:solidFill>
                  <a:schemeClr val="bg1"/>
                </a:solidFill>
                <a:latin typeface="Roboto" pitchFamily="2" charset="0"/>
                <a:ea typeface="Arial"/>
                <a:cs typeface="Arial"/>
                <a:sym typeface="Arial"/>
              </a:rPr>
              <a:t>LẠI</a:t>
            </a:r>
            <a:endParaRPr sz="3800" b="1" dirty="0">
              <a:solidFill>
                <a:schemeClr val="bg1"/>
              </a:solidFill>
              <a:latin typeface="Roboto" pitchFamily="2" charset="0"/>
              <a:ea typeface="Arial"/>
              <a:cs typeface="Arial"/>
              <a:sym typeface="Arial"/>
            </a:endParaRPr>
          </a:p>
        </p:txBody>
      </p:sp>
      <p:sp>
        <p:nvSpPr>
          <p:cNvPr id="25" name="Google Shape;42;p1">
            <a:extLst>
              <a:ext uri="{FF2B5EF4-FFF2-40B4-BE49-F238E27FC236}">
                <a16:creationId xmlns:a16="http://schemas.microsoft.com/office/drawing/2014/main" id="{BE9B88ED-2C14-4E0A-BA57-C5494E87A32D}"/>
              </a:ext>
            </a:extLst>
          </p:cNvPr>
          <p:cNvSpPr txBox="1">
            <a:spLocks noGrp="1"/>
          </p:cNvSpPr>
          <p:nvPr>
            <p:ph type="subTitle" idx="4294967295"/>
          </p:nvPr>
        </p:nvSpPr>
        <p:spPr>
          <a:xfrm>
            <a:off x="548640" y="3541594"/>
            <a:ext cx="2433396" cy="326418"/>
          </a:xfrm>
          <a:prstGeom prst="rect">
            <a:avLst/>
          </a:prstGeom>
          <a:noFill/>
          <a:ln>
            <a:noFill/>
          </a:ln>
        </p:spPr>
        <p:txBody>
          <a:bodyPr spcFirstLastPara="1" wrap="square" lIns="91425" tIns="91425" rIns="91425" bIns="91425" anchor="b" anchorCtr="0">
            <a:noAutofit/>
          </a:bodyPr>
          <a:lstStyle/>
          <a:p>
            <a:pPr marL="0" lvl="0" indent="0">
              <a:buSzPts val="1100"/>
              <a:buNone/>
            </a:pPr>
            <a:r>
              <a:rPr lang="pt-BR" sz="1000" dirty="0">
                <a:solidFill>
                  <a:schemeClr val="bg1"/>
                </a:solidFill>
                <a:latin typeface="Roboto" pitchFamily="2" charset="0"/>
                <a:ea typeface="Roboto" pitchFamily="2" charset="0"/>
                <a:cs typeface="Calibri"/>
                <a:sym typeface="Calibri"/>
              </a:rPr>
              <a:t>Liên </a:t>
            </a:r>
            <a:r>
              <a:rPr lang="pt-BR" sz="1000">
                <a:solidFill>
                  <a:schemeClr val="bg1"/>
                </a:solidFill>
                <a:latin typeface="Roboto" pitchFamily="2" charset="0"/>
                <a:ea typeface="Roboto" pitchFamily="2" charset="0"/>
                <a:cs typeface="Calibri"/>
                <a:sym typeface="Calibri"/>
              </a:rPr>
              <a:t>hệ:</a:t>
            </a:r>
            <a:r>
              <a:rPr lang="pt-BR" sz="1000" dirty="0">
                <a:solidFill>
                  <a:schemeClr val="bg1"/>
                </a:solidFill>
                <a:latin typeface="Roboto" pitchFamily="2" charset="0"/>
                <a:sym typeface="Calibri"/>
              </a:rPr>
              <a:t> </a:t>
            </a:r>
            <a:r>
              <a:rPr lang="pt-BR" sz="1000">
                <a:solidFill>
                  <a:schemeClr val="bg1"/>
                </a:solidFill>
                <a:latin typeface="Roboto" pitchFamily="2" charset="0"/>
                <a:ea typeface="Roboto" pitchFamily="2" charset="0"/>
                <a:cs typeface="Calibri"/>
                <a:sym typeface="Calibri"/>
              </a:rPr>
              <a:t>anhtientran146@gmail.</a:t>
            </a:r>
            <a:r>
              <a:rPr lang="pt-BR" sz="1000" dirty="0">
                <a:solidFill>
                  <a:schemeClr val="bg1"/>
                </a:solidFill>
                <a:latin typeface="Roboto" pitchFamily="2" charset="0"/>
                <a:ea typeface="Roboto" pitchFamily="2" charset="0"/>
                <a:cs typeface="Calibri"/>
                <a:sym typeface="Calibri"/>
              </a:rPr>
              <a:t>com</a:t>
            </a:r>
          </a:p>
        </p:txBody>
      </p:sp>
    </p:spTree>
    <p:extLst>
      <p:ext uri="{BB962C8B-B14F-4D97-AF65-F5344CB8AC3E}">
        <p14:creationId xmlns:p14="http://schemas.microsoft.com/office/powerpoint/2010/main" val="1493669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3;p2">
            <a:extLst>
              <a:ext uri="{FF2B5EF4-FFF2-40B4-BE49-F238E27FC236}">
                <a16:creationId xmlns:a16="http://schemas.microsoft.com/office/drawing/2014/main" id="{2A4C8CE3-D559-4851-A408-BB199DAA4D3E}"/>
              </a:ext>
            </a:extLst>
          </p:cNvPr>
          <p:cNvSpPr txBox="1">
            <a:spLocks/>
          </p:cNvSpPr>
          <p:nvPr/>
        </p:nvSpPr>
        <p:spPr>
          <a:xfrm>
            <a:off x="1316439" y="1751601"/>
            <a:ext cx="3359425" cy="392386"/>
          </a:xfrm>
          <a:prstGeom prst="rect">
            <a:avLst/>
          </a:prstGeom>
          <a:noFill/>
          <a:ln>
            <a:noFill/>
          </a:ln>
        </p:spPr>
        <p:txBody>
          <a:bodyPr spcFirstLastPara="1" wrap="square" lIns="91425" tIns="91425" rIns="91425" bIns="91425" anchor="b"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spcBef>
                <a:spcPts val="0"/>
              </a:spcBef>
              <a:buClr>
                <a:schemeClr val="dk1"/>
              </a:buClr>
              <a:buSzPts val="1100"/>
              <a:buFont typeface="Arial"/>
              <a:buNone/>
            </a:pPr>
            <a:r>
              <a:rPr lang="en-US" sz="1800" b="1" dirty="0" err="1">
                <a:solidFill>
                  <a:schemeClr val="bg1"/>
                </a:solidFill>
                <a:latin typeface="Roboto" pitchFamily="2" charset="0"/>
                <a:ea typeface="Roboto" pitchFamily="2" charset="0"/>
                <a:cs typeface="Calibri"/>
                <a:sym typeface="Calibri"/>
              </a:rPr>
              <a:t>Tổng</a:t>
            </a:r>
            <a:r>
              <a:rPr lang="en-US" sz="1800" b="1" dirty="0">
                <a:solidFill>
                  <a:schemeClr val="bg1"/>
                </a:solidFill>
                <a:latin typeface="Roboto" pitchFamily="2" charset="0"/>
                <a:ea typeface="Roboto" pitchFamily="2" charset="0"/>
                <a:cs typeface="Calibri"/>
                <a:sym typeface="Calibri"/>
              </a:rPr>
              <a:t> </a:t>
            </a:r>
            <a:r>
              <a:rPr lang="en-US" sz="1800" b="1" dirty="0" err="1">
                <a:solidFill>
                  <a:schemeClr val="bg1"/>
                </a:solidFill>
                <a:latin typeface="Roboto" pitchFamily="2" charset="0"/>
                <a:ea typeface="Roboto" pitchFamily="2" charset="0"/>
                <a:cs typeface="Calibri"/>
                <a:sym typeface="Calibri"/>
              </a:rPr>
              <a:t>quan</a:t>
            </a:r>
            <a:r>
              <a:rPr lang="en-US" sz="1800" b="1" dirty="0">
                <a:solidFill>
                  <a:schemeClr val="bg1"/>
                </a:solidFill>
                <a:latin typeface="Roboto" pitchFamily="2" charset="0"/>
                <a:ea typeface="Roboto" pitchFamily="2" charset="0"/>
                <a:cs typeface="Calibri"/>
                <a:sym typeface="Calibri"/>
              </a:rPr>
              <a:t> </a:t>
            </a:r>
            <a:r>
              <a:rPr lang="en-US" sz="1800" b="1" dirty="0" err="1">
                <a:solidFill>
                  <a:schemeClr val="bg1"/>
                </a:solidFill>
                <a:latin typeface="Roboto" pitchFamily="2" charset="0"/>
                <a:ea typeface="Roboto" pitchFamily="2" charset="0"/>
                <a:cs typeface="Calibri"/>
                <a:sym typeface="Calibri"/>
              </a:rPr>
              <a:t>về</a:t>
            </a:r>
            <a:r>
              <a:rPr lang="en-US" sz="1800" b="1" dirty="0">
                <a:solidFill>
                  <a:schemeClr val="bg1"/>
                </a:solidFill>
                <a:latin typeface="Roboto" pitchFamily="2" charset="0"/>
                <a:ea typeface="Roboto" pitchFamily="2" charset="0"/>
                <a:cs typeface="Calibri"/>
                <a:sym typeface="Calibri"/>
              </a:rPr>
              <a:t> </a:t>
            </a:r>
            <a:r>
              <a:rPr lang="en-US" sz="1800" b="1" dirty="0" err="1">
                <a:solidFill>
                  <a:schemeClr val="bg1"/>
                </a:solidFill>
                <a:latin typeface="Roboto" pitchFamily="2" charset="0"/>
                <a:ea typeface="Roboto" pitchFamily="2" charset="0"/>
                <a:cs typeface="Calibri"/>
                <a:sym typeface="Calibri"/>
              </a:rPr>
              <a:t>sàn</a:t>
            </a:r>
            <a:r>
              <a:rPr lang="en-US" sz="1800" b="1" dirty="0">
                <a:solidFill>
                  <a:schemeClr val="bg1"/>
                </a:solidFill>
                <a:latin typeface="Roboto" pitchFamily="2" charset="0"/>
                <a:ea typeface="Roboto" pitchFamily="2" charset="0"/>
                <a:cs typeface="Calibri"/>
                <a:sym typeface="Calibri"/>
              </a:rPr>
              <a:t> TMĐT</a:t>
            </a:r>
          </a:p>
        </p:txBody>
      </p:sp>
      <p:sp>
        <p:nvSpPr>
          <p:cNvPr id="5" name="Google Shape;50;p2">
            <a:extLst>
              <a:ext uri="{FF2B5EF4-FFF2-40B4-BE49-F238E27FC236}">
                <a16:creationId xmlns:a16="http://schemas.microsoft.com/office/drawing/2014/main" id="{1732760E-6170-44B8-8649-249B63D7C3A6}"/>
              </a:ext>
            </a:extLst>
          </p:cNvPr>
          <p:cNvSpPr txBox="1">
            <a:spLocks/>
          </p:cNvSpPr>
          <p:nvPr/>
        </p:nvSpPr>
        <p:spPr>
          <a:xfrm>
            <a:off x="2786147" y="468367"/>
            <a:ext cx="3319621" cy="487500"/>
          </a:xfrm>
          <a:prstGeom prst="rect">
            <a:avLst/>
          </a:prstGeom>
          <a:noFill/>
          <a:ln>
            <a:noFill/>
          </a:ln>
        </p:spPr>
        <p:txBody>
          <a:bodyPr spcFirstLastPara="1" wrap="square" lIns="91425" tIns="91425" rIns="91425" bIns="91425"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Bef>
                <a:spcPts val="0"/>
              </a:spcBef>
              <a:buSzPts val="3000"/>
            </a:pPr>
            <a:r>
              <a:rPr lang="en-US" sz="2800" b="1">
                <a:solidFill>
                  <a:schemeClr val="bg1"/>
                </a:solidFill>
                <a:latin typeface="Roboto" pitchFamily="2" charset="0"/>
                <a:ea typeface="Roboto" pitchFamily="2" charset="0"/>
                <a:cs typeface="Calibri"/>
                <a:sym typeface="Calibri"/>
              </a:rPr>
              <a:t>NỘI DUNG CHÍNH</a:t>
            </a:r>
            <a:endParaRPr lang="en-US" sz="2800" b="1" dirty="0">
              <a:solidFill>
                <a:schemeClr val="bg1"/>
              </a:solidFill>
              <a:latin typeface="Roboto" pitchFamily="2" charset="0"/>
              <a:ea typeface="Roboto" pitchFamily="2" charset="0"/>
              <a:cs typeface="Calibri"/>
              <a:sym typeface="Calibri"/>
            </a:endParaRPr>
          </a:p>
        </p:txBody>
      </p:sp>
      <p:sp>
        <p:nvSpPr>
          <p:cNvPr id="6" name="Google Shape;58;p2">
            <a:extLst>
              <a:ext uri="{FF2B5EF4-FFF2-40B4-BE49-F238E27FC236}">
                <a16:creationId xmlns:a16="http://schemas.microsoft.com/office/drawing/2014/main" id="{84155E2E-8553-4044-9C1B-3C14C3F94F5F}"/>
              </a:ext>
            </a:extLst>
          </p:cNvPr>
          <p:cNvSpPr txBox="1"/>
          <p:nvPr/>
        </p:nvSpPr>
        <p:spPr>
          <a:xfrm>
            <a:off x="5452372" y="1749571"/>
            <a:ext cx="3591794" cy="392386"/>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1" i="0" u="none" strike="noStrike" cap="none" dirty="0" err="1">
                <a:solidFill>
                  <a:schemeClr val="bg1"/>
                </a:solidFill>
                <a:latin typeface="Roboto" pitchFamily="2" charset="0"/>
                <a:ea typeface="Roboto" pitchFamily="2" charset="0"/>
                <a:cs typeface="Calibri"/>
                <a:sym typeface="Calibri"/>
              </a:rPr>
              <a:t>Phân</a:t>
            </a:r>
            <a:r>
              <a:rPr lang="en-US" sz="1800" b="1" i="0" u="none" strike="noStrike" cap="none" dirty="0">
                <a:solidFill>
                  <a:schemeClr val="bg1"/>
                </a:solidFill>
                <a:latin typeface="Roboto" pitchFamily="2" charset="0"/>
                <a:ea typeface="Roboto" pitchFamily="2" charset="0"/>
                <a:cs typeface="Calibri"/>
                <a:sym typeface="Calibri"/>
              </a:rPr>
              <a:t> </a:t>
            </a:r>
            <a:r>
              <a:rPr lang="en-US" sz="1800" b="1" i="0" u="none" strike="noStrike" cap="none" dirty="0" err="1">
                <a:solidFill>
                  <a:schemeClr val="bg1"/>
                </a:solidFill>
                <a:latin typeface="Roboto" pitchFamily="2" charset="0"/>
                <a:ea typeface="Roboto" pitchFamily="2" charset="0"/>
                <a:cs typeface="Calibri"/>
                <a:sym typeface="Calibri"/>
              </a:rPr>
              <a:t>tích</a:t>
            </a:r>
            <a:r>
              <a:rPr lang="en-US" sz="1800" b="1" i="0" u="none" strike="noStrike" cap="none" dirty="0">
                <a:solidFill>
                  <a:schemeClr val="bg1"/>
                </a:solidFill>
                <a:latin typeface="Roboto" pitchFamily="2" charset="0"/>
                <a:ea typeface="Roboto" pitchFamily="2" charset="0"/>
                <a:cs typeface="Calibri"/>
                <a:sym typeface="Calibri"/>
              </a:rPr>
              <a:t> </a:t>
            </a:r>
            <a:r>
              <a:rPr lang="en-US" sz="1800" b="1" i="0" u="none" strike="noStrike" cap="none" dirty="0" err="1">
                <a:solidFill>
                  <a:schemeClr val="bg1"/>
                </a:solidFill>
                <a:latin typeface="Roboto" pitchFamily="2" charset="0"/>
                <a:ea typeface="Roboto" pitchFamily="2" charset="0"/>
                <a:cs typeface="Calibri"/>
                <a:sym typeface="Calibri"/>
              </a:rPr>
              <a:t>tính</a:t>
            </a:r>
            <a:r>
              <a:rPr lang="en-US" sz="1800" b="1" i="0" u="none" strike="noStrike" cap="none" dirty="0">
                <a:solidFill>
                  <a:schemeClr val="bg1"/>
                </a:solidFill>
                <a:latin typeface="Roboto" pitchFamily="2" charset="0"/>
                <a:ea typeface="Roboto" pitchFamily="2" charset="0"/>
                <a:cs typeface="Calibri"/>
                <a:sym typeface="Calibri"/>
              </a:rPr>
              <a:t> </a:t>
            </a:r>
            <a:r>
              <a:rPr lang="en-US" sz="1800" b="1" i="0" u="none" strike="noStrike" cap="none" dirty="0" err="1">
                <a:solidFill>
                  <a:schemeClr val="bg1"/>
                </a:solidFill>
                <a:latin typeface="Roboto" pitchFamily="2" charset="0"/>
                <a:ea typeface="Roboto" pitchFamily="2" charset="0"/>
                <a:cs typeface="Calibri"/>
                <a:sym typeface="Calibri"/>
              </a:rPr>
              <a:t>năng</a:t>
            </a:r>
            <a:r>
              <a:rPr lang="en-US" sz="1800" b="1" i="0" u="none" strike="noStrike" cap="none" dirty="0">
                <a:solidFill>
                  <a:schemeClr val="bg1"/>
                </a:solidFill>
                <a:latin typeface="Roboto" pitchFamily="2" charset="0"/>
                <a:ea typeface="Roboto" pitchFamily="2" charset="0"/>
                <a:cs typeface="Calibri"/>
                <a:sym typeface="Calibri"/>
              </a:rPr>
              <a:t> </a:t>
            </a:r>
            <a:r>
              <a:rPr lang="en-US" sz="1800" b="1" i="0" u="none" strike="noStrike" cap="none" dirty="0" err="1">
                <a:solidFill>
                  <a:schemeClr val="bg1"/>
                </a:solidFill>
                <a:latin typeface="Roboto" pitchFamily="2" charset="0"/>
                <a:ea typeface="Roboto" pitchFamily="2" charset="0"/>
                <a:cs typeface="Calibri"/>
                <a:sym typeface="Calibri"/>
              </a:rPr>
              <a:t>mạng</a:t>
            </a:r>
            <a:r>
              <a:rPr lang="en-US" sz="1800" b="1" i="0" u="none" strike="noStrike" cap="none" dirty="0">
                <a:solidFill>
                  <a:schemeClr val="bg1"/>
                </a:solidFill>
                <a:latin typeface="Roboto" pitchFamily="2" charset="0"/>
                <a:ea typeface="Roboto" pitchFamily="2" charset="0"/>
                <a:cs typeface="Calibri"/>
                <a:sym typeface="Calibri"/>
              </a:rPr>
              <a:t> </a:t>
            </a:r>
            <a:r>
              <a:rPr lang="en-US" sz="1800" b="1" i="0" u="none" strike="noStrike" cap="none" dirty="0" err="1">
                <a:solidFill>
                  <a:schemeClr val="bg1"/>
                </a:solidFill>
                <a:latin typeface="Roboto" pitchFamily="2" charset="0"/>
                <a:ea typeface="Roboto" pitchFamily="2" charset="0"/>
                <a:cs typeface="Calibri"/>
                <a:sym typeface="Calibri"/>
              </a:rPr>
              <a:t>xã</a:t>
            </a:r>
            <a:r>
              <a:rPr lang="en-US" sz="1800" b="1" i="0" u="none" strike="noStrike" cap="none" dirty="0">
                <a:solidFill>
                  <a:schemeClr val="bg1"/>
                </a:solidFill>
                <a:latin typeface="Roboto" pitchFamily="2" charset="0"/>
                <a:ea typeface="Roboto" pitchFamily="2" charset="0"/>
                <a:cs typeface="Calibri"/>
                <a:sym typeface="Calibri"/>
              </a:rPr>
              <a:t> </a:t>
            </a:r>
            <a:r>
              <a:rPr lang="en-US" sz="1800" b="1" i="0" u="none" strike="noStrike" cap="none" dirty="0" err="1">
                <a:solidFill>
                  <a:schemeClr val="bg1"/>
                </a:solidFill>
                <a:latin typeface="Roboto" pitchFamily="2" charset="0"/>
                <a:ea typeface="Roboto" pitchFamily="2" charset="0"/>
                <a:cs typeface="Calibri"/>
                <a:sym typeface="Calibri"/>
              </a:rPr>
              <a:t>hội</a:t>
            </a:r>
            <a:endParaRPr sz="1800" dirty="0">
              <a:solidFill>
                <a:schemeClr val="bg1"/>
              </a:solidFill>
              <a:latin typeface="Roboto" pitchFamily="2" charset="0"/>
              <a:ea typeface="Roboto" pitchFamily="2" charset="0"/>
            </a:endParaRPr>
          </a:p>
        </p:txBody>
      </p:sp>
      <p:sp>
        <p:nvSpPr>
          <p:cNvPr id="8" name="Google Shape;60;p2">
            <a:extLst>
              <a:ext uri="{FF2B5EF4-FFF2-40B4-BE49-F238E27FC236}">
                <a16:creationId xmlns:a16="http://schemas.microsoft.com/office/drawing/2014/main" id="{C1816E89-CB7A-4B19-9C43-1F2FEDF98CB5}"/>
              </a:ext>
            </a:extLst>
          </p:cNvPr>
          <p:cNvSpPr txBox="1"/>
          <p:nvPr/>
        </p:nvSpPr>
        <p:spPr>
          <a:xfrm>
            <a:off x="1321859" y="2746411"/>
            <a:ext cx="3028264" cy="732697"/>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1" i="0" u="none" strike="noStrike" cap="none" dirty="0" err="1">
                <a:solidFill>
                  <a:schemeClr val="bg1"/>
                </a:solidFill>
                <a:latin typeface="Roboto" pitchFamily="2" charset="0"/>
                <a:ea typeface="Roboto" pitchFamily="2" charset="0"/>
                <a:cs typeface="Calibri"/>
                <a:sym typeface="Calibri"/>
              </a:rPr>
              <a:t>Phân</a:t>
            </a:r>
            <a:r>
              <a:rPr lang="en-US" sz="1800" b="1" i="0" u="none" strike="noStrike" cap="none" dirty="0">
                <a:solidFill>
                  <a:schemeClr val="bg1"/>
                </a:solidFill>
                <a:latin typeface="Roboto" pitchFamily="2" charset="0"/>
                <a:ea typeface="Roboto" pitchFamily="2" charset="0"/>
                <a:cs typeface="Calibri"/>
                <a:sym typeface="Calibri"/>
              </a:rPr>
              <a:t> </a:t>
            </a:r>
            <a:r>
              <a:rPr lang="en-US" sz="1800" b="1" i="0" u="none" strike="noStrike" cap="none" err="1">
                <a:solidFill>
                  <a:schemeClr val="bg1"/>
                </a:solidFill>
                <a:latin typeface="Roboto" pitchFamily="2" charset="0"/>
                <a:ea typeface="Roboto" pitchFamily="2" charset="0"/>
                <a:cs typeface="Calibri"/>
                <a:sym typeface="Calibri"/>
              </a:rPr>
              <a:t>tích</a:t>
            </a:r>
            <a:r>
              <a:rPr lang="en-US" sz="1800" b="1" i="0" u="none" strike="noStrike" cap="none">
                <a:solidFill>
                  <a:schemeClr val="bg1"/>
                </a:solidFill>
                <a:latin typeface="Roboto" pitchFamily="2" charset="0"/>
                <a:ea typeface="Roboto" pitchFamily="2" charset="0"/>
                <a:cs typeface="Calibri"/>
                <a:sym typeface="Calibri"/>
              </a:rPr>
              <a:t> </a:t>
            </a:r>
            <a:r>
              <a:rPr lang="en-US" b="1">
                <a:solidFill>
                  <a:schemeClr val="bg1"/>
                </a:solidFill>
                <a:latin typeface="Roboto" pitchFamily="2" charset="0"/>
                <a:ea typeface="Roboto" pitchFamily="2" charset="0"/>
                <a:cs typeface="Calibri"/>
                <a:sym typeface="Calibri"/>
              </a:rPr>
              <a:t>hoạt động của các tài khoản</a:t>
            </a:r>
            <a:endParaRPr sz="1800" dirty="0">
              <a:solidFill>
                <a:schemeClr val="bg1"/>
              </a:solidFill>
              <a:latin typeface="Roboto" pitchFamily="2" charset="0"/>
              <a:ea typeface="Roboto" pitchFamily="2" charset="0"/>
            </a:endParaRPr>
          </a:p>
        </p:txBody>
      </p:sp>
      <p:sp>
        <p:nvSpPr>
          <p:cNvPr id="13" name="Oval 12">
            <a:extLst>
              <a:ext uri="{FF2B5EF4-FFF2-40B4-BE49-F238E27FC236}">
                <a16:creationId xmlns:a16="http://schemas.microsoft.com/office/drawing/2014/main" id="{3B64C0E4-439C-431C-B736-A59C0D4DA855}"/>
              </a:ext>
            </a:extLst>
          </p:cNvPr>
          <p:cNvSpPr/>
          <p:nvPr/>
        </p:nvSpPr>
        <p:spPr>
          <a:xfrm>
            <a:off x="601960" y="1564413"/>
            <a:ext cx="688604" cy="683354"/>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Google Shape;55;p2">
            <a:extLst>
              <a:ext uri="{FF2B5EF4-FFF2-40B4-BE49-F238E27FC236}">
                <a16:creationId xmlns:a16="http://schemas.microsoft.com/office/drawing/2014/main" id="{25E17E85-F0A9-48BC-A68E-654247418629}"/>
              </a:ext>
            </a:extLst>
          </p:cNvPr>
          <p:cNvSpPr txBox="1">
            <a:spLocks/>
          </p:cNvSpPr>
          <p:nvPr/>
        </p:nvSpPr>
        <p:spPr>
          <a:xfrm>
            <a:off x="641798" y="1658352"/>
            <a:ext cx="624072" cy="514330"/>
          </a:xfrm>
          <a:prstGeom prst="rect">
            <a:avLst/>
          </a:prstGeom>
          <a:noFill/>
          <a:ln>
            <a:noFill/>
          </a:ln>
        </p:spPr>
        <p:txBody>
          <a:bodyPr spcFirstLastPara="1" wrap="square" lIns="91425" tIns="91425" rIns="91425" bIns="91425" anchor="ctr"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spcBef>
                <a:spcPts val="0"/>
              </a:spcBef>
              <a:buSzPts val="4800"/>
            </a:pPr>
            <a:r>
              <a:rPr lang="en-US" sz="2800" b="1">
                <a:solidFill>
                  <a:srgbClr val="C00000"/>
                </a:solidFill>
                <a:latin typeface="Roboto" panose="020B0604020202020204" charset="0"/>
                <a:ea typeface="Roboto" panose="020B0604020202020204" charset="0"/>
              </a:rPr>
              <a:t>01</a:t>
            </a:r>
            <a:endParaRPr lang="en-US" sz="2800" b="1" dirty="0">
              <a:solidFill>
                <a:srgbClr val="C00000"/>
              </a:solidFill>
              <a:latin typeface="Roboto" panose="020B0604020202020204" charset="0"/>
              <a:ea typeface="Roboto" panose="020B0604020202020204" charset="0"/>
            </a:endParaRPr>
          </a:p>
        </p:txBody>
      </p:sp>
      <p:sp>
        <p:nvSpPr>
          <p:cNvPr id="15" name="Oval 14">
            <a:extLst>
              <a:ext uri="{FF2B5EF4-FFF2-40B4-BE49-F238E27FC236}">
                <a16:creationId xmlns:a16="http://schemas.microsoft.com/office/drawing/2014/main" id="{E4EF5624-70C7-404C-95A7-62F35CC76D36}"/>
              </a:ext>
            </a:extLst>
          </p:cNvPr>
          <p:cNvSpPr/>
          <p:nvPr/>
        </p:nvSpPr>
        <p:spPr>
          <a:xfrm>
            <a:off x="4763768" y="1564413"/>
            <a:ext cx="688604" cy="683354"/>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9B8E183-CFC8-41EF-96FF-5DC915A3122F}"/>
              </a:ext>
            </a:extLst>
          </p:cNvPr>
          <p:cNvSpPr/>
          <p:nvPr/>
        </p:nvSpPr>
        <p:spPr>
          <a:xfrm>
            <a:off x="601960" y="2746411"/>
            <a:ext cx="688604" cy="683354"/>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Google Shape;55;p2">
            <a:extLst>
              <a:ext uri="{FF2B5EF4-FFF2-40B4-BE49-F238E27FC236}">
                <a16:creationId xmlns:a16="http://schemas.microsoft.com/office/drawing/2014/main" id="{4B57A55F-D4BD-4C41-9D52-8C71D25544AF}"/>
              </a:ext>
            </a:extLst>
          </p:cNvPr>
          <p:cNvSpPr txBox="1">
            <a:spLocks/>
          </p:cNvSpPr>
          <p:nvPr/>
        </p:nvSpPr>
        <p:spPr>
          <a:xfrm>
            <a:off x="4816690" y="1658352"/>
            <a:ext cx="624072" cy="5143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US" sz="2800">
                <a:solidFill>
                  <a:srgbClr val="C00000"/>
                </a:solidFill>
                <a:latin typeface="Roboto" panose="020B0604020202020204" charset="0"/>
                <a:ea typeface="Roboto" panose="020B0604020202020204" charset="0"/>
              </a:rPr>
              <a:t>02</a:t>
            </a:r>
            <a:endParaRPr lang="en-US" sz="2800" dirty="0">
              <a:solidFill>
                <a:srgbClr val="C00000"/>
              </a:solidFill>
              <a:latin typeface="Roboto" panose="020B0604020202020204" charset="0"/>
              <a:ea typeface="Roboto" panose="020B0604020202020204" charset="0"/>
            </a:endParaRPr>
          </a:p>
        </p:txBody>
      </p:sp>
      <p:sp>
        <p:nvSpPr>
          <p:cNvPr id="20" name="Google Shape;55;p2">
            <a:extLst>
              <a:ext uri="{FF2B5EF4-FFF2-40B4-BE49-F238E27FC236}">
                <a16:creationId xmlns:a16="http://schemas.microsoft.com/office/drawing/2014/main" id="{84210E80-C262-4247-B4F9-95E3EE604D47}"/>
              </a:ext>
            </a:extLst>
          </p:cNvPr>
          <p:cNvSpPr txBox="1">
            <a:spLocks/>
          </p:cNvSpPr>
          <p:nvPr/>
        </p:nvSpPr>
        <p:spPr>
          <a:xfrm>
            <a:off x="633255" y="2836142"/>
            <a:ext cx="624072" cy="5143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US" sz="2800" dirty="0">
                <a:solidFill>
                  <a:srgbClr val="C00000"/>
                </a:solidFill>
                <a:latin typeface="Roboto" panose="020B0604020202020204" charset="0"/>
                <a:ea typeface="Roboto" panose="020B0604020202020204" charset="0"/>
              </a:rPr>
              <a:t>03</a:t>
            </a:r>
          </a:p>
        </p:txBody>
      </p:sp>
      <p:sp>
        <p:nvSpPr>
          <p:cNvPr id="2" name="Google Shape;60;p2">
            <a:extLst>
              <a:ext uri="{FF2B5EF4-FFF2-40B4-BE49-F238E27FC236}">
                <a16:creationId xmlns:a16="http://schemas.microsoft.com/office/drawing/2014/main" id="{9ECA8EAC-714B-1876-8DB1-51C40F93A4FB}"/>
              </a:ext>
            </a:extLst>
          </p:cNvPr>
          <p:cNvSpPr txBox="1"/>
          <p:nvPr/>
        </p:nvSpPr>
        <p:spPr>
          <a:xfrm>
            <a:off x="5482481" y="2746411"/>
            <a:ext cx="3028264" cy="732697"/>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1" i="0" u="none" strike="noStrike" cap="none" dirty="0" err="1">
                <a:solidFill>
                  <a:schemeClr val="bg1"/>
                </a:solidFill>
                <a:latin typeface="Roboto" pitchFamily="2" charset="0"/>
                <a:ea typeface="Roboto" pitchFamily="2" charset="0"/>
                <a:cs typeface="Calibri"/>
                <a:sym typeface="Calibri"/>
              </a:rPr>
              <a:t>Phân</a:t>
            </a:r>
            <a:r>
              <a:rPr lang="en-US" sz="1800" b="1" i="0" u="none" strike="noStrike" cap="none" dirty="0">
                <a:solidFill>
                  <a:schemeClr val="bg1"/>
                </a:solidFill>
                <a:latin typeface="Roboto" pitchFamily="2" charset="0"/>
                <a:ea typeface="Roboto" pitchFamily="2" charset="0"/>
                <a:cs typeface="Calibri"/>
                <a:sym typeface="Calibri"/>
              </a:rPr>
              <a:t> </a:t>
            </a:r>
            <a:r>
              <a:rPr lang="en-US" sz="1800" b="1" i="0" u="none" strike="noStrike" cap="none" dirty="0" err="1">
                <a:solidFill>
                  <a:schemeClr val="bg1"/>
                </a:solidFill>
                <a:latin typeface="Roboto" pitchFamily="2" charset="0"/>
                <a:ea typeface="Roboto" pitchFamily="2" charset="0"/>
                <a:cs typeface="Calibri"/>
                <a:sym typeface="Calibri"/>
              </a:rPr>
              <a:t>tích</a:t>
            </a:r>
            <a:r>
              <a:rPr lang="en-US" sz="1800" b="1" i="0" u="none" strike="noStrike" cap="none" dirty="0">
                <a:solidFill>
                  <a:schemeClr val="bg1"/>
                </a:solidFill>
                <a:latin typeface="Roboto" pitchFamily="2" charset="0"/>
                <a:ea typeface="Roboto" pitchFamily="2" charset="0"/>
                <a:cs typeface="Calibri"/>
                <a:sym typeface="Calibri"/>
              </a:rPr>
              <a:t> </a:t>
            </a:r>
            <a:r>
              <a:rPr lang="en-US" sz="1800" b="1" i="0" u="none" strike="noStrike" cap="none" dirty="0" err="1">
                <a:solidFill>
                  <a:schemeClr val="bg1"/>
                </a:solidFill>
                <a:latin typeface="Roboto" pitchFamily="2" charset="0"/>
                <a:ea typeface="Roboto" pitchFamily="2" charset="0"/>
                <a:cs typeface="Calibri"/>
                <a:sym typeface="Calibri"/>
              </a:rPr>
              <a:t>các</a:t>
            </a:r>
            <a:r>
              <a:rPr lang="en-US" sz="1800" b="1" i="0" u="none" strike="noStrike" cap="none" dirty="0">
                <a:solidFill>
                  <a:schemeClr val="bg1"/>
                </a:solidFill>
                <a:latin typeface="Roboto" pitchFamily="2" charset="0"/>
                <a:ea typeface="Roboto" pitchFamily="2" charset="0"/>
                <a:cs typeface="Calibri"/>
                <a:sym typeface="Calibri"/>
              </a:rPr>
              <a:t> </a:t>
            </a:r>
            <a:r>
              <a:rPr lang="en-US" sz="1800" b="1" i="0" u="none" strike="noStrike" cap="none" dirty="0" err="1">
                <a:solidFill>
                  <a:schemeClr val="bg1"/>
                </a:solidFill>
                <a:latin typeface="Roboto" pitchFamily="2" charset="0"/>
                <a:ea typeface="Roboto" pitchFamily="2" charset="0"/>
                <a:cs typeface="Calibri"/>
                <a:sym typeface="Calibri"/>
              </a:rPr>
              <a:t>tài</a:t>
            </a:r>
            <a:r>
              <a:rPr lang="en-US" sz="1800" b="1" i="0" u="none" strike="noStrike" cap="none" dirty="0">
                <a:solidFill>
                  <a:schemeClr val="bg1"/>
                </a:solidFill>
                <a:latin typeface="Roboto" pitchFamily="2" charset="0"/>
                <a:ea typeface="Roboto" pitchFamily="2" charset="0"/>
                <a:cs typeface="Calibri"/>
                <a:sym typeface="Calibri"/>
              </a:rPr>
              <a:t> </a:t>
            </a:r>
            <a:r>
              <a:rPr lang="en-US" sz="1800" b="1" i="0" u="none" strike="noStrike" cap="none" dirty="0" err="1">
                <a:solidFill>
                  <a:schemeClr val="bg1"/>
                </a:solidFill>
                <a:latin typeface="Roboto" pitchFamily="2" charset="0"/>
                <a:ea typeface="Roboto" pitchFamily="2" charset="0"/>
                <a:cs typeface="Calibri"/>
                <a:sym typeface="Calibri"/>
              </a:rPr>
              <a:t>khoản</a:t>
            </a:r>
            <a:r>
              <a:rPr lang="en-US" sz="1800" b="1" i="0" u="none" strike="noStrike" cap="none" dirty="0">
                <a:solidFill>
                  <a:schemeClr val="bg1"/>
                </a:solidFill>
                <a:latin typeface="Roboto" pitchFamily="2" charset="0"/>
                <a:ea typeface="Roboto" pitchFamily="2" charset="0"/>
                <a:cs typeface="Calibri"/>
                <a:sym typeface="Calibri"/>
              </a:rPr>
              <a:t> </a:t>
            </a:r>
            <a:r>
              <a:rPr lang="en-US" sz="1800" b="1" i="0" u="none" strike="noStrike" cap="none" dirty="0" err="1">
                <a:solidFill>
                  <a:schemeClr val="bg1"/>
                </a:solidFill>
                <a:latin typeface="Roboto" pitchFamily="2" charset="0"/>
                <a:ea typeface="Roboto" pitchFamily="2" charset="0"/>
                <a:cs typeface="Calibri"/>
                <a:sym typeface="Calibri"/>
              </a:rPr>
              <a:t>đang</a:t>
            </a:r>
            <a:r>
              <a:rPr lang="en-US" sz="1800" b="1" i="0" u="none" strike="noStrike" cap="none" dirty="0">
                <a:solidFill>
                  <a:schemeClr val="bg1"/>
                </a:solidFill>
                <a:latin typeface="Roboto" pitchFamily="2" charset="0"/>
                <a:ea typeface="Roboto" pitchFamily="2" charset="0"/>
                <a:cs typeface="Calibri"/>
                <a:sym typeface="Calibri"/>
              </a:rPr>
              <a:t> </a:t>
            </a:r>
            <a:r>
              <a:rPr lang="en-US" sz="1800" b="1" i="0" u="none" strike="noStrike" cap="none" dirty="0" err="1">
                <a:solidFill>
                  <a:schemeClr val="bg1"/>
                </a:solidFill>
                <a:latin typeface="Roboto" pitchFamily="2" charset="0"/>
                <a:ea typeface="Roboto" pitchFamily="2" charset="0"/>
                <a:cs typeface="Calibri"/>
                <a:sym typeface="Calibri"/>
              </a:rPr>
              <a:t>không</a:t>
            </a:r>
            <a:r>
              <a:rPr lang="en-US" sz="1800" b="1" i="0" u="none" strike="noStrike" cap="none" dirty="0">
                <a:solidFill>
                  <a:schemeClr val="bg1"/>
                </a:solidFill>
                <a:latin typeface="Roboto" pitchFamily="2" charset="0"/>
                <a:ea typeface="Roboto" pitchFamily="2" charset="0"/>
                <a:cs typeface="Calibri"/>
                <a:sym typeface="Calibri"/>
              </a:rPr>
              <a:t> </a:t>
            </a:r>
            <a:r>
              <a:rPr lang="en-US" sz="1800" b="1" i="0" u="none" strike="noStrike" cap="none" dirty="0" err="1">
                <a:solidFill>
                  <a:schemeClr val="bg1"/>
                </a:solidFill>
                <a:latin typeface="Roboto" pitchFamily="2" charset="0"/>
                <a:ea typeface="Roboto" pitchFamily="2" charset="0"/>
                <a:cs typeface="Calibri"/>
                <a:sym typeface="Calibri"/>
              </a:rPr>
              <a:t>còn</a:t>
            </a:r>
            <a:r>
              <a:rPr lang="en-US" sz="1800" b="1" i="0" u="none" strike="noStrike" cap="none" dirty="0">
                <a:solidFill>
                  <a:schemeClr val="bg1"/>
                </a:solidFill>
                <a:latin typeface="Roboto" pitchFamily="2" charset="0"/>
                <a:ea typeface="Roboto" pitchFamily="2" charset="0"/>
                <a:cs typeface="Calibri"/>
                <a:sym typeface="Calibri"/>
              </a:rPr>
              <a:t> </a:t>
            </a:r>
            <a:r>
              <a:rPr lang="en-US" sz="1800" b="1" i="0" u="none" strike="noStrike" cap="none" dirty="0" err="1">
                <a:solidFill>
                  <a:schemeClr val="bg1"/>
                </a:solidFill>
                <a:latin typeface="Roboto" pitchFamily="2" charset="0"/>
                <a:ea typeface="Roboto" pitchFamily="2" charset="0"/>
                <a:cs typeface="Calibri"/>
                <a:sym typeface="Calibri"/>
              </a:rPr>
              <a:t>hoạt</a:t>
            </a:r>
            <a:r>
              <a:rPr lang="en-US" sz="1800" b="1" i="0" u="none" strike="noStrike" cap="none" dirty="0">
                <a:solidFill>
                  <a:schemeClr val="bg1"/>
                </a:solidFill>
                <a:latin typeface="Roboto" pitchFamily="2" charset="0"/>
                <a:ea typeface="Roboto" pitchFamily="2" charset="0"/>
                <a:cs typeface="Calibri"/>
                <a:sym typeface="Calibri"/>
              </a:rPr>
              <a:t> </a:t>
            </a:r>
            <a:r>
              <a:rPr lang="en-US" sz="1800" b="1" i="0" u="none" strike="noStrike" cap="none" dirty="0" err="1">
                <a:solidFill>
                  <a:schemeClr val="bg1"/>
                </a:solidFill>
                <a:latin typeface="Roboto" pitchFamily="2" charset="0"/>
                <a:ea typeface="Roboto" pitchFamily="2" charset="0"/>
                <a:cs typeface="Calibri"/>
                <a:sym typeface="Calibri"/>
              </a:rPr>
              <a:t>động</a:t>
            </a:r>
            <a:endParaRPr sz="1800" dirty="0">
              <a:solidFill>
                <a:schemeClr val="bg1"/>
              </a:solidFill>
              <a:latin typeface="Roboto" pitchFamily="2" charset="0"/>
              <a:ea typeface="Roboto" pitchFamily="2" charset="0"/>
            </a:endParaRPr>
          </a:p>
        </p:txBody>
      </p:sp>
      <p:sp>
        <p:nvSpPr>
          <p:cNvPr id="10" name="Oval 9">
            <a:extLst>
              <a:ext uri="{FF2B5EF4-FFF2-40B4-BE49-F238E27FC236}">
                <a16:creationId xmlns:a16="http://schemas.microsoft.com/office/drawing/2014/main" id="{E2A2F96B-8CBB-C319-D3EC-19A5E3A22708}"/>
              </a:ext>
            </a:extLst>
          </p:cNvPr>
          <p:cNvSpPr/>
          <p:nvPr/>
        </p:nvSpPr>
        <p:spPr>
          <a:xfrm>
            <a:off x="4762582" y="2746411"/>
            <a:ext cx="688604" cy="683354"/>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Google Shape;55;p2">
            <a:extLst>
              <a:ext uri="{FF2B5EF4-FFF2-40B4-BE49-F238E27FC236}">
                <a16:creationId xmlns:a16="http://schemas.microsoft.com/office/drawing/2014/main" id="{ECBC58BA-925B-36DE-F9E0-F8462167EC23}"/>
              </a:ext>
            </a:extLst>
          </p:cNvPr>
          <p:cNvSpPr txBox="1">
            <a:spLocks/>
          </p:cNvSpPr>
          <p:nvPr/>
        </p:nvSpPr>
        <p:spPr>
          <a:xfrm>
            <a:off x="4793877" y="2836142"/>
            <a:ext cx="624072" cy="5143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eaLnBrk="1" hangingPunct="1">
              <a:lnSpc>
                <a:spcPct val="100000"/>
              </a:lnSpc>
              <a:spcBef>
                <a:spcPts val="0"/>
              </a:spcBef>
              <a:spcAft>
                <a:spcPts val="0"/>
              </a:spcAft>
              <a:buClr>
                <a:schemeClr val="dk1"/>
              </a:buClr>
              <a:buSzPts val="4800"/>
              <a:buFont typeface="Fira Sans Extra Condensed Medium"/>
              <a:buNone/>
              <a:defRPr sz="48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US" sz="2800" dirty="0">
                <a:solidFill>
                  <a:srgbClr val="C00000"/>
                </a:solidFill>
                <a:latin typeface="Roboto" panose="020B0604020202020204" charset="0"/>
                <a:ea typeface="Roboto" panose="020B0604020202020204" charset="0"/>
              </a:rPr>
              <a:t>04</a:t>
            </a:r>
          </a:p>
        </p:txBody>
      </p:sp>
    </p:spTree>
    <p:extLst>
      <p:ext uri="{BB962C8B-B14F-4D97-AF65-F5344CB8AC3E}">
        <p14:creationId xmlns:p14="http://schemas.microsoft.com/office/powerpoint/2010/main" val="36589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96;p30">
            <a:extLst>
              <a:ext uri="{FF2B5EF4-FFF2-40B4-BE49-F238E27FC236}">
                <a16:creationId xmlns:a16="http://schemas.microsoft.com/office/drawing/2014/main" id="{BA02CCBF-3D51-41F9-8D1F-1772B4055CC9}"/>
              </a:ext>
            </a:extLst>
          </p:cNvPr>
          <p:cNvSpPr txBox="1"/>
          <p:nvPr/>
        </p:nvSpPr>
        <p:spPr>
          <a:xfrm>
            <a:off x="5269781" y="1492914"/>
            <a:ext cx="3753202" cy="580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err="1"/>
              <a:t>Sàn</a:t>
            </a:r>
            <a:r>
              <a:rPr lang="en-US" dirty="0"/>
              <a:t> </a:t>
            </a:r>
            <a:r>
              <a:rPr lang="en-US" dirty="0" err="1"/>
              <a:t>thương</a:t>
            </a:r>
            <a:r>
              <a:rPr lang="en-US" dirty="0"/>
              <a:t> </a:t>
            </a:r>
            <a:r>
              <a:rPr lang="en-US" dirty="0" err="1"/>
              <a:t>mại</a:t>
            </a:r>
            <a:r>
              <a:rPr lang="en-US" dirty="0"/>
              <a:t> </a:t>
            </a:r>
            <a:r>
              <a:rPr lang="en-US" dirty="0" err="1"/>
              <a:t>điện</a:t>
            </a:r>
            <a:r>
              <a:rPr lang="en-US" dirty="0"/>
              <a:t> </a:t>
            </a:r>
            <a:r>
              <a:rPr lang="en-US" dirty="0" err="1"/>
              <a:t>tử</a:t>
            </a:r>
            <a:r>
              <a:rPr lang="en-US" dirty="0"/>
              <a:t> </a:t>
            </a:r>
            <a:r>
              <a:rPr lang="en-US" dirty="0" err="1"/>
              <a:t>từ</a:t>
            </a:r>
            <a:r>
              <a:rPr lang="en-US" dirty="0"/>
              <a:t> </a:t>
            </a:r>
            <a:r>
              <a:rPr lang="en-US" dirty="0" err="1"/>
              <a:t>Pháp</a:t>
            </a:r>
            <a:r>
              <a:rPr lang="en-US" dirty="0"/>
              <a:t>, </a:t>
            </a:r>
            <a:r>
              <a:rPr lang="en-US" dirty="0" err="1"/>
              <a:t>đã</a:t>
            </a:r>
            <a:r>
              <a:rPr lang="en-US" dirty="0"/>
              <a:t> </a:t>
            </a:r>
            <a:r>
              <a:rPr lang="en-US" dirty="0" err="1"/>
              <a:t>mở</a:t>
            </a:r>
            <a:r>
              <a:rPr lang="en-US" dirty="0"/>
              <a:t> </a:t>
            </a:r>
            <a:r>
              <a:rPr lang="en-US" dirty="0" err="1"/>
              <a:t>rộng</a:t>
            </a:r>
            <a:r>
              <a:rPr lang="en-US" dirty="0"/>
              <a:t> </a:t>
            </a:r>
            <a:r>
              <a:rPr lang="en-US" dirty="0" err="1"/>
              <a:t>ra</a:t>
            </a:r>
            <a:r>
              <a:rPr lang="en-US" dirty="0"/>
              <a:t> </a:t>
            </a:r>
            <a:r>
              <a:rPr lang="en-US" dirty="0" err="1"/>
              <a:t>các</a:t>
            </a:r>
            <a:r>
              <a:rPr lang="en-US" dirty="0"/>
              <a:t> </a:t>
            </a:r>
            <a:r>
              <a:rPr lang="en-US" dirty="0" err="1"/>
              <a:t>nước</a:t>
            </a:r>
            <a:r>
              <a:rPr lang="en-US" dirty="0"/>
              <a:t> </a:t>
            </a:r>
            <a:r>
              <a:rPr lang="en-US" dirty="0" err="1"/>
              <a:t>khác</a:t>
            </a:r>
            <a:r>
              <a:rPr lang="en-US" dirty="0"/>
              <a:t> -&gt; </a:t>
            </a:r>
            <a:r>
              <a:rPr lang="en-US" b="1" dirty="0" err="1"/>
              <a:t>ngôn</a:t>
            </a:r>
            <a:r>
              <a:rPr lang="en-US" b="1" dirty="0"/>
              <a:t> </a:t>
            </a:r>
            <a:r>
              <a:rPr lang="en-US" b="1" dirty="0" err="1"/>
              <a:t>ngữ</a:t>
            </a:r>
            <a:r>
              <a:rPr lang="en-US" b="1" dirty="0"/>
              <a:t> </a:t>
            </a:r>
            <a:r>
              <a:rPr lang="en-US" b="1" dirty="0" err="1"/>
              <a:t>chủ</a:t>
            </a:r>
            <a:r>
              <a:rPr lang="en-US" b="1" dirty="0"/>
              <a:t> </a:t>
            </a:r>
            <a:r>
              <a:rPr lang="en-US" b="1" dirty="0" err="1"/>
              <a:t>yếu</a:t>
            </a:r>
            <a:r>
              <a:rPr lang="en-US" b="1" dirty="0"/>
              <a:t> </a:t>
            </a:r>
            <a:r>
              <a:rPr lang="en-US" b="1" dirty="0" err="1"/>
              <a:t>được</a:t>
            </a:r>
            <a:r>
              <a:rPr lang="en-US" b="1" dirty="0"/>
              <a:t> </a:t>
            </a:r>
            <a:r>
              <a:rPr lang="en-US" b="1" dirty="0" err="1"/>
              <a:t>sử</a:t>
            </a:r>
            <a:r>
              <a:rPr lang="en-US" b="1" dirty="0"/>
              <a:t> </a:t>
            </a:r>
            <a:r>
              <a:rPr lang="en-US" b="1" dirty="0" err="1"/>
              <a:t>dụng</a:t>
            </a:r>
            <a:r>
              <a:rPr lang="en-US" b="1" dirty="0"/>
              <a:t> </a:t>
            </a:r>
            <a:r>
              <a:rPr lang="en-US" b="1" dirty="0" err="1"/>
              <a:t>là</a:t>
            </a:r>
            <a:r>
              <a:rPr lang="en-US" b="1" dirty="0"/>
              <a:t> </a:t>
            </a:r>
            <a:r>
              <a:rPr lang="en-US" b="1" dirty="0" err="1"/>
              <a:t>tiếng</a:t>
            </a:r>
            <a:r>
              <a:rPr lang="en-US" b="1" dirty="0"/>
              <a:t> Anh</a:t>
            </a:r>
            <a:endParaRPr lang="vi-VN" b="1" dirty="0">
              <a:sym typeface="Calibri"/>
            </a:endParaRPr>
          </a:p>
        </p:txBody>
      </p:sp>
      <p:sp>
        <p:nvSpPr>
          <p:cNvPr id="6" name="Oval 5">
            <a:extLst>
              <a:ext uri="{FF2B5EF4-FFF2-40B4-BE49-F238E27FC236}">
                <a16:creationId xmlns:a16="http://schemas.microsoft.com/office/drawing/2014/main" id="{E2C42A7F-3D52-4A54-9258-6637A5CC7CC1}"/>
              </a:ext>
            </a:extLst>
          </p:cNvPr>
          <p:cNvSpPr/>
          <p:nvPr/>
        </p:nvSpPr>
        <p:spPr>
          <a:xfrm>
            <a:off x="5215527" y="1663937"/>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9" name="Google Shape;72;p3">
            <a:extLst>
              <a:ext uri="{FF2B5EF4-FFF2-40B4-BE49-F238E27FC236}">
                <a16:creationId xmlns:a16="http://schemas.microsoft.com/office/drawing/2014/main" id="{24FB92D5-45DB-447A-88E5-CEB50BDC6A3D}"/>
              </a:ext>
            </a:extLst>
          </p:cNvPr>
          <p:cNvSpPr txBox="1"/>
          <p:nvPr/>
        </p:nvSpPr>
        <p:spPr>
          <a:xfrm>
            <a:off x="291473" y="3787832"/>
            <a:ext cx="4781047"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a:sym typeface="Calibri"/>
              </a:rPr>
              <a:t>“Active users” </a:t>
            </a:r>
            <a:r>
              <a:rPr lang="en-US" dirty="0" err="1">
                <a:sym typeface="Calibri"/>
              </a:rPr>
              <a:t>phân</a:t>
            </a:r>
            <a:r>
              <a:rPr lang="en-US" dirty="0">
                <a:sym typeface="Calibri"/>
              </a:rPr>
              <a:t> chia </a:t>
            </a:r>
            <a:r>
              <a:rPr lang="en-US" dirty="0" err="1">
                <a:sym typeface="Calibri"/>
              </a:rPr>
              <a:t>theo</a:t>
            </a:r>
            <a:r>
              <a:rPr lang="en-US" dirty="0">
                <a:sym typeface="Calibri"/>
              </a:rPr>
              <a:t> </a:t>
            </a:r>
            <a:r>
              <a:rPr lang="en-US" dirty="0" err="1">
                <a:sym typeface="Calibri"/>
              </a:rPr>
              <a:t>ngôn</a:t>
            </a:r>
            <a:r>
              <a:rPr lang="en-US" dirty="0">
                <a:sym typeface="Calibri"/>
              </a:rPr>
              <a:t> </a:t>
            </a:r>
            <a:r>
              <a:rPr lang="en-US" dirty="0" err="1">
                <a:sym typeface="Calibri"/>
              </a:rPr>
              <a:t>ngữ</a:t>
            </a:r>
            <a:endParaRPr dirty="0">
              <a:sym typeface="Calibri"/>
            </a:endParaRPr>
          </a:p>
        </p:txBody>
      </p:sp>
      <p:grpSp>
        <p:nvGrpSpPr>
          <p:cNvPr id="7" name="Group 6">
            <a:extLst>
              <a:ext uri="{FF2B5EF4-FFF2-40B4-BE49-F238E27FC236}">
                <a16:creationId xmlns:a16="http://schemas.microsoft.com/office/drawing/2014/main" id="{371753C5-4091-40D4-95C8-32293C155B5F}"/>
              </a:ext>
            </a:extLst>
          </p:cNvPr>
          <p:cNvGrpSpPr/>
          <p:nvPr/>
        </p:nvGrpSpPr>
        <p:grpSpPr>
          <a:xfrm>
            <a:off x="291473" y="1099830"/>
            <a:ext cx="4781047" cy="2672071"/>
            <a:chOff x="179436" y="1288088"/>
            <a:chExt cx="5153983" cy="2880500"/>
          </a:xfrm>
        </p:grpSpPr>
        <p:pic>
          <p:nvPicPr>
            <p:cNvPr id="3" name="Picture 2">
              <a:extLst>
                <a:ext uri="{FF2B5EF4-FFF2-40B4-BE49-F238E27FC236}">
                  <a16:creationId xmlns:a16="http://schemas.microsoft.com/office/drawing/2014/main" id="{8B8BA73C-28A5-2C33-2135-DA0F50285B80}"/>
                </a:ext>
              </a:extLst>
            </p:cNvPr>
            <p:cNvPicPr>
              <a:picLocks noChangeAspect="1"/>
            </p:cNvPicPr>
            <p:nvPr/>
          </p:nvPicPr>
          <p:blipFill>
            <a:blip r:embed="rId2"/>
            <a:stretch>
              <a:fillRect/>
            </a:stretch>
          </p:blipFill>
          <p:spPr>
            <a:xfrm>
              <a:off x="179436" y="1288088"/>
              <a:ext cx="5153983" cy="2880500"/>
            </a:xfrm>
            <a:prstGeom prst="rect">
              <a:avLst/>
            </a:prstGeom>
            <a:effectLst>
              <a:outerShdw blurRad="63500" sx="102000" sy="102000" algn="ctr" rotWithShape="0">
                <a:prstClr val="black">
                  <a:alpha val="15000"/>
                </a:prstClr>
              </a:outerShdw>
            </a:effectLst>
          </p:spPr>
        </p:pic>
        <p:sp>
          <p:nvSpPr>
            <p:cNvPr id="4" name="Oval 3">
              <a:extLst>
                <a:ext uri="{FF2B5EF4-FFF2-40B4-BE49-F238E27FC236}">
                  <a16:creationId xmlns:a16="http://schemas.microsoft.com/office/drawing/2014/main" id="{BCC4970E-6BB4-797F-D67B-E27747B7F493}"/>
                </a:ext>
              </a:extLst>
            </p:cNvPr>
            <p:cNvSpPr/>
            <p:nvPr/>
          </p:nvSpPr>
          <p:spPr>
            <a:xfrm>
              <a:off x="1021975" y="3550022"/>
              <a:ext cx="94130" cy="94130"/>
            </a:xfrm>
            <a:prstGeom prst="ellipse">
              <a:avLst/>
            </a:prstGeom>
            <a:solidFill>
              <a:schemeClr val="bg1"/>
            </a:solidFill>
            <a:ln w="19050">
              <a:solidFill>
                <a:srgbClr val="9797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Google Shape;396;p30">
            <a:extLst>
              <a:ext uri="{FF2B5EF4-FFF2-40B4-BE49-F238E27FC236}">
                <a16:creationId xmlns:a16="http://schemas.microsoft.com/office/drawing/2014/main" id="{AB6A4AB5-95E2-F3F3-D5D0-85A0646F1994}"/>
              </a:ext>
            </a:extLst>
          </p:cNvPr>
          <p:cNvSpPr txBox="1"/>
          <p:nvPr/>
        </p:nvSpPr>
        <p:spPr>
          <a:xfrm>
            <a:off x="5269781" y="2363395"/>
            <a:ext cx="3753202" cy="580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err="1"/>
              <a:t>Tỷ</a:t>
            </a:r>
            <a:r>
              <a:rPr lang="en-US" dirty="0"/>
              <a:t> </a:t>
            </a:r>
            <a:r>
              <a:rPr lang="en-US" dirty="0" err="1"/>
              <a:t>lệ</a:t>
            </a:r>
            <a:r>
              <a:rPr lang="en-US" dirty="0"/>
              <a:t> seller/ buyer </a:t>
            </a:r>
            <a:r>
              <a:rPr lang="en-US" dirty="0" err="1"/>
              <a:t>của</a:t>
            </a:r>
            <a:r>
              <a:rPr lang="en-US" dirty="0"/>
              <a:t> </a:t>
            </a:r>
            <a:r>
              <a:rPr lang="en-US" dirty="0" err="1"/>
              <a:t>các</a:t>
            </a:r>
            <a:r>
              <a:rPr lang="en-US" dirty="0"/>
              <a:t> </a:t>
            </a:r>
            <a:r>
              <a:rPr lang="en-US" dirty="0" err="1"/>
              <a:t>tài</a:t>
            </a:r>
            <a:r>
              <a:rPr lang="en-US" dirty="0"/>
              <a:t> </a:t>
            </a:r>
            <a:r>
              <a:rPr lang="en-US" dirty="0" err="1"/>
              <a:t>khoản</a:t>
            </a:r>
            <a:r>
              <a:rPr lang="en-US" dirty="0"/>
              <a:t> </a:t>
            </a:r>
            <a:r>
              <a:rPr lang="en-US" dirty="0" err="1"/>
              <a:t>sử</a:t>
            </a:r>
            <a:r>
              <a:rPr lang="en-US" dirty="0"/>
              <a:t> </a:t>
            </a:r>
            <a:r>
              <a:rPr lang="en-US" dirty="0" err="1"/>
              <a:t>dụng</a:t>
            </a:r>
            <a:r>
              <a:rPr lang="en-US" dirty="0"/>
              <a:t> </a:t>
            </a:r>
            <a:r>
              <a:rPr lang="en-US" dirty="0" err="1"/>
              <a:t>tiếng</a:t>
            </a:r>
            <a:r>
              <a:rPr lang="en-US" dirty="0"/>
              <a:t> Anh </a:t>
            </a:r>
            <a:r>
              <a:rPr lang="en-US" dirty="0" err="1"/>
              <a:t>thấp</a:t>
            </a:r>
            <a:r>
              <a:rPr lang="en-US" dirty="0"/>
              <a:t> -&gt; </a:t>
            </a:r>
            <a:r>
              <a:rPr lang="en-US" b="1" dirty="0" err="1">
                <a:solidFill>
                  <a:srgbClr val="C00000"/>
                </a:solidFill>
              </a:rPr>
              <a:t>số</a:t>
            </a:r>
            <a:r>
              <a:rPr lang="en-US" b="1" dirty="0">
                <a:solidFill>
                  <a:srgbClr val="C00000"/>
                </a:solidFill>
              </a:rPr>
              <a:t> </a:t>
            </a:r>
            <a:r>
              <a:rPr lang="en-US" b="1" dirty="0" err="1">
                <a:solidFill>
                  <a:srgbClr val="C00000"/>
                </a:solidFill>
              </a:rPr>
              <a:t>lượng</a:t>
            </a:r>
            <a:r>
              <a:rPr lang="en-US" b="1" dirty="0">
                <a:solidFill>
                  <a:srgbClr val="C00000"/>
                </a:solidFill>
              </a:rPr>
              <a:t> seller (</a:t>
            </a:r>
            <a:r>
              <a:rPr lang="en-US" b="1" dirty="0" err="1">
                <a:solidFill>
                  <a:srgbClr val="C00000"/>
                </a:solidFill>
              </a:rPr>
              <a:t>người</a:t>
            </a:r>
            <a:r>
              <a:rPr lang="en-US" b="1" dirty="0">
                <a:solidFill>
                  <a:srgbClr val="C00000"/>
                </a:solidFill>
              </a:rPr>
              <a:t> </a:t>
            </a:r>
            <a:r>
              <a:rPr lang="en-US" b="1" dirty="0" err="1">
                <a:solidFill>
                  <a:srgbClr val="C00000"/>
                </a:solidFill>
              </a:rPr>
              <a:t>bán</a:t>
            </a:r>
            <a:r>
              <a:rPr lang="en-US" b="1" dirty="0">
                <a:solidFill>
                  <a:srgbClr val="C00000"/>
                </a:solidFill>
              </a:rPr>
              <a:t>) </a:t>
            </a:r>
            <a:r>
              <a:rPr lang="en-US" b="1" dirty="0" err="1">
                <a:solidFill>
                  <a:srgbClr val="C00000"/>
                </a:solidFill>
              </a:rPr>
              <a:t>dùng</a:t>
            </a:r>
            <a:r>
              <a:rPr lang="en-US" b="1" dirty="0">
                <a:solidFill>
                  <a:srgbClr val="C00000"/>
                </a:solidFill>
              </a:rPr>
              <a:t> </a:t>
            </a:r>
            <a:r>
              <a:rPr lang="en-US" b="1" dirty="0" err="1">
                <a:solidFill>
                  <a:srgbClr val="C00000"/>
                </a:solidFill>
              </a:rPr>
              <a:t>tiếng</a:t>
            </a:r>
            <a:r>
              <a:rPr lang="en-US" b="1" dirty="0">
                <a:solidFill>
                  <a:srgbClr val="C00000"/>
                </a:solidFill>
              </a:rPr>
              <a:t> Anh </a:t>
            </a:r>
            <a:r>
              <a:rPr lang="en-US" b="1" dirty="0" err="1">
                <a:solidFill>
                  <a:srgbClr val="C00000"/>
                </a:solidFill>
              </a:rPr>
              <a:t>thấp</a:t>
            </a:r>
            <a:endParaRPr lang="vi-VN" b="1" dirty="0">
              <a:solidFill>
                <a:srgbClr val="C00000"/>
              </a:solidFill>
              <a:sym typeface="Calibri"/>
            </a:endParaRPr>
          </a:p>
        </p:txBody>
      </p:sp>
      <p:sp>
        <p:nvSpPr>
          <p:cNvPr id="13" name="Oval 12">
            <a:extLst>
              <a:ext uri="{FF2B5EF4-FFF2-40B4-BE49-F238E27FC236}">
                <a16:creationId xmlns:a16="http://schemas.microsoft.com/office/drawing/2014/main" id="{61CDE3AB-9EF8-2384-4C7E-FA12F80C1DD8}"/>
              </a:ext>
            </a:extLst>
          </p:cNvPr>
          <p:cNvSpPr/>
          <p:nvPr/>
        </p:nvSpPr>
        <p:spPr>
          <a:xfrm>
            <a:off x="5215527" y="2534418"/>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7" name="Google Shape;70;p3">
            <a:extLst>
              <a:ext uri="{FF2B5EF4-FFF2-40B4-BE49-F238E27FC236}">
                <a16:creationId xmlns:a16="http://schemas.microsoft.com/office/drawing/2014/main" id="{B465B0AB-B24B-22F5-F22A-108186264E12}"/>
              </a:ext>
            </a:extLst>
          </p:cNvPr>
          <p:cNvSpPr txBox="1"/>
          <p:nvPr/>
        </p:nvSpPr>
        <p:spPr>
          <a:xfrm>
            <a:off x="2220686" y="0"/>
            <a:ext cx="4702628" cy="68048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Livvic"/>
              <a:buNone/>
            </a:pPr>
            <a:r>
              <a:rPr lang="en-US" sz="2000" b="1" i="0" u="none" strike="noStrike" cap="none" dirty="0">
                <a:solidFill>
                  <a:srgbClr val="C00000"/>
                </a:solidFill>
                <a:latin typeface="Roboto" pitchFamily="2" charset="0"/>
                <a:ea typeface="Roboto" pitchFamily="2" charset="0"/>
                <a:cs typeface="Calibri"/>
                <a:sym typeface="Calibri"/>
              </a:rPr>
              <a:t>1. TỔNG QUAN VỀ SÀN TMĐT</a:t>
            </a:r>
            <a:endParaRPr sz="2000" dirty="0">
              <a:solidFill>
                <a:srgbClr val="C00000"/>
              </a:solidFill>
              <a:latin typeface="Roboto" pitchFamily="2" charset="0"/>
              <a:ea typeface="Roboto" pitchFamily="2" charset="0"/>
            </a:endParaRPr>
          </a:p>
        </p:txBody>
      </p:sp>
      <p:sp>
        <p:nvSpPr>
          <p:cNvPr id="2" name="Google Shape;72;p3">
            <a:extLst>
              <a:ext uri="{FF2B5EF4-FFF2-40B4-BE49-F238E27FC236}">
                <a16:creationId xmlns:a16="http://schemas.microsoft.com/office/drawing/2014/main" id="{C0CC1D7F-E2D5-D490-97BC-772B00C2783A}"/>
              </a:ext>
            </a:extLst>
          </p:cNvPr>
          <p:cNvSpPr txBox="1"/>
          <p:nvPr/>
        </p:nvSpPr>
        <p:spPr>
          <a:xfrm>
            <a:off x="0" y="4782667"/>
            <a:ext cx="5269781"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n-US" i="0" dirty="0">
                <a:sym typeface="Calibri"/>
              </a:rPr>
              <a:t>“Active users”: </a:t>
            </a:r>
            <a:r>
              <a:rPr lang="en-US" i="0" dirty="0" err="1">
                <a:sym typeface="Calibri"/>
              </a:rPr>
              <a:t>là</a:t>
            </a:r>
            <a:r>
              <a:rPr lang="en-US" i="0" dirty="0">
                <a:sym typeface="Calibri"/>
              </a:rPr>
              <a:t> </a:t>
            </a:r>
            <a:r>
              <a:rPr lang="en-US" i="0" dirty="0" err="1">
                <a:sym typeface="Calibri"/>
              </a:rPr>
              <a:t>các</a:t>
            </a:r>
            <a:r>
              <a:rPr lang="en-US" i="0" dirty="0">
                <a:sym typeface="Calibri"/>
              </a:rPr>
              <a:t> </a:t>
            </a:r>
            <a:r>
              <a:rPr lang="en-US" i="0" dirty="0" err="1">
                <a:sym typeface="Calibri"/>
              </a:rPr>
              <a:t>tài</a:t>
            </a:r>
            <a:r>
              <a:rPr lang="en-US" i="0" dirty="0">
                <a:sym typeface="Calibri"/>
              </a:rPr>
              <a:t> </a:t>
            </a:r>
            <a:r>
              <a:rPr lang="en-US" i="0" dirty="0" err="1">
                <a:sym typeface="Calibri"/>
              </a:rPr>
              <a:t>khoản</a:t>
            </a:r>
            <a:r>
              <a:rPr lang="en-US" i="0" dirty="0">
                <a:sym typeface="Calibri"/>
              </a:rPr>
              <a:t> </a:t>
            </a:r>
            <a:r>
              <a:rPr lang="en-US" i="0" dirty="0" err="1">
                <a:sym typeface="Calibri"/>
              </a:rPr>
              <a:t>sử</a:t>
            </a:r>
            <a:r>
              <a:rPr lang="en-US" i="0" dirty="0">
                <a:sym typeface="Calibri"/>
              </a:rPr>
              <a:t> </a:t>
            </a:r>
            <a:r>
              <a:rPr lang="en-US" i="0" dirty="0" err="1">
                <a:sym typeface="Calibri"/>
              </a:rPr>
              <a:t>dụng</a:t>
            </a:r>
            <a:r>
              <a:rPr lang="en-US" i="0" dirty="0">
                <a:sym typeface="Calibri"/>
              </a:rPr>
              <a:t> </a:t>
            </a:r>
            <a:r>
              <a:rPr lang="en-US" i="0" dirty="0" err="1">
                <a:sym typeface="Calibri"/>
              </a:rPr>
              <a:t>ít</a:t>
            </a:r>
            <a:r>
              <a:rPr lang="en-US" i="0" dirty="0">
                <a:sym typeface="Calibri"/>
              </a:rPr>
              <a:t> </a:t>
            </a:r>
            <a:r>
              <a:rPr lang="en-US" i="0" dirty="0" err="1">
                <a:sym typeface="Calibri"/>
              </a:rPr>
              <a:t>nhất</a:t>
            </a:r>
            <a:r>
              <a:rPr lang="en-US" i="0" dirty="0">
                <a:sym typeface="Calibri"/>
              </a:rPr>
              <a:t> 1 </a:t>
            </a:r>
            <a:r>
              <a:rPr lang="en-US" i="0" dirty="0" err="1">
                <a:sym typeface="Calibri"/>
              </a:rPr>
              <a:t>tính</a:t>
            </a:r>
            <a:r>
              <a:rPr lang="en-US" i="0" dirty="0">
                <a:sym typeface="Calibri"/>
              </a:rPr>
              <a:t> </a:t>
            </a:r>
            <a:r>
              <a:rPr lang="en-US" i="0" dirty="0" err="1">
                <a:sym typeface="Calibri"/>
              </a:rPr>
              <a:t>năng</a:t>
            </a:r>
            <a:r>
              <a:rPr lang="en-US" i="0" dirty="0">
                <a:sym typeface="Calibri"/>
              </a:rPr>
              <a:t> </a:t>
            </a:r>
            <a:r>
              <a:rPr lang="en-US" i="0" dirty="0" err="1">
                <a:sym typeface="Calibri"/>
              </a:rPr>
              <a:t>trên</a:t>
            </a:r>
            <a:r>
              <a:rPr lang="en-US" i="0" dirty="0">
                <a:sym typeface="Calibri"/>
              </a:rPr>
              <a:t> </a:t>
            </a:r>
            <a:r>
              <a:rPr lang="en-US" i="0" dirty="0" err="1">
                <a:sym typeface="Calibri"/>
              </a:rPr>
              <a:t>sàn</a:t>
            </a:r>
            <a:r>
              <a:rPr lang="en-US" i="0" dirty="0">
                <a:sym typeface="Calibri"/>
              </a:rPr>
              <a:t> (</a:t>
            </a:r>
            <a:r>
              <a:rPr lang="en-US" i="0" dirty="0" err="1">
                <a:sym typeface="Calibri"/>
              </a:rPr>
              <a:t>mua</a:t>
            </a:r>
            <a:r>
              <a:rPr lang="en-US" i="0" dirty="0">
                <a:sym typeface="Calibri"/>
              </a:rPr>
              <a:t>, </a:t>
            </a:r>
            <a:r>
              <a:rPr lang="en-US" i="0" dirty="0" err="1">
                <a:sym typeface="Calibri"/>
              </a:rPr>
              <a:t>bán</a:t>
            </a:r>
            <a:r>
              <a:rPr lang="en-US" i="0" dirty="0">
                <a:sym typeface="Calibri"/>
              </a:rPr>
              <a:t>, </a:t>
            </a:r>
            <a:r>
              <a:rPr lang="en-US" i="0" dirty="0" err="1">
                <a:sym typeface="Calibri"/>
              </a:rPr>
              <a:t>thích</a:t>
            </a:r>
            <a:r>
              <a:rPr lang="en-US" i="0" dirty="0">
                <a:sym typeface="Calibri"/>
              </a:rPr>
              <a:t> </a:t>
            </a:r>
            <a:r>
              <a:rPr lang="en-US" i="0" dirty="0" err="1">
                <a:sym typeface="Calibri"/>
              </a:rPr>
              <a:t>sản</a:t>
            </a:r>
            <a:r>
              <a:rPr lang="en-US" i="0" dirty="0">
                <a:sym typeface="Calibri"/>
              </a:rPr>
              <a:t> </a:t>
            </a:r>
            <a:r>
              <a:rPr lang="en-US" i="0" dirty="0" err="1">
                <a:sym typeface="Calibri"/>
              </a:rPr>
              <a:t>phẩm</a:t>
            </a:r>
            <a:r>
              <a:rPr lang="en-US" i="0" dirty="0">
                <a:sym typeface="Calibri"/>
              </a:rPr>
              <a:t>,…</a:t>
            </a:r>
            <a:endParaRPr i="0" dirty="0">
              <a:sym typeface="Calibri"/>
            </a:endParaRPr>
          </a:p>
        </p:txBody>
      </p:sp>
    </p:spTree>
    <p:extLst>
      <p:ext uri="{BB962C8B-B14F-4D97-AF65-F5344CB8AC3E}">
        <p14:creationId xmlns:p14="http://schemas.microsoft.com/office/powerpoint/2010/main" val="151578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96;p30">
            <a:extLst>
              <a:ext uri="{FF2B5EF4-FFF2-40B4-BE49-F238E27FC236}">
                <a16:creationId xmlns:a16="http://schemas.microsoft.com/office/drawing/2014/main" id="{BA02CCBF-3D51-41F9-8D1F-1772B4055CC9}"/>
              </a:ext>
            </a:extLst>
          </p:cNvPr>
          <p:cNvSpPr txBox="1"/>
          <p:nvPr/>
        </p:nvSpPr>
        <p:spPr>
          <a:xfrm>
            <a:off x="449004" y="3478534"/>
            <a:ext cx="3753202" cy="580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err="1"/>
              <a:t>Sàn</a:t>
            </a:r>
            <a:r>
              <a:rPr lang="en-US" dirty="0"/>
              <a:t> TMĐT </a:t>
            </a:r>
            <a:r>
              <a:rPr lang="en-US" dirty="0" err="1"/>
              <a:t>về</a:t>
            </a:r>
            <a:r>
              <a:rPr lang="en-US" dirty="0"/>
              <a:t> </a:t>
            </a:r>
            <a:r>
              <a:rPr lang="en-US" dirty="0" err="1"/>
              <a:t>thời</a:t>
            </a:r>
            <a:r>
              <a:rPr lang="en-US" dirty="0"/>
              <a:t> </a:t>
            </a:r>
            <a:r>
              <a:rPr lang="en-US" dirty="0" err="1"/>
              <a:t>trang</a:t>
            </a:r>
            <a:r>
              <a:rPr lang="en-US" dirty="0"/>
              <a:t> </a:t>
            </a:r>
            <a:r>
              <a:rPr lang="en-US" dirty="0" err="1"/>
              <a:t>có</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chủ</a:t>
            </a:r>
            <a:r>
              <a:rPr lang="en-US" dirty="0"/>
              <a:t> </a:t>
            </a:r>
            <a:r>
              <a:rPr lang="en-US" dirty="0" err="1"/>
              <a:t>yếu</a:t>
            </a:r>
            <a:r>
              <a:rPr lang="en-US" dirty="0"/>
              <a:t> </a:t>
            </a:r>
            <a:r>
              <a:rPr lang="en-US" dirty="0" err="1"/>
              <a:t>là</a:t>
            </a:r>
            <a:r>
              <a:rPr lang="en-US" dirty="0"/>
              <a:t> </a:t>
            </a:r>
            <a:r>
              <a:rPr lang="en-US" dirty="0" err="1"/>
              <a:t>nữ</a:t>
            </a:r>
            <a:endParaRPr lang="en-US" dirty="0"/>
          </a:p>
        </p:txBody>
      </p:sp>
      <p:sp>
        <p:nvSpPr>
          <p:cNvPr id="6" name="Oval 5">
            <a:extLst>
              <a:ext uri="{FF2B5EF4-FFF2-40B4-BE49-F238E27FC236}">
                <a16:creationId xmlns:a16="http://schemas.microsoft.com/office/drawing/2014/main" id="{E2C42A7F-3D52-4A54-9258-6637A5CC7CC1}"/>
              </a:ext>
            </a:extLst>
          </p:cNvPr>
          <p:cNvSpPr/>
          <p:nvPr/>
        </p:nvSpPr>
        <p:spPr>
          <a:xfrm>
            <a:off x="394750" y="3649557"/>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9" name="Google Shape;72;p3">
            <a:extLst>
              <a:ext uri="{FF2B5EF4-FFF2-40B4-BE49-F238E27FC236}">
                <a16:creationId xmlns:a16="http://schemas.microsoft.com/office/drawing/2014/main" id="{24FB92D5-45DB-447A-88E5-CEB50BDC6A3D}"/>
              </a:ext>
            </a:extLst>
          </p:cNvPr>
          <p:cNvSpPr txBox="1"/>
          <p:nvPr/>
        </p:nvSpPr>
        <p:spPr>
          <a:xfrm>
            <a:off x="267129" y="3182700"/>
            <a:ext cx="4243265"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a:sym typeface="Calibri"/>
              </a:rPr>
              <a:t>“Active users” </a:t>
            </a:r>
            <a:r>
              <a:rPr lang="en-US" dirty="0" err="1">
                <a:sym typeface="Calibri"/>
              </a:rPr>
              <a:t>phân</a:t>
            </a:r>
            <a:r>
              <a:rPr lang="en-US" dirty="0">
                <a:sym typeface="Calibri"/>
              </a:rPr>
              <a:t> chia </a:t>
            </a:r>
            <a:r>
              <a:rPr lang="en-US" dirty="0" err="1">
                <a:sym typeface="Calibri"/>
              </a:rPr>
              <a:t>theo</a:t>
            </a:r>
            <a:r>
              <a:rPr lang="en-US" dirty="0">
                <a:sym typeface="Calibri"/>
              </a:rPr>
              <a:t> </a:t>
            </a:r>
            <a:r>
              <a:rPr lang="en-US" dirty="0" err="1">
                <a:sym typeface="Calibri"/>
              </a:rPr>
              <a:t>giới</a:t>
            </a:r>
            <a:r>
              <a:rPr lang="en-US" dirty="0">
                <a:sym typeface="Calibri"/>
              </a:rPr>
              <a:t> </a:t>
            </a:r>
            <a:r>
              <a:rPr lang="en-US" dirty="0" err="1">
                <a:sym typeface="Calibri"/>
              </a:rPr>
              <a:t>tính</a:t>
            </a:r>
            <a:endParaRPr lang="en-US" dirty="0">
              <a:sym typeface="Calibri"/>
            </a:endParaRPr>
          </a:p>
        </p:txBody>
      </p:sp>
      <p:pic>
        <p:nvPicPr>
          <p:cNvPr id="8" name="Picture 7">
            <a:extLst>
              <a:ext uri="{FF2B5EF4-FFF2-40B4-BE49-F238E27FC236}">
                <a16:creationId xmlns:a16="http://schemas.microsoft.com/office/drawing/2014/main" id="{CCD96DB0-D55C-AC94-AAC7-5EF068DF3082}"/>
              </a:ext>
            </a:extLst>
          </p:cNvPr>
          <p:cNvPicPr>
            <a:picLocks noChangeAspect="1"/>
          </p:cNvPicPr>
          <p:nvPr/>
        </p:nvPicPr>
        <p:blipFill>
          <a:blip r:embed="rId2"/>
          <a:stretch>
            <a:fillRect/>
          </a:stretch>
        </p:blipFill>
        <p:spPr>
          <a:xfrm>
            <a:off x="267128" y="797607"/>
            <a:ext cx="4243266" cy="2369777"/>
          </a:xfrm>
          <a:prstGeom prst="rect">
            <a:avLst/>
          </a:prstGeom>
          <a:effectLst>
            <a:outerShdw blurRad="63500" sx="102000" sy="102000" algn="ctr" rotWithShape="0">
              <a:prstClr val="black">
                <a:alpha val="15000"/>
              </a:prstClr>
            </a:outerShdw>
          </a:effectLst>
        </p:spPr>
      </p:pic>
      <p:sp>
        <p:nvSpPr>
          <p:cNvPr id="10" name="Google Shape;396;p30">
            <a:extLst>
              <a:ext uri="{FF2B5EF4-FFF2-40B4-BE49-F238E27FC236}">
                <a16:creationId xmlns:a16="http://schemas.microsoft.com/office/drawing/2014/main" id="{BD2CA599-BDEB-3653-11CD-8CC260A7F097}"/>
              </a:ext>
            </a:extLst>
          </p:cNvPr>
          <p:cNvSpPr txBox="1"/>
          <p:nvPr/>
        </p:nvSpPr>
        <p:spPr>
          <a:xfrm>
            <a:off x="449004" y="4082834"/>
            <a:ext cx="3753202" cy="580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err="1"/>
              <a:t>Phân</a:t>
            </a:r>
            <a:r>
              <a:rPr lang="en-US" dirty="0"/>
              <a:t> </a:t>
            </a:r>
            <a:r>
              <a:rPr lang="en-US" dirty="0" err="1"/>
              <a:t>khúc</a:t>
            </a:r>
            <a:r>
              <a:rPr lang="en-US" dirty="0"/>
              <a:t> </a:t>
            </a:r>
            <a:r>
              <a:rPr lang="en-US" dirty="0" err="1"/>
              <a:t>người</a:t>
            </a:r>
            <a:r>
              <a:rPr lang="en-US" dirty="0"/>
              <a:t> </a:t>
            </a:r>
            <a:r>
              <a:rPr lang="en-US" dirty="0" err="1"/>
              <a:t>dùng</a:t>
            </a:r>
            <a:r>
              <a:rPr lang="en-US" dirty="0"/>
              <a:t> </a:t>
            </a:r>
            <a:r>
              <a:rPr lang="en-US" dirty="0" err="1"/>
              <a:t>sẽ</a:t>
            </a:r>
            <a:r>
              <a:rPr lang="en-US" dirty="0"/>
              <a:t> </a:t>
            </a:r>
            <a:r>
              <a:rPr lang="en-US" dirty="0" err="1"/>
              <a:t>là</a:t>
            </a:r>
            <a:r>
              <a:rPr lang="en-US" dirty="0"/>
              <a:t> </a:t>
            </a:r>
            <a:r>
              <a:rPr lang="en-US" dirty="0" err="1"/>
              <a:t>những</a:t>
            </a:r>
            <a:r>
              <a:rPr lang="en-US" dirty="0"/>
              <a:t> </a:t>
            </a:r>
            <a:r>
              <a:rPr lang="en-US" dirty="0" err="1"/>
              <a:t>phụ</a:t>
            </a:r>
            <a:r>
              <a:rPr lang="en-US" dirty="0"/>
              <a:t> </a:t>
            </a:r>
            <a:r>
              <a:rPr lang="en-US" dirty="0" err="1"/>
              <a:t>nữ</a:t>
            </a:r>
            <a:r>
              <a:rPr lang="en-US" dirty="0"/>
              <a:t> </a:t>
            </a:r>
            <a:r>
              <a:rPr lang="en-US" dirty="0" err="1"/>
              <a:t>đã</a:t>
            </a:r>
            <a:r>
              <a:rPr lang="en-US" dirty="0"/>
              <a:t> </a:t>
            </a:r>
            <a:r>
              <a:rPr lang="en-US" dirty="0" err="1"/>
              <a:t>có</a:t>
            </a:r>
            <a:r>
              <a:rPr lang="en-US" dirty="0"/>
              <a:t> </a:t>
            </a:r>
            <a:r>
              <a:rPr lang="en-US" dirty="0" err="1"/>
              <a:t>gia</a:t>
            </a:r>
            <a:r>
              <a:rPr lang="en-US" dirty="0"/>
              <a:t> </a:t>
            </a:r>
            <a:r>
              <a:rPr lang="en-US" dirty="0" err="1"/>
              <a:t>đình</a:t>
            </a:r>
            <a:r>
              <a:rPr lang="en-US" dirty="0"/>
              <a:t> (</a:t>
            </a:r>
            <a:r>
              <a:rPr lang="en-US" dirty="0" err="1"/>
              <a:t>mrs</a:t>
            </a:r>
            <a:r>
              <a:rPr lang="en-US" dirty="0"/>
              <a:t>)</a:t>
            </a:r>
          </a:p>
        </p:txBody>
      </p:sp>
      <p:sp>
        <p:nvSpPr>
          <p:cNvPr id="11" name="Oval 10">
            <a:extLst>
              <a:ext uri="{FF2B5EF4-FFF2-40B4-BE49-F238E27FC236}">
                <a16:creationId xmlns:a16="http://schemas.microsoft.com/office/drawing/2014/main" id="{240772FF-20A3-653E-0414-BAEABAB21491}"/>
              </a:ext>
            </a:extLst>
          </p:cNvPr>
          <p:cNvSpPr/>
          <p:nvPr/>
        </p:nvSpPr>
        <p:spPr>
          <a:xfrm>
            <a:off x="394750" y="4253857"/>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4" name="Google Shape;70;p3">
            <a:extLst>
              <a:ext uri="{FF2B5EF4-FFF2-40B4-BE49-F238E27FC236}">
                <a16:creationId xmlns:a16="http://schemas.microsoft.com/office/drawing/2014/main" id="{D848C735-06E6-22CE-D997-52B4F4C4B142}"/>
              </a:ext>
            </a:extLst>
          </p:cNvPr>
          <p:cNvSpPr txBox="1"/>
          <p:nvPr/>
        </p:nvSpPr>
        <p:spPr>
          <a:xfrm>
            <a:off x="2220686" y="0"/>
            <a:ext cx="4702628" cy="68048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Livvic"/>
              <a:buNone/>
            </a:pPr>
            <a:r>
              <a:rPr lang="en-US" sz="2000" b="1" i="0" u="none" strike="noStrike" cap="none" dirty="0">
                <a:solidFill>
                  <a:srgbClr val="C00000"/>
                </a:solidFill>
                <a:latin typeface="Roboto" pitchFamily="2" charset="0"/>
                <a:ea typeface="Roboto" pitchFamily="2" charset="0"/>
                <a:cs typeface="Calibri"/>
                <a:sym typeface="Calibri"/>
              </a:rPr>
              <a:t>1. TỔNG QUAN VỀ SÀN TMĐT</a:t>
            </a:r>
            <a:endParaRPr sz="2000" dirty="0">
              <a:solidFill>
                <a:srgbClr val="C00000"/>
              </a:solidFill>
              <a:latin typeface="Roboto" pitchFamily="2" charset="0"/>
              <a:ea typeface="Roboto" pitchFamily="2" charset="0"/>
            </a:endParaRPr>
          </a:p>
        </p:txBody>
      </p:sp>
      <p:pic>
        <p:nvPicPr>
          <p:cNvPr id="15" name="Picture 14">
            <a:extLst>
              <a:ext uri="{FF2B5EF4-FFF2-40B4-BE49-F238E27FC236}">
                <a16:creationId xmlns:a16="http://schemas.microsoft.com/office/drawing/2014/main" id="{F32253C1-F531-3716-211E-77AE84DD80CD}"/>
              </a:ext>
            </a:extLst>
          </p:cNvPr>
          <p:cNvPicPr>
            <a:picLocks noChangeAspect="1"/>
          </p:cNvPicPr>
          <p:nvPr/>
        </p:nvPicPr>
        <p:blipFill>
          <a:blip r:embed="rId3"/>
          <a:stretch>
            <a:fillRect/>
          </a:stretch>
        </p:blipFill>
        <p:spPr>
          <a:xfrm>
            <a:off x="4746409" y="797607"/>
            <a:ext cx="4148821" cy="2364251"/>
          </a:xfrm>
          <a:prstGeom prst="rect">
            <a:avLst/>
          </a:prstGeom>
          <a:effectLst>
            <a:outerShdw blurRad="63500" sx="102000" sy="102000" algn="ctr" rotWithShape="0">
              <a:prstClr val="black">
                <a:alpha val="15000"/>
              </a:prstClr>
            </a:outerShdw>
          </a:effectLst>
        </p:spPr>
      </p:pic>
      <p:sp>
        <p:nvSpPr>
          <p:cNvPr id="16" name="Google Shape;72;p3">
            <a:extLst>
              <a:ext uri="{FF2B5EF4-FFF2-40B4-BE49-F238E27FC236}">
                <a16:creationId xmlns:a16="http://schemas.microsoft.com/office/drawing/2014/main" id="{5F32D187-DF91-C911-12A6-C31161736CA2}"/>
              </a:ext>
            </a:extLst>
          </p:cNvPr>
          <p:cNvSpPr txBox="1"/>
          <p:nvPr/>
        </p:nvSpPr>
        <p:spPr>
          <a:xfrm>
            <a:off x="4746409" y="3182700"/>
            <a:ext cx="4148821"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a:sym typeface="Calibri"/>
              </a:rPr>
              <a:t>“Active users” </a:t>
            </a:r>
            <a:r>
              <a:rPr lang="en-US" dirty="0" err="1">
                <a:sym typeface="Calibri"/>
              </a:rPr>
              <a:t>phân</a:t>
            </a:r>
            <a:r>
              <a:rPr lang="en-US" dirty="0">
                <a:sym typeface="Calibri"/>
              </a:rPr>
              <a:t> chia </a:t>
            </a:r>
            <a:r>
              <a:rPr lang="en-US" dirty="0" err="1">
                <a:sym typeface="Calibri"/>
              </a:rPr>
              <a:t>theo</a:t>
            </a:r>
            <a:r>
              <a:rPr lang="en-US" dirty="0">
                <a:sym typeface="Calibri"/>
              </a:rPr>
              <a:t> </a:t>
            </a:r>
            <a:r>
              <a:rPr lang="en-US" dirty="0" err="1">
                <a:sym typeface="Calibri"/>
              </a:rPr>
              <a:t>nền</a:t>
            </a:r>
            <a:r>
              <a:rPr lang="en-US" dirty="0">
                <a:sym typeface="Calibri"/>
              </a:rPr>
              <a:t> </a:t>
            </a:r>
            <a:r>
              <a:rPr lang="en-US" dirty="0" err="1">
                <a:sym typeface="Calibri"/>
              </a:rPr>
              <a:t>tảng</a:t>
            </a:r>
            <a:endParaRPr lang="en-US" dirty="0">
              <a:sym typeface="Calibri"/>
            </a:endParaRPr>
          </a:p>
        </p:txBody>
      </p:sp>
      <p:sp>
        <p:nvSpPr>
          <p:cNvPr id="17" name="Google Shape;396;p30">
            <a:extLst>
              <a:ext uri="{FF2B5EF4-FFF2-40B4-BE49-F238E27FC236}">
                <a16:creationId xmlns:a16="http://schemas.microsoft.com/office/drawing/2014/main" id="{5C65341F-466F-B121-467B-AAA7DF43C50D}"/>
              </a:ext>
            </a:extLst>
          </p:cNvPr>
          <p:cNvSpPr txBox="1"/>
          <p:nvPr/>
        </p:nvSpPr>
        <p:spPr>
          <a:xfrm>
            <a:off x="5046713" y="3478534"/>
            <a:ext cx="3753202" cy="580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err="1"/>
              <a:t>Nền</a:t>
            </a:r>
            <a:r>
              <a:rPr lang="en-US" dirty="0"/>
              <a:t> </a:t>
            </a:r>
            <a:r>
              <a:rPr lang="en-US" dirty="0" err="1"/>
              <a:t>tảng</a:t>
            </a:r>
            <a:r>
              <a:rPr lang="en-US" dirty="0"/>
              <a:t> Website </a:t>
            </a:r>
            <a:r>
              <a:rPr lang="en-US" dirty="0" err="1"/>
              <a:t>và</a:t>
            </a:r>
            <a:r>
              <a:rPr lang="en-US" dirty="0"/>
              <a:t> iOS </a:t>
            </a:r>
            <a:r>
              <a:rPr lang="en-US" dirty="0" err="1"/>
              <a:t>là</a:t>
            </a:r>
            <a:r>
              <a:rPr lang="en-US" dirty="0"/>
              <a:t> </a:t>
            </a:r>
            <a:r>
              <a:rPr lang="en-US" dirty="0" err="1"/>
              <a:t>các</a:t>
            </a:r>
            <a:r>
              <a:rPr lang="en-US" dirty="0"/>
              <a:t> </a:t>
            </a:r>
            <a:r>
              <a:rPr lang="en-US" dirty="0" err="1"/>
              <a:t>nền</a:t>
            </a:r>
            <a:r>
              <a:rPr lang="en-US" dirty="0"/>
              <a:t> </a:t>
            </a:r>
            <a:r>
              <a:rPr lang="en-US" dirty="0" err="1"/>
              <a:t>tảng</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nhiều</a:t>
            </a:r>
            <a:r>
              <a:rPr lang="en-US" dirty="0"/>
              <a:t> </a:t>
            </a:r>
            <a:r>
              <a:rPr lang="en-US" dirty="0" err="1"/>
              <a:t>nhất</a:t>
            </a:r>
            <a:endParaRPr lang="en-US" dirty="0"/>
          </a:p>
        </p:txBody>
      </p:sp>
      <p:sp>
        <p:nvSpPr>
          <p:cNvPr id="18" name="Oval 17">
            <a:extLst>
              <a:ext uri="{FF2B5EF4-FFF2-40B4-BE49-F238E27FC236}">
                <a16:creationId xmlns:a16="http://schemas.microsoft.com/office/drawing/2014/main" id="{726AD686-6B31-12E6-D6C9-F73358D1B201}"/>
              </a:ext>
            </a:extLst>
          </p:cNvPr>
          <p:cNvSpPr/>
          <p:nvPr/>
        </p:nvSpPr>
        <p:spPr>
          <a:xfrm>
            <a:off x="4992459" y="3649557"/>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2" name="Google Shape;72;p3">
            <a:extLst>
              <a:ext uri="{FF2B5EF4-FFF2-40B4-BE49-F238E27FC236}">
                <a16:creationId xmlns:a16="http://schemas.microsoft.com/office/drawing/2014/main" id="{30201A07-00CB-4EB6-EFD7-D8FA8B8EF613}"/>
              </a:ext>
            </a:extLst>
          </p:cNvPr>
          <p:cNvSpPr txBox="1"/>
          <p:nvPr/>
        </p:nvSpPr>
        <p:spPr>
          <a:xfrm>
            <a:off x="0" y="4847665"/>
            <a:ext cx="5269781" cy="295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n-US" i="0" dirty="0">
                <a:sym typeface="Calibri"/>
              </a:rPr>
              <a:t>“Active users”: </a:t>
            </a:r>
            <a:r>
              <a:rPr lang="en-US" i="0" dirty="0" err="1">
                <a:sym typeface="Calibri"/>
              </a:rPr>
              <a:t>là</a:t>
            </a:r>
            <a:r>
              <a:rPr lang="en-US" i="0" dirty="0">
                <a:sym typeface="Calibri"/>
              </a:rPr>
              <a:t> </a:t>
            </a:r>
            <a:r>
              <a:rPr lang="en-US" i="0" dirty="0" err="1">
                <a:sym typeface="Calibri"/>
              </a:rPr>
              <a:t>các</a:t>
            </a:r>
            <a:r>
              <a:rPr lang="en-US" i="0" dirty="0">
                <a:sym typeface="Calibri"/>
              </a:rPr>
              <a:t> </a:t>
            </a:r>
            <a:r>
              <a:rPr lang="en-US" i="0" dirty="0" err="1">
                <a:sym typeface="Calibri"/>
              </a:rPr>
              <a:t>tài</a:t>
            </a:r>
            <a:r>
              <a:rPr lang="en-US" i="0" dirty="0">
                <a:sym typeface="Calibri"/>
              </a:rPr>
              <a:t> </a:t>
            </a:r>
            <a:r>
              <a:rPr lang="en-US" i="0" dirty="0" err="1">
                <a:sym typeface="Calibri"/>
              </a:rPr>
              <a:t>khoản</a:t>
            </a:r>
            <a:r>
              <a:rPr lang="en-US" i="0" dirty="0">
                <a:sym typeface="Calibri"/>
              </a:rPr>
              <a:t> </a:t>
            </a:r>
            <a:r>
              <a:rPr lang="en-US" i="0" dirty="0" err="1">
                <a:sym typeface="Calibri"/>
              </a:rPr>
              <a:t>sử</a:t>
            </a:r>
            <a:r>
              <a:rPr lang="en-US" i="0" dirty="0">
                <a:sym typeface="Calibri"/>
              </a:rPr>
              <a:t> </a:t>
            </a:r>
            <a:r>
              <a:rPr lang="en-US" i="0" dirty="0" err="1">
                <a:sym typeface="Calibri"/>
              </a:rPr>
              <a:t>dụng</a:t>
            </a:r>
            <a:r>
              <a:rPr lang="en-US" i="0" dirty="0">
                <a:sym typeface="Calibri"/>
              </a:rPr>
              <a:t> </a:t>
            </a:r>
            <a:r>
              <a:rPr lang="en-US" i="0" dirty="0" err="1">
                <a:sym typeface="Calibri"/>
              </a:rPr>
              <a:t>ít</a:t>
            </a:r>
            <a:r>
              <a:rPr lang="en-US" i="0" dirty="0">
                <a:sym typeface="Calibri"/>
              </a:rPr>
              <a:t> </a:t>
            </a:r>
            <a:r>
              <a:rPr lang="en-US" i="0" dirty="0" err="1">
                <a:sym typeface="Calibri"/>
              </a:rPr>
              <a:t>nhất</a:t>
            </a:r>
            <a:r>
              <a:rPr lang="en-US" i="0" dirty="0">
                <a:sym typeface="Calibri"/>
              </a:rPr>
              <a:t> 1 </a:t>
            </a:r>
            <a:r>
              <a:rPr lang="en-US" i="0" dirty="0" err="1">
                <a:sym typeface="Calibri"/>
              </a:rPr>
              <a:t>tính</a:t>
            </a:r>
            <a:r>
              <a:rPr lang="en-US" i="0" dirty="0">
                <a:sym typeface="Calibri"/>
              </a:rPr>
              <a:t> </a:t>
            </a:r>
            <a:r>
              <a:rPr lang="en-US" i="0" dirty="0" err="1">
                <a:sym typeface="Calibri"/>
              </a:rPr>
              <a:t>năng</a:t>
            </a:r>
            <a:r>
              <a:rPr lang="en-US" i="0" dirty="0">
                <a:sym typeface="Calibri"/>
              </a:rPr>
              <a:t> </a:t>
            </a:r>
            <a:r>
              <a:rPr lang="en-US" i="0" dirty="0" err="1">
                <a:sym typeface="Calibri"/>
              </a:rPr>
              <a:t>trên</a:t>
            </a:r>
            <a:r>
              <a:rPr lang="en-US" i="0" dirty="0">
                <a:sym typeface="Calibri"/>
              </a:rPr>
              <a:t> </a:t>
            </a:r>
            <a:r>
              <a:rPr lang="en-US" i="0" dirty="0" err="1">
                <a:sym typeface="Calibri"/>
              </a:rPr>
              <a:t>sàn</a:t>
            </a:r>
            <a:r>
              <a:rPr lang="en-US" i="0" dirty="0">
                <a:sym typeface="Calibri"/>
              </a:rPr>
              <a:t> (</a:t>
            </a:r>
            <a:r>
              <a:rPr lang="en-US" i="0" dirty="0" err="1">
                <a:sym typeface="Calibri"/>
              </a:rPr>
              <a:t>mua</a:t>
            </a:r>
            <a:r>
              <a:rPr lang="en-US" i="0" dirty="0">
                <a:sym typeface="Calibri"/>
              </a:rPr>
              <a:t>, </a:t>
            </a:r>
            <a:r>
              <a:rPr lang="en-US" i="0" dirty="0" err="1">
                <a:sym typeface="Calibri"/>
              </a:rPr>
              <a:t>bán</a:t>
            </a:r>
            <a:r>
              <a:rPr lang="en-US" i="0" dirty="0">
                <a:sym typeface="Calibri"/>
              </a:rPr>
              <a:t>, </a:t>
            </a:r>
            <a:r>
              <a:rPr lang="en-US" i="0" dirty="0" err="1">
                <a:sym typeface="Calibri"/>
              </a:rPr>
              <a:t>thích</a:t>
            </a:r>
            <a:r>
              <a:rPr lang="en-US" i="0" dirty="0">
                <a:sym typeface="Calibri"/>
              </a:rPr>
              <a:t> </a:t>
            </a:r>
            <a:r>
              <a:rPr lang="en-US" i="0" dirty="0" err="1">
                <a:sym typeface="Calibri"/>
              </a:rPr>
              <a:t>sản</a:t>
            </a:r>
            <a:r>
              <a:rPr lang="en-US" i="0" dirty="0">
                <a:sym typeface="Calibri"/>
              </a:rPr>
              <a:t> </a:t>
            </a:r>
            <a:r>
              <a:rPr lang="en-US" i="0" dirty="0" err="1">
                <a:sym typeface="Calibri"/>
              </a:rPr>
              <a:t>phẩm</a:t>
            </a:r>
            <a:r>
              <a:rPr lang="en-US" i="0" dirty="0">
                <a:sym typeface="Calibri"/>
              </a:rPr>
              <a:t>,…</a:t>
            </a:r>
            <a:endParaRPr i="0" dirty="0">
              <a:sym typeface="Calibri"/>
            </a:endParaRPr>
          </a:p>
        </p:txBody>
      </p:sp>
    </p:spTree>
    <p:extLst>
      <p:ext uri="{BB962C8B-B14F-4D97-AF65-F5344CB8AC3E}">
        <p14:creationId xmlns:p14="http://schemas.microsoft.com/office/powerpoint/2010/main" val="289940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72;p3">
            <a:extLst>
              <a:ext uri="{FF2B5EF4-FFF2-40B4-BE49-F238E27FC236}">
                <a16:creationId xmlns:a16="http://schemas.microsoft.com/office/drawing/2014/main" id="{24FB92D5-45DB-447A-88E5-CEB50BDC6A3D}"/>
              </a:ext>
            </a:extLst>
          </p:cNvPr>
          <p:cNvSpPr txBox="1"/>
          <p:nvPr/>
        </p:nvSpPr>
        <p:spPr>
          <a:xfrm>
            <a:off x="209335" y="3807993"/>
            <a:ext cx="4772800"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err="1">
                <a:sym typeface="Calibri"/>
              </a:rPr>
              <a:t>Phân</a:t>
            </a:r>
            <a:r>
              <a:rPr lang="en-US" dirty="0">
                <a:sym typeface="Calibri"/>
              </a:rPr>
              <a:t> chia </a:t>
            </a:r>
            <a:r>
              <a:rPr lang="en-US" dirty="0" err="1">
                <a:sym typeface="Calibri"/>
              </a:rPr>
              <a:t>người</a:t>
            </a:r>
            <a:r>
              <a:rPr lang="en-US" dirty="0">
                <a:sym typeface="Calibri"/>
              </a:rPr>
              <a:t> </a:t>
            </a:r>
            <a:r>
              <a:rPr lang="en-US" dirty="0" err="1">
                <a:sym typeface="Calibri"/>
              </a:rPr>
              <a:t>bán</a:t>
            </a:r>
            <a:r>
              <a:rPr lang="en-US" dirty="0">
                <a:sym typeface="Calibri"/>
              </a:rPr>
              <a:t> </a:t>
            </a:r>
            <a:r>
              <a:rPr lang="en-US" dirty="0" err="1">
                <a:sym typeface="Calibri"/>
              </a:rPr>
              <a:t>và</a:t>
            </a:r>
            <a:r>
              <a:rPr lang="en-US" dirty="0">
                <a:sym typeface="Calibri"/>
              </a:rPr>
              <a:t> </a:t>
            </a:r>
            <a:r>
              <a:rPr lang="en-US" dirty="0" err="1">
                <a:sym typeface="Calibri"/>
              </a:rPr>
              <a:t>người</a:t>
            </a:r>
            <a:r>
              <a:rPr lang="en-US" dirty="0">
                <a:sym typeface="Calibri"/>
              </a:rPr>
              <a:t> </a:t>
            </a:r>
            <a:r>
              <a:rPr lang="en-US" dirty="0" err="1">
                <a:sym typeface="Calibri"/>
              </a:rPr>
              <a:t>mua</a:t>
            </a:r>
            <a:r>
              <a:rPr lang="en-US" dirty="0">
                <a:sym typeface="Calibri"/>
              </a:rPr>
              <a:t> </a:t>
            </a:r>
            <a:r>
              <a:rPr lang="en-US" dirty="0" err="1">
                <a:sym typeface="Calibri"/>
              </a:rPr>
              <a:t>theo</a:t>
            </a:r>
            <a:r>
              <a:rPr lang="en-US" dirty="0">
                <a:sym typeface="Calibri"/>
              </a:rPr>
              <a:t> </a:t>
            </a:r>
            <a:r>
              <a:rPr lang="en-US" dirty="0" err="1">
                <a:sym typeface="Calibri"/>
              </a:rPr>
              <a:t>đất</a:t>
            </a:r>
            <a:r>
              <a:rPr lang="en-US" dirty="0">
                <a:sym typeface="Calibri"/>
              </a:rPr>
              <a:t> </a:t>
            </a:r>
            <a:r>
              <a:rPr lang="en-US" dirty="0" err="1">
                <a:sym typeface="Calibri"/>
              </a:rPr>
              <a:t>nước</a:t>
            </a:r>
            <a:endParaRPr lang="en-US" dirty="0">
              <a:sym typeface="Calibri"/>
            </a:endParaRPr>
          </a:p>
        </p:txBody>
      </p:sp>
      <p:sp>
        <p:nvSpPr>
          <p:cNvPr id="4" name="Google Shape;70;p3">
            <a:extLst>
              <a:ext uri="{FF2B5EF4-FFF2-40B4-BE49-F238E27FC236}">
                <a16:creationId xmlns:a16="http://schemas.microsoft.com/office/drawing/2014/main" id="{17C4C7BD-C87F-440B-4E69-FAD370784A94}"/>
              </a:ext>
            </a:extLst>
          </p:cNvPr>
          <p:cNvSpPr txBox="1"/>
          <p:nvPr/>
        </p:nvSpPr>
        <p:spPr>
          <a:xfrm>
            <a:off x="2220686" y="0"/>
            <a:ext cx="4702628" cy="68048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Livvic"/>
              <a:buNone/>
            </a:pPr>
            <a:r>
              <a:rPr lang="en-US" sz="2000" b="1" i="0" u="none" strike="noStrike" cap="none" dirty="0">
                <a:solidFill>
                  <a:srgbClr val="C00000"/>
                </a:solidFill>
                <a:latin typeface="Roboto" pitchFamily="2" charset="0"/>
                <a:ea typeface="Roboto" pitchFamily="2" charset="0"/>
                <a:cs typeface="Calibri"/>
                <a:sym typeface="Calibri"/>
              </a:rPr>
              <a:t>1. TỔNG QUAN VỀ SÀN TMĐT</a:t>
            </a:r>
            <a:endParaRPr sz="2000" dirty="0">
              <a:solidFill>
                <a:srgbClr val="C00000"/>
              </a:solidFill>
              <a:latin typeface="Roboto" pitchFamily="2" charset="0"/>
              <a:ea typeface="Roboto" pitchFamily="2" charset="0"/>
            </a:endParaRPr>
          </a:p>
        </p:txBody>
      </p:sp>
      <p:pic>
        <p:nvPicPr>
          <p:cNvPr id="12" name="Picture 11">
            <a:extLst>
              <a:ext uri="{FF2B5EF4-FFF2-40B4-BE49-F238E27FC236}">
                <a16:creationId xmlns:a16="http://schemas.microsoft.com/office/drawing/2014/main" id="{889BCE96-9B65-559E-E993-0241078D40A2}"/>
              </a:ext>
            </a:extLst>
          </p:cNvPr>
          <p:cNvPicPr>
            <a:picLocks noChangeAspect="1"/>
          </p:cNvPicPr>
          <p:nvPr/>
        </p:nvPicPr>
        <p:blipFill>
          <a:blip r:embed="rId2"/>
          <a:stretch>
            <a:fillRect/>
          </a:stretch>
        </p:blipFill>
        <p:spPr>
          <a:xfrm>
            <a:off x="209334" y="1058075"/>
            <a:ext cx="4772801" cy="2725319"/>
          </a:xfrm>
          <a:prstGeom prst="rect">
            <a:avLst/>
          </a:prstGeom>
          <a:effectLst>
            <a:outerShdw blurRad="63500" sx="102000" sy="102000" algn="ctr" rotWithShape="0">
              <a:prstClr val="black">
                <a:alpha val="15000"/>
              </a:prstClr>
            </a:outerShdw>
          </a:effectLst>
        </p:spPr>
      </p:pic>
      <p:sp>
        <p:nvSpPr>
          <p:cNvPr id="13" name="Oval 12">
            <a:extLst>
              <a:ext uri="{FF2B5EF4-FFF2-40B4-BE49-F238E27FC236}">
                <a16:creationId xmlns:a16="http://schemas.microsoft.com/office/drawing/2014/main" id="{05639F83-FC77-C9D9-43F0-EE1FD794277B}"/>
              </a:ext>
            </a:extLst>
          </p:cNvPr>
          <p:cNvSpPr/>
          <p:nvPr/>
        </p:nvSpPr>
        <p:spPr>
          <a:xfrm>
            <a:off x="5215050" y="1854849"/>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4" name="Google Shape;396;p30">
            <a:extLst>
              <a:ext uri="{FF2B5EF4-FFF2-40B4-BE49-F238E27FC236}">
                <a16:creationId xmlns:a16="http://schemas.microsoft.com/office/drawing/2014/main" id="{3203E05D-9E03-EEC8-DBD1-BC78FFEF3CE2}"/>
              </a:ext>
            </a:extLst>
          </p:cNvPr>
          <p:cNvSpPr txBox="1"/>
          <p:nvPr/>
        </p:nvSpPr>
        <p:spPr>
          <a:xfrm>
            <a:off x="5282421" y="1694691"/>
            <a:ext cx="3753202" cy="56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dirty="0" err="1"/>
              <a:t>Sàn</a:t>
            </a:r>
            <a:r>
              <a:rPr lang="en-US" sz="1200" dirty="0"/>
              <a:t> TMĐT </a:t>
            </a:r>
            <a:r>
              <a:rPr lang="en-US" sz="1200" dirty="0" err="1"/>
              <a:t>bắt</a:t>
            </a:r>
            <a:r>
              <a:rPr lang="en-US" sz="1200" dirty="0"/>
              <a:t> </a:t>
            </a:r>
            <a:r>
              <a:rPr lang="en-US" sz="1200" dirty="0" err="1"/>
              <a:t>đầu</a:t>
            </a:r>
            <a:r>
              <a:rPr lang="en-US" sz="1200" dirty="0"/>
              <a:t> </a:t>
            </a:r>
            <a:r>
              <a:rPr lang="en-US" sz="1200" dirty="0" err="1"/>
              <a:t>từ</a:t>
            </a:r>
            <a:r>
              <a:rPr lang="en-US" sz="1200" dirty="0"/>
              <a:t> </a:t>
            </a:r>
            <a:r>
              <a:rPr lang="en-US" sz="1200" dirty="0" err="1"/>
              <a:t>Pháp</a:t>
            </a:r>
            <a:r>
              <a:rPr lang="en-US" sz="1200" dirty="0"/>
              <a:t> </a:t>
            </a:r>
            <a:r>
              <a:rPr lang="en-US" sz="1200" dirty="0" err="1"/>
              <a:t>nên</a:t>
            </a:r>
            <a:r>
              <a:rPr lang="en-US" sz="1200" dirty="0"/>
              <a:t> </a:t>
            </a:r>
            <a:r>
              <a:rPr lang="en-US" sz="1200" dirty="0" err="1"/>
              <a:t>sẽ</a:t>
            </a:r>
            <a:r>
              <a:rPr lang="en-US" sz="1200" dirty="0"/>
              <a:t> </a:t>
            </a:r>
            <a:r>
              <a:rPr lang="en-US" sz="1200" dirty="0" err="1"/>
              <a:t>có</a:t>
            </a:r>
            <a:r>
              <a:rPr lang="en-US" sz="1200" dirty="0"/>
              <a:t> </a:t>
            </a:r>
            <a:r>
              <a:rPr lang="en-US" sz="1200" dirty="0" err="1"/>
              <a:t>số</a:t>
            </a:r>
            <a:r>
              <a:rPr lang="en-US" sz="1200" dirty="0"/>
              <a:t> </a:t>
            </a:r>
            <a:r>
              <a:rPr lang="en-US" sz="1200" dirty="0" err="1"/>
              <a:t>lượng</a:t>
            </a:r>
            <a:r>
              <a:rPr lang="en-US" sz="1200" dirty="0"/>
              <a:t> </a:t>
            </a:r>
            <a:r>
              <a:rPr lang="en-US" sz="1200" dirty="0" err="1"/>
              <a:t>người</a:t>
            </a:r>
            <a:r>
              <a:rPr lang="en-US" sz="1200" dirty="0"/>
              <a:t> </a:t>
            </a:r>
            <a:r>
              <a:rPr lang="en-US" sz="1200" dirty="0" err="1"/>
              <a:t>mua</a:t>
            </a:r>
            <a:r>
              <a:rPr lang="en-US" sz="1200" dirty="0"/>
              <a:t> </a:t>
            </a:r>
            <a:r>
              <a:rPr lang="en-US" sz="1200" dirty="0" err="1"/>
              <a:t>và</a:t>
            </a:r>
            <a:r>
              <a:rPr lang="en-US" sz="1200" dirty="0"/>
              <a:t> </a:t>
            </a:r>
            <a:r>
              <a:rPr lang="en-US" sz="1200" dirty="0" err="1"/>
              <a:t>người</a:t>
            </a:r>
            <a:r>
              <a:rPr lang="en-US" sz="1200" dirty="0"/>
              <a:t> </a:t>
            </a:r>
            <a:r>
              <a:rPr lang="en-US" sz="1200" dirty="0" err="1"/>
              <a:t>bán</a:t>
            </a:r>
            <a:r>
              <a:rPr lang="en-US" sz="1200" dirty="0"/>
              <a:t> </a:t>
            </a:r>
            <a:r>
              <a:rPr lang="en-US" sz="1200" dirty="0" err="1"/>
              <a:t>từ</a:t>
            </a:r>
            <a:r>
              <a:rPr lang="en-US" sz="1200" dirty="0"/>
              <a:t> </a:t>
            </a:r>
            <a:r>
              <a:rPr lang="en-US" sz="1200" dirty="0" err="1"/>
              <a:t>Pháp</a:t>
            </a:r>
            <a:r>
              <a:rPr lang="en-US" sz="1200" dirty="0"/>
              <a:t> </a:t>
            </a:r>
            <a:r>
              <a:rPr lang="en-US" sz="1200" dirty="0" err="1"/>
              <a:t>là</a:t>
            </a:r>
            <a:r>
              <a:rPr lang="en-US" sz="1200" dirty="0"/>
              <a:t> </a:t>
            </a:r>
            <a:r>
              <a:rPr lang="en-US" sz="1200" dirty="0" err="1"/>
              <a:t>đông</a:t>
            </a:r>
            <a:r>
              <a:rPr lang="en-US" sz="1200" dirty="0"/>
              <a:t> </a:t>
            </a:r>
            <a:r>
              <a:rPr lang="en-US" sz="1200" dirty="0" err="1"/>
              <a:t>nhất</a:t>
            </a:r>
            <a:endParaRPr lang="en-US" sz="1200" dirty="0"/>
          </a:p>
        </p:txBody>
      </p:sp>
      <p:sp>
        <p:nvSpPr>
          <p:cNvPr id="15" name="Oval 14">
            <a:extLst>
              <a:ext uri="{FF2B5EF4-FFF2-40B4-BE49-F238E27FC236}">
                <a16:creationId xmlns:a16="http://schemas.microsoft.com/office/drawing/2014/main" id="{E3E6C71A-1CE5-C1DD-14DA-2AD544FC49A8}"/>
              </a:ext>
            </a:extLst>
          </p:cNvPr>
          <p:cNvSpPr/>
          <p:nvPr/>
        </p:nvSpPr>
        <p:spPr>
          <a:xfrm>
            <a:off x="5215050" y="2542668"/>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6" name="Google Shape;396;p30">
            <a:extLst>
              <a:ext uri="{FF2B5EF4-FFF2-40B4-BE49-F238E27FC236}">
                <a16:creationId xmlns:a16="http://schemas.microsoft.com/office/drawing/2014/main" id="{E609F3D1-7BB2-C90C-56E2-93460067355E}"/>
              </a:ext>
            </a:extLst>
          </p:cNvPr>
          <p:cNvSpPr txBox="1"/>
          <p:nvPr/>
        </p:nvSpPr>
        <p:spPr>
          <a:xfrm>
            <a:off x="5282421" y="2382509"/>
            <a:ext cx="3753202" cy="699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dirty="0"/>
              <a:t>Sau </a:t>
            </a:r>
            <a:r>
              <a:rPr lang="en-US" sz="1200" dirty="0" err="1"/>
              <a:t>khi</a:t>
            </a:r>
            <a:r>
              <a:rPr lang="en-US" sz="1200" dirty="0"/>
              <a:t> </a:t>
            </a:r>
            <a:r>
              <a:rPr lang="en-US" sz="1200" dirty="0" err="1"/>
              <a:t>bắt</a:t>
            </a:r>
            <a:r>
              <a:rPr lang="en-US" sz="1200" dirty="0"/>
              <a:t> </a:t>
            </a:r>
            <a:r>
              <a:rPr lang="en-US" sz="1200" dirty="0" err="1"/>
              <a:t>đầu</a:t>
            </a:r>
            <a:r>
              <a:rPr lang="en-US" sz="1200" dirty="0"/>
              <a:t> </a:t>
            </a:r>
            <a:r>
              <a:rPr lang="en-US" sz="1200" dirty="0" err="1"/>
              <a:t>từ</a:t>
            </a:r>
            <a:r>
              <a:rPr lang="en-US" sz="1200" dirty="0"/>
              <a:t> </a:t>
            </a:r>
            <a:r>
              <a:rPr lang="en-US" sz="1200" dirty="0" err="1"/>
              <a:t>Pháp</a:t>
            </a:r>
            <a:r>
              <a:rPr lang="en-US" sz="1200" dirty="0"/>
              <a:t> </a:t>
            </a:r>
            <a:r>
              <a:rPr lang="en-US" sz="1200" dirty="0" err="1"/>
              <a:t>thì</a:t>
            </a:r>
            <a:r>
              <a:rPr lang="en-US" sz="1200" dirty="0"/>
              <a:t> </a:t>
            </a:r>
            <a:r>
              <a:rPr lang="en-US" sz="1200" dirty="0" err="1"/>
              <a:t>các</a:t>
            </a:r>
            <a:r>
              <a:rPr lang="en-US" sz="1200" dirty="0"/>
              <a:t> </a:t>
            </a:r>
            <a:r>
              <a:rPr lang="en-US" sz="1200" dirty="0" err="1"/>
              <a:t>nước</a:t>
            </a:r>
            <a:r>
              <a:rPr lang="en-US" sz="1200" dirty="0"/>
              <a:t> </a:t>
            </a:r>
            <a:r>
              <a:rPr lang="en-US" sz="1200" dirty="0" err="1"/>
              <a:t>có</a:t>
            </a:r>
            <a:r>
              <a:rPr lang="en-US" sz="1200" dirty="0"/>
              <a:t> </a:t>
            </a:r>
            <a:r>
              <a:rPr lang="en-US" sz="1200" dirty="0" err="1"/>
              <a:t>thời</a:t>
            </a:r>
            <a:r>
              <a:rPr lang="en-US" sz="1200" dirty="0"/>
              <a:t> </a:t>
            </a:r>
            <a:r>
              <a:rPr lang="en-US" sz="1200" dirty="0" err="1"/>
              <a:t>trang</a:t>
            </a:r>
            <a:r>
              <a:rPr lang="en-US" sz="1200" dirty="0"/>
              <a:t> </a:t>
            </a:r>
            <a:r>
              <a:rPr lang="en-US" sz="1200" dirty="0" err="1"/>
              <a:t>phát</a:t>
            </a:r>
            <a:r>
              <a:rPr lang="en-US" sz="1200" dirty="0"/>
              <a:t> </a:t>
            </a:r>
            <a:r>
              <a:rPr lang="en-US" sz="1200" dirty="0" err="1"/>
              <a:t>triển</a:t>
            </a:r>
            <a:r>
              <a:rPr lang="en-US" sz="1200" dirty="0"/>
              <a:t> </a:t>
            </a:r>
            <a:r>
              <a:rPr lang="en-US" sz="1200" dirty="0" err="1"/>
              <a:t>như</a:t>
            </a:r>
            <a:r>
              <a:rPr lang="en-US" sz="1200" dirty="0"/>
              <a:t> Ý, Anh (</a:t>
            </a:r>
            <a:r>
              <a:rPr lang="en-US" sz="1200" dirty="0" err="1"/>
              <a:t>Royaume</a:t>
            </a:r>
            <a:r>
              <a:rPr lang="en-US" sz="1200" dirty="0"/>
              <a:t>-Uni), </a:t>
            </a:r>
            <a:r>
              <a:rPr lang="en-US" sz="1200" dirty="0" err="1"/>
              <a:t>Mỹ</a:t>
            </a:r>
            <a:r>
              <a:rPr lang="en-US" sz="1200" dirty="0"/>
              <a:t> (</a:t>
            </a:r>
            <a:r>
              <a:rPr lang="en-US" sz="1200" dirty="0" err="1"/>
              <a:t>états</a:t>
            </a:r>
            <a:r>
              <a:rPr lang="en-US" sz="1200" dirty="0"/>
              <a:t> unis) </a:t>
            </a:r>
            <a:r>
              <a:rPr lang="en-US" sz="1200" dirty="0" err="1"/>
              <a:t>cũng</a:t>
            </a:r>
            <a:r>
              <a:rPr lang="en-US" sz="1200" dirty="0"/>
              <a:t> </a:t>
            </a:r>
            <a:r>
              <a:rPr lang="en-US" sz="1200" dirty="0" err="1"/>
              <a:t>sẽ</a:t>
            </a:r>
            <a:r>
              <a:rPr lang="en-US" sz="1200" dirty="0"/>
              <a:t> </a:t>
            </a:r>
            <a:r>
              <a:rPr lang="en-US" sz="1200" dirty="0" err="1"/>
              <a:t>tập</a:t>
            </a:r>
            <a:r>
              <a:rPr lang="en-US" sz="1200" dirty="0"/>
              <a:t> </a:t>
            </a:r>
            <a:r>
              <a:rPr lang="en-US" sz="1200" dirty="0" err="1"/>
              <a:t>trung</a:t>
            </a:r>
            <a:r>
              <a:rPr lang="en-US" sz="1200" dirty="0"/>
              <a:t> ở </a:t>
            </a:r>
            <a:r>
              <a:rPr lang="en-US" sz="1200" dirty="0" err="1"/>
              <a:t>trên</a:t>
            </a:r>
            <a:r>
              <a:rPr lang="en-US" sz="1200" dirty="0"/>
              <a:t> </a:t>
            </a:r>
            <a:r>
              <a:rPr lang="en-US" sz="1200" dirty="0" err="1"/>
              <a:t>đó</a:t>
            </a:r>
            <a:endParaRPr lang="en-US" sz="1200" dirty="0"/>
          </a:p>
        </p:txBody>
      </p:sp>
      <p:sp>
        <p:nvSpPr>
          <p:cNvPr id="2" name="Google Shape;72;p3">
            <a:extLst>
              <a:ext uri="{FF2B5EF4-FFF2-40B4-BE49-F238E27FC236}">
                <a16:creationId xmlns:a16="http://schemas.microsoft.com/office/drawing/2014/main" id="{5B4E4E95-14BC-866E-6AD9-57E1AED8C066}"/>
              </a:ext>
            </a:extLst>
          </p:cNvPr>
          <p:cNvSpPr txBox="1"/>
          <p:nvPr/>
        </p:nvSpPr>
        <p:spPr>
          <a:xfrm>
            <a:off x="12640" y="4719918"/>
            <a:ext cx="5269781"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n-US" i="0" dirty="0">
                <a:sym typeface="Calibri"/>
              </a:rPr>
              <a:t>Buyer: </a:t>
            </a:r>
            <a:r>
              <a:rPr lang="en-US" i="0" dirty="0" err="1">
                <a:sym typeface="Calibri"/>
              </a:rPr>
              <a:t>các</a:t>
            </a:r>
            <a:r>
              <a:rPr lang="en-US" i="0" dirty="0">
                <a:sym typeface="Calibri"/>
              </a:rPr>
              <a:t> </a:t>
            </a:r>
            <a:r>
              <a:rPr lang="en-US" i="0" dirty="0" err="1">
                <a:sym typeface="Calibri"/>
              </a:rPr>
              <a:t>tài</a:t>
            </a:r>
            <a:r>
              <a:rPr lang="en-US" i="0" dirty="0">
                <a:sym typeface="Calibri"/>
              </a:rPr>
              <a:t> </a:t>
            </a:r>
            <a:r>
              <a:rPr lang="en-US" i="0" dirty="0" err="1">
                <a:sym typeface="Calibri"/>
              </a:rPr>
              <a:t>khoản</a:t>
            </a:r>
            <a:r>
              <a:rPr lang="en-US" i="0" dirty="0">
                <a:sym typeface="Calibri"/>
              </a:rPr>
              <a:t> </a:t>
            </a:r>
            <a:r>
              <a:rPr lang="en-US" i="0" dirty="0" err="1">
                <a:sym typeface="Calibri"/>
              </a:rPr>
              <a:t>đã</a:t>
            </a:r>
            <a:r>
              <a:rPr lang="en-US" i="0" dirty="0">
                <a:sym typeface="Calibri"/>
              </a:rPr>
              <a:t> </a:t>
            </a:r>
            <a:r>
              <a:rPr lang="en-US" i="0" dirty="0" err="1">
                <a:sym typeface="Calibri"/>
              </a:rPr>
              <a:t>mua</a:t>
            </a:r>
            <a:r>
              <a:rPr lang="en-US" i="0" dirty="0">
                <a:sym typeface="Calibri"/>
              </a:rPr>
              <a:t> </a:t>
            </a:r>
            <a:r>
              <a:rPr lang="en-US" i="0" dirty="0" err="1">
                <a:sym typeface="Calibri"/>
              </a:rPr>
              <a:t>hàng</a:t>
            </a:r>
            <a:r>
              <a:rPr lang="en-US" i="0" dirty="0">
                <a:sym typeface="Calibri"/>
              </a:rPr>
              <a:t> </a:t>
            </a:r>
            <a:r>
              <a:rPr lang="en-US" i="0" dirty="0" err="1">
                <a:sym typeface="Calibri"/>
              </a:rPr>
              <a:t>hoặc</a:t>
            </a:r>
            <a:r>
              <a:rPr lang="en-US" i="0" dirty="0">
                <a:sym typeface="Calibri"/>
              </a:rPr>
              <a:t> </a:t>
            </a:r>
            <a:r>
              <a:rPr lang="en-US" i="0" dirty="0" err="1">
                <a:sym typeface="Calibri"/>
              </a:rPr>
              <a:t>có</a:t>
            </a:r>
            <a:r>
              <a:rPr lang="en-US" i="0" dirty="0">
                <a:sym typeface="Calibri"/>
              </a:rPr>
              <a:t> </a:t>
            </a:r>
            <a:r>
              <a:rPr lang="en-US" i="0" dirty="0" err="1">
                <a:sym typeface="Calibri"/>
              </a:rPr>
              <a:t>sản</a:t>
            </a:r>
            <a:r>
              <a:rPr lang="en-US" i="0" dirty="0">
                <a:sym typeface="Calibri"/>
              </a:rPr>
              <a:t> </a:t>
            </a:r>
            <a:r>
              <a:rPr lang="en-US" i="0" dirty="0" err="1">
                <a:sym typeface="Calibri"/>
              </a:rPr>
              <a:t>phẩm</a:t>
            </a:r>
            <a:r>
              <a:rPr lang="en-US" i="0" dirty="0">
                <a:sym typeface="Calibri"/>
              </a:rPr>
              <a:t> </a:t>
            </a:r>
            <a:r>
              <a:rPr lang="en-US" i="0" dirty="0" err="1">
                <a:sym typeface="Calibri"/>
              </a:rPr>
              <a:t>trong</a:t>
            </a:r>
            <a:r>
              <a:rPr lang="en-US" i="0" dirty="0">
                <a:sym typeface="Calibri"/>
              </a:rPr>
              <a:t> </a:t>
            </a:r>
            <a:r>
              <a:rPr lang="en-US" i="0" dirty="0" err="1">
                <a:sym typeface="Calibri"/>
              </a:rPr>
              <a:t>giỏ</a:t>
            </a:r>
            <a:r>
              <a:rPr lang="en-US" i="0" dirty="0">
                <a:sym typeface="Calibri"/>
              </a:rPr>
              <a:t> </a:t>
            </a:r>
            <a:r>
              <a:rPr lang="en-US" i="0" dirty="0" err="1">
                <a:sym typeface="Calibri"/>
              </a:rPr>
              <a:t>hàng</a:t>
            </a:r>
            <a:endParaRPr lang="en-US" i="0" dirty="0">
              <a:sym typeface="Calibri"/>
            </a:endParaRPr>
          </a:p>
          <a:p>
            <a:pPr algn="l"/>
            <a:r>
              <a:rPr lang="en-US" i="0" dirty="0">
                <a:sym typeface="Calibri"/>
              </a:rPr>
              <a:t>Seller: </a:t>
            </a:r>
            <a:r>
              <a:rPr lang="en-US" i="0" dirty="0" err="1">
                <a:sym typeface="Calibri"/>
              </a:rPr>
              <a:t>các</a:t>
            </a:r>
            <a:r>
              <a:rPr lang="en-US" i="0" dirty="0">
                <a:sym typeface="Calibri"/>
              </a:rPr>
              <a:t> </a:t>
            </a:r>
            <a:r>
              <a:rPr lang="en-US" i="0" dirty="0" err="1">
                <a:sym typeface="Calibri"/>
              </a:rPr>
              <a:t>tài</a:t>
            </a:r>
            <a:r>
              <a:rPr lang="en-US" i="0" dirty="0">
                <a:sym typeface="Calibri"/>
              </a:rPr>
              <a:t> </a:t>
            </a:r>
            <a:r>
              <a:rPr lang="en-US" i="0" dirty="0" err="1">
                <a:sym typeface="Calibri"/>
              </a:rPr>
              <a:t>khoản</a:t>
            </a:r>
            <a:r>
              <a:rPr lang="en-US" i="0" dirty="0">
                <a:sym typeface="Calibri"/>
              </a:rPr>
              <a:t> </a:t>
            </a:r>
            <a:r>
              <a:rPr lang="en-US" i="0" dirty="0" err="1">
                <a:sym typeface="Calibri"/>
              </a:rPr>
              <a:t>đã</a:t>
            </a:r>
            <a:r>
              <a:rPr lang="en-US" i="0" dirty="0">
                <a:sym typeface="Calibri"/>
              </a:rPr>
              <a:t> </a:t>
            </a:r>
            <a:r>
              <a:rPr lang="en-US" i="0" dirty="0" err="1">
                <a:sym typeface="Calibri"/>
              </a:rPr>
              <a:t>bán</a:t>
            </a:r>
            <a:r>
              <a:rPr lang="en-US" i="0" dirty="0">
                <a:sym typeface="Calibri"/>
              </a:rPr>
              <a:t> hang </a:t>
            </a:r>
            <a:r>
              <a:rPr lang="en-US" i="0" dirty="0" err="1">
                <a:sym typeface="Calibri"/>
              </a:rPr>
              <a:t>hoặc</a:t>
            </a:r>
            <a:r>
              <a:rPr lang="en-US" i="0" dirty="0">
                <a:sym typeface="Calibri"/>
              </a:rPr>
              <a:t> </a:t>
            </a:r>
            <a:r>
              <a:rPr lang="en-US" i="0" dirty="0" err="1">
                <a:sym typeface="Calibri"/>
              </a:rPr>
              <a:t>có</a:t>
            </a:r>
            <a:r>
              <a:rPr lang="en-US" i="0" dirty="0">
                <a:sym typeface="Calibri"/>
              </a:rPr>
              <a:t> </a:t>
            </a:r>
            <a:r>
              <a:rPr lang="en-US" i="0" dirty="0" err="1">
                <a:sym typeface="Calibri"/>
              </a:rPr>
              <a:t>sản</a:t>
            </a:r>
            <a:r>
              <a:rPr lang="en-US" i="0" dirty="0">
                <a:sym typeface="Calibri"/>
              </a:rPr>
              <a:t> </a:t>
            </a:r>
            <a:r>
              <a:rPr lang="en-US" i="0" dirty="0" err="1">
                <a:sym typeface="Calibri"/>
              </a:rPr>
              <a:t>phẩm</a:t>
            </a:r>
            <a:r>
              <a:rPr lang="en-US" i="0" dirty="0">
                <a:sym typeface="Calibri"/>
              </a:rPr>
              <a:t> </a:t>
            </a:r>
            <a:r>
              <a:rPr lang="en-US" i="0" dirty="0" err="1">
                <a:sym typeface="Calibri"/>
              </a:rPr>
              <a:t>trong</a:t>
            </a:r>
            <a:r>
              <a:rPr lang="en-US" i="0" dirty="0">
                <a:sym typeface="Calibri"/>
              </a:rPr>
              <a:t> </a:t>
            </a:r>
            <a:r>
              <a:rPr lang="en-US" i="0" dirty="0" err="1">
                <a:sym typeface="Calibri"/>
              </a:rPr>
              <a:t>gian</a:t>
            </a:r>
            <a:r>
              <a:rPr lang="en-US" i="0" dirty="0">
                <a:sym typeface="Calibri"/>
              </a:rPr>
              <a:t> </a:t>
            </a:r>
            <a:r>
              <a:rPr lang="en-US" i="0" dirty="0" err="1">
                <a:sym typeface="Calibri"/>
              </a:rPr>
              <a:t>hàng</a:t>
            </a:r>
            <a:endParaRPr i="0" dirty="0">
              <a:sym typeface="Calibri"/>
            </a:endParaRPr>
          </a:p>
        </p:txBody>
      </p:sp>
    </p:spTree>
    <p:extLst>
      <p:ext uri="{BB962C8B-B14F-4D97-AF65-F5344CB8AC3E}">
        <p14:creationId xmlns:p14="http://schemas.microsoft.com/office/powerpoint/2010/main" val="2244650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Elbow Connector 108"/>
          <p:cNvCxnSpPr/>
          <p:nvPr/>
        </p:nvCxnSpPr>
        <p:spPr>
          <a:xfrm rot="10800000" flipV="1">
            <a:off x="6161013" y="2124120"/>
            <a:ext cx="2427467" cy="530860"/>
          </a:xfrm>
          <a:prstGeom prst="bentConnector3">
            <a:avLst>
              <a:gd name="adj1" fmla="val 94209"/>
            </a:avLst>
          </a:prstGeom>
          <a:ln w="9525">
            <a:solidFill>
              <a:schemeClr val="bg1">
                <a:lumMod val="8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36" name="Elbow Connector 135"/>
          <p:cNvCxnSpPr>
            <a:cxnSpLocks/>
          </p:cNvCxnSpPr>
          <p:nvPr/>
        </p:nvCxnSpPr>
        <p:spPr>
          <a:xfrm rot="10800000" flipV="1">
            <a:off x="803851" y="1699277"/>
            <a:ext cx="3602319" cy="331937"/>
          </a:xfrm>
          <a:prstGeom prst="bentConnector3">
            <a:avLst>
              <a:gd name="adj1" fmla="val 31149"/>
            </a:avLst>
          </a:prstGeom>
          <a:ln w="9525">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0" name="Elbow Connector 139"/>
          <p:cNvCxnSpPr/>
          <p:nvPr/>
        </p:nvCxnSpPr>
        <p:spPr>
          <a:xfrm rot="10800000" flipV="1">
            <a:off x="555521" y="3000780"/>
            <a:ext cx="2502490" cy="411635"/>
          </a:xfrm>
          <a:prstGeom prst="bentConnector3">
            <a:avLst>
              <a:gd name="adj1" fmla="val 11430"/>
            </a:avLst>
          </a:prstGeom>
          <a:ln w="9525">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sp>
        <p:nvSpPr>
          <p:cNvPr id="11" name="Freeform 6"/>
          <p:cNvSpPr>
            <a:spLocks/>
          </p:cNvSpPr>
          <p:nvPr/>
        </p:nvSpPr>
        <p:spPr bwMode="auto">
          <a:xfrm>
            <a:off x="4157596" y="2313857"/>
            <a:ext cx="1506078" cy="1504951"/>
          </a:xfrm>
          <a:custGeom>
            <a:avLst/>
            <a:gdLst>
              <a:gd name="T0" fmla="*/ 1440 w 2671"/>
              <a:gd name="T1" fmla="*/ 4 h 2670"/>
              <a:gd name="T2" fmla="*/ 1642 w 2671"/>
              <a:gd name="T3" fmla="*/ 35 h 2670"/>
              <a:gd name="T4" fmla="*/ 1833 w 2671"/>
              <a:gd name="T5" fmla="*/ 95 h 2670"/>
              <a:gd name="T6" fmla="*/ 2010 w 2671"/>
              <a:gd name="T7" fmla="*/ 182 h 2670"/>
              <a:gd name="T8" fmla="*/ 2172 w 2671"/>
              <a:gd name="T9" fmla="*/ 292 h 2670"/>
              <a:gd name="T10" fmla="*/ 2314 w 2671"/>
              <a:gd name="T11" fmla="*/ 426 h 2670"/>
              <a:gd name="T12" fmla="*/ 2437 w 2671"/>
              <a:gd name="T13" fmla="*/ 579 h 2670"/>
              <a:gd name="T14" fmla="*/ 2536 w 2671"/>
              <a:gd name="T15" fmla="*/ 748 h 2670"/>
              <a:gd name="T16" fmla="*/ 2610 w 2671"/>
              <a:gd name="T17" fmla="*/ 932 h 2670"/>
              <a:gd name="T18" fmla="*/ 2656 w 2671"/>
              <a:gd name="T19" fmla="*/ 1127 h 2670"/>
              <a:gd name="T20" fmla="*/ 2671 w 2671"/>
              <a:gd name="T21" fmla="*/ 1335 h 2670"/>
              <a:gd name="T22" fmla="*/ 2656 w 2671"/>
              <a:gd name="T23" fmla="*/ 1541 h 2670"/>
              <a:gd name="T24" fmla="*/ 2610 w 2671"/>
              <a:gd name="T25" fmla="*/ 1738 h 2670"/>
              <a:gd name="T26" fmla="*/ 2536 w 2671"/>
              <a:gd name="T27" fmla="*/ 1921 h 2670"/>
              <a:gd name="T28" fmla="*/ 2437 w 2671"/>
              <a:gd name="T29" fmla="*/ 2091 h 2670"/>
              <a:gd name="T30" fmla="*/ 2314 w 2671"/>
              <a:gd name="T31" fmla="*/ 2243 h 2670"/>
              <a:gd name="T32" fmla="*/ 2172 w 2671"/>
              <a:gd name="T33" fmla="*/ 2376 h 2670"/>
              <a:gd name="T34" fmla="*/ 2010 w 2671"/>
              <a:gd name="T35" fmla="*/ 2487 h 2670"/>
              <a:gd name="T36" fmla="*/ 1833 w 2671"/>
              <a:gd name="T37" fmla="*/ 2574 h 2670"/>
              <a:gd name="T38" fmla="*/ 1642 w 2671"/>
              <a:gd name="T39" fmla="*/ 2634 h 2670"/>
              <a:gd name="T40" fmla="*/ 1440 w 2671"/>
              <a:gd name="T41" fmla="*/ 2664 h 2670"/>
              <a:gd name="T42" fmla="*/ 1231 w 2671"/>
              <a:gd name="T43" fmla="*/ 2664 h 2670"/>
              <a:gd name="T44" fmla="*/ 1030 w 2671"/>
              <a:gd name="T45" fmla="*/ 2634 h 2670"/>
              <a:gd name="T46" fmla="*/ 838 w 2671"/>
              <a:gd name="T47" fmla="*/ 2574 h 2670"/>
              <a:gd name="T48" fmla="*/ 662 w 2671"/>
              <a:gd name="T49" fmla="*/ 2487 h 2670"/>
              <a:gd name="T50" fmla="*/ 500 w 2671"/>
              <a:gd name="T51" fmla="*/ 2376 h 2670"/>
              <a:gd name="T52" fmla="*/ 357 w 2671"/>
              <a:gd name="T53" fmla="*/ 2243 h 2670"/>
              <a:gd name="T54" fmla="*/ 235 w 2671"/>
              <a:gd name="T55" fmla="*/ 2091 h 2670"/>
              <a:gd name="T56" fmla="*/ 135 w 2671"/>
              <a:gd name="T57" fmla="*/ 1921 h 2670"/>
              <a:gd name="T58" fmla="*/ 61 w 2671"/>
              <a:gd name="T59" fmla="*/ 1738 h 2670"/>
              <a:gd name="T60" fmla="*/ 15 w 2671"/>
              <a:gd name="T61" fmla="*/ 1541 h 2670"/>
              <a:gd name="T62" fmla="*/ 0 w 2671"/>
              <a:gd name="T63" fmla="*/ 1335 h 2670"/>
              <a:gd name="T64" fmla="*/ 15 w 2671"/>
              <a:gd name="T65" fmla="*/ 1127 h 2670"/>
              <a:gd name="T66" fmla="*/ 61 w 2671"/>
              <a:gd name="T67" fmla="*/ 932 h 2670"/>
              <a:gd name="T68" fmla="*/ 135 w 2671"/>
              <a:gd name="T69" fmla="*/ 748 h 2670"/>
              <a:gd name="T70" fmla="*/ 235 w 2671"/>
              <a:gd name="T71" fmla="*/ 579 h 2670"/>
              <a:gd name="T72" fmla="*/ 357 w 2671"/>
              <a:gd name="T73" fmla="*/ 426 h 2670"/>
              <a:gd name="T74" fmla="*/ 500 w 2671"/>
              <a:gd name="T75" fmla="*/ 292 h 2670"/>
              <a:gd name="T76" fmla="*/ 662 w 2671"/>
              <a:gd name="T77" fmla="*/ 182 h 2670"/>
              <a:gd name="T78" fmla="*/ 838 w 2671"/>
              <a:gd name="T79" fmla="*/ 95 h 2670"/>
              <a:gd name="T80" fmla="*/ 1030 w 2671"/>
              <a:gd name="T81" fmla="*/ 35 h 2670"/>
              <a:gd name="T82" fmla="*/ 1231 w 2671"/>
              <a:gd name="T83" fmla="*/ 4 h 2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71" h="2670">
                <a:moveTo>
                  <a:pt x="1336" y="0"/>
                </a:moveTo>
                <a:lnTo>
                  <a:pt x="1440" y="4"/>
                </a:lnTo>
                <a:lnTo>
                  <a:pt x="1542" y="15"/>
                </a:lnTo>
                <a:lnTo>
                  <a:pt x="1642" y="35"/>
                </a:lnTo>
                <a:lnTo>
                  <a:pt x="1740" y="61"/>
                </a:lnTo>
                <a:lnTo>
                  <a:pt x="1833" y="95"/>
                </a:lnTo>
                <a:lnTo>
                  <a:pt x="1924" y="135"/>
                </a:lnTo>
                <a:lnTo>
                  <a:pt x="2010" y="182"/>
                </a:lnTo>
                <a:lnTo>
                  <a:pt x="2093" y="235"/>
                </a:lnTo>
                <a:lnTo>
                  <a:pt x="2172" y="292"/>
                </a:lnTo>
                <a:lnTo>
                  <a:pt x="2246" y="357"/>
                </a:lnTo>
                <a:lnTo>
                  <a:pt x="2314" y="426"/>
                </a:lnTo>
                <a:lnTo>
                  <a:pt x="2378" y="500"/>
                </a:lnTo>
                <a:lnTo>
                  <a:pt x="2437" y="579"/>
                </a:lnTo>
                <a:lnTo>
                  <a:pt x="2490" y="661"/>
                </a:lnTo>
                <a:lnTo>
                  <a:pt x="2536" y="748"/>
                </a:lnTo>
                <a:lnTo>
                  <a:pt x="2577" y="837"/>
                </a:lnTo>
                <a:lnTo>
                  <a:pt x="2610" y="932"/>
                </a:lnTo>
                <a:lnTo>
                  <a:pt x="2637" y="1029"/>
                </a:lnTo>
                <a:lnTo>
                  <a:pt x="2656" y="1127"/>
                </a:lnTo>
                <a:lnTo>
                  <a:pt x="2667" y="1230"/>
                </a:lnTo>
                <a:lnTo>
                  <a:pt x="2671" y="1335"/>
                </a:lnTo>
                <a:lnTo>
                  <a:pt x="2667" y="1438"/>
                </a:lnTo>
                <a:lnTo>
                  <a:pt x="2656" y="1541"/>
                </a:lnTo>
                <a:lnTo>
                  <a:pt x="2637" y="1641"/>
                </a:lnTo>
                <a:lnTo>
                  <a:pt x="2610" y="1738"/>
                </a:lnTo>
                <a:lnTo>
                  <a:pt x="2577" y="1831"/>
                </a:lnTo>
                <a:lnTo>
                  <a:pt x="2536" y="1921"/>
                </a:lnTo>
                <a:lnTo>
                  <a:pt x="2490" y="2008"/>
                </a:lnTo>
                <a:lnTo>
                  <a:pt x="2437" y="2091"/>
                </a:lnTo>
                <a:lnTo>
                  <a:pt x="2378" y="2170"/>
                </a:lnTo>
                <a:lnTo>
                  <a:pt x="2314" y="2243"/>
                </a:lnTo>
                <a:lnTo>
                  <a:pt x="2246" y="2313"/>
                </a:lnTo>
                <a:lnTo>
                  <a:pt x="2172" y="2376"/>
                </a:lnTo>
                <a:lnTo>
                  <a:pt x="2093" y="2435"/>
                </a:lnTo>
                <a:lnTo>
                  <a:pt x="2010" y="2487"/>
                </a:lnTo>
                <a:lnTo>
                  <a:pt x="1924" y="2533"/>
                </a:lnTo>
                <a:lnTo>
                  <a:pt x="1833" y="2574"/>
                </a:lnTo>
                <a:lnTo>
                  <a:pt x="1740" y="2607"/>
                </a:lnTo>
                <a:lnTo>
                  <a:pt x="1642" y="2634"/>
                </a:lnTo>
                <a:lnTo>
                  <a:pt x="1542" y="2653"/>
                </a:lnTo>
                <a:lnTo>
                  <a:pt x="1440" y="2664"/>
                </a:lnTo>
                <a:lnTo>
                  <a:pt x="1336" y="2670"/>
                </a:lnTo>
                <a:lnTo>
                  <a:pt x="1231" y="2664"/>
                </a:lnTo>
                <a:lnTo>
                  <a:pt x="1128" y="2653"/>
                </a:lnTo>
                <a:lnTo>
                  <a:pt x="1030" y="2634"/>
                </a:lnTo>
                <a:lnTo>
                  <a:pt x="933" y="2607"/>
                </a:lnTo>
                <a:lnTo>
                  <a:pt x="838" y="2574"/>
                </a:lnTo>
                <a:lnTo>
                  <a:pt x="749" y="2533"/>
                </a:lnTo>
                <a:lnTo>
                  <a:pt x="662" y="2487"/>
                </a:lnTo>
                <a:lnTo>
                  <a:pt x="578" y="2435"/>
                </a:lnTo>
                <a:lnTo>
                  <a:pt x="500" y="2376"/>
                </a:lnTo>
                <a:lnTo>
                  <a:pt x="425" y="2313"/>
                </a:lnTo>
                <a:lnTo>
                  <a:pt x="357" y="2243"/>
                </a:lnTo>
                <a:lnTo>
                  <a:pt x="293" y="2170"/>
                </a:lnTo>
                <a:lnTo>
                  <a:pt x="235" y="2091"/>
                </a:lnTo>
                <a:lnTo>
                  <a:pt x="182" y="2008"/>
                </a:lnTo>
                <a:lnTo>
                  <a:pt x="135" y="1921"/>
                </a:lnTo>
                <a:lnTo>
                  <a:pt x="95" y="1831"/>
                </a:lnTo>
                <a:lnTo>
                  <a:pt x="61" y="1738"/>
                </a:lnTo>
                <a:lnTo>
                  <a:pt x="35" y="1641"/>
                </a:lnTo>
                <a:lnTo>
                  <a:pt x="15" y="1541"/>
                </a:lnTo>
                <a:lnTo>
                  <a:pt x="3" y="1438"/>
                </a:lnTo>
                <a:lnTo>
                  <a:pt x="0" y="1335"/>
                </a:lnTo>
                <a:lnTo>
                  <a:pt x="3" y="1230"/>
                </a:lnTo>
                <a:lnTo>
                  <a:pt x="15" y="1127"/>
                </a:lnTo>
                <a:lnTo>
                  <a:pt x="35" y="1029"/>
                </a:lnTo>
                <a:lnTo>
                  <a:pt x="61" y="932"/>
                </a:lnTo>
                <a:lnTo>
                  <a:pt x="95" y="837"/>
                </a:lnTo>
                <a:lnTo>
                  <a:pt x="135" y="748"/>
                </a:lnTo>
                <a:lnTo>
                  <a:pt x="182" y="661"/>
                </a:lnTo>
                <a:lnTo>
                  <a:pt x="235" y="579"/>
                </a:lnTo>
                <a:lnTo>
                  <a:pt x="293" y="500"/>
                </a:lnTo>
                <a:lnTo>
                  <a:pt x="357" y="426"/>
                </a:lnTo>
                <a:lnTo>
                  <a:pt x="425" y="357"/>
                </a:lnTo>
                <a:lnTo>
                  <a:pt x="500" y="292"/>
                </a:lnTo>
                <a:lnTo>
                  <a:pt x="578" y="235"/>
                </a:lnTo>
                <a:lnTo>
                  <a:pt x="662" y="182"/>
                </a:lnTo>
                <a:lnTo>
                  <a:pt x="749" y="135"/>
                </a:lnTo>
                <a:lnTo>
                  <a:pt x="838" y="95"/>
                </a:lnTo>
                <a:lnTo>
                  <a:pt x="933" y="61"/>
                </a:lnTo>
                <a:lnTo>
                  <a:pt x="1030" y="35"/>
                </a:lnTo>
                <a:lnTo>
                  <a:pt x="1128" y="15"/>
                </a:lnTo>
                <a:lnTo>
                  <a:pt x="1231" y="4"/>
                </a:lnTo>
                <a:lnTo>
                  <a:pt x="1336" y="0"/>
                </a:lnTo>
                <a:close/>
              </a:path>
            </a:pathLst>
          </a:custGeom>
          <a:solidFill>
            <a:srgbClr val="02898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p:nvSpPr>
        <p:spPr bwMode="auto">
          <a:xfrm>
            <a:off x="4395144" y="1302141"/>
            <a:ext cx="923655" cy="922963"/>
          </a:xfrm>
          <a:custGeom>
            <a:avLst/>
            <a:gdLst>
              <a:gd name="T0" fmla="*/ 1440 w 2671"/>
              <a:gd name="T1" fmla="*/ 4 h 2670"/>
              <a:gd name="T2" fmla="*/ 1642 w 2671"/>
              <a:gd name="T3" fmla="*/ 35 h 2670"/>
              <a:gd name="T4" fmla="*/ 1833 w 2671"/>
              <a:gd name="T5" fmla="*/ 95 h 2670"/>
              <a:gd name="T6" fmla="*/ 2010 w 2671"/>
              <a:gd name="T7" fmla="*/ 182 h 2670"/>
              <a:gd name="T8" fmla="*/ 2172 w 2671"/>
              <a:gd name="T9" fmla="*/ 292 h 2670"/>
              <a:gd name="T10" fmla="*/ 2314 w 2671"/>
              <a:gd name="T11" fmla="*/ 426 h 2670"/>
              <a:gd name="T12" fmla="*/ 2437 w 2671"/>
              <a:gd name="T13" fmla="*/ 579 h 2670"/>
              <a:gd name="T14" fmla="*/ 2536 w 2671"/>
              <a:gd name="T15" fmla="*/ 748 h 2670"/>
              <a:gd name="T16" fmla="*/ 2610 w 2671"/>
              <a:gd name="T17" fmla="*/ 932 h 2670"/>
              <a:gd name="T18" fmla="*/ 2656 w 2671"/>
              <a:gd name="T19" fmla="*/ 1127 h 2670"/>
              <a:gd name="T20" fmla="*/ 2671 w 2671"/>
              <a:gd name="T21" fmla="*/ 1335 h 2670"/>
              <a:gd name="T22" fmla="*/ 2656 w 2671"/>
              <a:gd name="T23" fmla="*/ 1541 h 2670"/>
              <a:gd name="T24" fmla="*/ 2610 w 2671"/>
              <a:gd name="T25" fmla="*/ 1738 h 2670"/>
              <a:gd name="T26" fmla="*/ 2536 w 2671"/>
              <a:gd name="T27" fmla="*/ 1921 h 2670"/>
              <a:gd name="T28" fmla="*/ 2437 w 2671"/>
              <a:gd name="T29" fmla="*/ 2091 h 2670"/>
              <a:gd name="T30" fmla="*/ 2314 w 2671"/>
              <a:gd name="T31" fmla="*/ 2243 h 2670"/>
              <a:gd name="T32" fmla="*/ 2172 w 2671"/>
              <a:gd name="T33" fmla="*/ 2376 h 2670"/>
              <a:gd name="T34" fmla="*/ 2010 w 2671"/>
              <a:gd name="T35" fmla="*/ 2487 h 2670"/>
              <a:gd name="T36" fmla="*/ 1833 w 2671"/>
              <a:gd name="T37" fmla="*/ 2574 h 2670"/>
              <a:gd name="T38" fmla="*/ 1642 w 2671"/>
              <a:gd name="T39" fmla="*/ 2634 h 2670"/>
              <a:gd name="T40" fmla="*/ 1440 w 2671"/>
              <a:gd name="T41" fmla="*/ 2664 h 2670"/>
              <a:gd name="T42" fmla="*/ 1231 w 2671"/>
              <a:gd name="T43" fmla="*/ 2664 h 2670"/>
              <a:gd name="T44" fmla="*/ 1030 w 2671"/>
              <a:gd name="T45" fmla="*/ 2634 h 2670"/>
              <a:gd name="T46" fmla="*/ 838 w 2671"/>
              <a:gd name="T47" fmla="*/ 2574 h 2670"/>
              <a:gd name="T48" fmla="*/ 662 w 2671"/>
              <a:gd name="T49" fmla="*/ 2487 h 2670"/>
              <a:gd name="T50" fmla="*/ 500 w 2671"/>
              <a:gd name="T51" fmla="*/ 2376 h 2670"/>
              <a:gd name="T52" fmla="*/ 357 w 2671"/>
              <a:gd name="T53" fmla="*/ 2243 h 2670"/>
              <a:gd name="T54" fmla="*/ 235 w 2671"/>
              <a:gd name="T55" fmla="*/ 2091 h 2670"/>
              <a:gd name="T56" fmla="*/ 135 w 2671"/>
              <a:gd name="T57" fmla="*/ 1921 h 2670"/>
              <a:gd name="T58" fmla="*/ 61 w 2671"/>
              <a:gd name="T59" fmla="*/ 1738 h 2670"/>
              <a:gd name="T60" fmla="*/ 15 w 2671"/>
              <a:gd name="T61" fmla="*/ 1541 h 2670"/>
              <a:gd name="T62" fmla="*/ 0 w 2671"/>
              <a:gd name="T63" fmla="*/ 1335 h 2670"/>
              <a:gd name="T64" fmla="*/ 15 w 2671"/>
              <a:gd name="T65" fmla="*/ 1127 h 2670"/>
              <a:gd name="T66" fmla="*/ 61 w 2671"/>
              <a:gd name="T67" fmla="*/ 932 h 2670"/>
              <a:gd name="T68" fmla="*/ 135 w 2671"/>
              <a:gd name="T69" fmla="*/ 748 h 2670"/>
              <a:gd name="T70" fmla="*/ 235 w 2671"/>
              <a:gd name="T71" fmla="*/ 579 h 2670"/>
              <a:gd name="T72" fmla="*/ 357 w 2671"/>
              <a:gd name="T73" fmla="*/ 426 h 2670"/>
              <a:gd name="T74" fmla="*/ 500 w 2671"/>
              <a:gd name="T75" fmla="*/ 292 h 2670"/>
              <a:gd name="T76" fmla="*/ 662 w 2671"/>
              <a:gd name="T77" fmla="*/ 182 h 2670"/>
              <a:gd name="T78" fmla="*/ 838 w 2671"/>
              <a:gd name="T79" fmla="*/ 95 h 2670"/>
              <a:gd name="T80" fmla="*/ 1030 w 2671"/>
              <a:gd name="T81" fmla="*/ 35 h 2670"/>
              <a:gd name="T82" fmla="*/ 1231 w 2671"/>
              <a:gd name="T83" fmla="*/ 4 h 2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71" h="2670">
                <a:moveTo>
                  <a:pt x="1336" y="0"/>
                </a:moveTo>
                <a:lnTo>
                  <a:pt x="1440" y="4"/>
                </a:lnTo>
                <a:lnTo>
                  <a:pt x="1542" y="15"/>
                </a:lnTo>
                <a:lnTo>
                  <a:pt x="1642" y="35"/>
                </a:lnTo>
                <a:lnTo>
                  <a:pt x="1740" y="61"/>
                </a:lnTo>
                <a:lnTo>
                  <a:pt x="1833" y="95"/>
                </a:lnTo>
                <a:lnTo>
                  <a:pt x="1924" y="135"/>
                </a:lnTo>
                <a:lnTo>
                  <a:pt x="2010" y="182"/>
                </a:lnTo>
                <a:lnTo>
                  <a:pt x="2093" y="235"/>
                </a:lnTo>
                <a:lnTo>
                  <a:pt x="2172" y="292"/>
                </a:lnTo>
                <a:lnTo>
                  <a:pt x="2246" y="357"/>
                </a:lnTo>
                <a:lnTo>
                  <a:pt x="2314" y="426"/>
                </a:lnTo>
                <a:lnTo>
                  <a:pt x="2378" y="500"/>
                </a:lnTo>
                <a:lnTo>
                  <a:pt x="2437" y="579"/>
                </a:lnTo>
                <a:lnTo>
                  <a:pt x="2490" y="661"/>
                </a:lnTo>
                <a:lnTo>
                  <a:pt x="2536" y="748"/>
                </a:lnTo>
                <a:lnTo>
                  <a:pt x="2577" y="837"/>
                </a:lnTo>
                <a:lnTo>
                  <a:pt x="2610" y="932"/>
                </a:lnTo>
                <a:lnTo>
                  <a:pt x="2637" y="1029"/>
                </a:lnTo>
                <a:lnTo>
                  <a:pt x="2656" y="1127"/>
                </a:lnTo>
                <a:lnTo>
                  <a:pt x="2667" y="1230"/>
                </a:lnTo>
                <a:lnTo>
                  <a:pt x="2671" y="1335"/>
                </a:lnTo>
                <a:lnTo>
                  <a:pt x="2667" y="1438"/>
                </a:lnTo>
                <a:lnTo>
                  <a:pt x="2656" y="1541"/>
                </a:lnTo>
                <a:lnTo>
                  <a:pt x="2637" y="1641"/>
                </a:lnTo>
                <a:lnTo>
                  <a:pt x="2610" y="1738"/>
                </a:lnTo>
                <a:lnTo>
                  <a:pt x="2577" y="1831"/>
                </a:lnTo>
                <a:lnTo>
                  <a:pt x="2536" y="1921"/>
                </a:lnTo>
                <a:lnTo>
                  <a:pt x="2490" y="2008"/>
                </a:lnTo>
                <a:lnTo>
                  <a:pt x="2437" y="2091"/>
                </a:lnTo>
                <a:lnTo>
                  <a:pt x="2378" y="2170"/>
                </a:lnTo>
                <a:lnTo>
                  <a:pt x="2314" y="2243"/>
                </a:lnTo>
                <a:lnTo>
                  <a:pt x="2246" y="2313"/>
                </a:lnTo>
                <a:lnTo>
                  <a:pt x="2172" y="2376"/>
                </a:lnTo>
                <a:lnTo>
                  <a:pt x="2093" y="2435"/>
                </a:lnTo>
                <a:lnTo>
                  <a:pt x="2010" y="2487"/>
                </a:lnTo>
                <a:lnTo>
                  <a:pt x="1924" y="2533"/>
                </a:lnTo>
                <a:lnTo>
                  <a:pt x="1833" y="2574"/>
                </a:lnTo>
                <a:lnTo>
                  <a:pt x="1740" y="2607"/>
                </a:lnTo>
                <a:lnTo>
                  <a:pt x="1642" y="2634"/>
                </a:lnTo>
                <a:lnTo>
                  <a:pt x="1542" y="2653"/>
                </a:lnTo>
                <a:lnTo>
                  <a:pt x="1440" y="2664"/>
                </a:lnTo>
                <a:lnTo>
                  <a:pt x="1336" y="2670"/>
                </a:lnTo>
                <a:lnTo>
                  <a:pt x="1231" y="2664"/>
                </a:lnTo>
                <a:lnTo>
                  <a:pt x="1128" y="2653"/>
                </a:lnTo>
                <a:lnTo>
                  <a:pt x="1030" y="2634"/>
                </a:lnTo>
                <a:lnTo>
                  <a:pt x="933" y="2607"/>
                </a:lnTo>
                <a:lnTo>
                  <a:pt x="838" y="2574"/>
                </a:lnTo>
                <a:lnTo>
                  <a:pt x="749" y="2533"/>
                </a:lnTo>
                <a:lnTo>
                  <a:pt x="662" y="2487"/>
                </a:lnTo>
                <a:lnTo>
                  <a:pt x="578" y="2435"/>
                </a:lnTo>
                <a:lnTo>
                  <a:pt x="500" y="2376"/>
                </a:lnTo>
                <a:lnTo>
                  <a:pt x="425" y="2313"/>
                </a:lnTo>
                <a:lnTo>
                  <a:pt x="357" y="2243"/>
                </a:lnTo>
                <a:lnTo>
                  <a:pt x="293" y="2170"/>
                </a:lnTo>
                <a:lnTo>
                  <a:pt x="235" y="2091"/>
                </a:lnTo>
                <a:lnTo>
                  <a:pt x="182" y="2008"/>
                </a:lnTo>
                <a:lnTo>
                  <a:pt x="135" y="1921"/>
                </a:lnTo>
                <a:lnTo>
                  <a:pt x="95" y="1831"/>
                </a:lnTo>
                <a:lnTo>
                  <a:pt x="61" y="1738"/>
                </a:lnTo>
                <a:lnTo>
                  <a:pt x="35" y="1641"/>
                </a:lnTo>
                <a:lnTo>
                  <a:pt x="15" y="1541"/>
                </a:lnTo>
                <a:lnTo>
                  <a:pt x="3" y="1438"/>
                </a:lnTo>
                <a:lnTo>
                  <a:pt x="0" y="1335"/>
                </a:lnTo>
                <a:lnTo>
                  <a:pt x="3" y="1230"/>
                </a:lnTo>
                <a:lnTo>
                  <a:pt x="15" y="1127"/>
                </a:lnTo>
                <a:lnTo>
                  <a:pt x="35" y="1029"/>
                </a:lnTo>
                <a:lnTo>
                  <a:pt x="61" y="932"/>
                </a:lnTo>
                <a:lnTo>
                  <a:pt x="95" y="837"/>
                </a:lnTo>
                <a:lnTo>
                  <a:pt x="135" y="748"/>
                </a:lnTo>
                <a:lnTo>
                  <a:pt x="182" y="661"/>
                </a:lnTo>
                <a:lnTo>
                  <a:pt x="235" y="579"/>
                </a:lnTo>
                <a:lnTo>
                  <a:pt x="293" y="500"/>
                </a:lnTo>
                <a:lnTo>
                  <a:pt x="357" y="426"/>
                </a:lnTo>
                <a:lnTo>
                  <a:pt x="425" y="357"/>
                </a:lnTo>
                <a:lnTo>
                  <a:pt x="500" y="292"/>
                </a:lnTo>
                <a:lnTo>
                  <a:pt x="578" y="235"/>
                </a:lnTo>
                <a:lnTo>
                  <a:pt x="662" y="182"/>
                </a:lnTo>
                <a:lnTo>
                  <a:pt x="749" y="135"/>
                </a:lnTo>
                <a:lnTo>
                  <a:pt x="838" y="95"/>
                </a:lnTo>
                <a:lnTo>
                  <a:pt x="933" y="61"/>
                </a:lnTo>
                <a:lnTo>
                  <a:pt x="1030" y="35"/>
                </a:lnTo>
                <a:lnTo>
                  <a:pt x="1128" y="15"/>
                </a:lnTo>
                <a:lnTo>
                  <a:pt x="1231" y="4"/>
                </a:lnTo>
                <a:lnTo>
                  <a:pt x="1336" y="0"/>
                </a:lnTo>
                <a:close/>
              </a:path>
            </a:pathLst>
          </a:custGeom>
          <a:solidFill>
            <a:srgbClr val="DF730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6"/>
          <p:cNvSpPr>
            <a:spLocks/>
          </p:cNvSpPr>
          <p:nvPr/>
        </p:nvSpPr>
        <p:spPr bwMode="auto">
          <a:xfrm>
            <a:off x="3090201" y="2538089"/>
            <a:ext cx="923655" cy="922963"/>
          </a:xfrm>
          <a:custGeom>
            <a:avLst/>
            <a:gdLst>
              <a:gd name="T0" fmla="*/ 1440 w 2671"/>
              <a:gd name="T1" fmla="*/ 4 h 2670"/>
              <a:gd name="T2" fmla="*/ 1642 w 2671"/>
              <a:gd name="T3" fmla="*/ 35 h 2670"/>
              <a:gd name="T4" fmla="*/ 1833 w 2671"/>
              <a:gd name="T5" fmla="*/ 95 h 2670"/>
              <a:gd name="T6" fmla="*/ 2010 w 2671"/>
              <a:gd name="T7" fmla="*/ 182 h 2670"/>
              <a:gd name="T8" fmla="*/ 2172 w 2671"/>
              <a:gd name="T9" fmla="*/ 292 h 2670"/>
              <a:gd name="T10" fmla="*/ 2314 w 2671"/>
              <a:gd name="T11" fmla="*/ 426 h 2670"/>
              <a:gd name="T12" fmla="*/ 2437 w 2671"/>
              <a:gd name="T13" fmla="*/ 579 h 2670"/>
              <a:gd name="T14" fmla="*/ 2536 w 2671"/>
              <a:gd name="T15" fmla="*/ 748 h 2670"/>
              <a:gd name="T16" fmla="*/ 2610 w 2671"/>
              <a:gd name="T17" fmla="*/ 932 h 2670"/>
              <a:gd name="T18" fmla="*/ 2656 w 2671"/>
              <a:gd name="T19" fmla="*/ 1127 h 2670"/>
              <a:gd name="T20" fmla="*/ 2671 w 2671"/>
              <a:gd name="T21" fmla="*/ 1335 h 2670"/>
              <a:gd name="T22" fmla="*/ 2656 w 2671"/>
              <a:gd name="T23" fmla="*/ 1541 h 2670"/>
              <a:gd name="T24" fmla="*/ 2610 w 2671"/>
              <a:gd name="T25" fmla="*/ 1738 h 2670"/>
              <a:gd name="T26" fmla="*/ 2536 w 2671"/>
              <a:gd name="T27" fmla="*/ 1921 h 2670"/>
              <a:gd name="T28" fmla="*/ 2437 w 2671"/>
              <a:gd name="T29" fmla="*/ 2091 h 2670"/>
              <a:gd name="T30" fmla="*/ 2314 w 2671"/>
              <a:gd name="T31" fmla="*/ 2243 h 2670"/>
              <a:gd name="T32" fmla="*/ 2172 w 2671"/>
              <a:gd name="T33" fmla="*/ 2376 h 2670"/>
              <a:gd name="T34" fmla="*/ 2010 w 2671"/>
              <a:gd name="T35" fmla="*/ 2487 h 2670"/>
              <a:gd name="T36" fmla="*/ 1833 w 2671"/>
              <a:gd name="T37" fmla="*/ 2574 h 2670"/>
              <a:gd name="T38" fmla="*/ 1642 w 2671"/>
              <a:gd name="T39" fmla="*/ 2634 h 2670"/>
              <a:gd name="T40" fmla="*/ 1440 w 2671"/>
              <a:gd name="T41" fmla="*/ 2664 h 2670"/>
              <a:gd name="T42" fmla="*/ 1231 w 2671"/>
              <a:gd name="T43" fmla="*/ 2664 h 2670"/>
              <a:gd name="T44" fmla="*/ 1030 w 2671"/>
              <a:gd name="T45" fmla="*/ 2634 h 2670"/>
              <a:gd name="T46" fmla="*/ 838 w 2671"/>
              <a:gd name="T47" fmla="*/ 2574 h 2670"/>
              <a:gd name="T48" fmla="*/ 662 w 2671"/>
              <a:gd name="T49" fmla="*/ 2487 h 2670"/>
              <a:gd name="T50" fmla="*/ 500 w 2671"/>
              <a:gd name="T51" fmla="*/ 2376 h 2670"/>
              <a:gd name="T52" fmla="*/ 357 w 2671"/>
              <a:gd name="T53" fmla="*/ 2243 h 2670"/>
              <a:gd name="T54" fmla="*/ 235 w 2671"/>
              <a:gd name="T55" fmla="*/ 2091 h 2670"/>
              <a:gd name="T56" fmla="*/ 135 w 2671"/>
              <a:gd name="T57" fmla="*/ 1921 h 2670"/>
              <a:gd name="T58" fmla="*/ 61 w 2671"/>
              <a:gd name="T59" fmla="*/ 1738 h 2670"/>
              <a:gd name="T60" fmla="*/ 15 w 2671"/>
              <a:gd name="T61" fmla="*/ 1541 h 2670"/>
              <a:gd name="T62" fmla="*/ 0 w 2671"/>
              <a:gd name="T63" fmla="*/ 1335 h 2670"/>
              <a:gd name="T64" fmla="*/ 15 w 2671"/>
              <a:gd name="T65" fmla="*/ 1127 h 2670"/>
              <a:gd name="T66" fmla="*/ 61 w 2671"/>
              <a:gd name="T67" fmla="*/ 932 h 2670"/>
              <a:gd name="T68" fmla="*/ 135 w 2671"/>
              <a:gd name="T69" fmla="*/ 748 h 2670"/>
              <a:gd name="T70" fmla="*/ 235 w 2671"/>
              <a:gd name="T71" fmla="*/ 579 h 2670"/>
              <a:gd name="T72" fmla="*/ 357 w 2671"/>
              <a:gd name="T73" fmla="*/ 426 h 2670"/>
              <a:gd name="T74" fmla="*/ 500 w 2671"/>
              <a:gd name="T75" fmla="*/ 292 h 2670"/>
              <a:gd name="T76" fmla="*/ 662 w 2671"/>
              <a:gd name="T77" fmla="*/ 182 h 2670"/>
              <a:gd name="T78" fmla="*/ 838 w 2671"/>
              <a:gd name="T79" fmla="*/ 95 h 2670"/>
              <a:gd name="T80" fmla="*/ 1030 w 2671"/>
              <a:gd name="T81" fmla="*/ 35 h 2670"/>
              <a:gd name="T82" fmla="*/ 1231 w 2671"/>
              <a:gd name="T83" fmla="*/ 4 h 2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71" h="2670">
                <a:moveTo>
                  <a:pt x="1336" y="0"/>
                </a:moveTo>
                <a:lnTo>
                  <a:pt x="1440" y="4"/>
                </a:lnTo>
                <a:lnTo>
                  <a:pt x="1542" y="15"/>
                </a:lnTo>
                <a:lnTo>
                  <a:pt x="1642" y="35"/>
                </a:lnTo>
                <a:lnTo>
                  <a:pt x="1740" y="61"/>
                </a:lnTo>
                <a:lnTo>
                  <a:pt x="1833" y="95"/>
                </a:lnTo>
                <a:lnTo>
                  <a:pt x="1924" y="135"/>
                </a:lnTo>
                <a:lnTo>
                  <a:pt x="2010" y="182"/>
                </a:lnTo>
                <a:lnTo>
                  <a:pt x="2093" y="235"/>
                </a:lnTo>
                <a:lnTo>
                  <a:pt x="2172" y="292"/>
                </a:lnTo>
                <a:lnTo>
                  <a:pt x="2246" y="357"/>
                </a:lnTo>
                <a:lnTo>
                  <a:pt x="2314" y="426"/>
                </a:lnTo>
                <a:lnTo>
                  <a:pt x="2378" y="500"/>
                </a:lnTo>
                <a:lnTo>
                  <a:pt x="2437" y="579"/>
                </a:lnTo>
                <a:lnTo>
                  <a:pt x="2490" y="661"/>
                </a:lnTo>
                <a:lnTo>
                  <a:pt x="2536" y="748"/>
                </a:lnTo>
                <a:lnTo>
                  <a:pt x="2577" y="837"/>
                </a:lnTo>
                <a:lnTo>
                  <a:pt x="2610" y="932"/>
                </a:lnTo>
                <a:lnTo>
                  <a:pt x="2637" y="1029"/>
                </a:lnTo>
                <a:lnTo>
                  <a:pt x="2656" y="1127"/>
                </a:lnTo>
                <a:lnTo>
                  <a:pt x="2667" y="1230"/>
                </a:lnTo>
                <a:lnTo>
                  <a:pt x="2671" y="1335"/>
                </a:lnTo>
                <a:lnTo>
                  <a:pt x="2667" y="1438"/>
                </a:lnTo>
                <a:lnTo>
                  <a:pt x="2656" y="1541"/>
                </a:lnTo>
                <a:lnTo>
                  <a:pt x="2637" y="1641"/>
                </a:lnTo>
                <a:lnTo>
                  <a:pt x="2610" y="1738"/>
                </a:lnTo>
                <a:lnTo>
                  <a:pt x="2577" y="1831"/>
                </a:lnTo>
                <a:lnTo>
                  <a:pt x="2536" y="1921"/>
                </a:lnTo>
                <a:lnTo>
                  <a:pt x="2490" y="2008"/>
                </a:lnTo>
                <a:lnTo>
                  <a:pt x="2437" y="2091"/>
                </a:lnTo>
                <a:lnTo>
                  <a:pt x="2378" y="2170"/>
                </a:lnTo>
                <a:lnTo>
                  <a:pt x="2314" y="2243"/>
                </a:lnTo>
                <a:lnTo>
                  <a:pt x="2246" y="2313"/>
                </a:lnTo>
                <a:lnTo>
                  <a:pt x="2172" y="2376"/>
                </a:lnTo>
                <a:lnTo>
                  <a:pt x="2093" y="2435"/>
                </a:lnTo>
                <a:lnTo>
                  <a:pt x="2010" y="2487"/>
                </a:lnTo>
                <a:lnTo>
                  <a:pt x="1924" y="2533"/>
                </a:lnTo>
                <a:lnTo>
                  <a:pt x="1833" y="2574"/>
                </a:lnTo>
                <a:lnTo>
                  <a:pt x="1740" y="2607"/>
                </a:lnTo>
                <a:lnTo>
                  <a:pt x="1642" y="2634"/>
                </a:lnTo>
                <a:lnTo>
                  <a:pt x="1542" y="2653"/>
                </a:lnTo>
                <a:lnTo>
                  <a:pt x="1440" y="2664"/>
                </a:lnTo>
                <a:lnTo>
                  <a:pt x="1336" y="2670"/>
                </a:lnTo>
                <a:lnTo>
                  <a:pt x="1231" y="2664"/>
                </a:lnTo>
                <a:lnTo>
                  <a:pt x="1128" y="2653"/>
                </a:lnTo>
                <a:lnTo>
                  <a:pt x="1030" y="2634"/>
                </a:lnTo>
                <a:lnTo>
                  <a:pt x="933" y="2607"/>
                </a:lnTo>
                <a:lnTo>
                  <a:pt x="838" y="2574"/>
                </a:lnTo>
                <a:lnTo>
                  <a:pt x="749" y="2533"/>
                </a:lnTo>
                <a:lnTo>
                  <a:pt x="662" y="2487"/>
                </a:lnTo>
                <a:lnTo>
                  <a:pt x="578" y="2435"/>
                </a:lnTo>
                <a:lnTo>
                  <a:pt x="500" y="2376"/>
                </a:lnTo>
                <a:lnTo>
                  <a:pt x="425" y="2313"/>
                </a:lnTo>
                <a:lnTo>
                  <a:pt x="357" y="2243"/>
                </a:lnTo>
                <a:lnTo>
                  <a:pt x="293" y="2170"/>
                </a:lnTo>
                <a:lnTo>
                  <a:pt x="235" y="2091"/>
                </a:lnTo>
                <a:lnTo>
                  <a:pt x="182" y="2008"/>
                </a:lnTo>
                <a:lnTo>
                  <a:pt x="135" y="1921"/>
                </a:lnTo>
                <a:lnTo>
                  <a:pt x="95" y="1831"/>
                </a:lnTo>
                <a:lnTo>
                  <a:pt x="61" y="1738"/>
                </a:lnTo>
                <a:lnTo>
                  <a:pt x="35" y="1641"/>
                </a:lnTo>
                <a:lnTo>
                  <a:pt x="15" y="1541"/>
                </a:lnTo>
                <a:lnTo>
                  <a:pt x="3" y="1438"/>
                </a:lnTo>
                <a:lnTo>
                  <a:pt x="0" y="1335"/>
                </a:lnTo>
                <a:lnTo>
                  <a:pt x="3" y="1230"/>
                </a:lnTo>
                <a:lnTo>
                  <a:pt x="15" y="1127"/>
                </a:lnTo>
                <a:lnTo>
                  <a:pt x="35" y="1029"/>
                </a:lnTo>
                <a:lnTo>
                  <a:pt x="61" y="932"/>
                </a:lnTo>
                <a:lnTo>
                  <a:pt x="95" y="837"/>
                </a:lnTo>
                <a:lnTo>
                  <a:pt x="135" y="748"/>
                </a:lnTo>
                <a:lnTo>
                  <a:pt x="182" y="661"/>
                </a:lnTo>
                <a:lnTo>
                  <a:pt x="235" y="579"/>
                </a:lnTo>
                <a:lnTo>
                  <a:pt x="293" y="500"/>
                </a:lnTo>
                <a:lnTo>
                  <a:pt x="357" y="426"/>
                </a:lnTo>
                <a:lnTo>
                  <a:pt x="425" y="357"/>
                </a:lnTo>
                <a:lnTo>
                  <a:pt x="500" y="292"/>
                </a:lnTo>
                <a:lnTo>
                  <a:pt x="578" y="235"/>
                </a:lnTo>
                <a:lnTo>
                  <a:pt x="662" y="182"/>
                </a:lnTo>
                <a:lnTo>
                  <a:pt x="749" y="135"/>
                </a:lnTo>
                <a:lnTo>
                  <a:pt x="838" y="95"/>
                </a:lnTo>
                <a:lnTo>
                  <a:pt x="933" y="61"/>
                </a:lnTo>
                <a:lnTo>
                  <a:pt x="1030" y="35"/>
                </a:lnTo>
                <a:lnTo>
                  <a:pt x="1128" y="15"/>
                </a:lnTo>
                <a:lnTo>
                  <a:pt x="1231" y="4"/>
                </a:lnTo>
                <a:lnTo>
                  <a:pt x="1336" y="0"/>
                </a:lnTo>
                <a:close/>
              </a:path>
            </a:pathLst>
          </a:custGeom>
          <a:solidFill>
            <a:srgbClr val="00C3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6"/>
          <p:cNvSpPr>
            <a:spLocks/>
          </p:cNvSpPr>
          <p:nvPr/>
        </p:nvSpPr>
        <p:spPr bwMode="auto">
          <a:xfrm>
            <a:off x="5810510" y="2538975"/>
            <a:ext cx="923655" cy="922963"/>
          </a:xfrm>
          <a:custGeom>
            <a:avLst/>
            <a:gdLst>
              <a:gd name="T0" fmla="*/ 1440 w 2671"/>
              <a:gd name="T1" fmla="*/ 4 h 2670"/>
              <a:gd name="T2" fmla="*/ 1642 w 2671"/>
              <a:gd name="T3" fmla="*/ 35 h 2670"/>
              <a:gd name="T4" fmla="*/ 1833 w 2671"/>
              <a:gd name="T5" fmla="*/ 95 h 2670"/>
              <a:gd name="T6" fmla="*/ 2010 w 2671"/>
              <a:gd name="T7" fmla="*/ 182 h 2670"/>
              <a:gd name="T8" fmla="*/ 2172 w 2671"/>
              <a:gd name="T9" fmla="*/ 292 h 2670"/>
              <a:gd name="T10" fmla="*/ 2314 w 2671"/>
              <a:gd name="T11" fmla="*/ 426 h 2670"/>
              <a:gd name="T12" fmla="*/ 2437 w 2671"/>
              <a:gd name="T13" fmla="*/ 579 h 2670"/>
              <a:gd name="T14" fmla="*/ 2536 w 2671"/>
              <a:gd name="T15" fmla="*/ 748 h 2670"/>
              <a:gd name="T16" fmla="*/ 2610 w 2671"/>
              <a:gd name="T17" fmla="*/ 932 h 2670"/>
              <a:gd name="T18" fmla="*/ 2656 w 2671"/>
              <a:gd name="T19" fmla="*/ 1127 h 2670"/>
              <a:gd name="T20" fmla="*/ 2671 w 2671"/>
              <a:gd name="T21" fmla="*/ 1335 h 2670"/>
              <a:gd name="T22" fmla="*/ 2656 w 2671"/>
              <a:gd name="T23" fmla="*/ 1541 h 2670"/>
              <a:gd name="T24" fmla="*/ 2610 w 2671"/>
              <a:gd name="T25" fmla="*/ 1738 h 2670"/>
              <a:gd name="T26" fmla="*/ 2536 w 2671"/>
              <a:gd name="T27" fmla="*/ 1921 h 2670"/>
              <a:gd name="T28" fmla="*/ 2437 w 2671"/>
              <a:gd name="T29" fmla="*/ 2091 h 2670"/>
              <a:gd name="T30" fmla="*/ 2314 w 2671"/>
              <a:gd name="T31" fmla="*/ 2243 h 2670"/>
              <a:gd name="T32" fmla="*/ 2172 w 2671"/>
              <a:gd name="T33" fmla="*/ 2376 h 2670"/>
              <a:gd name="T34" fmla="*/ 2010 w 2671"/>
              <a:gd name="T35" fmla="*/ 2487 h 2670"/>
              <a:gd name="T36" fmla="*/ 1833 w 2671"/>
              <a:gd name="T37" fmla="*/ 2574 h 2670"/>
              <a:gd name="T38" fmla="*/ 1642 w 2671"/>
              <a:gd name="T39" fmla="*/ 2634 h 2670"/>
              <a:gd name="T40" fmla="*/ 1440 w 2671"/>
              <a:gd name="T41" fmla="*/ 2664 h 2670"/>
              <a:gd name="T42" fmla="*/ 1231 w 2671"/>
              <a:gd name="T43" fmla="*/ 2664 h 2670"/>
              <a:gd name="T44" fmla="*/ 1030 w 2671"/>
              <a:gd name="T45" fmla="*/ 2634 h 2670"/>
              <a:gd name="T46" fmla="*/ 838 w 2671"/>
              <a:gd name="T47" fmla="*/ 2574 h 2670"/>
              <a:gd name="T48" fmla="*/ 662 w 2671"/>
              <a:gd name="T49" fmla="*/ 2487 h 2670"/>
              <a:gd name="T50" fmla="*/ 500 w 2671"/>
              <a:gd name="T51" fmla="*/ 2376 h 2670"/>
              <a:gd name="T52" fmla="*/ 357 w 2671"/>
              <a:gd name="T53" fmla="*/ 2243 h 2670"/>
              <a:gd name="T54" fmla="*/ 235 w 2671"/>
              <a:gd name="T55" fmla="*/ 2091 h 2670"/>
              <a:gd name="T56" fmla="*/ 135 w 2671"/>
              <a:gd name="T57" fmla="*/ 1921 h 2670"/>
              <a:gd name="T58" fmla="*/ 61 w 2671"/>
              <a:gd name="T59" fmla="*/ 1738 h 2670"/>
              <a:gd name="T60" fmla="*/ 15 w 2671"/>
              <a:gd name="T61" fmla="*/ 1541 h 2670"/>
              <a:gd name="T62" fmla="*/ 0 w 2671"/>
              <a:gd name="T63" fmla="*/ 1335 h 2670"/>
              <a:gd name="T64" fmla="*/ 15 w 2671"/>
              <a:gd name="T65" fmla="*/ 1127 h 2670"/>
              <a:gd name="T66" fmla="*/ 61 w 2671"/>
              <a:gd name="T67" fmla="*/ 932 h 2670"/>
              <a:gd name="T68" fmla="*/ 135 w 2671"/>
              <a:gd name="T69" fmla="*/ 748 h 2670"/>
              <a:gd name="T70" fmla="*/ 235 w 2671"/>
              <a:gd name="T71" fmla="*/ 579 h 2670"/>
              <a:gd name="T72" fmla="*/ 357 w 2671"/>
              <a:gd name="T73" fmla="*/ 426 h 2670"/>
              <a:gd name="T74" fmla="*/ 500 w 2671"/>
              <a:gd name="T75" fmla="*/ 292 h 2670"/>
              <a:gd name="T76" fmla="*/ 662 w 2671"/>
              <a:gd name="T77" fmla="*/ 182 h 2670"/>
              <a:gd name="T78" fmla="*/ 838 w 2671"/>
              <a:gd name="T79" fmla="*/ 95 h 2670"/>
              <a:gd name="T80" fmla="*/ 1030 w 2671"/>
              <a:gd name="T81" fmla="*/ 35 h 2670"/>
              <a:gd name="T82" fmla="*/ 1231 w 2671"/>
              <a:gd name="T83" fmla="*/ 4 h 2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71" h="2670">
                <a:moveTo>
                  <a:pt x="1336" y="0"/>
                </a:moveTo>
                <a:lnTo>
                  <a:pt x="1440" y="4"/>
                </a:lnTo>
                <a:lnTo>
                  <a:pt x="1542" y="15"/>
                </a:lnTo>
                <a:lnTo>
                  <a:pt x="1642" y="35"/>
                </a:lnTo>
                <a:lnTo>
                  <a:pt x="1740" y="61"/>
                </a:lnTo>
                <a:lnTo>
                  <a:pt x="1833" y="95"/>
                </a:lnTo>
                <a:lnTo>
                  <a:pt x="1924" y="135"/>
                </a:lnTo>
                <a:lnTo>
                  <a:pt x="2010" y="182"/>
                </a:lnTo>
                <a:lnTo>
                  <a:pt x="2093" y="235"/>
                </a:lnTo>
                <a:lnTo>
                  <a:pt x="2172" y="292"/>
                </a:lnTo>
                <a:lnTo>
                  <a:pt x="2246" y="357"/>
                </a:lnTo>
                <a:lnTo>
                  <a:pt x="2314" y="426"/>
                </a:lnTo>
                <a:lnTo>
                  <a:pt x="2378" y="500"/>
                </a:lnTo>
                <a:lnTo>
                  <a:pt x="2437" y="579"/>
                </a:lnTo>
                <a:lnTo>
                  <a:pt x="2490" y="661"/>
                </a:lnTo>
                <a:lnTo>
                  <a:pt x="2536" y="748"/>
                </a:lnTo>
                <a:lnTo>
                  <a:pt x="2577" y="837"/>
                </a:lnTo>
                <a:lnTo>
                  <a:pt x="2610" y="932"/>
                </a:lnTo>
                <a:lnTo>
                  <a:pt x="2637" y="1029"/>
                </a:lnTo>
                <a:lnTo>
                  <a:pt x="2656" y="1127"/>
                </a:lnTo>
                <a:lnTo>
                  <a:pt x="2667" y="1230"/>
                </a:lnTo>
                <a:lnTo>
                  <a:pt x="2671" y="1335"/>
                </a:lnTo>
                <a:lnTo>
                  <a:pt x="2667" y="1438"/>
                </a:lnTo>
                <a:lnTo>
                  <a:pt x="2656" y="1541"/>
                </a:lnTo>
                <a:lnTo>
                  <a:pt x="2637" y="1641"/>
                </a:lnTo>
                <a:lnTo>
                  <a:pt x="2610" y="1738"/>
                </a:lnTo>
                <a:lnTo>
                  <a:pt x="2577" y="1831"/>
                </a:lnTo>
                <a:lnTo>
                  <a:pt x="2536" y="1921"/>
                </a:lnTo>
                <a:lnTo>
                  <a:pt x="2490" y="2008"/>
                </a:lnTo>
                <a:lnTo>
                  <a:pt x="2437" y="2091"/>
                </a:lnTo>
                <a:lnTo>
                  <a:pt x="2378" y="2170"/>
                </a:lnTo>
                <a:lnTo>
                  <a:pt x="2314" y="2243"/>
                </a:lnTo>
                <a:lnTo>
                  <a:pt x="2246" y="2313"/>
                </a:lnTo>
                <a:lnTo>
                  <a:pt x="2172" y="2376"/>
                </a:lnTo>
                <a:lnTo>
                  <a:pt x="2093" y="2435"/>
                </a:lnTo>
                <a:lnTo>
                  <a:pt x="2010" y="2487"/>
                </a:lnTo>
                <a:lnTo>
                  <a:pt x="1924" y="2533"/>
                </a:lnTo>
                <a:lnTo>
                  <a:pt x="1833" y="2574"/>
                </a:lnTo>
                <a:lnTo>
                  <a:pt x="1740" y="2607"/>
                </a:lnTo>
                <a:lnTo>
                  <a:pt x="1642" y="2634"/>
                </a:lnTo>
                <a:lnTo>
                  <a:pt x="1542" y="2653"/>
                </a:lnTo>
                <a:lnTo>
                  <a:pt x="1440" y="2664"/>
                </a:lnTo>
                <a:lnTo>
                  <a:pt x="1336" y="2670"/>
                </a:lnTo>
                <a:lnTo>
                  <a:pt x="1231" y="2664"/>
                </a:lnTo>
                <a:lnTo>
                  <a:pt x="1128" y="2653"/>
                </a:lnTo>
                <a:lnTo>
                  <a:pt x="1030" y="2634"/>
                </a:lnTo>
                <a:lnTo>
                  <a:pt x="933" y="2607"/>
                </a:lnTo>
                <a:lnTo>
                  <a:pt x="838" y="2574"/>
                </a:lnTo>
                <a:lnTo>
                  <a:pt x="749" y="2533"/>
                </a:lnTo>
                <a:lnTo>
                  <a:pt x="662" y="2487"/>
                </a:lnTo>
                <a:lnTo>
                  <a:pt x="578" y="2435"/>
                </a:lnTo>
                <a:lnTo>
                  <a:pt x="500" y="2376"/>
                </a:lnTo>
                <a:lnTo>
                  <a:pt x="425" y="2313"/>
                </a:lnTo>
                <a:lnTo>
                  <a:pt x="357" y="2243"/>
                </a:lnTo>
                <a:lnTo>
                  <a:pt x="293" y="2170"/>
                </a:lnTo>
                <a:lnTo>
                  <a:pt x="235" y="2091"/>
                </a:lnTo>
                <a:lnTo>
                  <a:pt x="182" y="2008"/>
                </a:lnTo>
                <a:lnTo>
                  <a:pt x="135" y="1921"/>
                </a:lnTo>
                <a:lnTo>
                  <a:pt x="95" y="1831"/>
                </a:lnTo>
                <a:lnTo>
                  <a:pt x="61" y="1738"/>
                </a:lnTo>
                <a:lnTo>
                  <a:pt x="35" y="1641"/>
                </a:lnTo>
                <a:lnTo>
                  <a:pt x="15" y="1541"/>
                </a:lnTo>
                <a:lnTo>
                  <a:pt x="3" y="1438"/>
                </a:lnTo>
                <a:lnTo>
                  <a:pt x="0" y="1335"/>
                </a:lnTo>
                <a:lnTo>
                  <a:pt x="3" y="1230"/>
                </a:lnTo>
                <a:lnTo>
                  <a:pt x="15" y="1127"/>
                </a:lnTo>
                <a:lnTo>
                  <a:pt x="35" y="1029"/>
                </a:lnTo>
                <a:lnTo>
                  <a:pt x="61" y="932"/>
                </a:lnTo>
                <a:lnTo>
                  <a:pt x="95" y="837"/>
                </a:lnTo>
                <a:lnTo>
                  <a:pt x="135" y="748"/>
                </a:lnTo>
                <a:lnTo>
                  <a:pt x="182" y="661"/>
                </a:lnTo>
                <a:lnTo>
                  <a:pt x="235" y="579"/>
                </a:lnTo>
                <a:lnTo>
                  <a:pt x="293" y="500"/>
                </a:lnTo>
                <a:lnTo>
                  <a:pt x="357" y="426"/>
                </a:lnTo>
                <a:lnTo>
                  <a:pt x="425" y="357"/>
                </a:lnTo>
                <a:lnTo>
                  <a:pt x="500" y="292"/>
                </a:lnTo>
                <a:lnTo>
                  <a:pt x="578" y="235"/>
                </a:lnTo>
                <a:lnTo>
                  <a:pt x="662" y="182"/>
                </a:lnTo>
                <a:lnTo>
                  <a:pt x="749" y="135"/>
                </a:lnTo>
                <a:lnTo>
                  <a:pt x="838" y="95"/>
                </a:lnTo>
                <a:lnTo>
                  <a:pt x="933" y="61"/>
                </a:lnTo>
                <a:lnTo>
                  <a:pt x="1030" y="35"/>
                </a:lnTo>
                <a:lnTo>
                  <a:pt x="1128" y="15"/>
                </a:lnTo>
                <a:lnTo>
                  <a:pt x="1231" y="4"/>
                </a:lnTo>
                <a:lnTo>
                  <a:pt x="1336" y="0"/>
                </a:lnTo>
                <a:close/>
              </a:path>
            </a:pathLst>
          </a:custGeom>
          <a:solidFill>
            <a:srgbClr val="1FD89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Title 1"/>
          <p:cNvSpPr txBox="1">
            <a:spLocks/>
          </p:cNvSpPr>
          <p:nvPr/>
        </p:nvSpPr>
        <p:spPr>
          <a:xfrm>
            <a:off x="4225597" y="2542438"/>
            <a:ext cx="1438223" cy="1000455"/>
          </a:xfrm>
          <a:prstGeom prst="rect">
            <a:avLst/>
          </a:prstGeom>
          <a:noFill/>
          <a:ln>
            <a:noFill/>
          </a:ln>
        </p:spPr>
        <p:txBody>
          <a:bodyPr spcFirstLastPara="1" wrap="square" lIns="91425" tIns="91425" rIns="91425" bIns="91425" anchor="t" anchorCtr="0">
            <a:noAutofit/>
          </a:bodyPr>
          <a:lstStyle>
            <a:defPPr>
              <a:defRPr lang="en-US"/>
            </a:defPPr>
            <a:lvl1pPr>
              <a:buClr>
                <a:schemeClr val="dk1"/>
              </a:buClr>
              <a:buSzPts val="1000"/>
              <a:buFont typeface="Arial"/>
              <a:defRPr sz="1200">
                <a:solidFill>
                  <a:schemeClr val="bg1"/>
                </a:solidFill>
                <a:latin typeface="Roboto" pitchFamily="2" charset="0"/>
                <a:ea typeface="Roboto" pitchFamily="2" charset="0"/>
                <a:cs typeface="Calibri"/>
              </a:defRPr>
            </a:lvl1pPr>
          </a:lstStyle>
          <a:p>
            <a:r>
              <a:rPr lang="en-US" dirty="0" err="1"/>
              <a:t>Sàn</a:t>
            </a:r>
            <a:r>
              <a:rPr lang="en-US" dirty="0"/>
              <a:t> TMĐT </a:t>
            </a:r>
            <a:r>
              <a:rPr lang="en-US" dirty="0" err="1"/>
              <a:t>tập</a:t>
            </a:r>
            <a:r>
              <a:rPr lang="en-US" dirty="0"/>
              <a:t> </a:t>
            </a:r>
            <a:r>
              <a:rPr lang="en-US" dirty="0" err="1"/>
              <a:t>trung</a:t>
            </a:r>
            <a:r>
              <a:rPr lang="en-US" dirty="0"/>
              <a:t> </a:t>
            </a:r>
            <a:r>
              <a:rPr lang="en-US" dirty="0" err="1"/>
              <a:t>vào</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thời</a:t>
            </a:r>
            <a:r>
              <a:rPr lang="en-US" dirty="0"/>
              <a:t> </a:t>
            </a:r>
            <a:r>
              <a:rPr lang="en-US" dirty="0" err="1"/>
              <a:t>trang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cao</a:t>
            </a:r>
            <a:r>
              <a:rPr lang="en-US" dirty="0"/>
              <a:t>?</a:t>
            </a:r>
          </a:p>
        </p:txBody>
      </p:sp>
      <p:grpSp>
        <p:nvGrpSpPr>
          <p:cNvPr id="62" name="Group 61"/>
          <p:cNvGrpSpPr/>
          <p:nvPr/>
        </p:nvGrpSpPr>
        <p:grpSpPr>
          <a:xfrm>
            <a:off x="3373875" y="2839553"/>
            <a:ext cx="356306" cy="320037"/>
            <a:chOff x="1668463" y="1970088"/>
            <a:chExt cx="530225" cy="476250"/>
          </a:xfrm>
          <a:solidFill>
            <a:schemeClr val="bg1"/>
          </a:solidFill>
        </p:grpSpPr>
        <p:sp>
          <p:nvSpPr>
            <p:cNvPr id="63" name="Freeform 33"/>
            <p:cNvSpPr>
              <a:spLocks noEditPoints="1"/>
            </p:cNvSpPr>
            <p:nvPr/>
          </p:nvSpPr>
          <p:spPr bwMode="auto">
            <a:xfrm>
              <a:off x="1668463" y="1970088"/>
              <a:ext cx="530225" cy="346075"/>
            </a:xfrm>
            <a:custGeom>
              <a:avLst/>
              <a:gdLst>
                <a:gd name="T0" fmla="*/ 370 w 669"/>
                <a:gd name="T1" fmla="*/ 305 h 437"/>
                <a:gd name="T2" fmla="*/ 370 w 669"/>
                <a:gd name="T3" fmla="*/ 376 h 437"/>
                <a:gd name="T4" fmla="*/ 445 w 669"/>
                <a:gd name="T5" fmla="*/ 376 h 437"/>
                <a:gd name="T6" fmla="*/ 463 w 669"/>
                <a:gd name="T7" fmla="*/ 305 h 437"/>
                <a:gd name="T8" fmla="*/ 370 w 669"/>
                <a:gd name="T9" fmla="*/ 305 h 437"/>
                <a:gd name="T10" fmla="*/ 218 w 669"/>
                <a:gd name="T11" fmla="*/ 305 h 437"/>
                <a:gd name="T12" fmla="*/ 218 w 669"/>
                <a:gd name="T13" fmla="*/ 376 h 437"/>
                <a:gd name="T14" fmla="*/ 325 w 669"/>
                <a:gd name="T15" fmla="*/ 376 h 437"/>
                <a:gd name="T16" fmla="*/ 325 w 669"/>
                <a:gd name="T17" fmla="*/ 305 h 437"/>
                <a:gd name="T18" fmla="*/ 218 w 669"/>
                <a:gd name="T19" fmla="*/ 305 h 437"/>
                <a:gd name="T20" fmla="*/ 101 w 669"/>
                <a:gd name="T21" fmla="*/ 305 h 437"/>
                <a:gd name="T22" fmla="*/ 113 w 669"/>
                <a:gd name="T23" fmla="*/ 376 h 437"/>
                <a:gd name="T24" fmla="*/ 175 w 669"/>
                <a:gd name="T25" fmla="*/ 376 h 437"/>
                <a:gd name="T26" fmla="*/ 175 w 669"/>
                <a:gd name="T27" fmla="*/ 305 h 437"/>
                <a:gd name="T28" fmla="*/ 101 w 669"/>
                <a:gd name="T29" fmla="*/ 305 h 437"/>
                <a:gd name="T30" fmla="*/ 370 w 669"/>
                <a:gd name="T31" fmla="*/ 188 h 437"/>
                <a:gd name="T32" fmla="*/ 370 w 669"/>
                <a:gd name="T33" fmla="*/ 258 h 437"/>
                <a:gd name="T34" fmla="*/ 475 w 669"/>
                <a:gd name="T35" fmla="*/ 258 h 437"/>
                <a:gd name="T36" fmla="*/ 494 w 669"/>
                <a:gd name="T37" fmla="*/ 188 h 437"/>
                <a:gd name="T38" fmla="*/ 370 w 669"/>
                <a:gd name="T39" fmla="*/ 188 h 437"/>
                <a:gd name="T40" fmla="*/ 218 w 669"/>
                <a:gd name="T41" fmla="*/ 188 h 437"/>
                <a:gd name="T42" fmla="*/ 218 w 669"/>
                <a:gd name="T43" fmla="*/ 258 h 437"/>
                <a:gd name="T44" fmla="*/ 325 w 669"/>
                <a:gd name="T45" fmla="*/ 258 h 437"/>
                <a:gd name="T46" fmla="*/ 325 w 669"/>
                <a:gd name="T47" fmla="*/ 188 h 437"/>
                <a:gd name="T48" fmla="*/ 218 w 669"/>
                <a:gd name="T49" fmla="*/ 188 h 437"/>
                <a:gd name="T50" fmla="*/ 69 w 669"/>
                <a:gd name="T51" fmla="*/ 188 h 437"/>
                <a:gd name="T52" fmla="*/ 82 w 669"/>
                <a:gd name="T53" fmla="*/ 258 h 437"/>
                <a:gd name="T54" fmla="*/ 175 w 669"/>
                <a:gd name="T55" fmla="*/ 258 h 437"/>
                <a:gd name="T56" fmla="*/ 175 w 669"/>
                <a:gd name="T57" fmla="*/ 188 h 437"/>
                <a:gd name="T58" fmla="*/ 69 w 669"/>
                <a:gd name="T59" fmla="*/ 188 h 437"/>
                <a:gd name="T60" fmla="*/ 562 w 669"/>
                <a:gd name="T61" fmla="*/ 0 h 437"/>
                <a:gd name="T62" fmla="*/ 669 w 669"/>
                <a:gd name="T63" fmla="*/ 0 h 437"/>
                <a:gd name="T64" fmla="*/ 669 w 669"/>
                <a:gd name="T65" fmla="*/ 44 h 437"/>
                <a:gd name="T66" fmla="*/ 594 w 669"/>
                <a:gd name="T67" fmla="*/ 44 h 437"/>
                <a:gd name="T68" fmla="*/ 485 w 669"/>
                <a:gd name="T69" fmla="*/ 437 h 437"/>
                <a:gd name="T70" fmla="*/ 81 w 669"/>
                <a:gd name="T71" fmla="*/ 437 h 437"/>
                <a:gd name="T72" fmla="*/ 0 w 669"/>
                <a:gd name="T73" fmla="*/ 127 h 437"/>
                <a:gd name="T74" fmla="*/ 512 w 669"/>
                <a:gd name="T75" fmla="*/ 127 h 437"/>
                <a:gd name="T76" fmla="*/ 562 w 669"/>
                <a:gd name="T7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9" h="437">
                  <a:moveTo>
                    <a:pt x="370" y="305"/>
                  </a:moveTo>
                  <a:lnTo>
                    <a:pt x="370" y="376"/>
                  </a:lnTo>
                  <a:lnTo>
                    <a:pt x="445" y="376"/>
                  </a:lnTo>
                  <a:lnTo>
                    <a:pt x="463" y="305"/>
                  </a:lnTo>
                  <a:lnTo>
                    <a:pt x="370" y="305"/>
                  </a:lnTo>
                  <a:close/>
                  <a:moveTo>
                    <a:pt x="218" y="305"/>
                  </a:moveTo>
                  <a:lnTo>
                    <a:pt x="218" y="376"/>
                  </a:lnTo>
                  <a:lnTo>
                    <a:pt x="325" y="376"/>
                  </a:lnTo>
                  <a:lnTo>
                    <a:pt x="325" y="305"/>
                  </a:lnTo>
                  <a:lnTo>
                    <a:pt x="218" y="305"/>
                  </a:lnTo>
                  <a:close/>
                  <a:moveTo>
                    <a:pt x="101" y="305"/>
                  </a:moveTo>
                  <a:lnTo>
                    <a:pt x="113" y="376"/>
                  </a:lnTo>
                  <a:lnTo>
                    <a:pt x="175" y="376"/>
                  </a:lnTo>
                  <a:lnTo>
                    <a:pt x="175" y="305"/>
                  </a:lnTo>
                  <a:lnTo>
                    <a:pt x="101" y="305"/>
                  </a:lnTo>
                  <a:close/>
                  <a:moveTo>
                    <a:pt x="370" y="188"/>
                  </a:moveTo>
                  <a:lnTo>
                    <a:pt x="370" y="258"/>
                  </a:lnTo>
                  <a:lnTo>
                    <a:pt x="475" y="258"/>
                  </a:lnTo>
                  <a:lnTo>
                    <a:pt x="494" y="188"/>
                  </a:lnTo>
                  <a:lnTo>
                    <a:pt x="370" y="188"/>
                  </a:lnTo>
                  <a:close/>
                  <a:moveTo>
                    <a:pt x="218" y="188"/>
                  </a:moveTo>
                  <a:lnTo>
                    <a:pt x="218" y="258"/>
                  </a:lnTo>
                  <a:lnTo>
                    <a:pt x="325" y="258"/>
                  </a:lnTo>
                  <a:lnTo>
                    <a:pt x="325" y="188"/>
                  </a:lnTo>
                  <a:lnTo>
                    <a:pt x="218" y="188"/>
                  </a:lnTo>
                  <a:close/>
                  <a:moveTo>
                    <a:pt x="69" y="188"/>
                  </a:moveTo>
                  <a:lnTo>
                    <a:pt x="82" y="258"/>
                  </a:lnTo>
                  <a:lnTo>
                    <a:pt x="175" y="258"/>
                  </a:lnTo>
                  <a:lnTo>
                    <a:pt x="175" y="188"/>
                  </a:lnTo>
                  <a:lnTo>
                    <a:pt x="69" y="188"/>
                  </a:lnTo>
                  <a:close/>
                  <a:moveTo>
                    <a:pt x="562" y="0"/>
                  </a:moveTo>
                  <a:lnTo>
                    <a:pt x="669" y="0"/>
                  </a:lnTo>
                  <a:lnTo>
                    <a:pt x="669" y="44"/>
                  </a:lnTo>
                  <a:lnTo>
                    <a:pt x="594" y="44"/>
                  </a:lnTo>
                  <a:lnTo>
                    <a:pt x="485" y="437"/>
                  </a:lnTo>
                  <a:lnTo>
                    <a:pt x="81" y="437"/>
                  </a:lnTo>
                  <a:lnTo>
                    <a:pt x="0" y="127"/>
                  </a:lnTo>
                  <a:lnTo>
                    <a:pt x="512" y="127"/>
                  </a:lnTo>
                  <a:lnTo>
                    <a:pt x="5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34"/>
            <p:cNvSpPr>
              <a:spLocks/>
            </p:cNvSpPr>
            <p:nvPr/>
          </p:nvSpPr>
          <p:spPr bwMode="auto">
            <a:xfrm>
              <a:off x="1747838" y="2335213"/>
              <a:ext cx="111125" cy="111125"/>
            </a:xfrm>
            <a:custGeom>
              <a:avLst/>
              <a:gdLst>
                <a:gd name="T0" fmla="*/ 69 w 138"/>
                <a:gd name="T1" fmla="*/ 0 h 140"/>
                <a:gd name="T2" fmla="*/ 88 w 138"/>
                <a:gd name="T3" fmla="*/ 2 h 140"/>
                <a:gd name="T4" fmla="*/ 104 w 138"/>
                <a:gd name="T5" fmla="*/ 10 h 140"/>
                <a:gd name="T6" fmla="*/ 118 w 138"/>
                <a:gd name="T7" fmla="*/ 21 h 140"/>
                <a:gd name="T8" fmla="*/ 129 w 138"/>
                <a:gd name="T9" fmla="*/ 35 h 140"/>
                <a:gd name="T10" fmla="*/ 136 w 138"/>
                <a:gd name="T11" fmla="*/ 52 h 140"/>
                <a:gd name="T12" fmla="*/ 138 w 138"/>
                <a:gd name="T13" fmla="*/ 71 h 140"/>
                <a:gd name="T14" fmla="*/ 136 w 138"/>
                <a:gd name="T15" fmla="*/ 88 h 140"/>
                <a:gd name="T16" fmla="*/ 129 w 138"/>
                <a:gd name="T17" fmla="*/ 105 h 140"/>
                <a:gd name="T18" fmla="*/ 118 w 138"/>
                <a:gd name="T19" fmla="*/ 119 h 140"/>
                <a:gd name="T20" fmla="*/ 104 w 138"/>
                <a:gd name="T21" fmla="*/ 130 h 140"/>
                <a:gd name="T22" fmla="*/ 88 w 138"/>
                <a:gd name="T23" fmla="*/ 138 h 140"/>
                <a:gd name="T24" fmla="*/ 69 w 138"/>
                <a:gd name="T25" fmla="*/ 140 h 140"/>
                <a:gd name="T26" fmla="*/ 50 w 138"/>
                <a:gd name="T27" fmla="*/ 138 h 140"/>
                <a:gd name="T28" fmla="*/ 34 w 138"/>
                <a:gd name="T29" fmla="*/ 130 h 140"/>
                <a:gd name="T30" fmla="*/ 20 w 138"/>
                <a:gd name="T31" fmla="*/ 119 h 140"/>
                <a:gd name="T32" fmla="*/ 9 w 138"/>
                <a:gd name="T33" fmla="*/ 105 h 140"/>
                <a:gd name="T34" fmla="*/ 2 w 138"/>
                <a:gd name="T35" fmla="*/ 88 h 140"/>
                <a:gd name="T36" fmla="*/ 0 w 138"/>
                <a:gd name="T37" fmla="*/ 71 h 140"/>
                <a:gd name="T38" fmla="*/ 2 w 138"/>
                <a:gd name="T39" fmla="*/ 52 h 140"/>
                <a:gd name="T40" fmla="*/ 9 w 138"/>
                <a:gd name="T41" fmla="*/ 35 h 140"/>
                <a:gd name="T42" fmla="*/ 20 w 138"/>
                <a:gd name="T43" fmla="*/ 21 h 140"/>
                <a:gd name="T44" fmla="*/ 34 w 138"/>
                <a:gd name="T45" fmla="*/ 10 h 140"/>
                <a:gd name="T46" fmla="*/ 50 w 138"/>
                <a:gd name="T47" fmla="*/ 2 h 140"/>
                <a:gd name="T48" fmla="*/ 69 w 138"/>
                <a:gd name="T4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140">
                  <a:moveTo>
                    <a:pt x="69" y="0"/>
                  </a:moveTo>
                  <a:lnTo>
                    <a:pt x="88" y="2"/>
                  </a:lnTo>
                  <a:lnTo>
                    <a:pt x="104" y="10"/>
                  </a:lnTo>
                  <a:lnTo>
                    <a:pt x="118" y="21"/>
                  </a:lnTo>
                  <a:lnTo>
                    <a:pt x="129" y="35"/>
                  </a:lnTo>
                  <a:lnTo>
                    <a:pt x="136" y="52"/>
                  </a:lnTo>
                  <a:lnTo>
                    <a:pt x="138" y="71"/>
                  </a:lnTo>
                  <a:lnTo>
                    <a:pt x="136" y="88"/>
                  </a:lnTo>
                  <a:lnTo>
                    <a:pt x="129" y="105"/>
                  </a:lnTo>
                  <a:lnTo>
                    <a:pt x="118" y="119"/>
                  </a:lnTo>
                  <a:lnTo>
                    <a:pt x="104" y="130"/>
                  </a:lnTo>
                  <a:lnTo>
                    <a:pt x="88" y="138"/>
                  </a:lnTo>
                  <a:lnTo>
                    <a:pt x="69" y="140"/>
                  </a:lnTo>
                  <a:lnTo>
                    <a:pt x="50" y="138"/>
                  </a:lnTo>
                  <a:lnTo>
                    <a:pt x="34" y="130"/>
                  </a:lnTo>
                  <a:lnTo>
                    <a:pt x="20" y="119"/>
                  </a:lnTo>
                  <a:lnTo>
                    <a:pt x="9" y="105"/>
                  </a:lnTo>
                  <a:lnTo>
                    <a:pt x="2" y="88"/>
                  </a:lnTo>
                  <a:lnTo>
                    <a:pt x="0" y="71"/>
                  </a:lnTo>
                  <a:lnTo>
                    <a:pt x="2" y="52"/>
                  </a:lnTo>
                  <a:lnTo>
                    <a:pt x="9" y="35"/>
                  </a:lnTo>
                  <a:lnTo>
                    <a:pt x="20" y="21"/>
                  </a:lnTo>
                  <a:lnTo>
                    <a:pt x="34" y="10"/>
                  </a:lnTo>
                  <a:lnTo>
                    <a:pt x="50"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35"/>
            <p:cNvSpPr>
              <a:spLocks/>
            </p:cNvSpPr>
            <p:nvPr/>
          </p:nvSpPr>
          <p:spPr bwMode="auto">
            <a:xfrm>
              <a:off x="1911350" y="2335213"/>
              <a:ext cx="109538" cy="111125"/>
            </a:xfrm>
            <a:custGeom>
              <a:avLst/>
              <a:gdLst>
                <a:gd name="T0" fmla="*/ 69 w 140"/>
                <a:gd name="T1" fmla="*/ 0 h 140"/>
                <a:gd name="T2" fmla="*/ 88 w 140"/>
                <a:gd name="T3" fmla="*/ 2 h 140"/>
                <a:gd name="T4" fmla="*/ 104 w 140"/>
                <a:gd name="T5" fmla="*/ 10 h 140"/>
                <a:gd name="T6" fmla="*/ 119 w 140"/>
                <a:gd name="T7" fmla="*/ 21 h 140"/>
                <a:gd name="T8" fmla="*/ 130 w 140"/>
                <a:gd name="T9" fmla="*/ 35 h 140"/>
                <a:gd name="T10" fmla="*/ 136 w 140"/>
                <a:gd name="T11" fmla="*/ 52 h 140"/>
                <a:gd name="T12" fmla="*/ 140 w 140"/>
                <a:gd name="T13" fmla="*/ 71 h 140"/>
                <a:gd name="T14" fmla="*/ 136 w 140"/>
                <a:gd name="T15" fmla="*/ 88 h 140"/>
                <a:gd name="T16" fmla="*/ 130 w 140"/>
                <a:gd name="T17" fmla="*/ 105 h 140"/>
                <a:gd name="T18" fmla="*/ 119 w 140"/>
                <a:gd name="T19" fmla="*/ 119 h 140"/>
                <a:gd name="T20" fmla="*/ 104 w 140"/>
                <a:gd name="T21" fmla="*/ 130 h 140"/>
                <a:gd name="T22" fmla="*/ 88 w 140"/>
                <a:gd name="T23" fmla="*/ 138 h 140"/>
                <a:gd name="T24" fmla="*/ 69 w 140"/>
                <a:gd name="T25" fmla="*/ 140 h 140"/>
                <a:gd name="T26" fmla="*/ 51 w 140"/>
                <a:gd name="T27" fmla="*/ 138 h 140"/>
                <a:gd name="T28" fmla="*/ 34 w 140"/>
                <a:gd name="T29" fmla="*/ 130 h 140"/>
                <a:gd name="T30" fmla="*/ 21 w 140"/>
                <a:gd name="T31" fmla="*/ 119 h 140"/>
                <a:gd name="T32" fmla="*/ 10 w 140"/>
                <a:gd name="T33" fmla="*/ 105 h 140"/>
                <a:gd name="T34" fmla="*/ 2 w 140"/>
                <a:gd name="T35" fmla="*/ 88 h 140"/>
                <a:gd name="T36" fmla="*/ 0 w 140"/>
                <a:gd name="T37" fmla="*/ 71 h 140"/>
                <a:gd name="T38" fmla="*/ 2 w 140"/>
                <a:gd name="T39" fmla="*/ 52 h 140"/>
                <a:gd name="T40" fmla="*/ 10 w 140"/>
                <a:gd name="T41" fmla="*/ 35 h 140"/>
                <a:gd name="T42" fmla="*/ 21 w 140"/>
                <a:gd name="T43" fmla="*/ 21 h 140"/>
                <a:gd name="T44" fmla="*/ 34 w 140"/>
                <a:gd name="T45" fmla="*/ 10 h 140"/>
                <a:gd name="T46" fmla="*/ 51 w 140"/>
                <a:gd name="T47" fmla="*/ 2 h 140"/>
                <a:gd name="T48" fmla="*/ 69 w 140"/>
                <a:gd name="T4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140">
                  <a:moveTo>
                    <a:pt x="69" y="0"/>
                  </a:moveTo>
                  <a:lnTo>
                    <a:pt x="88" y="2"/>
                  </a:lnTo>
                  <a:lnTo>
                    <a:pt x="104" y="10"/>
                  </a:lnTo>
                  <a:lnTo>
                    <a:pt x="119" y="21"/>
                  </a:lnTo>
                  <a:lnTo>
                    <a:pt x="130" y="35"/>
                  </a:lnTo>
                  <a:lnTo>
                    <a:pt x="136" y="52"/>
                  </a:lnTo>
                  <a:lnTo>
                    <a:pt x="140" y="71"/>
                  </a:lnTo>
                  <a:lnTo>
                    <a:pt x="136" y="88"/>
                  </a:lnTo>
                  <a:lnTo>
                    <a:pt x="130" y="105"/>
                  </a:lnTo>
                  <a:lnTo>
                    <a:pt x="119" y="119"/>
                  </a:lnTo>
                  <a:lnTo>
                    <a:pt x="104" y="130"/>
                  </a:lnTo>
                  <a:lnTo>
                    <a:pt x="88" y="138"/>
                  </a:lnTo>
                  <a:lnTo>
                    <a:pt x="69" y="140"/>
                  </a:lnTo>
                  <a:lnTo>
                    <a:pt x="51" y="138"/>
                  </a:lnTo>
                  <a:lnTo>
                    <a:pt x="34" y="130"/>
                  </a:lnTo>
                  <a:lnTo>
                    <a:pt x="21" y="119"/>
                  </a:lnTo>
                  <a:lnTo>
                    <a:pt x="10" y="105"/>
                  </a:lnTo>
                  <a:lnTo>
                    <a:pt x="2" y="88"/>
                  </a:lnTo>
                  <a:lnTo>
                    <a:pt x="0" y="71"/>
                  </a:lnTo>
                  <a:lnTo>
                    <a:pt x="2" y="52"/>
                  </a:lnTo>
                  <a:lnTo>
                    <a:pt x="10" y="35"/>
                  </a:lnTo>
                  <a:lnTo>
                    <a:pt x="21" y="21"/>
                  </a:lnTo>
                  <a:lnTo>
                    <a:pt x="34" y="10"/>
                  </a:lnTo>
                  <a:lnTo>
                    <a:pt x="51"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7" name="Rectangle 86"/>
          <p:cNvSpPr/>
          <p:nvPr/>
        </p:nvSpPr>
        <p:spPr>
          <a:xfrm>
            <a:off x="758125" y="1472506"/>
            <a:ext cx="2614745" cy="564404"/>
          </a:xfrm>
          <a:prstGeom prst="rect">
            <a:avLst/>
          </a:prstGeom>
          <a:noFill/>
          <a:ln>
            <a:noFill/>
          </a:ln>
        </p:spPr>
        <p:txBody>
          <a:bodyPr spcFirstLastPara="1" wrap="square" lIns="91425" tIns="91425" rIns="91425" bIns="91425" anchor="t" anchorCtr="0">
            <a:noAutofit/>
          </a:bodyPr>
          <a:lstStyle/>
          <a:p>
            <a:pPr>
              <a:buClr>
                <a:schemeClr val="dk1"/>
              </a:buClr>
              <a:buSzPts val="1000"/>
              <a:buFont typeface="Arial"/>
            </a:pPr>
            <a:r>
              <a:rPr lang="en-US" sz="1200" dirty="0" err="1">
                <a:solidFill>
                  <a:schemeClr val="bg1"/>
                </a:solidFill>
                <a:latin typeface="Roboto" pitchFamily="2" charset="0"/>
                <a:ea typeface="Roboto" pitchFamily="2" charset="0"/>
                <a:cs typeface="Calibri"/>
              </a:rPr>
              <a:t>Phân</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khúc</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tập</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trung</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vào</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phụ</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nữ</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đã</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có</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gia</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đình</a:t>
            </a:r>
            <a:r>
              <a:rPr lang="en-US" sz="1200" dirty="0">
                <a:solidFill>
                  <a:schemeClr val="bg1"/>
                </a:solidFill>
                <a:latin typeface="Roboto" pitchFamily="2" charset="0"/>
                <a:ea typeface="Roboto" pitchFamily="2" charset="0"/>
                <a:cs typeface="Calibri"/>
              </a:rPr>
              <a:t> -&gt; </a:t>
            </a:r>
            <a:r>
              <a:rPr lang="en-US" sz="1200" dirty="0" err="1">
                <a:solidFill>
                  <a:schemeClr val="bg1"/>
                </a:solidFill>
                <a:latin typeface="Roboto" pitchFamily="2" charset="0"/>
                <a:ea typeface="Roboto" pitchFamily="2" charset="0"/>
                <a:cs typeface="Calibri"/>
              </a:rPr>
              <a:t>có</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tài</a:t>
            </a:r>
            <a:r>
              <a:rPr lang="en-US" sz="1200" dirty="0">
                <a:solidFill>
                  <a:schemeClr val="bg1"/>
                </a:solidFill>
                <a:latin typeface="Roboto" pitchFamily="2" charset="0"/>
                <a:ea typeface="Roboto" pitchFamily="2" charset="0"/>
                <a:cs typeface="Calibri"/>
              </a:rPr>
              <a:t> </a:t>
            </a:r>
            <a:r>
              <a:rPr lang="en-US" sz="1200" err="1">
                <a:solidFill>
                  <a:schemeClr val="bg1"/>
                </a:solidFill>
                <a:latin typeface="Roboto" pitchFamily="2" charset="0"/>
                <a:ea typeface="Roboto" pitchFamily="2" charset="0"/>
                <a:cs typeface="Calibri"/>
              </a:rPr>
              <a:t>chính</a:t>
            </a:r>
            <a:r>
              <a:rPr lang="en-US" sz="1200">
                <a:solidFill>
                  <a:schemeClr val="bg1"/>
                </a:solidFill>
                <a:latin typeface="Roboto" pitchFamily="2" charset="0"/>
                <a:ea typeface="Roboto" pitchFamily="2" charset="0"/>
                <a:cs typeface="Calibri"/>
              </a:rPr>
              <a:t> ổn định</a:t>
            </a:r>
            <a:endParaRPr lang="en-US" sz="1200" dirty="0">
              <a:solidFill>
                <a:schemeClr val="bg1"/>
              </a:solidFill>
              <a:latin typeface="Roboto" pitchFamily="2" charset="0"/>
              <a:ea typeface="Roboto" pitchFamily="2" charset="0"/>
              <a:cs typeface="Calibri"/>
            </a:endParaRPr>
          </a:p>
        </p:txBody>
      </p:sp>
      <p:sp>
        <p:nvSpPr>
          <p:cNvPr id="90" name="Rectangle 89"/>
          <p:cNvSpPr/>
          <p:nvPr/>
        </p:nvSpPr>
        <p:spPr>
          <a:xfrm>
            <a:off x="577135" y="2895414"/>
            <a:ext cx="2184054" cy="461665"/>
          </a:xfrm>
          <a:prstGeom prst="rect">
            <a:avLst/>
          </a:prstGeom>
          <a:noFill/>
          <a:ln>
            <a:noFill/>
          </a:ln>
        </p:spPr>
        <p:txBody>
          <a:bodyPr spcFirstLastPara="1" wrap="square" lIns="91425" tIns="91425" rIns="91425" bIns="91425" anchor="t" anchorCtr="0">
            <a:noAutofit/>
          </a:bodyPr>
          <a:lstStyle/>
          <a:p>
            <a:pPr>
              <a:buClr>
                <a:schemeClr val="dk1"/>
              </a:buClr>
              <a:buSzPts val="1000"/>
              <a:buFont typeface="Arial"/>
            </a:pPr>
            <a:r>
              <a:rPr lang="en-US" sz="1200" dirty="0" err="1">
                <a:solidFill>
                  <a:schemeClr val="bg1"/>
                </a:solidFill>
                <a:latin typeface="Roboto" pitchFamily="2" charset="0"/>
                <a:ea typeface="Roboto" pitchFamily="2" charset="0"/>
                <a:cs typeface="Calibri"/>
              </a:rPr>
              <a:t>Số</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lượng</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người</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bán</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và</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người</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mua</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thấp</a:t>
            </a:r>
            <a:endParaRPr lang="en-US" sz="1200" dirty="0">
              <a:solidFill>
                <a:schemeClr val="bg1"/>
              </a:solidFill>
              <a:latin typeface="Roboto" pitchFamily="2" charset="0"/>
              <a:ea typeface="Roboto" pitchFamily="2" charset="0"/>
              <a:cs typeface="Calibri"/>
            </a:endParaRPr>
          </a:p>
        </p:txBody>
      </p:sp>
      <p:sp>
        <p:nvSpPr>
          <p:cNvPr id="99" name="Rectangle 98"/>
          <p:cNvSpPr/>
          <p:nvPr/>
        </p:nvSpPr>
        <p:spPr>
          <a:xfrm>
            <a:off x="6352099" y="1572381"/>
            <a:ext cx="2236381" cy="461665"/>
          </a:xfrm>
          <a:prstGeom prst="rect">
            <a:avLst/>
          </a:prstGeom>
          <a:noFill/>
          <a:ln>
            <a:noFill/>
          </a:ln>
        </p:spPr>
        <p:txBody>
          <a:bodyPr spcFirstLastPara="1" wrap="square" lIns="91425" tIns="91425" rIns="91425" bIns="91425" anchor="t" anchorCtr="0">
            <a:noAutofit/>
          </a:bodyPr>
          <a:lstStyle/>
          <a:p>
            <a:pPr>
              <a:buClr>
                <a:schemeClr val="dk1"/>
              </a:buClr>
              <a:buSzPts val="1000"/>
              <a:buFont typeface="Arial"/>
            </a:pPr>
            <a:r>
              <a:rPr lang="en-US" sz="1200" dirty="0" err="1">
                <a:solidFill>
                  <a:schemeClr val="bg1"/>
                </a:solidFill>
                <a:latin typeface="Roboto" pitchFamily="2" charset="0"/>
                <a:ea typeface="Roboto" pitchFamily="2" charset="0"/>
                <a:cs typeface="Calibri"/>
              </a:rPr>
              <a:t>Người</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dùng</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tập</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trung</a:t>
            </a:r>
            <a:r>
              <a:rPr lang="en-US" sz="1200" dirty="0">
                <a:solidFill>
                  <a:schemeClr val="bg1"/>
                </a:solidFill>
                <a:latin typeface="Roboto" pitchFamily="2" charset="0"/>
                <a:ea typeface="Roboto" pitchFamily="2" charset="0"/>
                <a:cs typeface="Calibri"/>
              </a:rPr>
              <a:t> ở </a:t>
            </a:r>
            <a:r>
              <a:rPr lang="en-US" sz="1200" dirty="0" err="1">
                <a:solidFill>
                  <a:schemeClr val="bg1"/>
                </a:solidFill>
                <a:latin typeface="Roboto" pitchFamily="2" charset="0"/>
                <a:ea typeface="Roboto" pitchFamily="2" charset="0"/>
                <a:cs typeface="Calibri"/>
              </a:rPr>
              <a:t>các</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nước</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thời</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trang</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phát</a:t>
            </a:r>
            <a:r>
              <a:rPr lang="en-US" sz="1200" dirty="0">
                <a:solidFill>
                  <a:schemeClr val="bg1"/>
                </a:solidFill>
                <a:latin typeface="Roboto" pitchFamily="2" charset="0"/>
                <a:ea typeface="Roboto" pitchFamily="2" charset="0"/>
                <a:cs typeface="Calibri"/>
              </a:rPr>
              <a:t> </a:t>
            </a:r>
            <a:r>
              <a:rPr lang="en-US" sz="1200" dirty="0" err="1">
                <a:solidFill>
                  <a:schemeClr val="bg1"/>
                </a:solidFill>
                <a:latin typeface="Roboto" pitchFamily="2" charset="0"/>
                <a:ea typeface="Roboto" pitchFamily="2" charset="0"/>
                <a:cs typeface="Calibri"/>
              </a:rPr>
              <a:t>triển</a:t>
            </a:r>
            <a:endParaRPr lang="en-US" sz="1200" dirty="0">
              <a:solidFill>
                <a:schemeClr val="bg1"/>
              </a:solidFill>
              <a:latin typeface="Roboto" pitchFamily="2" charset="0"/>
              <a:ea typeface="Roboto" pitchFamily="2" charset="0"/>
              <a:cs typeface="Calibri"/>
            </a:endParaRPr>
          </a:p>
        </p:txBody>
      </p:sp>
      <p:sp>
        <p:nvSpPr>
          <p:cNvPr id="2" name="Google Shape;70;p3">
            <a:extLst>
              <a:ext uri="{FF2B5EF4-FFF2-40B4-BE49-F238E27FC236}">
                <a16:creationId xmlns:a16="http://schemas.microsoft.com/office/drawing/2014/main" id="{402E3668-F00D-8023-B726-DDE9494C45E3}"/>
              </a:ext>
            </a:extLst>
          </p:cNvPr>
          <p:cNvSpPr txBox="1"/>
          <p:nvPr/>
        </p:nvSpPr>
        <p:spPr>
          <a:xfrm>
            <a:off x="2220686" y="0"/>
            <a:ext cx="4702628" cy="68048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Livvic"/>
              <a:buNone/>
            </a:pPr>
            <a:r>
              <a:rPr lang="en-US" sz="2000" b="1" i="0" u="none" strike="noStrike" cap="none" dirty="0">
                <a:solidFill>
                  <a:schemeClr val="bg1"/>
                </a:solidFill>
                <a:latin typeface="Roboto" pitchFamily="2" charset="0"/>
                <a:ea typeface="Roboto" pitchFamily="2" charset="0"/>
                <a:cs typeface="Calibri"/>
                <a:sym typeface="Calibri"/>
              </a:rPr>
              <a:t>1. TỔNG QUAN VỀ SÀN TMĐT</a:t>
            </a:r>
            <a:endParaRPr sz="2000" dirty="0">
              <a:solidFill>
                <a:schemeClr val="bg1"/>
              </a:solidFill>
              <a:latin typeface="Roboto" pitchFamily="2" charset="0"/>
              <a:ea typeface="Roboto" pitchFamily="2" charset="0"/>
            </a:endParaRPr>
          </a:p>
        </p:txBody>
      </p:sp>
      <p:pic>
        <p:nvPicPr>
          <p:cNvPr id="5" name="Picture 4">
            <a:extLst>
              <a:ext uri="{FF2B5EF4-FFF2-40B4-BE49-F238E27FC236}">
                <a16:creationId xmlns:a16="http://schemas.microsoft.com/office/drawing/2014/main" id="{DAECAE68-218B-4F28-B7DB-CCC62CB45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925" y="1448712"/>
            <a:ext cx="684092" cy="641016"/>
          </a:xfrm>
          <a:prstGeom prst="rect">
            <a:avLst/>
          </a:prstGeom>
        </p:spPr>
      </p:pic>
      <p:pic>
        <p:nvPicPr>
          <p:cNvPr id="7" name="Picture 6">
            <a:extLst>
              <a:ext uri="{FF2B5EF4-FFF2-40B4-BE49-F238E27FC236}">
                <a16:creationId xmlns:a16="http://schemas.microsoft.com/office/drawing/2014/main" id="{E24A9D45-4870-4424-A17C-3EE099F54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9069" y="2714251"/>
            <a:ext cx="566536" cy="530861"/>
          </a:xfrm>
          <a:prstGeom prst="rect">
            <a:avLst/>
          </a:prstGeom>
        </p:spPr>
      </p:pic>
    </p:spTree>
    <p:extLst>
      <p:ext uri="{BB962C8B-B14F-4D97-AF65-F5344CB8AC3E}">
        <p14:creationId xmlns:p14="http://schemas.microsoft.com/office/powerpoint/2010/main" val="710086449"/>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7885DBDC-573F-4CE6-B9DF-1C5C611DF61F}"/>
              </a:ext>
            </a:extLst>
          </p:cNvPr>
          <p:cNvGraphicFramePr/>
          <p:nvPr>
            <p:extLst>
              <p:ext uri="{D42A27DB-BD31-4B8C-83A1-F6EECF244321}">
                <p14:modId xmlns:p14="http://schemas.microsoft.com/office/powerpoint/2010/main" val="14390169"/>
              </p:ext>
            </p:extLst>
          </p:nvPr>
        </p:nvGraphicFramePr>
        <p:xfrm>
          <a:off x="-81274" y="1402371"/>
          <a:ext cx="2824827" cy="1412414"/>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3332B30A-5C3B-4FC7-BC61-ED65A0DF7165}"/>
              </a:ext>
            </a:extLst>
          </p:cNvPr>
          <p:cNvSpPr txBox="1"/>
          <p:nvPr/>
        </p:nvSpPr>
        <p:spPr>
          <a:xfrm>
            <a:off x="992610" y="653185"/>
            <a:ext cx="1026681" cy="461665"/>
          </a:xfrm>
          <a:prstGeom prst="rect">
            <a:avLst/>
          </a:prstGeom>
          <a:noFill/>
        </p:spPr>
        <p:txBody>
          <a:bodyPr wrap="square" rtlCol="0">
            <a:spAutoFit/>
          </a:bodyPr>
          <a:lstStyle/>
          <a:p>
            <a:r>
              <a:rPr lang="en-US" sz="2400">
                <a:solidFill>
                  <a:srgbClr val="C00000"/>
                </a:solidFill>
                <a:latin typeface="Roboto" pitchFamily="2" charset="0"/>
                <a:ea typeface="Roboto" pitchFamily="2" charset="0"/>
              </a:rPr>
              <a:t>29K</a:t>
            </a:r>
            <a:endParaRPr lang="en-US" sz="3600">
              <a:solidFill>
                <a:srgbClr val="C00000"/>
              </a:solidFill>
              <a:latin typeface="Roboto" pitchFamily="2" charset="0"/>
              <a:ea typeface="Roboto" pitchFamily="2" charset="0"/>
            </a:endParaRPr>
          </a:p>
        </p:txBody>
      </p:sp>
      <p:sp>
        <p:nvSpPr>
          <p:cNvPr id="25" name="TextBox 24">
            <a:extLst>
              <a:ext uri="{FF2B5EF4-FFF2-40B4-BE49-F238E27FC236}">
                <a16:creationId xmlns:a16="http://schemas.microsoft.com/office/drawing/2014/main" id="{6685A1DE-9068-490A-881B-78CC4AD1B035}"/>
              </a:ext>
            </a:extLst>
          </p:cNvPr>
          <p:cNvSpPr txBox="1"/>
          <p:nvPr/>
        </p:nvSpPr>
        <p:spPr>
          <a:xfrm>
            <a:off x="992610" y="1870960"/>
            <a:ext cx="755335" cy="461665"/>
          </a:xfrm>
          <a:prstGeom prst="rect">
            <a:avLst/>
          </a:prstGeom>
          <a:noFill/>
        </p:spPr>
        <p:txBody>
          <a:bodyPr wrap="none" rtlCol="0">
            <a:spAutoFit/>
          </a:bodyPr>
          <a:lstStyle/>
          <a:p>
            <a:r>
              <a:rPr lang="en-US" sz="2400">
                <a:solidFill>
                  <a:srgbClr val="C00000"/>
                </a:solidFill>
                <a:latin typeface="Roboto" pitchFamily="2" charset="0"/>
                <a:ea typeface="Roboto" pitchFamily="2" charset="0"/>
              </a:rPr>
              <a:t>54%</a:t>
            </a:r>
          </a:p>
        </p:txBody>
      </p:sp>
      <p:sp>
        <p:nvSpPr>
          <p:cNvPr id="34" name="Google Shape;70;p3">
            <a:extLst>
              <a:ext uri="{FF2B5EF4-FFF2-40B4-BE49-F238E27FC236}">
                <a16:creationId xmlns:a16="http://schemas.microsoft.com/office/drawing/2014/main" id="{4D4C230F-B9BE-4266-A750-138463C1D145}"/>
              </a:ext>
            </a:extLst>
          </p:cNvPr>
          <p:cNvSpPr txBox="1"/>
          <p:nvPr/>
        </p:nvSpPr>
        <p:spPr>
          <a:xfrm>
            <a:off x="1867989" y="0"/>
            <a:ext cx="5408022" cy="68048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Livvic"/>
              <a:buNone/>
            </a:pPr>
            <a:r>
              <a:rPr lang="en-US" sz="2000" b="1" dirty="0">
                <a:solidFill>
                  <a:srgbClr val="C00000"/>
                </a:solidFill>
                <a:latin typeface="Roboto" pitchFamily="2" charset="0"/>
                <a:ea typeface="Roboto" pitchFamily="2" charset="0"/>
                <a:cs typeface="Calibri"/>
                <a:sym typeface="Calibri"/>
              </a:rPr>
              <a:t>2</a:t>
            </a:r>
            <a:r>
              <a:rPr lang="en-US" sz="2000" b="1" i="0" u="none" strike="noStrike" cap="none">
                <a:solidFill>
                  <a:srgbClr val="C00000"/>
                </a:solidFill>
                <a:latin typeface="Roboto" pitchFamily="2" charset="0"/>
                <a:ea typeface="Roboto" pitchFamily="2" charset="0"/>
                <a:cs typeface="Calibri"/>
                <a:sym typeface="Calibri"/>
              </a:rPr>
              <a:t>. PHÂN TÍCH TÍNH NĂNG MẠNG XÃ HỘI</a:t>
            </a:r>
            <a:endParaRPr sz="2000" dirty="0">
              <a:solidFill>
                <a:srgbClr val="C00000"/>
              </a:solidFill>
              <a:latin typeface="Roboto" pitchFamily="2" charset="0"/>
              <a:ea typeface="Roboto" pitchFamily="2" charset="0"/>
            </a:endParaRPr>
          </a:p>
        </p:txBody>
      </p:sp>
      <p:sp>
        <p:nvSpPr>
          <p:cNvPr id="35" name="Rectangle 34">
            <a:extLst>
              <a:ext uri="{FF2B5EF4-FFF2-40B4-BE49-F238E27FC236}">
                <a16:creationId xmlns:a16="http://schemas.microsoft.com/office/drawing/2014/main" id="{BA66D683-740F-44BC-8C4A-1E2D0876194C}"/>
              </a:ext>
            </a:extLst>
          </p:cNvPr>
          <p:cNvSpPr/>
          <p:nvPr/>
        </p:nvSpPr>
        <p:spPr>
          <a:xfrm>
            <a:off x="290360" y="940706"/>
            <a:ext cx="2281061" cy="461665"/>
          </a:xfrm>
          <a:prstGeom prst="rect">
            <a:avLst/>
          </a:prstGeom>
          <a:noFill/>
          <a:ln>
            <a:noFill/>
          </a:ln>
        </p:spPr>
        <p:txBody>
          <a:bodyPr spcFirstLastPara="1" wrap="square" lIns="91425" tIns="91425" rIns="91425" bIns="91425" anchor="t" anchorCtr="0">
            <a:noAutofit/>
          </a:bodyPr>
          <a:lstStyle/>
          <a:p>
            <a:pPr algn="ctr">
              <a:buClr>
                <a:schemeClr val="dk1"/>
              </a:buClr>
              <a:buSzPts val="1000"/>
              <a:buFont typeface="Arial"/>
            </a:pPr>
            <a:r>
              <a:rPr lang="en-US" sz="1200">
                <a:solidFill>
                  <a:srgbClr val="666666"/>
                </a:solidFill>
                <a:latin typeface="Roboto" pitchFamily="2" charset="0"/>
                <a:ea typeface="Roboto" pitchFamily="2" charset="0"/>
                <a:cs typeface="Calibri"/>
              </a:rPr>
              <a:t>Ng</a:t>
            </a:r>
            <a:r>
              <a:rPr lang="vi-VN" sz="1200">
                <a:solidFill>
                  <a:srgbClr val="666666"/>
                </a:solidFill>
                <a:latin typeface="Roboto" pitchFamily="2" charset="0"/>
                <a:ea typeface="Roboto" pitchFamily="2" charset="0"/>
                <a:cs typeface="Calibri"/>
              </a:rPr>
              <a:t>ư</a:t>
            </a:r>
            <a:r>
              <a:rPr lang="en-US" sz="1200">
                <a:solidFill>
                  <a:srgbClr val="666666"/>
                </a:solidFill>
                <a:latin typeface="Roboto" pitchFamily="2" charset="0"/>
                <a:ea typeface="Roboto" pitchFamily="2" charset="0"/>
                <a:cs typeface="Calibri"/>
              </a:rPr>
              <a:t>ời dùng đã hoạt động</a:t>
            </a:r>
          </a:p>
          <a:p>
            <a:pPr algn="ctr">
              <a:buClr>
                <a:schemeClr val="dk1"/>
              </a:buClr>
              <a:buSzPts val="1000"/>
              <a:buFont typeface="Arial"/>
            </a:pPr>
            <a:r>
              <a:rPr lang="en-US" sz="1200">
                <a:solidFill>
                  <a:srgbClr val="666666"/>
                </a:solidFill>
                <a:latin typeface="Roboto" pitchFamily="2" charset="0"/>
                <a:ea typeface="Roboto" pitchFamily="2" charset="0"/>
                <a:cs typeface="Calibri"/>
              </a:rPr>
              <a:t>(active users)</a:t>
            </a:r>
          </a:p>
        </p:txBody>
      </p:sp>
      <p:sp>
        <p:nvSpPr>
          <p:cNvPr id="36" name="Rectangle 35">
            <a:extLst>
              <a:ext uri="{FF2B5EF4-FFF2-40B4-BE49-F238E27FC236}">
                <a16:creationId xmlns:a16="http://schemas.microsoft.com/office/drawing/2014/main" id="{251857AD-FCFB-41C3-B0B7-F9DF6A872EE1}"/>
              </a:ext>
            </a:extLst>
          </p:cNvPr>
          <p:cNvSpPr/>
          <p:nvPr/>
        </p:nvSpPr>
        <p:spPr>
          <a:xfrm>
            <a:off x="290360" y="2621495"/>
            <a:ext cx="2281061" cy="461665"/>
          </a:xfrm>
          <a:prstGeom prst="rect">
            <a:avLst/>
          </a:prstGeom>
          <a:noFill/>
          <a:ln>
            <a:noFill/>
          </a:ln>
        </p:spPr>
        <p:txBody>
          <a:bodyPr spcFirstLastPara="1" wrap="square" lIns="91425" tIns="91425" rIns="91425" bIns="91425" anchor="t" anchorCtr="0">
            <a:noAutofit/>
          </a:bodyPr>
          <a:lstStyle/>
          <a:p>
            <a:pPr algn="ctr">
              <a:buClr>
                <a:schemeClr val="dk1"/>
              </a:buClr>
              <a:buSzPts val="1000"/>
              <a:buFont typeface="Arial"/>
            </a:pPr>
            <a:r>
              <a:rPr lang="en-US" sz="1200">
                <a:solidFill>
                  <a:srgbClr val="666666"/>
                </a:solidFill>
                <a:latin typeface="Roboto" pitchFamily="2" charset="0"/>
                <a:ea typeface="Roboto" pitchFamily="2" charset="0"/>
                <a:cs typeface="Calibri"/>
              </a:rPr>
              <a:t>H</a:t>
            </a:r>
            <a:r>
              <a:rPr lang="vi-VN" sz="1200">
                <a:solidFill>
                  <a:srgbClr val="666666"/>
                </a:solidFill>
                <a:latin typeface="Roboto" pitchFamily="2" charset="0"/>
                <a:ea typeface="Roboto" pitchFamily="2" charset="0"/>
                <a:cs typeface="Calibri"/>
              </a:rPr>
              <a:t>ơ</a:t>
            </a:r>
            <a:r>
              <a:rPr lang="en-US" sz="1200">
                <a:solidFill>
                  <a:srgbClr val="666666"/>
                </a:solidFill>
                <a:latin typeface="Roboto" pitchFamily="2" charset="0"/>
                <a:ea typeface="Roboto" pitchFamily="2" charset="0"/>
                <a:cs typeface="Calibri"/>
              </a:rPr>
              <a:t>n 16K tài khoản đã sử dụng tính năng follow ng</a:t>
            </a:r>
            <a:r>
              <a:rPr lang="vi-VN" sz="1200">
                <a:solidFill>
                  <a:srgbClr val="666666"/>
                </a:solidFill>
                <a:latin typeface="Roboto" pitchFamily="2" charset="0"/>
                <a:ea typeface="Roboto" pitchFamily="2" charset="0"/>
                <a:cs typeface="Calibri"/>
              </a:rPr>
              <a:t>ư</a:t>
            </a:r>
            <a:r>
              <a:rPr lang="en-US" sz="1200">
                <a:solidFill>
                  <a:srgbClr val="666666"/>
                </a:solidFill>
                <a:latin typeface="Roboto" pitchFamily="2" charset="0"/>
                <a:ea typeface="Roboto" pitchFamily="2" charset="0"/>
                <a:cs typeface="Calibri"/>
              </a:rPr>
              <a:t>ời khác</a:t>
            </a:r>
          </a:p>
        </p:txBody>
      </p:sp>
      <p:graphicFrame>
        <p:nvGraphicFramePr>
          <p:cNvPr id="40" name="Chart 39">
            <a:extLst>
              <a:ext uri="{FF2B5EF4-FFF2-40B4-BE49-F238E27FC236}">
                <a16:creationId xmlns:a16="http://schemas.microsoft.com/office/drawing/2014/main" id="{470712A0-B5A5-4794-95A7-B4258724DCCE}"/>
              </a:ext>
            </a:extLst>
          </p:cNvPr>
          <p:cNvGraphicFramePr/>
          <p:nvPr>
            <p:extLst>
              <p:ext uri="{D42A27DB-BD31-4B8C-83A1-F6EECF244321}">
                <p14:modId xmlns:p14="http://schemas.microsoft.com/office/powerpoint/2010/main" val="2249423122"/>
              </p:ext>
            </p:extLst>
          </p:nvPr>
        </p:nvGraphicFramePr>
        <p:xfrm>
          <a:off x="-133590" y="3083160"/>
          <a:ext cx="2824827" cy="1412414"/>
        </p:xfrm>
        <a:graphic>
          <a:graphicData uri="http://schemas.openxmlformats.org/drawingml/2006/chart">
            <c:chart xmlns:c="http://schemas.openxmlformats.org/drawingml/2006/chart" xmlns:r="http://schemas.openxmlformats.org/officeDocument/2006/relationships" r:id="rId3"/>
          </a:graphicData>
        </a:graphic>
      </p:graphicFrame>
      <p:sp>
        <p:nvSpPr>
          <p:cNvPr id="41" name="TextBox 40">
            <a:extLst>
              <a:ext uri="{FF2B5EF4-FFF2-40B4-BE49-F238E27FC236}">
                <a16:creationId xmlns:a16="http://schemas.microsoft.com/office/drawing/2014/main" id="{C5D2C96E-3926-4727-8967-F1055D33A7DC}"/>
              </a:ext>
            </a:extLst>
          </p:cNvPr>
          <p:cNvSpPr txBox="1"/>
          <p:nvPr/>
        </p:nvSpPr>
        <p:spPr>
          <a:xfrm>
            <a:off x="940294" y="3551749"/>
            <a:ext cx="755335" cy="461665"/>
          </a:xfrm>
          <a:prstGeom prst="rect">
            <a:avLst/>
          </a:prstGeom>
          <a:noFill/>
        </p:spPr>
        <p:txBody>
          <a:bodyPr wrap="none" rtlCol="0">
            <a:spAutoFit/>
          </a:bodyPr>
          <a:lstStyle/>
          <a:p>
            <a:r>
              <a:rPr lang="en-US" sz="2400">
                <a:solidFill>
                  <a:srgbClr val="C00000"/>
                </a:solidFill>
                <a:latin typeface="Roboto" pitchFamily="2" charset="0"/>
                <a:ea typeface="Roboto" pitchFamily="2" charset="0"/>
              </a:rPr>
              <a:t>55%</a:t>
            </a:r>
          </a:p>
        </p:txBody>
      </p:sp>
      <p:sp>
        <p:nvSpPr>
          <p:cNvPr id="42" name="Rectangle 41">
            <a:extLst>
              <a:ext uri="{FF2B5EF4-FFF2-40B4-BE49-F238E27FC236}">
                <a16:creationId xmlns:a16="http://schemas.microsoft.com/office/drawing/2014/main" id="{BFFAE662-6AF7-46D4-B53B-EEA2ED1269B5}"/>
              </a:ext>
            </a:extLst>
          </p:cNvPr>
          <p:cNvSpPr/>
          <p:nvPr/>
        </p:nvSpPr>
        <p:spPr>
          <a:xfrm>
            <a:off x="238044" y="4302284"/>
            <a:ext cx="2281061" cy="461665"/>
          </a:xfrm>
          <a:prstGeom prst="rect">
            <a:avLst/>
          </a:prstGeom>
          <a:noFill/>
          <a:ln>
            <a:noFill/>
          </a:ln>
        </p:spPr>
        <p:txBody>
          <a:bodyPr spcFirstLastPara="1" wrap="square" lIns="91425" tIns="91425" rIns="91425" bIns="91425" anchor="t" anchorCtr="0">
            <a:noAutofit/>
          </a:bodyPr>
          <a:lstStyle/>
          <a:p>
            <a:pPr algn="ctr">
              <a:buClr>
                <a:schemeClr val="dk1"/>
              </a:buClr>
              <a:buSzPts val="1000"/>
              <a:buFont typeface="Arial"/>
            </a:pPr>
            <a:r>
              <a:rPr lang="en-US" sz="1200">
                <a:solidFill>
                  <a:srgbClr val="666666"/>
                </a:solidFill>
                <a:latin typeface="Roboto" pitchFamily="2" charset="0"/>
                <a:ea typeface="Roboto" pitchFamily="2" charset="0"/>
                <a:cs typeface="Calibri"/>
              </a:rPr>
              <a:t>H</a:t>
            </a:r>
            <a:r>
              <a:rPr lang="vi-VN" sz="1200">
                <a:solidFill>
                  <a:srgbClr val="666666"/>
                </a:solidFill>
                <a:latin typeface="Roboto" pitchFamily="2" charset="0"/>
                <a:ea typeface="Roboto" pitchFamily="2" charset="0"/>
                <a:cs typeface="Calibri"/>
              </a:rPr>
              <a:t>ơ</a:t>
            </a:r>
            <a:r>
              <a:rPr lang="en-US" sz="1200">
                <a:solidFill>
                  <a:srgbClr val="666666"/>
                </a:solidFill>
                <a:latin typeface="Roboto" pitchFamily="2" charset="0"/>
                <a:ea typeface="Roboto" pitchFamily="2" charset="0"/>
                <a:cs typeface="Calibri"/>
              </a:rPr>
              <a:t>n 16K tài khoản đã sử dụng tính năng like sản phẩm</a:t>
            </a:r>
          </a:p>
        </p:txBody>
      </p:sp>
      <p:pic>
        <p:nvPicPr>
          <p:cNvPr id="43" name="Picture 42">
            <a:extLst>
              <a:ext uri="{FF2B5EF4-FFF2-40B4-BE49-F238E27FC236}">
                <a16:creationId xmlns:a16="http://schemas.microsoft.com/office/drawing/2014/main" id="{9D66D43B-EFAE-409C-B48C-0A40F7CBE7F8}"/>
              </a:ext>
            </a:extLst>
          </p:cNvPr>
          <p:cNvPicPr>
            <a:picLocks noChangeAspect="1"/>
          </p:cNvPicPr>
          <p:nvPr/>
        </p:nvPicPr>
        <p:blipFill>
          <a:blip r:embed="rId4"/>
          <a:stretch>
            <a:fillRect/>
          </a:stretch>
        </p:blipFill>
        <p:spPr>
          <a:xfrm>
            <a:off x="4572000" y="886115"/>
            <a:ext cx="3898589" cy="2586693"/>
          </a:xfrm>
          <a:prstGeom prst="rect">
            <a:avLst/>
          </a:prstGeom>
          <a:effectLst>
            <a:outerShdw blurRad="63500" sx="102000" sy="102000" algn="ctr" rotWithShape="0">
              <a:prstClr val="black">
                <a:alpha val="15000"/>
              </a:prstClr>
            </a:outerShdw>
          </a:effectLst>
        </p:spPr>
      </p:pic>
      <p:sp>
        <p:nvSpPr>
          <p:cNvPr id="44" name="Google Shape;72;p3">
            <a:extLst>
              <a:ext uri="{FF2B5EF4-FFF2-40B4-BE49-F238E27FC236}">
                <a16:creationId xmlns:a16="http://schemas.microsoft.com/office/drawing/2014/main" id="{385E4415-A8E2-4242-B3A7-3C1811FEAF94}"/>
              </a:ext>
            </a:extLst>
          </p:cNvPr>
          <p:cNvSpPr txBox="1"/>
          <p:nvPr/>
        </p:nvSpPr>
        <p:spPr>
          <a:xfrm>
            <a:off x="4572000" y="3472808"/>
            <a:ext cx="3898590"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a:sym typeface="Calibri"/>
              </a:rPr>
              <a:t>Top 10 các n</a:t>
            </a:r>
            <a:r>
              <a:rPr lang="vi-VN">
                <a:sym typeface="Calibri"/>
              </a:rPr>
              <a:t>ư</a:t>
            </a:r>
            <a:r>
              <a:rPr lang="en-US">
                <a:sym typeface="Calibri"/>
              </a:rPr>
              <a:t>ớc sử dụng tính năng MXH</a:t>
            </a:r>
            <a:endParaRPr lang="en-US" dirty="0">
              <a:sym typeface="Calibri"/>
            </a:endParaRPr>
          </a:p>
        </p:txBody>
      </p:sp>
      <p:sp>
        <p:nvSpPr>
          <p:cNvPr id="45" name="Oval 44">
            <a:extLst>
              <a:ext uri="{FF2B5EF4-FFF2-40B4-BE49-F238E27FC236}">
                <a16:creationId xmlns:a16="http://schemas.microsoft.com/office/drawing/2014/main" id="{394ECDA0-9025-47E4-BC09-9C7767F5AA40}"/>
              </a:ext>
            </a:extLst>
          </p:cNvPr>
          <p:cNvSpPr/>
          <p:nvPr/>
        </p:nvSpPr>
        <p:spPr>
          <a:xfrm>
            <a:off x="4572000" y="3898442"/>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46" name="Google Shape;396;p30">
            <a:extLst>
              <a:ext uri="{FF2B5EF4-FFF2-40B4-BE49-F238E27FC236}">
                <a16:creationId xmlns:a16="http://schemas.microsoft.com/office/drawing/2014/main" id="{16454D9E-814C-430B-8826-B275FB9F2CBA}"/>
              </a:ext>
            </a:extLst>
          </p:cNvPr>
          <p:cNvSpPr txBox="1"/>
          <p:nvPr/>
        </p:nvSpPr>
        <p:spPr>
          <a:xfrm>
            <a:off x="4639371" y="3738284"/>
            <a:ext cx="3831218" cy="56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a:t>Các n</a:t>
            </a:r>
            <a:r>
              <a:rPr lang="vi-VN" sz="1200"/>
              <a:t>ư</a:t>
            </a:r>
            <a:r>
              <a:rPr lang="en-US" sz="1200"/>
              <a:t>ớc sử dụng nhiều tính năng MXH không có sự chênh lệch nhiều trong việc sử dụng tính năng follow tài khoản và thích sản phẩm</a:t>
            </a:r>
            <a:endParaRPr lang="en-US" sz="1200" dirty="0"/>
          </a:p>
        </p:txBody>
      </p:sp>
    </p:spTree>
    <p:extLst>
      <p:ext uri="{BB962C8B-B14F-4D97-AF65-F5344CB8AC3E}">
        <p14:creationId xmlns:p14="http://schemas.microsoft.com/office/powerpoint/2010/main" val="685272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70;p3">
            <a:extLst>
              <a:ext uri="{FF2B5EF4-FFF2-40B4-BE49-F238E27FC236}">
                <a16:creationId xmlns:a16="http://schemas.microsoft.com/office/drawing/2014/main" id="{5FAC7238-7F49-42FF-A485-12305D8C1FC2}"/>
              </a:ext>
            </a:extLst>
          </p:cNvPr>
          <p:cNvSpPr txBox="1"/>
          <p:nvPr/>
        </p:nvSpPr>
        <p:spPr>
          <a:xfrm>
            <a:off x="1867989" y="0"/>
            <a:ext cx="5408022" cy="68048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Livvic"/>
              <a:buNone/>
            </a:pPr>
            <a:r>
              <a:rPr lang="en-US" sz="2000" b="1" dirty="0">
                <a:solidFill>
                  <a:srgbClr val="C00000"/>
                </a:solidFill>
                <a:latin typeface="Roboto" pitchFamily="2" charset="0"/>
                <a:ea typeface="Roboto" pitchFamily="2" charset="0"/>
                <a:cs typeface="Calibri"/>
                <a:sym typeface="Calibri"/>
              </a:rPr>
              <a:t>2</a:t>
            </a:r>
            <a:r>
              <a:rPr lang="en-US" sz="2000" b="1" i="0" u="none" strike="noStrike" cap="none">
                <a:solidFill>
                  <a:srgbClr val="C00000"/>
                </a:solidFill>
                <a:latin typeface="Roboto" pitchFamily="2" charset="0"/>
                <a:ea typeface="Roboto" pitchFamily="2" charset="0"/>
                <a:cs typeface="Calibri"/>
                <a:sym typeface="Calibri"/>
              </a:rPr>
              <a:t>. PHÂN TÍCH TÍNH NĂNG MẠNG XÃ HỘI</a:t>
            </a:r>
            <a:endParaRPr sz="2000" dirty="0">
              <a:solidFill>
                <a:srgbClr val="C00000"/>
              </a:solidFill>
              <a:latin typeface="Roboto" pitchFamily="2" charset="0"/>
              <a:ea typeface="Roboto" pitchFamily="2" charset="0"/>
            </a:endParaRPr>
          </a:p>
        </p:txBody>
      </p:sp>
      <p:sp>
        <p:nvSpPr>
          <p:cNvPr id="3" name="Google Shape;72;p3">
            <a:extLst>
              <a:ext uri="{FF2B5EF4-FFF2-40B4-BE49-F238E27FC236}">
                <a16:creationId xmlns:a16="http://schemas.microsoft.com/office/drawing/2014/main" id="{60E334E7-8415-5B8D-F94A-AAE89205A0CC}"/>
              </a:ext>
            </a:extLst>
          </p:cNvPr>
          <p:cNvSpPr txBox="1"/>
          <p:nvPr/>
        </p:nvSpPr>
        <p:spPr>
          <a:xfrm>
            <a:off x="286492" y="3562299"/>
            <a:ext cx="4167371"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err="1">
                <a:sym typeface="Calibri"/>
              </a:rPr>
              <a:t>Các</a:t>
            </a:r>
            <a:r>
              <a:rPr lang="en-US" dirty="0">
                <a:sym typeface="Calibri"/>
              </a:rPr>
              <a:t> </a:t>
            </a:r>
            <a:r>
              <a:rPr lang="en-US" dirty="0" err="1">
                <a:sym typeface="Calibri"/>
              </a:rPr>
              <a:t>tài</a:t>
            </a:r>
            <a:r>
              <a:rPr lang="en-US" dirty="0">
                <a:sym typeface="Calibri"/>
              </a:rPr>
              <a:t> </a:t>
            </a:r>
            <a:r>
              <a:rPr lang="en-US" dirty="0" err="1">
                <a:sym typeface="Calibri"/>
              </a:rPr>
              <a:t>khoản</a:t>
            </a:r>
            <a:r>
              <a:rPr lang="en-US" dirty="0">
                <a:sym typeface="Calibri"/>
              </a:rPr>
              <a:t> </a:t>
            </a:r>
            <a:r>
              <a:rPr lang="en-US" dirty="0" err="1">
                <a:sym typeface="Calibri"/>
              </a:rPr>
              <a:t>trong</a:t>
            </a:r>
            <a:r>
              <a:rPr lang="en-US" dirty="0">
                <a:sym typeface="Calibri"/>
              </a:rPr>
              <a:t> </a:t>
            </a:r>
            <a:r>
              <a:rPr lang="en-US" dirty="0" err="1">
                <a:sym typeface="Calibri"/>
              </a:rPr>
              <a:t>nhóm</a:t>
            </a:r>
            <a:r>
              <a:rPr lang="en-US" dirty="0">
                <a:sym typeface="Calibri"/>
              </a:rPr>
              <a:t> </a:t>
            </a:r>
            <a:r>
              <a:rPr lang="en-US" dirty="0" err="1">
                <a:sym typeface="Calibri"/>
              </a:rPr>
              <a:t>mua</a:t>
            </a:r>
            <a:r>
              <a:rPr lang="en-US" dirty="0">
                <a:sym typeface="Calibri"/>
              </a:rPr>
              <a:t> </a:t>
            </a:r>
            <a:r>
              <a:rPr lang="en-US" dirty="0" err="1">
                <a:sym typeface="Calibri"/>
              </a:rPr>
              <a:t>nhiều</a:t>
            </a:r>
            <a:r>
              <a:rPr lang="en-US" dirty="0">
                <a:sym typeface="Calibri"/>
              </a:rPr>
              <a:t> </a:t>
            </a:r>
            <a:r>
              <a:rPr lang="en-US" dirty="0" err="1">
                <a:sym typeface="Calibri"/>
              </a:rPr>
              <a:t>sử</a:t>
            </a:r>
            <a:r>
              <a:rPr lang="en-US" dirty="0">
                <a:sym typeface="Calibri"/>
              </a:rPr>
              <a:t> </a:t>
            </a:r>
            <a:r>
              <a:rPr lang="en-US" dirty="0" err="1">
                <a:sym typeface="Calibri"/>
              </a:rPr>
              <a:t>dụng</a:t>
            </a:r>
            <a:r>
              <a:rPr lang="en-US" dirty="0">
                <a:sym typeface="Calibri"/>
              </a:rPr>
              <a:t> </a:t>
            </a:r>
            <a:r>
              <a:rPr lang="en-US" dirty="0" err="1">
                <a:sym typeface="Calibri"/>
              </a:rPr>
              <a:t>tính</a:t>
            </a:r>
            <a:r>
              <a:rPr lang="en-US" dirty="0">
                <a:sym typeface="Calibri"/>
              </a:rPr>
              <a:t> </a:t>
            </a:r>
            <a:r>
              <a:rPr lang="en-US" dirty="0" err="1">
                <a:sym typeface="Calibri"/>
              </a:rPr>
              <a:t>năng</a:t>
            </a:r>
            <a:r>
              <a:rPr lang="en-US" dirty="0">
                <a:sym typeface="Calibri"/>
              </a:rPr>
              <a:t> MXH</a:t>
            </a:r>
          </a:p>
        </p:txBody>
      </p:sp>
      <p:pic>
        <p:nvPicPr>
          <p:cNvPr id="5" name="Picture 4">
            <a:extLst>
              <a:ext uri="{FF2B5EF4-FFF2-40B4-BE49-F238E27FC236}">
                <a16:creationId xmlns:a16="http://schemas.microsoft.com/office/drawing/2014/main" id="{ACE5FEBD-65BE-5F2C-7B73-3C06FB22C4C9}"/>
              </a:ext>
            </a:extLst>
          </p:cNvPr>
          <p:cNvPicPr>
            <a:picLocks noChangeAspect="1"/>
          </p:cNvPicPr>
          <p:nvPr/>
        </p:nvPicPr>
        <p:blipFill>
          <a:blip r:embed="rId2"/>
          <a:stretch>
            <a:fillRect/>
          </a:stretch>
        </p:blipFill>
        <p:spPr>
          <a:xfrm>
            <a:off x="286491" y="794623"/>
            <a:ext cx="4174463" cy="2789005"/>
          </a:xfrm>
          <a:prstGeom prst="rect">
            <a:avLst/>
          </a:prstGeom>
          <a:effectLst>
            <a:outerShdw blurRad="63500" sx="102000" sy="102000" algn="ctr" rotWithShape="0">
              <a:prstClr val="black">
                <a:alpha val="15000"/>
              </a:prstClr>
            </a:outerShdw>
          </a:effectLst>
        </p:spPr>
      </p:pic>
      <p:pic>
        <p:nvPicPr>
          <p:cNvPr id="7" name="Picture 6">
            <a:extLst>
              <a:ext uri="{FF2B5EF4-FFF2-40B4-BE49-F238E27FC236}">
                <a16:creationId xmlns:a16="http://schemas.microsoft.com/office/drawing/2014/main" id="{2C58AE42-ACD6-D270-8094-73CBB6CEA21E}"/>
              </a:ext>
            </a:extLst>
          </p:cNvPr>
          <p:cNvPicPr>
            <a:picLocks noChangeAspect="1"/>
          </p:cNvPicPr>
          <p:nvPr/>
        </p:nvPicPr>
        <p:blipFill>
          <a:blip r:embed="rId3"/>
          <a:stretch>
            <a:fillRect/>
          </a:stretch>
        </p:blipFill>
        <p:spPr>
          <a:xfrm>
            <a:off x="4692764" y="794624"/>
            <a:ext cx="4167370" cy="2796334"/>
          </a:xfrm>
          <a:prstGeom prst="rect">
            <a:avLst/>
          </a:prstGeom>
          <a:effectLst>
            <a:outerShdw blurRad="63500" sx="102000" sy="102000" algn="ctr" rotWithShape="0">
              <a:prstClr val="black">
                <a:alpha val="15000"/>
              </a:prstClr>
            </a:outerShdw>
          </a:effectLst>
        </p:spPr>
      </p:pic>
      <p:sp>
        <p:nvSpPr>
          <p:cNvPr id="8" name="Google Shape;72;p3">
            <a:extLst>
              <a:ext uri="{FF2B5EF4-FFF2-40B4-BE49-F238E27FC236}">
                <a16:creationId xmlns:a16="http://schemas.microsoft.com/office/drawing/2014/main" id="{685A332F-43DA-A250-B42E-2C71EA1B2AA8}"/>
              </a:ext>
            </a:extLst>
          </p:cNvPr>
          <p:cNvSpPr txBox="1"/>
          <p:nvPr/>
        </p:nvSpPr>
        <p:spPr>
          <a:xfrm>
            <a:off x="4692764" y="3594279"/>
            <a:ext cx="4167371"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1000"/>
              <a:buFont typeface="Arial"/>
              <a:defRPr sz="900" b="0" i="1"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err="1">
                <a:sym typeface="Calibri"/>
              </a:rPr>
              <a:t>Các</a:t>
            </a:r>
            <a:r>
              <a:rPr lang="en-US" dirty="0">
                <a:sym typeface="Calibri"/>
              </a:rPr>
              <a:t> </a:t>
            </a:r>
            <a:r>
              <a:rPr lang="en-US" dirty="0" err="1">
                <a:sym typeface="Calibri"/>
              </a:rPr>
              <a:t>tài</a:t>
            </a:r>
            <a:r>
              <a:rPr lang="en-US" dirty="0">
                <a:sym typeface="Calibri"/>
              </a:rPr>
              <a:t> </a:t>
            </a:r>
            <a:r>
              <a:rPr lang="en-US" dirty="0" err="1">
                <a:sym typeface="Calibri"/>
              </a:rPr>
              <a:t>khoản</a:t>
            </a:r>
            <a:r>
              <a:rPr lang="en-US" dirty="0">
                <a:sym typeface="Calibri"/>
              </a:rPr>
              <a:t> </a:t>
            </a:r>
            <a:r>
              <a:rPr lang="en-US" dirty="0" err="1">
                <a:sym typeface="Calibri"/>
              </a:rPr>
              <a:t>trong</a:t>
            </a:r>
            <a:r>
              <a:rPr lang="en-US" dirty="0">
                <a:sym typeface="Calibri"/>
              </a:rPr>
              <a:t> </a:t>
            </a:r>
            <a:r>
              <a:rPr lang="en-US" dirty="0" err="1">
                <a:sym typeface="Calibri"/>
              </a:rPr>
              <a:t>nhóm</a:t>
            </a:r>
            <a:r>
              <a:rPr lang="en-US" dirty="0">
                <a:sym typeface="Calibri"/>
              </a:rPr>
              <a:t> </a:t>
            </a:r>
            <a:r>
              <a:rPr lang="en-US" dirty="0" err="1">
                <a:sym typeface="Calibri"/>
              </a:rPr>
              <a:t>bán</a:t>
            </a:r>
            <a:r>
              <a:rPr lang="en-US" dirty="0">
                <a:sym typeface="Calibri"/>
              </a:rPr>
              <a:t> </a:t>
            </a:r>
            <a:r>
              <a:rPr lang="en-US" dirty="0" err="1">
                <a:sym typeface="Calibri"/>
              </a:rPr>
              <a:t>nhiều</a:t>
            </a:r>
            <a:r>
              <a:rPr lang="en-US" dirty="0">
                <a:sym typeface="Calibri"/>
              </a:rPr>
              <a:t> </a:t>
            </a:r>
            <a:r>
              <a:rPr lang="en-US" dirty="0" err="1">
                <a:sym typeface="Calibri"/>
              </a:rPr>
              <a:t>sử</a:t>
            </a:r>
            <a:r>
              <a:rPr lang="en-US" dirty="0">
                <a:sym typeface="Calibri"/>
              </a:rPr>
              <a:t> </a:t>
            </a:r>
            <a:r>
              <a:rPr lang="en-US" dirty="0" err="1">
                <a:sym typeface="Calibri"/>
              </a:rPr>
              <a:t>dụng</a:t>
            </a:r>
            <a:r>
              <a:rPr lang="en-US" dirty="0">
                <a:sym typeface="Calibri"/>
              </a:rPr>
              <a:t> </a:t>
            </a:r>
            <a:r>
              <a:rPr lang="en-US" dirty="0" err="1">
                <a:sym typeface="Calibri"/>
              </a:rPr>
              <a:t>tính</a:t>
            </a:r>
            <a:r>
              <a:rPr lang="en-US" dirty="0">
                <a:sym typeface="Calibri"/>
              </a:rPr>
              <a:t> </a:t>
            </a:r>
            <a:r>
              <a:rPr lang="en-US" dirty="0" err="1">
                <a:sym typeface="Calibri"/>
              </a:rPr>
              <a:t>năng</a:t>
            </a:r>
            <a:r>
              <a:rPr lang="en-US" dirty="0">
                <a:sym typeface="Calibri"/>
              </a:rPr>
              <a:t> MXH</a:t>
            </a:r>
          </a:p>
        </p:txBody>
      </p:sp>
      <p:sp>
        <p:nvSpPr>
          <p:cNvPr id="9" name="Oval 8">
            <a:extLst>
              <a:ext uri="{FF2B5EF4-FFF2-40B4-BE49-F238E27FC236}">
                <a16:creationId xmlns:a16="http://schemas.microsoft.com/office/drawing/2014/main" id="{E7F1DAE9-0C42-0977-68AF-FB36084F01F5}"/>
              </a:ext>
            </a:extLst>
          </p:cNvPr>
          <p:cNvSpPr/>
          <p:nvPr/>
        </p:nvSpPr>
        <p:spPr>
          <a:xfrm>
            <a:off x="286491" y="3995882"/>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0" name="Google Shape;396;p30">
            <a:extLst>
              <a:ext uri="{FF2B5EF4-FFF2-40B4-BE49-F238E27FC236}">
                <a16:creationId xmlns:a16="http://schemas.microsoft.com/office/drawing/2014/main" id="{6A158291-EC08-5EC2-BC35-62AD7D3CF7B7}"/>
              </a:ext>
            </a:extLst>
          </p:cNvPr>
          <p:cNvSpPr txBox="1"/>
          <p:nvPr/>
        </p:nvSpPr>
        <p:spPr>
          <a:xfrm>
            <a:off x="353862" y="3835724"/>
            <a:ext cx="3753202" cy="56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dirty="0" err="1"/>
              <a:t>Nhóm</a:t>
            </a:r>
            <a:r>
              <a:rPr lang="en-US" sz="1200" dirty="0"/>
              <a:t> </a:t>
            </a:r>
            <a:r>
              <a:rPr lang="en-US" sz="1200" dirty="0" err="1"/>
              <a:t>mua</a:t>
            </a:r>
            <a:r>
              <a:rPr lang="en-US" sz="1200" dirty="0"/>
              <a:t> </a:t>
            </a:r>
            <a:r>
              <a:rPr lang="en-US" sz="1200" dirty="0" err="1"/>
              <a:t>nhiều</a:t>
            </a:r>
            <a:r>
              <a:rPr lang="en-US" sz="1200" dirty="0"/>
              <a:t> </a:t>
            </a:r>
            <a:r>
              <a:rPr lang="en-US" sz="1200" dirty="0" err="1"/>
              <a:t>có</a:t>
            </a:r>
            <a:r>
              <a:rPr lang="en-US" sz="1200" dirty="0"/>
              <a:t> 913 </a:t>
            </a:r>
            <a:r>
              <a:rPr lang="en-US" sz="1200" dirty="0" err="1"/>
              <a:t>tài</a:t>
            </a:r>
            <a:r>
              <a:rPr lang="en-US" sz="1200" dirty="0"/>
              <a:t> </a:t>
            </a:r>
            <a:r>
              <a:rPr lang="en-US" sz="1200" dirty="0" err="1"/>
              <a:t>khoản</a:t>
            </a:r>
            <a:r>
              <a:rPr lang="en-US" sz="1200" dirty="0"/>
              <a:t>, 88% </a:t>
            </a:r>
            <a:r>
              <a:rPr lang="en-US" sz="1200" dirty="0" err="1"/>
              <a:t>sử</a:t>
            </a:r>
            <a:r>
              <a:rPr lang="en-US" sz="1200" dirty="0"/>
              <a:t> </a:t>
            </a:r>
            <a:r>
              <a:rPr lang="en-US" sz="1200" dirty="0" err="1"/>
              <a:t>dụng</a:t>
            </a:r>
            <a:r>
              <a:rPr lang="en-US" sz="1200" dirty="0"/>
              <a:t> </a:t>
            </a:r>
            <a:r>
              <a:rPr lang="en-US" sz="1200" dirty="0" err="1"/>
              <a:t>tính</a:t>
            </a:r>
            <a:r>
              <a:rPr lang="en-US" sz="1200" dirty="0"/>
              <a:t> </a:t>
            </a:r>
            <a:r>
              <a:rPr lang="en-US" sz="1200" dirty="0" err="1"/>
              <a:t>năng</a:t>
            </a:r>
            <a:r>
              <a:rPr lang="en-US" sz="1200" dirty="0"/>
              <a:t> follow, 90% </a:t>
            </a:r>
            <a:r>
              <a:rPr lang="en-US" sz="1200" dirty="0" err="1"/>
              <a:t>sử</a:t>
            </a:r>
            <a:r>
              <a:rPr lang="en-US" sz="1200" dirty="0"/>
              <a:t> </a:t>
            </a:r>
            <a:r>
              <a:rPr lang="en-US" sz="1200" dirty="0" err="1"/>
              <a:t>dụng</a:t>
            </a:r>
            <a:r>
              <a:rPr lang="en-US" sz="1200" dirty="0"/>
              <a:t> </a:t>
            </a:r>
            <a:r>
              <a:rPr lang="en-US" sz="1200" dirty="0" err="1"/>
              <a:t>tính</a:t>
            </a:r>
            <a:r>
              <a:rPr lang="en-US" sz="1200" dirty="0"/>
              <a:t> </a:t>
            </a:r>
            <a:r>
              <a:rPr lang="en-US" sz="1200" dirty="0" err="1"/>
              <a:t>năng</a:t>
            </a:r>
            <a:r>
              <a:rPr lang="en-US" sz="1200" dirty="0"/>
              <a:t> like</a:t>
            </a:r>
          </a:p>
        </p:txBody>
      </p:sp>
      <p:sp>
        <p:nvSpPr>
          <p:cNvPr id="11" name="Oval 10">
            <a:extLst>
              <a:ext uri="{FF2B5EF4-FFF2-40B4-BE49-F238E27FC236}">
                <a16:creationId xmlns:a16="http://schemas.microsoft.com/office/drawing/2014/main" id="{58FFA470-9364-7F9C-33DF-2743FB6E83C5}"/>
              </a:ext>
            </a:extLst>
          </p:cNvPr>
          <p:cNvSpPr/>
          <p:nvPr/>
        </p:nvSpPr>
        <p:spPr>
          <a:xfrm>
            <a:off x="4692764" y="4069845"/>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2" name="Google Shape;396;p30">
            <a:extLst>
              <a:ext uri="{FF2B5EF4-FFF2-40B4-BE49-F238E27FC236}">
                <a16:creationId xmlns:a16="http://schemas.microsoft.com/office/drawing/2014/main" id="{3073A183-D8AA-41F3-5352-D3143E93D08B}"/>
              </a:ext>
            </a:extLst>
          </p:cNvPr>
          <p:cNvSpPr txBox="1"/>
          <p:nvPr/>
        </p:nvSpPr>
        <p:spPr>
          <a:xfrm>
            <a:off x="4760135" y="3909687"/>
            <a:ext cx="3753202" cy="56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dirty="0" err="1"/>
              <a:t>Nhóm</a:t>
            </a:r>
            <a:r>
              <a:rPr lang="en-US" sz="1200" dirty="0"/>
              <a:t> </a:t>
            </a:r>
            <a:r>
              <a:rPr lang="en-US" sz="1200" dirty="0" err="1"/>
              <a:t>bán</a:t>
            </a:r>
            <a:r>
              <a:rPr lang="en-US" sz="1200" dirty="0"/>
              <a:t> </a:t>
            </a:r>
            <a:r>
              <a:rPr lang="en-US" sz="1200" dirty="0" err="1"/>
              <a:t>nhiều</a:t>
            </a:r>
            <a:r>
              <a:rPr lang="en-US" sz="1200" dirty="0"/>
              <a:t> </a:t>
            </a:r>
            <a:r>
              <a:rPr lang="en-US" sz="1200" dirty="0" err="1"/>
              <a:t>có</a:t>
            </a:r>
            <a:r>
              <a:rPr lang="en-US" sz="1200" dirty="0"/>
              <a:t> 458 </a:t>
            </a:r>
            <a:r>
              <a:rPr lang="en-US" sz="1200" dirty="0" err="1"/>
              <a:t>tài</a:t>
            </a:r>
            <a:r>
              <a:rPr lang="en-US" sz="1200" dirty="0"/>
              <a:t> </a:t>
            </a:r>
            <a:r>
              <a:rPr lang="en-US" sz="1200" dirty="0" err="1"/>
              <a:t>khoản</a:t>
            </a:r>
            <a:r>
              <a:rPr lang="en-US" sz="1200" dirty="0"/>
              <a:t>, 99% </a:t>
            </a:r>
            <a:r>
              <a:rPr lang="en-US" sz="1200" dirty="0" err="1"/>
              <a:t>sử</a:t>
            </a:r>
            <a:r>
              <a:rPr lang="en-US" sz="1200" dirty="0"/>
              <a:t> </a:t>
            </a:r>
            <a:r>
              <a:rPr lang="en-US" sz="1200" dirty="0" err="1"/>
              <a:t>dụng</a:t>
            </a:r>
            <a:r>
              <a:rPr lang="en-US" sz="1200" dirty="0"/>
              <a:t> </a:t>
            </a:r>
            <a:r>
              <a:rPr lang="en-US" sz="1200" dirty="0" err="1"/>
              <a:t>tính</a:t>
            </a:r>
            <a:r>
              <a:rPr lang="en-US" sz="1200" dirty="0"/>
              <a:t> </a:t>
            </a:r>
            <a:r>
              <a:rPr lang="en-US" sz="1200" dirty="0" err="1"/>
              <a:t>năng</a:t>
            </a:r>
            <a:r>
              <a:rPr lang="en-US" sz="1200" dirty="0"/>
              <a:t> follow, 76% </a:t>
            </a:r>
            <a:r>
              <a:rPr lang="en-US" sz="1200" dirty="0" err="1"/>
              <a:t>sử</a:t>
            </a:r>
            <a:r>
              <a:rPr lang="en-US" sz="1200" dirty="0"/>
              <a:t> </a:t>
            </a:r>
            <a:r>
              <a:rPr lang="en-US" sz="1200" dirty="0" err="1"/>
              <a:t>dụng</a:t>
            </a:r>
            <a:r>
              <a:rPr lang="en-US" sz="1200" dirty="0"/>
              <a:t> </a:t>
            </a:r>
            <a:r>
              <a:rPr lang="en-US" sz="1200" dirty="0" err="1"/>
              <a:t>tính</a:t>
            </a:r>
            <a:r>
              <a:rPr lang="en-US" sz="1200" dirty="0"/>
              <a:t> </a:t>
            </a:r>
            <a:r>
              <a:rPr lang="en-US" sz="1200" dirty="0" err="1"/>
              <a:t>năng</a:t>
            </a:r>
            <a:r>
              <a:rPr lang="en-US" sz="1200" dirty="0"/>
              <a:t> like</a:t>
            </a:r>
          </a:p>
        </p:txBody>
      </p:sp>
      <p:sp>
        <p:nvSpPr>
          <p:cNvPr id="13" name="Oval 12">
            <a:extLst>
              <a:ext uri="{FF2B5EF4-FFF2-40B4-BE49-F238E27FC236}">
                <a16:creationId xmlns:a16="http://schemas.microsoft.com/office/drawing/2014/main" id="{870D6839-BE16-74EF-A508-10C689ED0112}"/>
              </a:ext>
            </a:extLst>
          </p:cNvPr>
          <p:cNvSpPr/>
          <p:nvPr/>
        </p:nvSpPr>
        <p:spPr>
          <a:xfrm>
            <a:off x="286491" y="4512814"/>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4" name="Google Shape;396;p30">
            <a:extLst>
              <a:ext uri="{FF2B5EF4-FFF2-40B4-BE49-F238E27FC236}">
                <a16:creationId xmlns:a16="http://schemas.microsoft.com/office/drawing/2014/main" id="{0D9C33D5-14BD-570D-54C4-CBD30B4B5619}"/>
              </a:ext>
            </a:extLst>
          </p:cNvPr>
          <p:cNvSpPr txBox="1"/>
          <p:nvPr/>
        </p:nvSpPr>
        <p:spPr>
          <a:xfrm>
            <a:off x="353862" y="4352656"/>
            <a:ext cx="3753202" cy="56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dirty="0" err="1"/>
              <a:t>Trong</a:t>
            </a:r>
            <a:r>
              <a:rPr lang="en-US" sz="1200" dirty="0"/>
              <a:t> </a:t>
            </a:r>
            <a:r>
              <a:rPr lang="en-US" sz="1200" dirty="0" err="1"/>
              <a:t>nhóm</a:t>
            </a:r>
            <a:r>
              <a:rPr lang="en-US" sz="1200" dirty="0"/>
              <a:t> </a:t>
            </a:r>
            <a:r>
              <a:rPr lang="en-US" sz="1200" dirty="0" err="1"/>
              <a:t>này</a:t>
            </a:r>
            <a:r>
              <a:rPr lang="en-US" sz="1200" dirty="0"/>
              <a:t>, </a:t>
            </a:r>
            <a:r>
              <a:rPr lang="en-US" sz="1200" dirty="0" err="1"/>
              <a:t>các</a:t>
            </a:r>
            <a:r>
              <a:rPr lang="en-US" sz="1200" dirty="0"/>
              <a:t> </a:t>
            </a:r>
            <a:r>
              <a:rPr lang="en-US" sz="1200" dirty="0" err="1"/>
              <a:t>tài</a:t>
            </a:r>
            <a:r>
              <a:rPr lang="en-US" sz="1200" dirty="0"/>
              <a:t> </a:t>
            </a:r>
            <a:r>
              <a:rPr lang="en-US" sz="1200" dirty="0" err="1"/>
              <a:t>khoản</a:t>
            </a:r>
            <a:r>
              <a:rPr lang="en-US" sz="1200" dirty="0"/>
              <a:t> </a:t>
            </a:r>
            <a:r>
              <a:rPr lang="en-US" sz="1200" dirty="0" err="1"/>
              <a:t>có</a:t>
            </a:r>
            <a:r>
              <a:rPr lang="en-US" sz="1200" dirty="0"/>
              <a:t> </a:t>
            </a:r>
            <a:r>
              <a:rPr lang="en-US" sz="1200" dirty="0" err="1"/>
              <a:t>thâm</a:t>
            </a:r>
            <a:r>
              <a:rPr lang="en-US" sz="1200" dirty="0"/>
              <a:t> </a:t>
            </a:r>
            <a:r>
              <a:rPr lang="en-US" sz="1200" dirty="0" err="1"/>
              <a:t>niên</a:t>
            </a:r>
            <a:r>
              <a:rPr lang="en-US" sz="1200" dirty="0"/>
              <a:t> </a:t>
            </a:r>
            <a:r>
              <a:rPr lang="en-US" sz="1200" dirty="0" err="1"/>
              <a:t>càng</a:t>
            </a:r>
            <a:r>
              <a:rPr lang="en-US" sz="1200" dirty="0"/>
              <a:t> </a:t>
            </a:r>
            <a:r>
              <a:rPr lang="en-US" sz="1200" dirty="0" err="1"/>
              <a:t>cao</a:t>
            </a:r>
            <a:r>
              <a:rPr lang="en-US" sz="1200" dirty="0"/>
              <a:t> </a:t>
            </a:r>
            <a:r>
              <a:rPr lang="en-US" sz="1200" dirty="0" err="1"/>
              <a:t>sử</a:t>
            </a:r>
            <a:r>
              <a:rPr lang="en-US" sz="1200" dirty="0"/>
              <a:t> </a:t>
            </a:r>
            <a:r>
              <a:rPr lang="en-US" sz="1200" dirty="0" err="1"/>
              <a:t>dụng</a:t>
            </a:r>
            <a:r>
              <a:rPr lang="en-US" sz="1200" dirty="0"/>
              <a:t> </a:t>
            </a:r>
            <a:r>
              <a:rPr lang="en-US" sz="1200" dirty="0" err="1"/>
              <a:t>tính</a:t>
            </a:r>
            <a:r>
              <a:rPr lang="en-US" sz="1200" dirty="0"/>
              <a:t> </a:t>
            </a:r>
            <a:r>
              <a:rPr lang="en-US" sz="1200" dirty="0" err="1"/>
              <a:t>năng</a:t>
            </a:r>
            <a:r>
              <a:rPr lang="en-US" sz="1200" dirty="0"/>
              <a:t> </a:t>
            </a:r>
            <a:r>
              <a:rPr lang="en-US" sz="1200" dirty="0" err="1"/>
              <a:t>này</a:t>
            </a:r>
            <a:r>
              <a:rPr lang="en-US" sz="1200" dirty="0"/>
              <a:t> </a:t>
            </a:r>
            <a:r>
              <a:rPr lang="en-US" sz="1200" dirty="0" err="1"/>
              <a:t>càng</a:t>
            </a:r>
            <a:r>
              <a:rPr lang="en-US" sz="1200" dirty="0"/>
              <a:t> </a:t>
            </a:r>
            <a:r>
              <a:rPr lang="en-US" sz="1200" dirty="0" err="1"/>
              <a:t>nhiều</a:t>
            </a:r>
            <a:endParaRPr lang="en-US" sz="1200" dirty="0"/>
          </a:p>
        </p:txBody>
      </p:sp>
      <p:sp>
        <p:nvSpPr>
          <p:cNvPr id="15" name="Oval 14">
            <a:extLst>
              <a:ext uri="{FF2B5EF4-FFF2-40B4-BE49-F238E27FC236}">
                <a16:creationId xmlns:a16="http://schemas.microsoft.com/office/drawing/2014/main" id="{F1F0C43C-6D84-E014-6C57-E8B34E474F66}"/>
              </a:ext>
            </a:extLst>
          </p:cNvPr>
          <p:cNvSpPr/>
          <p:nvPr/>
        </p:nvSpPr>
        <p:spPr>
          <a:xfrm>
            <a:off x="4684888" y="4512814"/>
            <a:ext cx="80950" cy="8095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66666"/>
              </a:solidFill>
            </a:endParaRPr>
          </a:p>
        </p:txBody>
      </p:sp>
      <p:sp>
        <p:nvSpPr>
          <p:cNvPr id="16" name="Google Shape;396;p30">
            <a:extLst>
              <a:ext uri="{FF2B5EF4-FFF2-40B4-BE49-F238E27FC236}">
                <a16:creationId xmlns:a16="http://schemas.microsoft.com/office/drawing/2014/main" id="{A1C6C397-A6B5-BB9E-1C7F-FACFA8E0C45A}"/>
              </a:ext>
            </a:extLst>
          </p:cNvPr>
          <p:cNvSpPr txBox="1"/>
          <p:nvPr/>
        </p:nvSpPr>
        <p:spPr>
          <a:xfrm>
            <a:off x="4752259" y="4352656"/>
            <a:ext cx="3753202" cy="56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chemeClr val="dk1"/>
              </a:buClr>
              <a:buSzPts val="1000"/>
              <a:buFont typeface="Arial"/>
              <a:defRPr sz="1400" b="0" i="0" u="none" strike="noStrike" cap="none">
                <a:solidFill>
                  <a:srgbClr val="666666"/>
                </a:solidFill>
                <a:latin typeface="Roboto" pitchFamily="2" charset="0"/>
                <a:ea typeface="Roboto" pitchFamily="2" charset="0"/>
                <a:cs typeface="Calibri"/>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200" dirty="0" err="1"/>
              <a:t>Trong</a:t>
            </a:r>
            <a:r>
              <a:rPr lang="en-US" sz="1200" dirty="0"/>
              <a:t> </a:t>
            </a:r>
            <a:r>
              <a:rPr lang="en-US" sz="1200" dirty="0" err="1"/>
              <a:t>nhóm</a:t>
            </a:r>
            <a:r>
              <a:rPr lang="en-US" sz="1200" dirty="0"/>
              <a:t> </a:t>
            </a:r>
            <a:r>
              <a:rPr lang="en-US" sz="1200" dirty="0" err="1"/>
              <a:t>này</a:t>
            </a:r>
            <a:r>
              <a:rPr lang="en-US" sz="1200" dirty="0"/>
              <a:t>, </a:t>
            </a:r>
            <a:r>
              <a:rPr lang="en-US" sz="1200" dirty="0" err="1"/>
              <a:t>các</a:t>
            </a:r>
            <a:r>
              <a:rPr lang="en-US" sz="1200" dirty="0"/>
              <a:t> </a:t>
            </a:r>
            <a:r>
              <a:rPr lang="en-US" sz="1200" dirty="0" err="1"/>
              <a:t>tài</a:t>
            </a:r>
            <a:r>
              <a:rPr lang="en-US" sz="1200" dirty="0"/>
              <a:t> </a:t>
            </a:r>
            <a:r>
              <a:rPr lang="en-US" sz="1200" dirty="0" err="1"/>
              <a:t>khoản</a:t>
            </a:r>
            <a:r>
              <a:rPr lang="en-US" sz="1200" dirty="0"/>
              <a:t> </a:t>
            </a:r>
            <a:r>
              <a:rPr lang="en-US" sz="1200" dirty="0" err="1"/>
              <a:t>có</a:t>
            </a:r>
            <a:r>
              <a:rPr lang="en-US" sz="1200" dirty="0"/>
              <a:t> </a:t>
            </a:r>
            <a:r>
              <a:rPr lang="en-US" sz="1200" dirty="0" err="1"/>
              <a:t>thâm</a:t>
            </a:r>
            <a:r>
              <a:rPr lang="en-US" sz="1200" dirty="0"/>
              <a:t> </a:t>
            </a:r>
            <a:r>
              <a:rPr lang="en-US" sz="1200" dirty="0" err="1"/>
              <a:t>niên</a:t>
            </a:r>
            <a:r>
              <a:rPr lang="en-US" sz="1200" dirty="0"/>
              <a:t> 8.88 </a:t>
            </a:r>
            <a:r>
              <a:rPr lang="en-US" sz="1200" dirty="0" err="1"/>
              <a:t>năm</a:t>
            </a:r>
            <a:r>
              <a:rPr lang="en-US" sz="1200" dirty="0"/>
              <a:t> </a:t>
            </a:r>
            <a:r>
              <a:rPr lang="en-US" sz="1200" dirty="0" err="1"/>
              <a:t>sử</a:t>
            </a:r>
            <a:r>
              <a:rPr lang="en-US" sz="1200" dirty="0"/>
              <a:t> </a:t>
            </a:r>
            <a:r>
              <a:rPr lang="en-US" sz="1200" dirty="0" err="1"/>
              <a:t>nhiều</a:t>
            </a:r>
            <a:r>
              <a:rPr lang="en-US" sz="1200" dirty="0"/>
              <a:t> </a:t>
            </a:r>
            <a:r>
              <a:rPr lang="en-US" sz="1200" dirty="0" err="1"/>
              <a:t>nhiều</a:t>
            </a:r>
            <a:r>
              <a:rPr lang="en-US" sz="1200" dirty="0"/>
              <a:t> </a:t>
            </a:r>
            <a:r>
              <a:rPr lang="en-US" sz="1200" dirty="0" err="1"/>
              <a:t>tính</a:t>
            </a:r>
            <a:r>
              <a:rPr lang="en-US" sz="1200" dirty="0"/>
              <a:t> </a:t>
            </a:r>
            <a:r>
              <a:rPr lang="en-US" sz="1200" dirty="0" err="1"/>
              <a:t>năng</a:t>
            </a:r>
            <a:r>
              <a:rPr lang="en-US" sz="1200" dirty="0"/>
              <a:t> MXH</a:t>
            </a:r>
          </a:p>
        </p:txBody>
      </p:sp>
    </p:spTree>
    <p:extLst>
      <p:ext uri="{BB962C8B-B14F-4D97-AF65-F5344CB8AC3E}">
        <p14:creationId xmlns:p14="http://schemas.microsoft.com/office/powerpoint/2010/main" val="16142253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1627</TotalTime>
  <Words>2022</Words>
  <Application>Microsoft Office PowerPoint</Application>
  <PresentationFormat>On-screen Show (16:9)</PresentationFormat>
  <Paragraphs>141</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Catamaran Light</vt:lpstr>
      <vt:lpstr>Fira Sans Extra Condensed Medium</vt:lpstr>
      <vt:lpstr>Gill Sans</vt:lpstr>
      <vt:lpstr>Livvic</vt:lpstr>
      <vt:lpstr>Roboto</vt:lpstr>
      <vt:lpstr>Office Theme</vt:lpstr>
      <vt:lpstr>PHÂN TÍCH HOẠT ĐỘNG CỦA KHÁCH HÀNG TRÊN SÀN TMĐT THỜI TRANG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XIN CHÀO VÀ HẸN GẶP LẠI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Tiến - Trần Anh</cp:lastModifiedBy>
  <cp:revision>79</cp:revision>
  <dcterms:created xsi:type="dcterms:W3CDTF">2022-10-25T01:23:32Z</dcterms:created>
  <dcterms:modified xsi:type="dcterms:W3CDTF">2022-11-17T15:14:11Z</dcterms:modified>
</cp:coreProperties>
</file>