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2F4"/>
    <a:srgbClr val="CAC7D0"/>
    <a:srgbClr val="8888FF"/>
    <a:srgbClr val="777086"/>
    <a:srgbClr val="8669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9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14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251AE-A7A2-42B4-87D6-261A7621CCB4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6B2F-FB85-4120-8F09-E66EC8C38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421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251AE-A7A2-42B4-87D6-261A7621CCB4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6B2F-FB85-4120-8F09-E66EC8C38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438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251AE-A7A2-42B4-87D6-261A7621CCB4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6B2F-FB85-4120-8F09-E66EC8C38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1408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251AE-A7A2-42B4-87D6-261A7621CCB4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6B2F-FB85-4120-8F09-E66EC8C38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408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251AE-A7A2-42B4-87D6-261A7621CCB4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6B2F-FB85-4120-8F09-E66EC8C38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022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251AE-A7A2-42B4-87D6-261A7621CCB4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6B2F-FB85-4120-8F09-E66EC8C38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809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251AE-A7A2-42B4-87D6-261A7621CCB4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6B2F-FB85-4120-8F09-E66EC8C38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089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251AE-A7A2-42B4-87D6-261A7621CCB4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6B2F-FB85-4120-8F09-E66EC8C38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347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251AE-A7A2-42B4-87D6-261A7621CCB4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6B2F-FB85-4120-8F09-E66EC8C38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230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4D46AF1-0297-4DB7-B9FC-D6F0709924D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5751" y="6621385"/>
            <a:ext cx="238246" cy="2382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3D3E974-4897-40F8-A888-A462C1A536C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0865" y="6662069"/>
            <a:ext cx="171535" cy="17153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AA8BD05-693A-41B5-B9DA-D748F7232F09}"/>
              </a:ext>
            </a:extLst>
          </p:cNvPr>
          <p:cNvSpPr/>
          <p:nvPr userDrawn="1"/>
        </p:nvSpPr>
        <p:spPr>
          <a:xfrm>
            <a:off x="6979350" y="6627168"/>
            <a:ext cx="85151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900" i="1" dirty="0">
                <a:solidFill>
                  <a:srgbClr val="777086"/>
                </a:solidFill>
              </a:rPr>
              <a:t>@</a:t>
            </a:r>
            <a:r>
              <a:rPr lang="en-US" sz="900" i="1" dirty="0" err="1">
                <a:solidFill>
                  <a:srgbClr val="777086"/>
                </a:solidFill>
              </a:rPr>
              <a:t>anh_n_tran</a:t>
            </a:r>
            <a:endParaRPr lang="en-US" sz="900" i="1" dirty="0">
              <a:solidFill>
                <a:srgbClr val="777086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76F69E-B206-40EC-B665-B01F1E8E6B77}"/>
              </a:ext>
            </a:extLst>
          </p:cNvPr>
          <p:cNvSpPr/>
          <p:nvPr userDrawn="1"/>
        </p:nvSpPr>
        <p:spPr>
          <a:xfrm>
            <a:off x="8020797" y="6625634"/>
            <a:ext cx="93326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900" i="1" dirty="0">
                <a:solidFill>
                  <a:srgbClr val="777086"/>
                </a:solidFill>
              </a:rPr>
              <a:t>trannhatanh89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496814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767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251AE-A7A2-42B4-87D6-261A7621CCB4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6B2F-FB85-4120-8F09-E66EC8C38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619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9251AE-A7A2-42B4-87D6-261A7621CCB4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76B2F-FB85-4120-8F09-E66EC8C38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730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2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2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6345010-E873-4143-B5AE-C7044436C2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68738">
            <a:off x="573749" y="2662595"/>
            <a:ext cx="3241507" cy="3741662"/>
          </a:xfrm>
          <a:prstGeom prst="rect">
            <a:avLst/>
          </a:prstGeom>
          <a:effectLst>
            <a:outerShdw blurRad="139700" dist="508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F0F586-1900-43A7-ACA7-757C4E555E1C}"/>
              </a:ext>
            </a:extLst>
          </p:cNvPr>
          <p:cNvSpPr txBox="1"/>
          <p:nvPr/>
        </p:nvSpPr>
        <p:spPr>
          <a:xfrm>
            <a:off x="1690121" y="859863"/>
            <a:ext cx="698287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600" dirty="0">
                <a:solidFill>
                  <a:srgbClr val="86695B"/>
                </a:solidFill>
                <a:latin typeface="+mj-lt"/>
              </a:rPr>
              <a:t>Writing a (very niche) R package</a:t>
            </a:r>
            <a:br>
              <a:rPr lang="en-US" sz="3600" dirty="0">
                <a:solidFill>
                  <a:srgbClr val="86695B"/>
                </a:solidFill>
                <a:latin typeface="+mj-lt"/>
              </a:rPr>
            </a:br>
            <a:r>
              <a:rPr lang="en-US" sz="3600" dirty="0">
                <a:solidFill>
                  <a:srgbClr val="86695B"/>
                </a:solidFill>
                <a:latin typeface="+mj-lt"/>
              </a:rPr>
              <a:t>for reproducible data analysis</a:t>
            </a:r>
            <a:br>
              <a:rPr lang="en-US" sz="3600" dirty="0">
                <a:solidFill>
                  <a:srgbClr val="86695B"/>
                </a:solidFill>
                <a:latin typeface="+mj-lt"/>
              </a:rPr>
            </a:br>
            <a:r>
              <a:rPr lang="en-US" sz="3600" dirty="0">
                <a:solidFill>
                  <a:srgbClr val="86695B"/>
                </a:solidFill>
                <a:latin typeface="+mj-lt"/>
              </a:rPr>
              <a:t>from a public dataset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029E75-E58B-4E3A-A3DE-B209C030C8A5}"/>
              </a:ext>
            </a:extLst>
          </p:cNvPr>
          <p:cNvSpPr txBox="1"/>
          <p:nvPr/>
        </p:nvSpPr>
        <p:spPr>
          <a:xfrm>
            <a:off x="6170802" y="4280997"/>
            <a:ext cx="2597635" cy="13696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000" dirty="0">
                <a:solidFill>
                  <a:srgbClr val="86695B"/>
                </a:solidFill>
                <a:latin typeface="+mj-lt"/>
              </a:rPr>
              <a:t>Anh N. Tran</a:t>
            </a:r>
          </a:p>
          <a:p>
            <a:pPr algn="r">
              <a:spcAft>
                <a:spcPts val="600"/>
              </a:spcAft>
            </a:pPr>
            <a:r>
              <a:rPr lang="en-US" sz="1600" i="1" dirty="0">
                <a:solidFill>
                  <a:srgbClr val="777086"/>
                </a:solidFill>
              </a:rPr>
              <a:t>Postdoc at Northwestern U.</a:t>
            </a:r>
          </a:p>
          <a:p>
            <a:pPr algn="r">
              <a:spcAft>
                <a:spcPts val="600"/>
              </a:spcAft>
            </a:pPr>
            <a:r>
              <a:rPr lang="en-US" sz="1600" i="1" dirty="0">
                <a:solidFill>
                  <a:srgbClr val="777086"/>
                </a:solidFill>
              </a:rPr>
              <a:t>@</a:t>
            </a:r>
            <a:r>
              <a:rPr lang="en-US" sz="1600" i="1" dirty="0" err="1">
                <a:solidFill>
                  <a:srgbClr val="777086"/>
                </a:solidFill>
              </a:rPr>
              <a:t>anh_n_tran</a:t>
            </a:r>
            <a:r>
              <a:rPr lang="en-US" sz="1600" i="1" dirty="0">
                <a:solidFill>
                  <a:srgbClr val="777086"/>
                </a:solidFill>
              </a:rPr>
              <a:t>     </a:t>
            </a:r>
          </a:p>
          <a:p>
            <a:pPr algn="r">
              <a:spcAft>
                <a:spcPts val="600"/>
              </a:spcAft>
            </a:pPr>
            <a:r>
              <a:rPr lang="en-US" sz="1600" i="1" dirty="0">
                <a:solidFill>
                  <a:srgbClr val="777086"/>
                </a:solidFill>
              </a:rPr>
              <a:t>trannhatanh89    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464E96-F167-43EF-8C09-86894EDF7B4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2693" y="5062878"/>
            <a:ext cx="264341" cy="26434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4658BD6-6F2C-491F-9388-5C0DC3F43D63}"/>
              </a:ext>
            </a:extLst>
          </p:cNvPr>
          <p:cNvSpPr txBox="1"/>
          <p:nvPr/>
        </p:nvSpPr>
        <p:spPr>
          <a:xfrm>
            <a:off x="5666690" y="6263207"/>
            <a:ext cx="31017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i="1" dirty="0" err="1">
                <a:solidFill>
                  <a:srgbClr val="86695B"/>
                </a:solidFill>
                <a:latin typeface="+mj-lt"/>
              </a:rPr>
              <a:t>SatRday</a:t>
            </a:r>
            <a:r>
              <a:rPr lang="en-US" sz="1600" b="1" i="1" dirty="0">
                <a:solidFill>
                  <a:srgbClr val="86695B"/>
                </a:solidFill>
                <a:latin typeface="+mj-lt"/>
              </a:rPr>
              <a:t> Chicago, April 27, 2019</a:t>
            </a:r>
          </a:p>
        </p:txBody>
      </p:sp>
      <p:grpSp>
        <p:nvGrpSpPr>
          <p:cNvPr id="11" name="Graphic 6">
            <a:extLst>
              <a:ext uri="{FF2B5EF4-FFF2-40B4-BE49-F238E27FC236}">
                <a16:creationId xmlns:a16="http://schemas.microsoft.com/office/drawing/2014/main" id="{DCBBD02E-C1C4-479F-BD93-BA3E29C89D1B}"/>
              </a:ext>
            </a:extLst>
          </p:cNvPr>
          <p:cNvGrpSpPr/>
          <p:nvPr/>
        </p:nvGrpSpPr>
        <p:grpSpPr>
          <a:xfrm>
            <a:off x="8452693" y="5377688"/>
            <a:ext cx="264341" cy="264341"/>
            <a:chOff x="8452693" y="5377688"/>
            <a:chExt cx="264341" cy="264341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6C42A4F-34C8-4477-8FDB-6B6DD55E4D71}"/>
                </a:ext>
              </a:extLst>
            </p:cNvPr>
            <p:cNvSpPr/>
            <p:nvPr/>
          </p:nvSpPr>
          <p:spPr>
            <a:xfrm>
              <a:off x="8452693" y="5380918"/>
              <a:ext cx="263739" cy="257115"/>
            </a:xfrm>
            <a:custGeom>
              <a:avLst/>
              <a:gdLst>
                <a:gd name="connsiteX0" fmla="*/ 246356 w 263738"/>
                <a:gd name="connsiteY0" fmla="*/ 65759 h 257115"/>
                <a:gd name="connsiteX1" fmla="*/ 198306 w 263738"/>
                <a:gd name="connsiteY1" fmla="*/ 17708 h 257115"/>
                <a:gd name="connsiteX2" fmla="*/ 132033 w 263738"/>
                <a:gd name="connsiteY2" fmla="*/ 0 h 257115"/>
                <a:gd name="connsiteX3" fmla="*/ 65759 w 263738"/>
                <a:gd name="connsiteY3" fmla="*/ 17708 h 257115"/>
                <a:gd name="connsiteX4" fmla="*/ 17708 w 263738"/>
                <a:gd name="connsiteY4" fmla="*/ 65759 h 257115"/>
                <a:gd name="connsiteX5" fmla="*/ 0 w 263738"/>
                <a:gd name="connsiteY5" fmla="*/ 132029 h 257115"/>
                <a:gd name="connsiteX6" fmla="*/ 25186 w 263738"/>
                <a:gd name="connsiteY6" fmla="*/ 209649 h 257115"/>
                <a:gd name="connsiteX7" fmla="*/ 90255 w 263738"/>
                <a:gd name="connsiteY7" fmla="*/ 257355 h 257115"/>
                <a:gd name="connsiteX8" fmla="*/ 97131 w 263738"/>
                <a:gd name="connsiteY8" fmla="*/ 256153 h 257115"/>
                <a:gd name="connsiteX9" fmla="*/ 99366 w 263738"/>
                <a:gd name="connsiteY9" fmla="*/ 250997 h 257115"/>
                <a:gd name="connsiteX10" fmla="*/ 99279 w 263738"/>
                <a:gd name="connsiteY10" fmla="*/ 241714 h 257115"/>
                <a:gd name="connsiteX11" fmla="*/ 99192 w 263738"/>
                <a:gd name="connsiteY11" fmla="*/ 226416 h 257115"/>
                <a:gd name="connsiteX12" fmla="*/ 95238 w 263738"/>
                <a:gd name="connsiteY12" fmla="*/ 227100 h 257115"/>
                <a:gd name="connsiteX13" fmla="*/ 85696 w 263738"/>
                <a:gd name="connsiteY13" fmla="*/ 227702 h 257115"/>
                <a:gd name="connsiteX14" fmla="*/ 73749 w 263738"/>
                <a:gd name="connsiteY14" fmla="*/ 226499 h 257115"/>
                <a:gd name="connsiteX15" fmla="*/ 62230 w 263738"/>
                <a:gd name="connsiteY15" fmla="*/ 221345 h 257115"/>
                <a:gd name="connsiteX16" fmla="*/ 54667 w 263738"/>
                <a:gd name="connsiteY16" fmla="*/ 210774 h 257115"/>
                <a:gd name="connsiteX17" fmla="*/ 52948 w 263738"/>
                <a:gd name="connsiteY17" fmla="*/ 206818 h 257115"/>
                <a:gd name="connsiteX18" fmla="*/ 47533 w 263738"/>
                <a:gd name="connsiteY18" fmla="*/ 198051 h 257115"/>
                <a:gd name="connsiteX19" fmla="*/ 40055 w 263738"/>
                <a:gd name="connsiteY19" fmla="*/ 191519 h 257115"/>
                <a:gd name="connsiteX20" fmla="*/ 38852 w 263738"/>
                <a:gd name="connsiteY20" fmla="*/ 190657 h 257115"/>
                <a:gd name="connsiteX21" fmla="*/ 36617 w 263738"/>
                <a:gd name="connsiteY21" fmla="*/ 188593 h 257115"/>
                <a:gd name="connsiteX22" fmla="*/ 35071 w 263738"/>
                <a:gd name="connsiteY22" fmla="*/ 186186 h 257115"/>
                <a:gd name="connsiteX23" fmla="*/ 35930 w 263738"/>
                <a:gd name="connsiteY23" fmla="*/ 184205 h 257115"/>
                <a:gd name="connsiteX24" fmla="*/ 40916 w 263738"/>
                <a:gd name="connsiteY24" fmla="*/ 183437 h 257115"/>
                <a:gd name="connsiteX25" fmla="*/ 44353 w 263738"/>
                <a:gd name="connsiteY25" fmla="*/ 183951 h 257115"/>
                <a:gd name="connsiteX26" fmla="*/ 52863 w 263738"/>
                <a:gd name="connsiteY26" fmla="*/ 188076 h 257115"/>
                <a:gd name="connsiteX27" fmla="*/ 61200 w 263738"/>
                <a:gd name="connsiteY27" fmla="*/ 197013 h 257115"/>
                <a:gd name="connsiteX28" fmla="*/ 70742 w 263738"/>
                <a:gd name="connsiteY28" fmla="*/ 207759 h 257115"/>
                <a:gd name="connsiteX29" fmla="*/ 82001 w 263738"/>
                <a:gd name="connsiteY29" fmla="*/ 211454 h 257115"/>
                <a:gd name="connsiteX30" fmla="*/ 91800 w 263738"/>
                <a:gd name="connsiteY30" fmla="*/ 210597 h 257115"/>
                <a:gd name="connsiteX31" fmla="*/ 99536 w 263738"/>
                <a:gd name="connsiteY31" fmla="*/ 208017 h 257115"/>
                <a:gd name="connsiteX32" fmla="*/ 107959 w 263738"/>
                <a:gd name="connsiteY32" fmla="*/ 190308 h 257115"/>
                <a:gd name="connsiteX33" fmla="*/ 90338 w 263738"/>
                <a:gd name="connsiteY33" fmla="*/ 187213 h 257115"/>
                <a:gd name="connsiteX34" fmla="*/ 74179 w 263738"/>
                <a:gd name="connsiteY34" fmla="*/ 180505 h 257115"/>
                <a:gd name="connsiteX35" fmla="*/ 60339 w 263738"/>
                <a:gd name="connsiteY35" fmla="*/ 168989 h 257115"/>
                <a:gd name="connsiteX36" fmla="*/ 51315 w 263738"/>
                <a:gd name="connsiteY36" fmla="*/ 150937 h 257115"/>
                <a:gd name="connsiteX37" fmla="*/ 47791 w 263738"/>
                <a:gd name="connsiteY37" fmla="*/ 125150 h 257115"/>
                <a:gd name="connsiteX38" fmla="*/ 61373 w 263738"/>
                <a:gd name="connsiteY38" fmla="*/ 89733 h 257115"/>
                <a:gd name="connsiteX39" fmla="*/ 62576 w 263738"/>
                <a:gd name="connsiteY39" fmla="*/ 54664 h 257115"/>
                <a:gd name="connsiteX40" fmla="*/ 77361 w 263738"/>
                <a:gd name="connsiteY40" fmla="*/ 56984 h 257115"/>
                <a:gd name="connsiteX41" fmla="*/ 91716 w 263738"/>
                <a:gd name="connsiteY41" fmla="*/ 63604 h 257115"/>
                <a:gd name="connsiteX42" fmla="*/ 99023 w 263738"/>
                <a:gd name="connsiteY42" fmla="*/ 68246 h 257115"/>
                <a:gd name="connsiteX43" fmla="*/ 132031 w 263738"/>
                <a:gd name="connsiteY43" fmla="*/ 63777 h 257115"/>
                <a:gd name="connsiteX44" fmla="*/ 165043 w 263738"/>
                <a:gd name="connsiteY44" fmla="*/ 68246 h 257115"/>
                <a:gd name="connsiteX45" fmla="*/ 171575 w 263738"/>
                <a:gd name="connsiteY45" fmla="*/ 64122 h 257115"/>
                <a:gd name="connsiteX46" fmla="*/ 187389 w 263738"/>
                <a:gd name="connsiteY46" fmla="*/ 56556 h 257115"/>
                <a:gd name="connsiteX47" fmla="*/ 201319 w 263738"/>
                <a:gd name="connsiteY47" fmla="*/ 54666 h 257115"/>
                <a:gd name="connsiteX48" fmla="*/ 202691 w 263738"/>
                <a:gd name="connsiteY48" fmla="*/ 89735 h 257115"/>
                <a:gd name="connsiteX49" fmla="*/ 216275 w 263738"/>
                <a:gd name="connsiteY49" fmla="*/ 125151 h 257115"/>
                <a:gd name="connsiteX50" fmla="*/ 212751 w 263738"/>
                <a:gd name="connsiteY50" fmla="*/ 151023 h 257115"/>
                <a:gd name="connsiteX51" fmla="*/ 203643 w 263738"/>
                <a:gd name="connsiteY51" fmla="*/ 169075 h 257115"/>
                <a:gd name="connsiteX52" fmla="*/ 189715 w 263738"/>
                <a:gd name="connsiteY52" fmla="*/ 180507 h 257115"/>
                <a:gd name="connsiteX53" fmla="*/ 173553 w 263738"/>
                <a:gd name="connsiteY53" fmla="*/ 187212 h 257115"/>
                <a:gd name="connsiteX54" fmla="*/ 155933 w 263738"/>
                <a:gd name="connsiteY54" fmla="*/ 190311 h 257115"/>
                <a:gd name="connsiteX55" fmla="*/ 164870 w 263738"/>
                <a:gd name="connsiteY55" fmla="*/ 214721 h 257115"/>
                <a:gd name="connsiteX56" fmla="*/ 164870 w 263738"/>
                <a:gd name="connsiteY56" fmla="*/ 250993 h 257115"/>
                <a:gd name="connsiteX57" fmla="*/ 167021 w 263738"/>
                <a:gd name="connsiteY57" fmla="*/ 256148 h 257115"/>
                <a:gd name="connsiteX58" fmla="*/ 173811 w 263738"/>
                <a:gd name="connsiteY58" fmla="*/ 257350 h 257115"/>
                <a:gd name="connsiteX59" fmla="*/ 238883 w 263738"/>
                <a:gd name="connsiteY59" fmla="*/ 209644 h 257115"/>
                <a:gd name="connsiteX60" fmla="*/ 264068 w 263738"/>
                <a:gd name="connsiteY60" fmla="*/ 132024 h 257115"/>
                <a:gd name="connsiteX61" fmla="*/ 246356 w 263738"/>
                <a:gd name="connsiteY61" fmla="*/ 65759 h 257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263738" h="257115">
                  <a:moveTo>
                    <a:pt x="246356" y="65759"/>
                  </a:moveTo>
                  <a:cubicBezTo>
                    <a:pt x="234549" y="45529"/>
                    <a:pt x="218534" y="29513"/>
                    <a:pt x="198306" y="17708"/>
                  </a:cubicBezTo>
                  <a:cubicBezTo>
                    <a:pt x="178076" y="5902"/>
                    <a:pt x="155990" y="0"/>
                    <a:pt x="132033" y="0"/>
                  </a:cubicBezTo>
                  <a:cubicBezTo>
                    <a:pt x="108079" y="0"/>
                    <a:pt x="85985" y="5903"/>
                    <a:pt x="65759" y="17708"/>
                  </a:cubicBezTo>
                  <a:cubicBezTo>
                    <a:pt x="45529" y="29513"/>
                    <a:pt x="29515" y="45529"/>
                    <a:pt x="17708" y="65759"/>
                  </a:cubicBezTo>
                  <a:cubicBezTo>
                    <a:pt x="5903" y="85988"/>
                    <a:pt x="0" y="108078"/>
                    <a:pt x="0" y="132029"/>
                  </a:cubicBezTo>
                  <a:cubicBezTo>
                    <a:pt x="0" y="160799"/>
                    <a:pt x="8394" y="186671"/>
                    <a:pt x="25186" y="209649"/>
                  </a:cubicBezTo>
                  <a:cubicBezTo>
                    <a:pt x="41976" y="232629"/>
                    <a:pt x="63666" y="248531"/>
                    <a:pt x="90255" y="257355"/>
                  </a:cubicBezTo>
                  <a:cubicBezTo>
                    <a:pt x="93350" y="257929"/>
                    <a:pt x="95641" y="257525"/>
                    <a:pt x="97131" y="256153"/>
                  </a:cubicBezTo>
                  <a:cubicBezTo>
                    <a:pt x="98621" y="254779"/>
                    <a:pt x="99366" y="253058"/>
                    <a:pt x="99366" y="250997"/>
                  </a:cubicBezTo>
                  <a:cubicBezTo>
                    <a:pt x="99366" y="250654"/>
                    <a:pt x="99336" y="247560"/>
                    <a:pt x="99279" y="241714"/>
                  </a:cubicBezTo>
                  <a:cubicBezTo>
                    <a:pt x="99220" y="235868"/>
                    <a:pt x="99192" y="230768"/>
                    <a:pt x="99192" y="226416"/>
                  </a:cubicBezTo>
                  <a:lnTo>
                    <a:pt x="95238" y="227100"/>
                  </a:lnTo>
                  <a:cubicBezTo>
                    <a:pt x="92717" y="227562"/>
                    <a:pt x="89536" y="227758"/>
                    <a:pt x="85696" y="227702"/>
                  </a:cubicBezTo>
                  <a:cubicBezTo>
                    <a:pt x="81858" y="227649"/>
                    <a:pt x="77874" y="227247"/>
                    <a:pt x="73749" y="226499"/>
                  </a:cubicBezTo>
                  <a:cubicBezTo>
                    <a:pt x="69622" y="225757"/>
                    <a:pt x="65783" y="224038"/>
                    <a:pt x="62230" y="221345"/>
                  </a:cubicBezTo>
                  <a:cubicBezTo>
                    <a:pt x="58678" y="218652"/>
                    <a:pt x="56157" y="215126"/>
                    <a:pt x="54667" y="210774"/>
                  </a:cubicBezTo>
                  <a:lnTo>
                    <a:pt x="52948" y="206818"/>
                  </a:lnTo>
                  <a:cubicBezTo>
                    <a:pt x="51802" y="204184"/>
                    <a:pt x="49998" y="201258"/>
                    <a:pt x="47533" y="198051"/>
                  </a:cubicBezTo>
                  <a:cubicBezTo>
                    <a:pt x="45069" y="194841"/>
                    <a:pt x="42576" y="192665"/>
                    <a:pt x="40055" y="191519"/>
                  </a:cubicBezTo>
                  <a:lnTo>
                    <a:pt x="38852" y="190657"/>
                  </a:lnTo>
                  <a:cubicBezTo>
                    <a:pt x="38049" y="190085"/>
                    <a:pt x="37305" y="189394"/>
                    <a:pt x="36617" y="188593"/>
                  </a:cubicBezTo>
                  <a:cubicBezTo>
                    <a:pt x="35929" y="187791"/>
                    <a:pt x="35414" y="186989"/>
                    <a:pt x="35071" y="186186"/>
                  </a:cubicBezTo>
                  <a:cubicBezTo>
                    <a:pt x="34726" y="185382"/>
                    <a:pt x="35012" y="184723"/>
                    <a:pt x="35930" y="184205"/>
                  </a:cubicBezTo>
                  <a:cubicBezTo>
                    <a:pt x="36848" y="183688"/>
                    <a:pt x="38508" y="183437"/>
                    <a:pt x="40916" y="183437"/>
                  </a:cubicBezTo>
                  <a:lnTo>
                    <a:pt x="44353" y="183951"/>
                  </a:lnTo>
                  <a:cubicBezTo>
                    <a:pt x="46645" y="184410"/>
                    <a:pt x="49481" y="185782"/>
                    <a:pt x="52863" y="188076"/>
                  </a:cubicBezTo>
                  <a:cubicBezTo>
                    <a:pt x="56243" y="190368"/>
                    <a:pt x="59022" y="193347"/>
                    <a:pt x="61200" y="197013"/>
                  </a:cubicBezTo>
                  <a:cubicBezTo>
                    <a:pt x="63837" y="201713"/>
                    <a:pt x="67015" y="205295"/>
                    <a:pt x="70742" y="207759"/>
                  </a:cubicBezTo>
                  <a:cubicBezTo>
                    <a:pt x="74465" y="210224"/>
                    <a:pt x="78220" y="211454"/>
                    <a:pt x="82001" y="211454"/>
                  </a:cubicBezTo>
                  <a:cubicBezTo>
                    <a:pt x="85783" y="211454"/>
                    <a:pt x="89049" y="211168"/>
                    <a:pt x="91800" y="210597"/>
                  </a:cubicBezTo>
                  <a:cubicBezTo>
                    <a:pt x="94549" y="210024"/>
                    <a:pt x="97128" y="209162"/>
                    <a:pt x="99536" y="208017"/>
                  </a:cubicBezTo>
                  <a:cubicBezTo>
                    <a:pt x="100568" y="200335"/>
                    <a:pt x="103376" y="194433"/>
                    <a:pt x="107959" y="190308"/>
                  </a:cubicBezTo>
                  <a:cubicBezTo>
                    <a:pt x="101427" y="189622"/>
                    <a:pt x="95554" y="188588"/>
                    <a:pt x="90338" y="187213"/>
                  </a:cubicBezTo>
                  <a:cubicBezTo>
                    <a:pt x="85124" y="185837"/>
                    <a:pt x="79737" y="183603"/>
                    <a:pt x="74179" y="180505"/>
                  </a:cubicBezTo>
                  <a:cubicBezTo>
                    <a:pt x="68618" y="177412"/>
                    <a:pt x="64005" y="173571"/>
                    <a:pt x="60339" y="168989"/>
                  </a:cubicBezTo>
                  <a:cubicBezTo>
                    <a:pt x="56672" y="164404"/>
                    <a:pt x="53662" y="158385"/>
                    <a:pt x="51315" y="150937"/>
                  </a:cubicBezTo>
                  <a:cubicBezTo>
                    <a:pt x="48966" y="143486"/>
                    <a:pt x="47791" y="134891"/>
                    <a:pt x="47791" y="125150"/>
                  </a:cubicBezTo>
                  <a:cubicBezTo>
                    <a:pt x="47791" y="111279"/>
                    <a:pt x="52319" y="99476"/>
                    <a:pt x="61373" y="89733"/>
                  </a:cubicBezTo>
                  <a:cubicBezTo>
                    <a:pt x="57132" y="79305"/>
                    <a:pt x="57532" y="67615"/>
                    <a:pt x="62576" y="54664"/>
                  </a:cubicBezTo>
                  <a:cubicBezTo>
                    <a:pt x="65900" y="53632"/>
                    <a:pt x="70829" y="54407"/>
                    <a:pt x="77361" y="56984"/>
                  </a:cubicBezTo>
                  <a:cubicBezTo>
                    <a:pt x="83894" y="59563"/>
                    <a:pt x="88678" y="61773"/>
                    <a:pt x="91716" y="63604"/>
                  </a:cubicBezTo>
                  <a:cubicBezTo>
                    <a:pt x="94755" y="65436"/>
                    <a:pt x="97189" y="66987"/>
                    <a:pt x="99023" y="68246"/>
                  </a:cubicBezTo>
                  <a:cubicBezTo>
                    <a:pt x="109684" y="65267"/>
                    <a:pt x="120686" y="63777"/>
                    <a:pt x="132031" y="63777"/>
                  </a:cubicBezTo>
                  <a:cubicBezTo>
                    <a:pt x="143377" y="63777"/>
                    <a:pt x="154381" y="65267"/>
                    <a:pt x="165043" y="68246"/>
                  </a:cubicBezTo>
                  <a:lnTo>
                    <a:pt x="171575" y="64122"/>
                  </a:lnTo>
                  <a:cubicBezTo>
                    <a:pt x="176043" y="61370"/>
                    <a:pt x="181318" y="58848"/>
                    <a:pt x="187389" y="56556"/>
                  </a:cubicBezTo>
                  <a:cubicBezTo>
                    <a:pt x="193463" y="54265"/>
                    <a:pt x="198108" y="53634"/>
                    <a:pt x="201319" y="54666"/>
                  </a:cubicBezTo>
                  <a:cubicBezTo>
                    <a:pt x="206474" y="67618"/>
                    <a:pt x="206934" y="79307"/>
                    <a:pt x="202691" y="89735"/>
                  </a:cubicBezTo>
                  <a:cubicBezTo>
                    <a:pt x="211745" y="99478"/>
                    <a:pt x="216275" y="111284"/>
                    <a:pt x="216275" y="125151"/>
                  </a:cubicBezTo>
                  <a:cubicBezTo>
                    <a:pt x="216275" y="134893"/>
                    <a:pt x="215096" y="143515"/>
                    <a:pt x="212751" y="151023"/>
                  </a:cubicBezTo>
                  <a:cubicBezTo>
                    <a:pt x="210402" y="158532"/>
                    <a:pt x="207367" y="164545"/>
                    <a:pt x="203643" y="169075"/>
                  </a:cubicBezTo>
                  <a:cubicBezTo>
                    <a:pt x="199915" y="173603"/>
                    <a:pt x="195273" y="177414"/>
                    <a:pt x="189715" y="180507"/>
                  </a:cubicBezTo>
                  <a:cubicBezTo>
                    <a:pt x="184156" y="183602"/>
                    <a:pt x="178767" y="185836"/>
                    <a:pt x="173553" y="187212"/>
                  </a:cubicBezTo>
                  <a:cubicBezTo>
                    <a:pt x="168338" y="188589"/>
                    <a:pt x="162465" y="189623"/>
                    <a:pt x="155933" y="190311"/>
                  </a:cubicBezTo>
                  <a:cubicBezTo>
                    <a:pt x="161891" y="195467"/>
                    <a:pt x="164870" y="203605"/>
                    <a:pt x="164870" y="214721"/>
                  </a:cubicBezTo>
                  <a:lnTo>
                    <a:pt x="164870" y="250993"/>
                  </a:lnTo>
                  <a:cubicBezTo>
                    <a:pt x="164870" y="253053"/>
                    <a:pt x="165586" y="254774"/>
                    <a:pt x="167021" y="256148"/>
                  </a:cubicBezTo>
                  <a:cubicBezTo>
                    <a:pt x="168453" y="257521"/>
                    <a:pt x="170716" y="257925"/>
                    <a:pt x="173811" y="257350"/>
                  </a:cubicBezTo>
                  <a:cubicBezTo>
                    <a:pt x="200403" y="248526"/>
                    <a:pt x="222093" y="232624"/>
                    <a:pt x="238883" y="209644"/>
                  </a:cubicBezTo>
                  <a:cubicBezTo>
                    <a:pt x="255671" y="186666"/>
                    <a:pt x="264068" y="160795"/>
                    <a:pt x="264068" y="132024"/>
                  </a:cubicBezTo>
                  <a:cubicBezTo>
                    <a:pt x="264062" y="108076"/>
                    <a:pt x="258156" y="85988"/>
                    <a:pt x="246356" y="65759"/>
                  </a:cubicBezTo>
                  <a:close/>
                </a:path>
              </a:pathLst>
            </a:custGeom>
            <a:grpFill/>
            <a:ln w="5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50548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2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D6E0A8F-B720-467D-8714-D9C0A3383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93" y="198521"/>
            <a:ext cx="5744187" cy="646095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59036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2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A9CFF81-B256-4CA1-9910-029FE5D16C79}"/>
              </a:ext>
            </a:extLst>
          </p:cNvPr>
          <p:cNvSpPr txBox="1"/>
          <p:nvPr/>
        </p:nvSpPr>
        <p:spPr>
          <a:xfrm>
            <a:off x="125253" y="108103"/>
            <a:ext cx="3859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</a:rPr>
              <a:t>Summarized data provided as .tsv</a:t>
            </a:r>
            <a:endParaRPr lang="en-US" b="1" dirty="0">
              <a:solidFill>
                <a:schemeClr val="accent1"/>
              </a:solidFill>
            </a:endParaRP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6C0D5DA5-0FCF-4DA2-BC1B-FCC696A4CB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1626"/>
          <a:stretch/>
        </p:blipFill>
        <p:spPr>
          <a:xfrm>
            <a:off x="734958" y="696739"/>
            <a:ext cx="2910667" cy="243439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5" name="Cross 44">
            <a:extLst>
              <a:ext uri="{FF2B5EF4-FFF2-40B4-BE49-F238E27FC236}">
                <a16:creationId xmlns:a16="http://schemas.microsoft.com/office/drawing/2014/main" id="{B46B6A51-1E16-43CC-9A95-7F5EE833DF82}"/>
              </a:ext>
            </a:extLst>
          </p:cNvPr>
          <p:cNvSpPr/>
          <p:nvPr/>
        </p:nvSpPr>
        <p:spPr>
          <a:xfrm>
            <a:off x="4166224" y="1523999"/>
            <a:ext cx="591127" cy="591127"/>
          </a:xfrm>
          <a:prstGeom prst="plus">
            <a:avLst>
              <a:gd name="adj" fmla="val 3593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509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2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032A95-5D02-48BF-8ABE-FB9E240F08B1}"/>
              </a:ext>
            </a:extLst>
          </p:cNvPr>
          <p:cNvSpPr txBox="1"/>
          <p:nvPr/>
        </p:nvSpPr>
        <p:spPr>
          <a:xfrm>
            <a:off x="149723" y="95650"/>
            <a:ext cx="3667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Full datasets provided as .xml(s)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5C1EAB30-0ECB-4DDF-9F5F-6539D21996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2744" y="609354"/>
            <a:ext cx="4141660" cy="257408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9" name="Cross 38">
            <a:extLst>
              <a:ext uri="{FF2B5EF4-FFF2-40B4-BE49-F238E27FC236}">
                <a16:creationId xmlns:a16="http://schemas.microsoft.com/office/drawing/2014/main" id="{C3DF16FA-E138-434A-8B92-DC98122966DA}"/>
              </a:ext>
            </a:extLst>
          </p:cNvPr>
          <p:cNvSpPr/>
          <p:nvPr/>
        </p:nvSpPr>
        <p:spPr>
          <a:xfrm>
            <a:off x="4572000" y="1600831"/>
            <a:ext cx="591127" cy="591127"/>
          </a:xfrm>
          <a:prstGeom prst="plus">
            <a:avLst>
              <a:gd name="adj" fmla="val 35938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8418F035-6326-4F1D-891D-852243A900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608" y="646083"/>
            <a:ext cx="815465" cy="945215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CE8F5F7F-5491-4921-94B4-B0A56C53537B}"/>
              </a:ext>
            </a:extLst>
          </p:cNvPr>
          <p:cNvGrpSpPr/>
          <p:nvPr/>
        </p:nvGrpSpPr>
        <p:grpSpPr>
          <a:xfrm>
            <a:off x="5663597" y="636555"/>
            <a:ext cx="831273" cy="964276"/>
            <a:chOff x="6862617" y="353364"/>
            <a:chExt cx="831273" cy="964276"/>
          </a:xfrm>
        </p:grpSpPr>
        <p:sp>
          <p:nvSpPr>
            <p:cNvPr id="42" name="Hexagon 41">
              <a:extLst>
                <a:ext uri="{FF2B5EF4-FFF2-40B4-BE49-F238E27FC236}">
                  <a16:creationId xmlns:a16="http://schemas.microsoft.com/office/drawing/2014/main" id="{D8BE715F-3C99-497A-B25A-CF68279D7912}"/>
                </a:ext>
              </a:extLst>
            </p:cNvPr>
            <p:cNvSpPr/>
            <p:nvPr/>
          </p:nvSpPr>
          <p:spPr>
            <a:xfrm rot="5400000">
              <a:off x="6796116" y="419865"/>
              <a:ext cx="964276" cy="831273"/>
            </a:xfrm>
            <a:prstGeom prst="hexagon">
              <a:avLst>
                <a:gd name="adj" fmla="val 29444"/>
                <a:gd name="vf" fmla="val 11547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Hexagon 42">
              <a:extLst>
                <a:ext uri="{FF2B5EF4-FFF2-40B4-BE49-F238E27FC236}">
                  <a16:creationId xmlns:a16="http://schemas.microsoft.com/office/drawing/2014/main" id="{5E5CFF63-676A-4C0D-859E-6EFC1742AA2F}"/>
                </a:ext>
              </a:extLst>
            </p:cNvPr>
            <p:cNvSpPr/>
            <p:nvPr/>
          </p:nvSpPr>
          <p:spPr>
            <a:xfrm rot="5400000">
              <a:off x="6852365" y="468355"/>
              <a:ext cx="851777" cy="734291"/>
            </a:xfrm>
            <a:prstGeom prst="hexagon">
              <a:avLst>
                <a:gd name="adj" fmla="val 29444"/>
                <a:gd name="vf" fmla="val 11547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349BEEE-9455-4BF1-8237-1BBB316370A6}"/>
                </a:ext>
              </a:extLst>
            </p:cNvPr>
            <p:cNvSpPr txBox="1"/>
            <p:nvPr/>
          </p:nvSpPr>
          <p:spPr>
            <a:xfrm>
              <a:off x="6922124" y="650834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1"/>
                  </a:solidFill>
                </a:rPr>
                <a:t>xml2</a:t>
              </a:r>
            </a:p>
          </p:txBody>
        </p:sp>
      </p:grpSp>
      <p:pic>
        <p:nvPicPr>
          <p:cNvPr id="45" name="Picture 44">
            <a:extLst>
              <a:ext uri="{FF2B5EF4-FFF2-40B4-BE49-F238E27FC236}">
                <a16:creationId xmlns:a16="http://schemas.microsoft.com/office/drawing/2014/main" id="{B99A0786-F0ED-4B43-8AC6-4FCE2CE3CA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810" y="655616"/>
            <a:ext cx="815465" cy="94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133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2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07B4803-3EDA-4B77-A4E6-A90ED3612D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0" y="923708"/>
            <a:ext cx="6663677" cy="5769192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1837DED7-53C3-49EA-9554-E4513E48A9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23" y="147995"/>
            <a:ext cx="1632167" cy="1884005"/>
          </a:xfrm>
          <a:prstGeom prst="rect">
            <a:avLst/>
          </a:prstGeom>
          <a:effectLst>
            <a:outerShdw blurRad="139700" dist="508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17541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2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E77012-BB0B-474C-B5EB-33BC35AB8848}"/>
              </a:ext>
            </a:extLst>
          </p:cNvPr>
          <p:cNvSpPr txBox="1"/>
          <p:nvPr/>
        </p:nvSpPr>
        <p:spPr>
          <a:xfrm>
            <a:off x="2150338" y="1696970"/>
            <a:ext cx="47140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8888FF"/>
                </a:solidFill>
              </a:rPr>
              <a:t>You’re welcome, my 50 users!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DF768A-979A-4F1B-937F-04DCDE854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6845" y="2325451"/>
            <a:ext cx="3510309" cy="263273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54396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2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7402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2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8096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157</TotalTime>
  <Words>54</Words>
  <Application>Microsoft Office PowerPoint</Application>
  <PresentationFormat>On-screen Show (4:3)</PresentationFormat>
  <Paragraphs>10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Segoe UI</vt:lpstr>
      <vt:lpstr>Segoe UI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Anh Tran</dc:creator>
  <cp:lastModifiedBy>Anh Nhat Tran</cp:lastModifiedBy>
  <cp:revision>27</cp:revision>
  <dcterms:created xsi:type="dcterms:W3CDTF">2019-04-26T03:42:21Z</dcterms:created>
  <dcterms:modified xsi:type="dcterms:W3CDTF">2019-04-26T21:48:13Z</dcterms:modified>
</cp:coreProperties>
</file>