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6" r:id="rId4"/>
    <p:sldId id="258" r:id="rId5"/>
    <p:sldId id="260" r:id="rId6"/>
    <p:sldId id="259" r:id="rId7"/>
    <p:sldId id="261" r:id="rId8"/>
    <p:sldId id="262" r:id="rId9"/>
    <p:sldId id="267" r:id="rId10"/>
    <p:sldId id="263" r:id="rId11"/>
    <p:sldId id="287" r:id="rId12"/>
    <p:sldId id="288" r:id="rId13"/>
    <p:sldId id="268" r:id="rId14"/>
    <p:sldId id="269" r:id="rId15"/>
    <p:sldId id="289" r:id="rId16"/>
    <p:sldId id="271" r:id="rId17"/>
    <p:sldId id="308" r:id="rId18"/>
    <p:sldId id="273" r:id="rId19"/>
    <p:sldId id="274" r:id="rId20"/>
    <p:sldId id="323" r:id="rId21"/>
    <p:sldId id="276" r:id="rId22"/>
    <p:sldId id="277" r:id="rId23"/>
    <p:sldId id="279" r:id="rId24"/>
    <p:sldId id="280" r:id="rId25"/>
    <p:sldId id="281" r:id="rId26"/>
    <p:sldId id="282" r:id="rId27"/>
    <p:sldId id="283" r:id="rId28"/>
    <p:sldId id="284" r:id="rId2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1457960" y="2767965"/>
            <a:ext cx="9276080" cy="1322070"/>
          </a:xfrm>
          <a:prstGeom prst="rect">
            <a:avLst/>
          </a:prstGeom>
          <a:solidFill>
            <a:schemeClr val="tx1"/>
          </a:solidFill>
          <a:ln>
            <a:noFill/>
          </a:ln>
        </p:spPr>
        <p:txBody>
          <a:bodyPr wrap="square" rtlCol="0" anchor="t">
            <a:spAutoFit/>
          </a:bodyPr>
          <a:p>
            <a:pPr algn="ctr"/>
            <a:r>
              <a:rPr lang="en-US" altLang="en-US" sz="8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NOTE C co ban </a:t>
            </a:r>
            <a:endParaRPr lang="en-US" altLang="en-US" sz="8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8635" y="944245"/>
            <a:ext cx="4808855" cy="368300"/>
          </a:xfrm>
          <a:prstGeom prst="rect">
            <a:avLst/>
          </a:prstGeom>
          <a:noFill/>
        </p:spPr>
        <p:txBody>
          <a:bodyPr wrap="square" rtlCol="0" anchor="t">
            <a:spAutoFit/>
          </a:bodyPr>
          <a:p>
            <a:r>
              <a:rPr lang="en-US">
                <a:solidFill>
                  <a:schemeClr val="bg1"/>
                </a:solidFill>
              </a:rPr>
              <a:t>+ Các ký tự điều khiển và ký tự đặc biệt</a:t>
            </a:r>
            <a:endParaRPr lang="en-US">
              <a:solidFill>
                <a:schemeClr val="bg1"/>
              </a:solidFill>
            </a:endParaRPr>
          </a:p>
        </p:txBody>
      </p:sp>
      <p:graphicFrame>
        <p:nvGraphicFramePr>
          <p:cNvPr id="3" name="Table 2"/>
          <p:cNvGraphicFramePr/>
          <p:nvPr/>
        </p:nvGraphicFramePr>
        <p:xfrm>
          <a:off x="508635" y="1854835"/>
          <a:ext cx="5755005" cy="3307080"/>
        </p:xfrm>
        <a:graphic>
          <a:graphicData uri="http://schemas.openxmlformats.org/drawingml/2006/table">
            <a:tbl>
              <a:tblPr firstRow="1" bandRow="1">
                <a:tableStyleId>{5C22544A-7EE6-4342-B048-85BDC9FD1C3A}</a:tableStyleId>
              </a:tblPr>
              <a:tblGrid>
                <a:gridCol w="1145540"/>
                <a:gridCol w="4609465"/>
              </a:tblGrid>
              <a:tr h="640080">
                <a:tc>
                  <a:txBody>
                    <a:bodyPr/>
                    <a:p>
                      <a:pPr>
                        <a:buNone/>
                      </a:pPr>
                      <a:r>
                        <a:rPr lang="en-US" altLang="en-US" b="0">
                          <a:solidFill>
                            <a:schemeClr val="tx1"/>
                          </a:solidFill>
                        </a:rPr>
                        <a:t>\n</a:t>
                      </a:r>
                      <a:endParaRPr lang="en-US" altLang="en-US" b="0">
                        <a:solidFill>
                          <a:schemeClr val="tx1"/>
                        </a:solidFill>
                      </a:endParaRPr>
                    </a:p>
                  </a:txBody>
                  <a:tcPr/>
                </a:tc>
                <a:tc>
                  <a:txBody>
                    <a:bodyPr/>
                    <a:p>
                      <a:pPr>
                        <a:buNone/>
                      </a:pPr>
                      <a:r>
                        <a:rPr lang="en-US" altLang="en-US" b="0">
                          <a:solidFill>
                            <a:schemeClr val="tx1"/>
                          </a:solidFill>
                        </a:rPr>
                        <a:t>Nhảy xuống dòng kế tiếp canh về cột đầu tiên</a:t>
                      </a:r>
                      <a:endParaRPr lang="en-US" altLang="en-US" b="0">
                        <a:solidFill>
                          <a:schemeClr val="tx1"/>
                        </a:solidFill>
                      </a:endParaRPr>
                    </a:p>
                  </a:txBody>
                  <a:tcPr/>
                </a:tc>
              </a:tr>
              <a:tr h="381000">
                <a:tc>
                  <a:txBody>
                    <a:bodyPr/>
                    <a:p>
                      <a:pPr>
                        <a:buNone/>
                      </a:pPr>
                      <a:r>
                        <a:rPr lang="en-US" altLang="en-US"/>
                        <a:t>\t</a:t>
                      </a:r>
                      <a:endParaRPr lang="en-US" altLang="en-US"/>
                    </a:p>
                  </a:txBody>
                  <a:tcPr/>
                </a:tc>
                <a:tc>
                  <a:txBody>
                    <a:bodyPr/>
                    <a:p>
                      <a:pPr>
                        <a:buNone/>
                      </a:pPr>
                      <a:r>
                        <a:rPr lang="en-US" altLang="en-US"/>
                        <a:t>Canh cột tab ngang </a:t>
                      </a:r>
                      <a:endParaRPr lang="en-US" altLang="en-US"/>
                    </a:p>
                  </a:txBody>
                  <a:tcPr/>
                </a:tc>
              </a:tr>
              <a:tr h="381000">
                <a:tc>
                  <a:txBody>
                    <a:bodyPr/>
                    <a:p>
                      <a:pPr>
                        <a:buNone/>
                      </a:pPr>
                      <a:r>
                        <a:rPr lang="en-US" altLang="en-US"/>
                        <a:t>\r</a:t>
                      </a:r>
                      <a:endParaRPr lang="en-US" altLang="en-US"/>
                    </a:p>
                  </a:txBody>
                  <a:tcPr/>
                </a:tc>
                <a:tc>
                  <a:txBody>
                    <a:bodyPr/>
                    <a:p>
                      <a:pPr>
                        <a:buNone/>
                      </a:pPr>
                      <a:r>
                        <a:rPr lang="en-US" altLang="en-US"/>
                        <a:t>Nhảy về đầu hàng, không xuống hàng</a:t>
                      </a:r>
                      <a:endParaRPr lang="en-US" altLang="en-US"/>
                    </a:p>
                  </a:txBody>
                  <a:tcPr/>
                </a:tc>
              </a:tr>
              <a:tr h="381000">
                <a:tc>
                  <a:txBody>
                    <a:bodyPr/>
                    <a:p>
                      <a:pPr>
                        <a:buNone/>
                      </a:pPr>
                      <a:r>
                        <a:rPr lang="en-US" altLang="en-US"/>
                        <a:t>\a </a:t>
                      </a:r>
                      <a:endParaRPr lang="en-US" altLang="en-US"/>
                    </a:p>
                  </a:txBody>
                  <a:tcPr/>
                </a:tc>
                <a:tc>
                  <a:txBody>
                    <a:bodyPr/>
                    <a:p>
                      <a:pPr>
                        <a:buNone/>
                      </a:pPr>
                      <a:r>
                        <a:rPr lang="en-US" altLang="en-US"/>
                        <a:t>Tiếng kêu bíp</a:t>
                      </a:r>
                      <a:endParaRPr lang="en-US" altLang="en-US"/>
                    </a:p>
                  </a:txBody>
                  <a:tcPr/>
                </a:tc>
              </a:tr>
              <a:tr h="381000">
                <a:tc>
                  <a:txBody>
                    <a:bodyPr/>
                    <a:p>
                      <a:pPr>
                        <a:buNone/>
                      </a:pPr>
                      <a:r>
                        <a:rPr lang="en-US" altLang="en-US"/>
                        <a:t>\\</a:t>
                      </a:r>
                      <a:endParaRPr lang="en-US" altLang="en-US"/>
                    </a:p>
                  </a:txBody>
                  <a:tcPr/>
                </a:tc>
                <a:tc>
                  <a:txBody>
                    <a:bodyPr/>
                    <a:p>
                      <a:pPr>
                        <a:buNone/>
                      </a:pPr>
                      <a:r>
                        <a:rPr lang="en-US" altLang="en-US"/>
                        <a:t>In ra dấu \</a:t>
                      </a:r>
                      <a:endParaRPr lang="en-US" altLang="en-US"/>
                    </a:p>
                  </a:txBody>
                  <a:tcPr/>
                </a:tc>
              </a:tr>
              <a:tr h="381000">
                <a:tc>
                  <a:txBody>
                    <a:bodyPr/>
                    <a:p>
                      <a:pPr>
                        <a:buNone/>
                      </a:pPr>
                      <a:r>
                        <a:rPr lang="en-US" altLang="en-US"/>
                        <a:t>\”</a:t>
                      </a:r>
                      <a:endParaRPr lang="en-US" altLang="en-US"/>
                    </a:p>
                  </a:txBody>
                  <a:tcPr/>
                </a:tc>
                <a:tc>
                  <a:txBody>
                    <a:bodyPr/>
                    <a:p>
                      <a:pPr>
                        <a:buNone/>
                      </a:pPr>
                      <a:r>
                        <a:rPr lang="en-US" altLang="en-US"/>
                        <a:t>In ra dấu “</a:t>
                      </a:r>
                      <a:endParaRPr lang="en-US" altLang="en-US"/>
                    </a:p>
                  </a:txBody>
                  <a:tcPr/>
                </a:tc>
              </a:tr>
              <a:tr h="381000">
                <a:tc>
                  <a:txBody>
                    <a:bodyPr/>
                    <a:p>
                      <a:pPr>
                        <a:buNone/>
                      </a:pPr>
                      <a:r>
                        <a:rPr lang="en-US" altLang="en-US"/>
                        <a:t>\'</a:t>
                      </a:r>
                      <a:endParaRPr lang="en-US" altLang="en-US"/>
                    </a:p>
                  </a:txBody>
                  <a:tcPr/>
                </a:tc>
                <a:tc>
                  <a:txBody>
                    <a:bodyPr/>
                    <a:p>
                      <a:pPr>
                        <a:buNone/>
                      </a:pPr>
                      <a:r>
                        <a:rPr lang="en-US" altLang="en-US"/>
                        <a:t>In ra dấu '</a:t>
                      </a:r>
                      <a:endParaRPr lang="en-US" altLang="en-US"/>
                    </a:p>
                  </a:txBody>
                  <a:tcPr/>
                </a:tc>
              </a:tr>
              <a:tr h="381000">
                <a:tc>
                  <a:txBody>
                    <a:bodyPr/>
                    <a:p>
                      <a:pPr>
                        <a:buNone/>
                      </a:pPr>
                      <a:r>
                        <a:rPr lang="en-US" altLang="en-US"/>
                        <a:t>%%</a:t>
                      </a:r>
                      <a:endParaRPr lang="en-US" altLang="en-US"/>
                    </a:p>
                  </a:txBody>
                  <a:tcPr/>
                </a:tc>
                <a:tc>
                  <a:txBody>
                    <a:bodyPr/>
                    <a:p>
                      <a:pPr>
                        <a:buNone/>
                      </a:pPr>
                      <a:r>
                        <a:rPr lang="en-US" altLang="en-US"/>
                        <a:t>In ra dấu %</a:t>
                      </a:r>
                      <a:endParaRPr lang="en-US" altLang="en-US"/>
                    </a:p>
                  </a:txBody>
                  <a:tcPr/>
                </a:tc>
              </a:tr>
            </a:tbl>
          </a:graphicData>
        </a:graphic>
      </p:graphicFrame>
      <p:sp>
        <p:nvSpPr>
          <p:cNvPr id="4" name="Text Box 3"/>
          <p:cNvSpPr txBox="1"/>
          <p:nvPr/>
        </p:nvSpPr>
        <p:spPr>
          <a:xfrm>
            <a:off x="7771130" y="1854835"/>
            <a:ext cx="3927475" cy="1198880"/>
          </a:xfrm>
          <a:prstGeom prst="rect">
            <a:avLst/>
          </a:prstGeom>
          <a:noFill/>
        </p:spPr>
        <p:txBody>
          <a:bodyPr wrap="square" rtlCol="0">
            <a:spAutoFit/>
          </a:bodyPr>
          <a:p>
            <a:r>
              <a:rPr lang="en-US" altLang="en-US">
                <a:solidFill>
                  <a:srgbClr val="FF0000"/>
                </a:solidFill>
              </a:rPr>
              <a:t>- Bề rộng trường</a:t>
            </a:r>
            <a:endParaRPr lang="en-US" altLang="en-US">
              <a:solidFill>
                <a:srgbClr val="FF0000"/>
              </a:solidFill>
            </a:endParaRPr>
          </a:p>
          <a:p>
            <a:r>
              <a:rPr lang="en-US" altLang="en-US">
                <a:solidFill>
                  <a:srgbClr val="FF0000"/>
                </a:solidFill>
              </a:rPr>
              <a:t>- Dấu - trước Bề rộng trường sẽ dịch giá trị sang trái</a:t>
            </a:r>
            <a:endParaRPr lang="en-US" altLang="en-US">
              <a:solidFill>
                <a:srgbClr val="FF0000"/>
              </a:solidFill>
            </a:endParaRPr>
          </a:p>
          <a:p>
            <a:r>
              <a:rPr lang="en-US" altLang="en-US">
                <a:solidFill>
                  <a:srgbClr val="FF0000"/>
                </a:solidFill>
              </a:rPr>
              <a:t>- Số số lẻ (Số số sau dấu phẩy)</a:t>
            </a:r>
            <a:endParaRPr lang="en-US" altLang="en-US">
              <a:solidFill>
                <a:srgbClr val="FF0000"/>
              </a:solidFill>
            </a:endParaRPr>
          </a:p>
        </p:txBody>
      </p:sp>
      <p:sp>
        <p:nvSpPr>
          <p:cNvPr id="5" name="Text Box 4"/>
          <p:cNvSpPr txBox="1"/>
          <p:nvPr/>
        </p:nvSpPr>
        <p:spPr>
          <a:xfrm>
            <a:off x="7867650" y="3166745"/>
            <a:ext cx="3733800" cy="1753235"/>
          </a:xfrm>
          <a:prstGeom prst="rect">
            <a:avLst/>
          </a:prstGeom>
          <a:noFill/>
          <a:ln>
            <a:solidFill>
              <a:schemeClr val="accent1"/>
            </a:solidFill>
          </a:ln>
        </p:spPr>
        <p:txBody>
          <a:bodyPr wrap="square" rtlCol="0">
            <a:spAutoFit/>
          </a:bodyPr>
          <a:p>
            <a:r>
              <a:rPr lang="en-US" altLang="en-US" b="1">
                <a:solidFill>
                  <a:srgbClr val="FF0000"/>
                </a:solidFill>
              </a:rPr>
              <a:t>Đ</a:t>
            </a:r>
            <a:r>
              <a:rPr lang="en-US" b="1">
                <a:solidFill>
                  <a:srgbClr val="FF0000"/>
                </a:solidFill>
              </a:rPr>
              <a:t>ịnhdạng:</a:t>
            </a:r>
            <a:endParaRPr lang="en-US"/>
          </a:p>
          <a:p>
            <a:endParaRPr lang="en-US">
              <a:solidFill>
                <a:srgbClr val="FF0000"/>
              </a:solidFill>
            </a:endParaRPr>
          </a:p>
          <a:p>
            <a:r>
              <a:rPr lang="en-US">
                <a:solidFill>
                  <a:schemeClr val="bg1"/>
                </a:solidFill>
              </a:rPr>
              <a:t>%[flags][width][.precision]type </a:t>
            </a:r>
            <a:endParaRPr lang="en-US">
              <a:solidFill>
                <a:srgbClr val="FF0000"/>
              </a:solidFill>
            </a:endParaRPr>
          </a:p>
          <a:p>
            <a:r>
              <a:rPr lang="en-US" altLang="en-US">
                <a:solidFill>
                  <a:srgbClr val="FF0000"/>
                </a:solidFill>
              </a:rPr>
              <a:t>(đối với các kiểu số thực)</a:t>
            </a:r>
            <a:endParaRPr lang="en-US" altLang="en-US">
              <a:solidFill>
                <a:srgbClr val="FF0000"/>
              </a:solidFill>
            </a:endParaRPr>
          </a:p>
          <a:p>
            <a:endParaRPr lang="en-US">
              <a:solidFill>
                <a:srgbClr val="FF0000"/>
              </a:solidFill>
            </a:endParaRPr>
          </a:p>
          <a:p>
            <a:r>
              <a:rPr lang="en-US" b="1">
                <a:solidFill>
                  <a:srgbClr val="FF0000"/>
                </a:solidFill>
              </a:rPr>
              <a:t>Vídụ:</a:t>
            </a:r>
            <a:r>
              <a:rPr lang="en-US">
                <a:solidFill>
                  <a:srgbClr val="FF0000"/>
                </a:solidFill>
              </a:rPr>
              <a:t> %+15.5f</a:t>
            </a:r>
            <a:endParaRPr lang="en-US">
              <a:solidFill>
                <a:srgbClr val="FF0000"/>
              </a:solidFill>
            </a:endParaRPr>
          </a:p>
        </p:txBody>
      </p:sp>
      <p:cxnSp>
        <p:nvCxnSpPr>
          <p:cNvPr id="6" name="Straight Connector 5"/>
          <p:cNvCxnSpPr/>
          <p:nvPr/>
        </p:nvCxnSpPr>
        <p:spPr>
          <a:xfrm flipV="1">
            <a:off x="7112635" y="267970"/>
            <a:ext cx="0" cy="601789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7644130" y="4286250"/>
            <a:ext cx="308610" cy="32131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9145" y="721360"/>
            <a:ext cx="10633710" cy="3415030"/>
          </a:xfrm>
          <a:prstGeom prst="rect">
            <a:avLst/>
          </a:prstGeom>
          <a:noFill/>
          <a:ln>
            <a:solidFill>
              <a:schemeClr val="bg1"/>
            </a:solidFill>
          </a:ln>
        </p:spPr>
        <p:txBody>
          <a:bodyPr wrap="square" rtlCol="0" anchor="t">
            <a:spAutoFit/>
          </a:bodyPr>
          <a:p>
            <a:r>
              <a:rPr lang="en-US">
                <a:solidFill>
                  <a:schemeClr val="bg1"/>
                </a:solidFill>
              </a:rPr>
              <a:t>Nếu bạn định biên dịch chương trình C với thư viện </a:t>
            </a:r>
            <a:r>
              <a:rPr lang="en-US" b="1">
                <a:solidFill>
                  <a:schemeClr val="bg1"/>
                </a:solidFill>
              </a:rPr>
              <a:t>math.h</a:t>
            </a:r>
            <a:r>
              <a:rPr lang="en-US">
                <a:solidFill>
                  <a:schemeClr val="bg1"/>
                </a:solidFill>
              </a:rPr>
              <a:t> trong LINUX bằng GCC hoặc G ++, bạn sẽ phải sử dụng tùy chọn Nottlm sau lệnh biên dịch.</a:t>
            </a:r>
            <a:endParaRPr lang="en-US">
              <a:solidFill>
                <a:schemeClr val="bg1"/>
              </a:solidFill>
            </a:endParaRPr>
          </a:p>
          <a:p>
            <a:endParaRPr lang="en-US">
              <a:solidFill>
                <a:schemeClr val="bg1"/>
              </a:solidFill>
            </a:endParaRPr>
          </a:p>
          <a:p>
            <a:r>
              <a:rPr lang="en-US">
                <a:solidFill>
                  <a:srgbClr val="FF0000"/>
                </a:solidFill>
              </a:rPr>
              <a:t>gcc xyz.c -o xyz -lm</a:t>
            </a:r>
            <a:endParaRPr lang="en-US">
              <a:solidFill>
                <a:srgbClr val="FF0000"/>
              </a:solidFill>
            </a:endParaRPr>
          </a:p>
          <a:p>
            <a:r>
              <a:rPr lang="en-US" altLang="en-US">
                <a:solidFill>
                  <a:srgbClr val="FF0000"/>
                </a:solidFill>
              </a:rPr>
              <a:t>gcc -o file file.c -lm</a:t>
            </a:r>
            <a:endParaRPr lang="en-US">
              <a:solidFill>
                <a:schemeClr val="bg1"/>
              </a:solidFill>
            </a:endParaRPr>
          </a:p>
          <a:p>
            <a:endParaRPr lang="en-US">
              <a:solidFill>
                <a:schemeClr val="bg1"/>
              </a:solidFill>
            </a:endParaRPr>
          </a:p>
          <a:p>
            <a:r>
              <a:rPr lang="en-US">
                <a:solidFill>
                  <a:schemeClr val="bg1"/>
                </a:solidFill>
              </a:rPr>
              <a:t>Đây</a:t>
            </a:r>
            <a:endParaRPr lang="en-US">
              <a:solidFill>
                <a:schemeClr val="bg1"/>
              </a:solidFill>
            </a:endParaRPr>
          </a:p>
          <a:p>
            <a:r>
              <a:rPr lang="en-US" b="1">
                <a:solidFill>
                  <a:schemeClr val="bg1"/>
                </a:solidFill>
              </a:rPr>
              <a:t>gcc</a:t>
            </a:r>
            <a:r>
              <a:rPr lang="en-US">
                <a:solidFill>
                  <a:schemeClr val="bg1"/>
                </a:solidFill>
              </a:rPr>
              <a:t> là lệnh biên dịch (tên trình biên dịch)</a:t>
            </a:r>
            <a:endParaRPr lang="en-US">
              <a:solidFill>
                <a:schemeClr val="bg1"/>
              </a:solidFill>
            </a:endParaRPr>
          </a:p>
          <a:p>
            <a:r>
              <a:rPr lang="en-US" b="1">
                <a:solidFill>
                  <a:schemeClr val="bg1"/>
                </a:solidFill>
              </a:rPr>
              <a:t>xyz.c</a:t>
            </a:r>
            <a:r>
              <a:rPr lang="en-US">
                <a:solidFill>
                  <a:schemeClr val="bg1"/>
                </a:solidFill>
              </a:rPr>
              <a:t> là tên tệp nguồn.</a:t>
            </a:r>
            <a:endParaRPr lang="en-US">
              <a:solidFill>
                <a:schemeClr val="bg1"/>
              </a:solidFill>
            </a:endParaRPr>
          </a:p>
          <a:p>
            <a:r>
              <a:rPr lang="en-US" b="1">
                <a:solidFill>
                  <a:schemeClr val="bg1"/>
                </a:solidFill>
              </a:rPr>
              <a:t>-o</a:t>
            </a:r>
            <a:r>
              <a:rPr lang="en-US">
                <a:solidFill>
                  <a:schemeClr val="bg1"/>
                </a:solidFill>
              </a:rPr>
              <a:t> là một tùy chọn để chỉ định tệp đầu ra.</a:t>
            </a:r>
            <a:endParaRPr lang="en-US">
              <a:solidFill>
                <a:schemeClr val="bg1"/>
              </a:solidFill>
            </a:endParaRPr>
          </a:p>
          <a:p>
            <a:r>
              <a:rPr lang="en-US" b="1">
                <a:solidFill>
                  <a:schemeClr val="bg1"/>
                </a:solidFill>
              </a:rPr>
              <a:t>xyz</a:t>
            </a:r>
            <a:r>
              <a:rPr lang="en-US">
                <a:solidFill>
                  <a:schemeClr val="bg1"/>
                </a:solidFill>
              </a:rPr>
              <a:t> là tên của tệp đầu ra.</a:t>
            </a:r>
            <a:endParaRPr lang="en-US">
              <a:solidFill>
                <a:schemeClr val="bg1"/>
              </a:solidFill>
            </a:endParaRPr>
          </a:p>
          <a:p>
            <a:r>
              <a:rPr lang="en-US" b="1">
                <a:solidFill>
                  <a:schemeClr val="bg1"/>
                </a:solidFill>
              </a:rPr>
              <a:t>-lm</a:t>
            </a:r>
            <a:r>
              <a:rPr lang="en-US">
                <a:solidFill>
                  <a:schemeClr val="bg1"/>
                </a:solidFill>
              </a:rPr>
              <a:t> là một tùy chọn để liên kết thư viện toán học ( libm ).</a:t>
            </a:r>
            <a:endParaRPr lang="en-US">
              <a:solidFill>
                <a:schemeClr val="bg1"/>
              </a:solidFill>
            </a:endParaRPr>
          </a:p>
        </p:txBody>
      </p:sp>
      <p:sp>
        <p:nvSpPr>
          <p:cNvPr id="3" name="Text Box 2"/>
          <p:cNvSpPr txBox="1"/>
          <p:nvPr/>
        </p:nvSpPr>
        <p:spPr>
          <a:xfrm>
            <a:off x="779145" y="4902200"/>
            <a:ext cx="7693660" cy="368300"/>
          </a:xfrm>
          <a:prstGeom prst="rect">
            <a:avLst/>
          </a:prstGeom>
          <a:noFill/>
          <a:ln>
            <a:solidFill>
              <a:schemeClr val="bg1"/>
            </a:solidFill>
          </a:ln>
        </p:spPr>
        <p:txBody>
          <a:bodyPr wrap="square" rtlCol="0" anchor="t">
            <a:spAutoFit/>
          </a:bodyPr>
          <a:p>
            <a:r>
              <a:rPr lang="en-US" altLang="en-US">
                <a:solidFill>
                  <a:schemeClr val="bg1"/>
                </a:solidFill>
              </a:rPr>
              <a:t>Đ</a:t>
            </a:r>
            <a:r>
              <a:rPr lang="en-US">
                <a:solidFill>
                  <a:schemeClr val="bg1"/>
                </a:solidFill>
              </a:rPr>
              <a:t>ể biết thêm chi tiết ở đây là liên kết chứa bài viết đầy đủ về nó.</a:t>
            </a:r>
            <a:endParaRPr lang="en-US">
              <a:solidFill>
                <a:schemeClr val="bg1"/>
              </a:solidFill>
            </a:endParaRPr>
          </a:p>
        </p:txBody>
      </p:sp>
      <p:sp>
        <p:nvSpPr>
          <p:cNvPr id="4" name="Text Box 3"/>
          <p:cNvSpPr txBox="1"/>
          <p:nvPr/>
        </p:nvSpPr>
        <p:spPr>
          <a:xfrm>
            <a:off x="779145" y="5270500"/>
            <a:ext cx="7693660" cy="645160"/>
          </a:xfrm>
          <a:prstGeom prst="rect">
            <a:avLst/>
          </a:prstGeom>
          <a:noFill/>
          <a:ln>
            <a:solidFill>
              <a:schemeClr val="bg1"/>
            </a:solidFill>
          </a:ln>
        </p:spPr>
        <p:txBody>
          <a:bodyPr wrap="square" rtlCol="0" anchor="t">
            <a:spAutoFit/>
          </a:bodyPr>
          <a:p>
            <a:r>
              <a:rPr lang="en-US">
                <a:solidFill>
                  <a:schemeClr val="bg1"/>
                </a:solidFill>
              </a:rPr>
              <a:t>https://www.includehelp.com/c-programming-questions/compiling-program-with-math-library-linux.aspx</a:t>
            </a:r>
            <a:endParaRPr lang="en-US">
              <a:solidFill>
                <a:schemeClr val="bg1"/>
              </a:solidFill>
            </a:endParaRPr>
          </a:p>
        </p:txBody>
      </p:sp>
      <p:sp>
        <p:nvSpPr>
          <p:cNvPr id="5" name="Text Box 4"/>
          <p:cNvSpPr txBox="1"/>
          <p:nvPr/>
        </p:nvSpPr>
        <p:spPr>
          <a:xfrm>
            <a:off x="779145" y="353060"/>
            <a:ext cx="3263900" cy="368300"/>
          </a:xfrm>
          <a:prstGeom prst="rect">
            <a:avLst/>
          </a:prstGeom>
          <a:noFill/>
        </p:spPr>
        <p:txBody>
          <a:bodyPr wrap="square" rtlCol="0">
            <a:spAutoFit/>
          </a:bodyPr>
          <a:p>
            <a:r>
              <a:rPr lang="en-US" altLang="en-US" b="1">
                <a:solidFill>
                  <a:srgbClr val="FF0000"/>
                </a:solidFill>
              </a:rPr>
              <a:t>Biên dịch trong Ubuntu</a:t>
            </a:r>
            <a:endParaRPr lang="en-US" altLang="en-US" b="1">
              <a:solidFill>
                <a:srgbClr val="FF0000"/>
              </a:solidFill>
            </a:endParaRPr>
          </a:p>
        </p:txBody>
      </p:sp>
      <p:sp>
        <p:nvSpPr>
          <p:cNvPr id="6" name="Text Box 5"/>
          <p:cNvSpPr txBox="1"/>
          <p:nvPr/>
        </p:nvSpPr>
        <p:spPr>
          <a:xfrm>
            <a:off x="779145" y="4533900"/>
            <a:ext cx="4103370" cy="368300"/>
          </a:xfrm>
          <a:prstGeom prst="rect">
            <a:avLst/>
          </a:prstGeom>
          <a:noFill/>
        </p:spPr>
        <p:txBody>
          <a:bodyPr wrap="square" rtlCol="0">
            <a:spAutoFit/>
          </a:bodyPr>
          <a:p>
            <a:r>
              <a:rPr lang="en-US" altLang="en-US" b="1">
                <a:solidFill>
                  <a:srgbClr val="FF0000"/>
                </a:solidFill>
              </a:rPr>
              <a:t>About &lt;math.h&gt; và biên dịch </a:t>
            </a:r>
            <a:endParaRPr lang="en-US" altLang="en-US"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415925" y="1531620"/>
            <a:ext cx="10372725" cy="988060"/>
          </a:xfrm>
          <a:prstGeom prst="rect">
            <a:avLst/>
          </a:prstGeom>
        </p:spPr>
      </p:pic>
      <p:sp>
        <p:nvSpPr>
          <p:cNvPr id="6" name="Text Box 5"/>
          <p:cNvSpPr txBox="1"/>
          <p:nvPr/>
        </p:nvSpPr>
        <p:spPr>
          <a:xfrm>
            <a:off x="415925" y="3568700"/>
            <a:ext cx="10525125" cy="2584450"/>
          </a:xfrm>
          <a:prstGeom prst="rect">
            <a:avLst/>
          </a:prstGeom>
          <a:noFill/>
          <a:ln>
            <a:solidFill>
              <a:schemeClr val="bg1"/>
            </a:solidFill>
          </a:ln>
        </p:spPr>
        <p:txBody>
          <a:bodyPr wrap="square" rtlCol="0" anchor="t">
            <a:spAutoFit/>
          </a:bodyPr>
          <a:p>
            <a:r>
              <a:rPr lang="en-US">
                <a:ln>
                  <a:noFill/>
                </a:ln>
                <a:solidFill>
                  <a:schemeClr val="bg1"/>
                </a:solidFill>
              </a:rPr>
              <a:t>Kiểu dữ liệu Boolean là một kiểu dữ liệu có chỉ có thể nhận một trong hai giá trị như đúng/sai (true/false, yes/no, 1/0) nhằm đại diện cho hai giá trị thật (truth value).</a:t>
            </a:r>
            <a:endParaRPr lang="en-US">
              <a:ln>
                <a:noFill/>
              </a:ln>
              <a:solidFill>
                <a:schemeClr val="bg1"/>
              </a:solidFill>
            </a:endParaRPr>
          </a:p>
          <a:p>
            <a:endParaRPr lang="en-US">
              <a:ln>
                <a:noFill/>
              </a:ln>
              <a:solidFill>
                <a:schemeClr val="bg1"/>
              </a:solidFill>
            </a:endParaRPr>
          </a:p>
          <a:p>
            <a:r>
              <a:rPr lang="en-US">
                <a:ln>
                  <a:noFill/>
                </a:ln>
                <a:solidFill>
                  <a:schemeClr val="bg1"/>
                </a:solidFill>
              </a:rPr>
              <a:t>Trong lập trình C kiểu boolean sẽ được gọi là bool (trong Java thì gọi là boolean, trong Python thì gọi là bool… tùy theo ngôn ngữ).</a:t>
            </a:r>
            <a:endParaRPr lang="en-US">
              <a:ln>
                <a:noFill/>
              </a:ln>
              <a:solidFill>
                <a:schemeClr val="bg1"/>
              </a:solidFill>
            </a:endParaRPr>
          </a:p>
          <a:p>
            <a:endParaRPr lang="en-US">
              <a:ln>
                <a:noFill/>
              </a:ln>
              <a:solidFill>
                <a:schemeClr val="bg1"/>
              </a:solidFill>
            </a:endParaRPr>
          </a:p>
          <a:p>
            <a:r>
              <a:rPr lang="en-US">
                <a:ln>
                  <a:noFill/>
                </a:ln>
                <a:solidFill>
                  <a:schemeClr val="bg1"/>
                </a:solidFill>
              </a:rPr>
              <a:t>Ban đầu, ngôn ngữ C không hỗ trợ kiểu bool, mà nó dùng số integer để biểu thị true/false (0 tức là false, khác 0 tức là true). Bắt đầu từ phiên bản C99 standard for C language thì mới bắt đầu hỗ trợ kiểu bool.</a:t>
            </a:r>
            <a:endParaRPr lang="en-US">
              <a:ln>
                <a:noFill/>
              </a:ln>
              <a:solidFill>
                <a:schemeClr val="bg1"/>
              </a:solidFill>
            </a:endParaRPr>
          </a:p>
        </p:txBody>
      </p:sp>
      <p:sp>
        <p:nvSpPr>
          <p:cNvPr id="7" name="Text Box 6"/>
          <p:cNvSpPr txBox="1"/>
          <p:nvPr/>
        </p:nvSpPr>
        <p:spPr>
          <a:xfrm>
            <a:off x="415925" y="3114040"/>
            <a:ext cx="2540000" cy="368300"/>
          </a:xfrm>
          <a:prstGeom prst="rect">
            <a:avLst/>
          </a:prstGeom>
          <a:noFill/>
          <a:ln>
            <a:noFill/>
          </a:ln>
        </p:spPr>
        <p:txBody>
          <a:bodyPr wrap="square" rtlCol="0" anchor="t">
            <a:spAutoFit/>
          </a:bodyPr>
          <a:p>
            <a:r>
              <a:rPr lang="en-US" b="1">
                <a:ln>
                  <a:noFill/>
                </a:ln>
                <a:solidFill>
                  <a:srgbClr val="FF0000"/>
                </a:solidFill>
              </a:rPr>
              <a:t>ABOUT BOOLEAN</a:t>
            </a:r>
            <a:endParaRPr lang="en-US" b="1">
              <a:ln>
                <a:noFill/>
              </a:ln>
              <a:solidFill>
                <a:srgbClr val="FF0000"/>
              </a:solidFill>
            </a:endParaRPr>
          </a:p>
        </p:txBody>
      </p:sp>
      <p:sp>
        <p:nvSpPr>
          <p:cNvPr id="8" name="Text Box 7"/>
          <p:cNvSpPr txBox="1"/>
          <p:nvPr/>
        </p:nvSpPr>
        <p:spPr>
          <a:xfrm>
            <a:off x="2354580" y="107315"/>
            <a:ext cx="7482840" cy="829945"/>
          </a:xfrm>
          <a:prstGeom prst="rect">
            <a:avLst/>
          </a:prstGeom>
          <a:solidFill>
            <a:schemeClr val="accent1"/>
          </a:solidFill>
        </p:spPr>
        <p:txBody>
          <a:bodyPr wrap="square" rtlCol="0" anchor="t">
            <a:spAutoFit/>
          </a:bodyPr>
          <a:p>
            <a:pPr algn="ctr"/>
            <a:r>
              <a:rPr lang="en-US" sz="2400" b="1">
                <a:solidFill>
                  <a:schemeClr val="bg1"/>
                </a:solidFill>
                <a:effectLst/>
              </a:rPr>
              <a:t>Bài 5 : CẤU TRÚC RẼ NHÁNH CÓ ĐIỀU KIỆN</a:t>
            </a:r>
            <a:endParaRPr lang="en-US" sz="2400" b="1">
              <a:solidFill>
                <a:schemeClr val="bg1"/>
              </a:solidFill>
              <a:effectLst/>
            </a:endParaRPr>
          </a:p>
          <a:p>
            <a:pPr algn="ctr"/>
            <a:r>
              <a:rPr lang="en-US" sz="2400" b="1">
                <a:solidFill>
                  <a:schemeClr val="bg1"/>
                </a:solidFill>
                <a:effectLst/>
              </a:rPr>
              <a:t>(Cấu trúc chọn)</a:t>
            </a:r>
            <a:endParaRPr lang="en-US" sz="2400" b="1">
              <a:solidFill>
                <a:schemeClr val="bg1"/>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71780" y="482600"/>
            <a:ext cx="9960610" cy="563118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t">
            <a:spAutoFit/>
          </a:bodyPr>
          <a:p>
            <a:r>
              <a:rPr lang="en-US">
                <a:solidFill>
                  <a:schemeClr val="bg1"/>
                </a:solidFill>
              </a:rPr>
              <a:t>Do tất cả dữ liệu khi nhập vào máy tính sẽ được lưu trước trong vùng nhớ đệm stdin sau đó mới truyền giá trị vào cho từng biến thông qua lệnh gán scanf. Trong trường hợp bạn nhập dư dữ liệu, các giá trị còn tồn trên stdin sẽ được chuyển tiếp cho các lệnh gán tiếp theo.</a:t>
            </a:r>
            <a:endParaRPr lang="en-US">
              <a:solidFill>
                <a:schemeClr val="bg1"/>
              </a:solidFill>
            </a:endParaRPr>
          </a:p>
          <a:p>
            <a:r>
              <a:rPr lang="en-US">
                <a:solidFill>
                  <a:schemeClr val="bg1"/>
                </a:solidFill>
              </a:rPr>
              <a:t>Đặc biệt, mỗi lần kết thúc lệnh nhập của bạn bằng phím enter đều lưu trên vùng nhớ đệm dưới dạng kí tự \n.</a:t>
            </a:r>
            <a:endParaRPr lang="en-US">
              <a:solidFill>
                <a:schemeClr val="bg1"/>
              </a:solidFill>
            </a:endParaRPr>
          </a:p>
          <a:p>
            <a:r>
              <a:rPr lang="en-US">
                <a:solidFill>
                  <a:schemeClr val="bg1"/>
                </a:solidFill>
              </a:rPr>
              <a:t>Đối với kiểu số nguyên %d , lệnh scanf chỉ tra các giá trị có kiểu số nguyên nên sẽ bỏ qua kí tự \n. Do vậy, bạn nhập số B không gặp vấn đề gì.</a:t>
            </a:r>
            <a:endParaRPr lang="en-US">
              <a:solidFill>
                <a:schemeClr val="bg1"/>
              </a:solidFill>
            </a:endParaRPr>
          </a:p>
          <a:p>
            <a:r>
              <a:rPr lang="en-US">
                <a:solidFill>
                  <a:schemeClr val="bg1"/>
                </a:solidFill>
              </a:rPr>
              <a:t>Riêng đối với kiểu kí tự %c, kí tự \n sẽ được đọc dựa theo bảng mã ASCII, do vậy vô tình làm trôi lệnh gán đối với kiểu kí tự của bạn.</a:t>
            </a:r>
            <a:endParaRPr lang="en-US">
              <a:solidFill>
                <a:schemeClr val="bg1"/>
              </a:solidFill>
            </a:endParaRPr>
          </a:p>
          <a:p>
            <a:r>
              <a:rPr lang="en-US">
                <a:solidFill>
                  <a:schemeClr val="bg1"/>
                </a:solidFill>
              </a:rPr>
              <a:t>Cách khắc phục: Bạn xóa vùng nhớ đệm trước khi cần nhập kiểu kí tự nào bằng lệnh</a:t>
            </a:r>
            <a:endParaRPr lang="en-US">
              <a:solidFill>
                <a:schemeClr val="bg1"/>
              </a:solidFill>
            </a:endParaRPr>
          </a:p>
          <a:p>
            <a:endParaRPr lang="en-US">
              <a:solidFill>
                <a:schemeClr val="bg1"/>
              </a:solidFill>
            </a:endParaRPr>
          </a:p>
          <a:p>
            <a:r>
              <a:rPr lang="en-US">
                <a:solidFill>
                  <a:schemeClr val="bg1"/>
                </a:solidFill>
              </a:rPr>
              <a:t>fflush(stdin)</a:t>
            </a:r>
            <a:endParaRPr lang="en-US">
              <a:solidFill>
                <a:schemeClr val="bg1"/>
              </a:solidFill>
            </a:endParaRPr>
          </a:p>
          <a:p>
            <a:r>
              <a:rPr lang="en-US">
                <a:solidFill>
                  <a:schemeClr val="bg1"/>
                </a:solidFill>
              </a:rPr>
              <a:t>scanf("%c", &amp;pheptinh);</a:t>
            </a:r>
            <a:endParaRPr lang="en-US">
              <a:solidFill>
                <a:schemeClr val="bg1"/>
              </a:solidFill>
            </a:endParaRPr>
          </a:p>
          <a:p>
            <a:endParaRPr lang="en-US">
              <a:solidFill>
                <a:schemeClr val="bg1"/>
              </a:solidFill>
            </a:endParaRPr>
          </a:p>
          <a:p>
            <a:r>
              <a:rPr lang="en-US">
                <a:solidFill>
                  <a:schemeClr val="bg1"/>
                </a:solidFill>
              </a:rPr>
              <a:t>Tại sao lỗi các bạn trên đã giải thích rõ ràng, mình chỉ không đồng ý khi các bạn ấy gợi ý dùng lệnh fflush(stdin). Mình không hiểu lý do gì mà mọi người hay dùng lênh đó gọi là xóa bộ đệm vì theo như mô tả thì hàm fflush() chỉ có tác dụng cho stdout và stderr đối với stdin nó là không xác định.</a:t>
            </a:r>
            <a:endParaRPr lang="en-US">
              <a:solidFill>
                <a:schemeClr val="bg1"/>
              </a:solidFill>
            </a:endParaRPr>
          </a:p>
          <a:p>
            <a:r>
              <a:rPr lang="en-US">
                <a:solidFill>
                  <a:schemeClr val="bg1"/>
                </a:solidFill>
              </a:rPr>
              <a:t>https://gsamaras.wordpress.com/code/caution-when-reading-char-with-scanf-c/</a:t>
            </a:r>
            <a:endParaRPr lang="en-US">
              <a:solidFill>
                <a:schemeClr val="bg1"/>
              </a:solidFill>
            </a:endParaRPr>
          </a:p>
        </p:txBody>
      </p:sp>
      <p:sp>
        <p:nvSpPr>
          <p:cNvPr id="4" name="Text Box 3"/>
          <p:cNvSpPr txBox="1"/>
          <p:nvPr/>
        </p:nvSpPr>
        <p:spPr>
          <a:xfrm>
            <a:off x="10440035" y="1590675"/>
            <a:ext cx="1661795" cy="3415030"/>
          </a:xfrm>
          <a:prstGeom prst="rect">
            <a:avLst/>
          </a:prstGeom>
          <a:noFill/>
          <a:ln>
            <a:solidFill>
              <a:schemeClr val="bg1"/>
            </a:solidFill>
          </a:ln>
        </p:spPr>
        <p:txBody>
          <a:bodyPr wrap="square" rtlCol="0">
            <a:spAutoFit/>
          </a:bodyPr>
          <a:p>
            <a:r>
              <a:rPr lang="en-US" altLang="en-US" b="1">
                <a:solidFill>
                  <a:srgbClr val="FF0000"/>
                </a:solidFill>
              </a:rPr>
              <a:t>Giải pháp:</a:t>
            </a:r>
            <a:endParaRPr lang="en-US" altLang="en-US" b="1">
              <a:solidFill>
                <a:srgbClr val="FF0000"/>
              </a:solidFill>
            </a:endParaRPr>
          </a:p>
          <a:p>
            <a:endParaRPr lang="en-US" altLang="en-US">
              <a:solidFill>
                <a:schemeClr val="bg1"/>
              </a:solidFill>
            </a:endParaRPr>
          </a:p>
          <a:p>
            <a:r>
              <a:rPr lang="en-US" altLang="en-US">
                <a:solidFill>
                  <a:schemeClr val="bg1"/>
                </a:solidFill>
              </a:rPr>
              <a:t>- Sử dụng dấu “ “ trước kiểu trả về %c.</a:t>
            </a:r>
            <a:endParaRPr lang="en-US" altLang="en-US">
              <a:solidFill>
                <a:schemeClr val="bg1"/>
              </a:solidFill>
            </a:endParaRPr>
          </a:p>
          <a:p>
            <a:endParaRPr lang="en-US" altLang="en-US">
              <a:solidFill>
                <a:schemeClr val="bg1"/>
              </a:solidFill>
            </a:endParaRPr>
          </a:p>
          <a:p>
            <a:r>
              <a:rPr lang="en-US" altLang="en-US">
                <a:solidFill>
                  <a:schemeClr val="bg1"/>
                </a:solidFill>
              </a:rPr>
              <a:t>- dùng hàm gets() và để trống trong thu viện curses.h</a:t>
            </a:r>
            <a:endParaRPr lang="en-US"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7265" y="1085850"/>
            <a:ext cx="4996815" cy="460375"/>
          </a:xfrm>
          <a:prstGeom prst="rect">
            <a:avLst/>
          </a:prstGeom>
          <a:noFill/>
          <a:ln>
            <a:noFill/>
          </a:ln>
        </p:spPr>
        <p:txBody>
          <a:bodyPr wrap="square" rtlCol="0">
            <a:spAutoFit/>
          </a:bodyPr>
          <a:p>
            <a:pPr algn="ctr"/>
            <a:r>
              <a:rPr lang="en-US" altLang="en-US" sz="2400" b="1">
                <a:solidFill>
                  <a:srgbClr val="FF0000"/>
                </a:solidFill>
              </a:rPr>
              <a:t>LỆNH CONTINUE TRONG C</a:t>
            </a:r>
            <a:endParaRPr lang="en-US" altLang="en-US" sz="2400" b="1">
              <a:solidFill>
                <a:srgbClr val="FF0000"/>
              </a:solidFill>
            </a:endParaRPr>
          </a:p>
        </p:txBody>
      </p:sp>
      <p:sp>
        <p:nvSpPr>
          <p:cNvPr id="5" name="Text Box 4"/>
          <p:cNvSpPr txBox="1"/>
          <p:nvPr/>
        </p:nvSpPr>
        <p:spPr>
          <a:xfrm>
            <a:off x="977265" y="1546225"/>
            <a:ext cx="10236835" cy="2584450"/>
          </a:xfrm>
          <a:prstGeom prst="rect">
            <a:avLst/>
          </a:prstGeom>
          <a:noFill/>
          <a:ln>
            <a:solidFill>
              <a:schemeClr val="bg1"/>
            </a:solidFill>
          </a:ln>
        </p:spPr>
        <p:txBody>
          <a:bodyPr wrap="square" rtlCol="0" anchor="t">
            <a:spAutoFit/>
          </a:bodyPr>
          <a:p>
            <a:r>
              <a:rPr lang="en-US" altLang="en-US">
                <a:solidFill>
                  <a:schemeClr val="bg1"/>
                </a:solidFill>
              </a:rPr>
              <a:t>NHẮC ĐẾN BREAK THÌ CHÚNG TA KHÔNG THỂ KHÔNG NHẮC ĐẾN </a:t>
            </a:r>
            <a:r>
              <a:rPr lang="en-US" altLang="en-US">
                <a:solidFill>
                  <a:srgbClr val="FF0000"/>
                </a:solidFill>
              </a:rPr>
              <a:t>CONTINUE</a:t>
            </a:r>
            <a:r>
              <a:rPr lang="en-US" altLang="en-US">
                <a:solidFill>
                  <a:schemeClr val="bg1"/>
                </a:solidFill>
              </a:rPr>
              <a:t>.</a:t>
            </a:r>
            <a:endParaRPr lang="en-US">
              <a:solidFill>
                <a:schemeClr val="bg1"/>
              </a:solidFill>
            </a:endParaRPr>
          </a:p>
          <a:p>
            <a:endParaRPr lang="en-US">
              <a:solidFill>
                <a:schemeClr val="bg1"/>
              </a:solidFill>
            </a:endParaRPr>
          </a:p>
          <a:p>
            <a:r>
              <a:rPr lang="en-US">
                <a:solidFill>
                  <a:schemeClr val="bg1"/>
                </a:solidFill>
              </a:rPr>
              <a:t>Câu lệnh continue trong C hoạt động giống như câu lệnh break. Thay vì buộc kết thúc vòng lặp, nó buộc trở về kiểm tra điều kiện để thực hiện vòng lặp tiếp theo và bỏ qua các lệnh bên trong vòn lặp hiện tại sau lệnh continue.</a:t>
            </a:r>
            <a:endParaRPr lang="en-US">
              <a:solidFill>
                <a:schemeClr val="bg1"/>
              </a:solidFill>
            </a:endParaRPr>
          </a:p>
          <a:p>
            <a:endParaRPr lang="en-US">
              <a:solidFill>
                <a:schemeClr val="bg1"/>
              </a:solidFill>
            </a:endParaRPr>
          </a:p>
          <a:p>
            <a:r>
              <a:rPr lang="en-US">
                <a:solidFill>
                  <a:schemeClr val="bg1"/>
                </a:solidFill>
              </a:rPr>
              <a:t>Đối với vòng lặp for, câu lệnh continue làm cho điều khiển chương trình tăng hoặc giảm biến đếm của vòng lặp. Đối với vòng lặp while và do-while, câu lệnh continue làm cho điều khiển chương trình quay về đầu vòng lặp và kiểm tra điều kiện của vòng lặp. </a:t>
            </a:r>
            <a:endParaRPr 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from 2021-02-27 20-37-54"/>
          <p:cNvPicPr>
            <a:picLocks noChangeAspect="1"/>
          </p:cNvPicPr>
          <p:nvPr/>
        </p:nvPicPr>
        <p:blipFill>
          <a:blip r:embed="rId1"/>
          <a:stretch>
            <a:fillRect/>
          </a:stretch>
        </p:blipFill>
        <p:spPr>
          <a:xfrm>
            <a:off x="944880" y="1717675"/>
            <a:ext cx="4657090" cy="3685540"/>
          </a:xfrm>
          <a:prstGeom prst="rect">
            <a:avLst/>
          </a:prstGeom>
        </p:spPr>
      </p:pic>
      <p:pic>
        <p:nvPicPr>
          <p:cNvPr id="7" name="Picture 6" descr="Screenshot from 2021-02-27 20-38-36"/>
          <p:cNvPicPr>
            <a:picLocks noChangeAspect="1"/>
          </p:cNvPicPr>
          <p:nvPr/>
        </p:nvPicPr>
        <p:blipFill>
          <a:blip r:embed="rId2"/>
          <a:stretch>
            <a:fillRect/>
          </a:stretch>
        </p:blipFill>
        <p:spPr>
          <a:xfrm>
            <a:off x="5876925" y="1732915"/>
            <a:ext cx="6088380" cy="33921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4695" y="965835"/>
            <a:ext cx="9135745" cy="1753235"/>
          </a:xfrm>
          <a:prstGeom prst="rect">
            <a:avLst/>
          </a:prstGeom>
          <a:noFill/>
          <a:ln>
            <a:solidFill>
              <a:schemeClr val="bg1"/>
            </a:solidFill>
          </a:ln>
        </p:spPr>
        <p:txBody>
          <a:bodyPr wrap="square" rtlCol="0" anchor="t">
            <a:spAutoFit/>
          </a:bodyPr>
          <a:p>
            <a:r>
              <a:rPr lang="en-US" b="1">
                <a:solidFill>
                  <a:srgbClr val="FF0000"/>
                </a:solidFill>
              </a:rPr>
              <a:t>++i</a:t>
            </a:r>
            <a:r>
              <a:rPr lang="en-US">
                <a:solidFill>
                  <a:schemeClr val="bg1"/>
                </a:solidFill>
              </a:rPr>
              <a:t> tăng giá trị của i lên 1 và trả về giá trị mới đó.</a:t>
            </a:r>
            <a:endParaRPr lang="en-US">
              <a:solidFill>
                <a:schemeClr val="bg1"/>
              </a:solidFill>
            </a:endParaRPr>
          </a:p>
          <a:p>
            <a:endParaRPr lang="en-US">
              <a:solidFill>
                <a:schemeClr val="bg1"/>
              </a:solidFill>
            </a:endParaRPr>
          </a:p>
          <a:p>
            <a:r>
              <a:rPr lang="en-US" b="1">
                <a:solidFill>
                  <a:srgbClr val="FF0000"/>
                </a:solidFill>
              </a:rPr>
              <a:t>i++</a:t>
            </a:r>
            <a:r>
              <a:rPr lang="en-US">
                <a:solidFill>
                  <a:schemeClr val="bg1"/>
                </a:solidFill>
              </a:rPr>
              <a:t> cũng tương tự</a:t>
            </a:r>
            <a:r>
              <a:rPr lang="en-US" altLang="en-US">
                <a:solidFill>
                  <a:schemeClr val="bg1"/>
                </a:solidFill>
              </a:rPr>
              <a:t>,</a:t>
            </a:r>
            <a:r>
              <a:rPr lang="en-US">
                <a:solidFill>
                  <a:schemeClr val="bg1"/>
                </a:solidFill>
              </a:rPr>
              <a:t> nhưng giá trị trả về là giá trị ban đầu của i trước khi được tăng lên 1.</a:t>
            </a:r>
            <a:endParaRPr lang="en-US">
              <a:solidFill>
                <a:schemeClr val="bg1"/>
              </a:solidFill>
            </a:endParaRPr>
          </a:p>
          <a:p>
            <a:endParaRPr lang="en-US">
              <a:solidFill>
                <a:schemeClr val="bg1"/>
              </a:solidFill>
            </a:endParaRPr>
          </a:p>
          <a:p>
            <a:r>
              <a:rPr lang="en-US">
                <a:solidFill>
                  <a:schemeClr val="bg1"/>
                </a:solidFill>
              </a:rPr>
              <a:t>https://codelearn.io/sharing/su-khac-biet-giua-i-va-i-la-gi</a:t>
            </a:r>
            <a:endParaRPr lang="en-US">
              <a:solidFill>
                <a:schemeClr val="bg1"/>
              </a:solidFill>
            </a:endParaRPr>
          </a:p>
        </p:txBody>
      </p:sp>
      <p:sp>
        <p:nvSpPr>
          <p:cNvPr id="5" name="Text Box 4"/>
          <p:cNvSpPr txBox="1"/>
          <p:nvPr/>
        </p:nvSpPr>
        <p:spPr>
          <a:xfrm>
            <a:off x="734695" y="2950845"/>
            <a:ext cx="10803890" cy="3415030"/>
          </a:xfrm>
          <a:prstGeom prst="rect">
            <a:avLst/>
          </a:prstGeom>
          <a:noFill/>
          <a:ln>
            <a:solidFill>
              <a:schemeClr val="bg1"/>
            </a:solidFill>
          </a:ln>
        </p:spPr>
        <p:txBody>
          <a:bodyPr wrap="square" rtlCol="0">
            <a:spAutoFit/>
          </a:bodyPr>
          <a:p>
            <a:r>
              <a:rPr lang="en-US" altLang="en-US" b="1">
                <a:solidFill>
                  <a:srgbClr val="FF0000"/>
                </a:solidFill>
              </a:rPr>
              <a:t>Thứ tự thực hiện for</a:t>
            </a:r>
            <a:br>
              <a:rPr lang="en-US" altLang="en-US">
                <a:solidFill>
                  <a:schemeClr val="bg1"/>
                </a:solidFill>
              </a:rPr>
            </a:br>
            <a:r>
              <a:rPr lang="en-US" altLang="en-US">
                <a:solidFill>
                  <a:schemeClr val="bg1"/>
                </a:solidFill>
              </a:rPr>
              <a:t>bt1 -&gt; bt2 -&gt; khối lệnh +(-&gt;) bt3</a:t>
            </a:r>
            <a:endParaRPr lang="en-US" altLang="en-US">
              <a:solidFill>
                <a:schemeClr val="bg1"/>
              </a:solidFill>
            </a:endParaRPr>
          </a:p>
          <a:p>
            <a:endParaRPr lang="en-US" altLang="en-US">
              <a:solidFill>
                <a:schemeClr val="bg1"/>
              </a:solidFill>
            </a:endParaRPr>
          </a:p>
          <a:p>
            <a:r>
              <a:rPr lang="en-US" altLang="en-US" b="1">
                <a:solidFill>
                  <a:srgbClr val="FF0000"/>
                </a:solidFill>
                <a:effectLst>
                  <a:outerShdw blurRad="38100" dist="38100" dir="2700000" algn="tl">
                    <a:srgbClr val="000000">
                      <a:alpha val="43137"/>
                    </a:srgbClr>
                  </a:outerShdw>
                </a:effectLst>
              </a:rPr>
              <a:t>Thứ tự i++ trong while</a:t>
            </a:r>
            <a:endParaRPr lang="en-US" altLang="en-US">
              <a:solidFill>
                <a:schemeClr val="bg1"/>
              </a:solidFill>
            </a:endParaRPr>
          </a:p>
          <a:p>
            <a:r>
              <a:rPr lang="en-US" altLang="en-US" u="sng">
                <a:solidFill>
                  <a:schemeClr val="bg1"/>
                </a:solidFill>
              </a:rPr>
              <a:t>VD:</a:t>
            </a:r>
            <a:r>
              <a:rPr lang="en-US" altLang="en-US">
                <a:solidFill>
                  <a:schemeClr val="bg1"/>
                </a:solidFill>
              </a:rPr>
              <a:t> 	i=0; </a:t>
            </a:r>
            <a:r>
              <a:rPr lang="en-US" altLang="en-US" i="1">
                <a:solidFill>
                  <a:schemeClr val="bg1"/>
                </a:solidFill>
              </a:rPr>
              <a:t>//chon n=5.</a:t>
            </a:r>
            <a:endParaRPr lang="en-US" altLang="en-US">
              <a:solidFill>
                <a:schemeClr val="bg1"/>
              </a:solidFill>
            </a:endParaRPr>
          </a:p>
          <a:p>
            <a:r>
              <a:rPr lang="en-US" altLang="en-US">
                <a:solidFill>
                  <a:schemeClr val="bg1"/>
                </a:solidFill>
              </a:rPr>
              <a:t>	while(i++&lt;n)  </a:t>
            </a:r>
            <a:r>
              <a:rPr lang="en-US" altLang="en-US" i="1">
                <a:solidFill>
                  <a:schemeClr val="bg1"/>
                </a:solidFill>
              </a:rPr>
              <a:t>//i ban dau o day la 0, i cuoi cung la 4.</a:t>
            </a:r>
            <a:endParaRPr lang="en-US" altLang="en-US">
              <a:solidFill>
                <a:schemeClr val="bg1"/>
              </a:solidFill>
            </a:endParaRPr>
          </a:p>
          <a:p>
            <a:r>
              <a:rPr lang="en-US" altLang="en-US">
                <a:solidFill>
                  <a:schemeClr val="bg1"/>
                </a:solidFill>
              </a:rPr>
              <a:t>	{</a:t>
            </a:r>
            <a:endParaRPr lang="en-US" altLang="en-US">
              <a:solidFill>
                <a:schemeClr val="bg1"/>
              </a:solidFill>
            </a:endParaRPr>
          </a:p>
          <a:p>
            <a:r>
              <a:rPr lang="en-US" altLang="en-US">
                <a:solidFill>
                  <a:schemeClr val="bg1"/>
                </a:solidFill>
              </a:rPr>
              <a:t>		sum = sum + i; </a:t>
            </a:r>
            <a:r>
              <a:rPr lang="en-US" altLang="en-US" i="1">
                <a:solidFill>
                  <a:schemeClr val="bg1"/>
                </a:solidFill>
              </a:rPr>
              <a:t>//i ban dau xuong day la 1, cuoi cung la 5.</a:t>
            </a:r>
            <a:endParaRPr lang="en-US" altLang="en-US">
              <a:solidFill>
                <a:schemeClr val="bg1"/>
              </a:solidFill>
            </a:endParaRPr>
          </a:p>
          <a:p>
            <a:r>
              <a:rPr lang="en-US" altLang="en-US">
                <a:solidFill>
                  <a:schemeClr val="bg1"/>
                </a:solidFill>
              </a:rPr>
              <a:t>		printf("%d\n",i); </a:t>
            </a:r>
            <a:r>
              <a:rPr lang="en-US" altLang="en-US" i="1">
                <a:solidFill>
                  <a:schemeClr val="bg1"/>
                </a:solidFill>
              </a:rPr>
              <a:t>//i ban dau xuong day cung la 1, cuoi cung la 5.</a:t>
            </a:r>
            <a:endParaRPr lang="en-US" altLang="en-US">
              <a:solidFill>
                <a:schemeClr val="bg1"/>
              </a:solidFill>
            </a:endParaRPr>
          </a:p>
          <a:p>
            <a:r>
              <a:rPr lang="en-US" altLang="en-US">
                <a:solidFill>
                  <a:schemeClr val="bg1"/>
                </a:solidFill>
              </a:rPr>
              <a:t>	}</a:t>
            </a:r>
            <a:endParaRPr lang="en-US" altLang="en-US">
              <a:solidFill>
                <a:schemeClr val="bg1"/>
              </a:solidFill>
            </a:endParaRPr>
          </a:p>
          <a:p>
            <a:r>
              <a:rPr lang="en-US" altLang="en-US">
                <a:solidFill>
                  <a:schemeClr val="bg1"/>
                </a:solidFill>
              </a:rPr>
              <a:t>OR</a:t>
            </a:r>
            <a:endParaRPr lang="en-US" altLang="en-US">
              <a:solidFill>
                <a:schemeClr val="bg1"/>
              </a:solidFill>
            </a:endParaRPr>
          </a:p>
          <a:p>
            <a:r>
              <a:rPr lang="en-US" altLang="en-US">
                <a:solidFill>
                  <a:schemeClr val="bg1"/>
                </a:solidFill>
              </a:rPr>
              <a:t>while(sum = sum + i,i++&lt;n); </a:t>
            </a:r>
            <a:r>
              <a:rPr lang="en-US" altLang="en-US" i="1">
                <a:solidFill>
                  <a:schemeClr val="bg1"/>
                </a:solidFill>
              </a:rPr>
              <a:t>// i ban dau la 0, het cau lenh thanh 1, 0+1+2+3+4+5 = 15</a:t>
            </a:r>
            <a:endParaRPr lang="en-US" altLang="en-US" i="1">
              <a:solidFill>
                <a:schemeClr val="bg1"/>
              </a:solidFill>
            </a:endParaRPr>
          </a:p>
        </p:txBody>
      </p:sp>
      <p:sp>
        <p:nvSpPr>
          <p:cNvPr id="6" name="Text Box 5"/>
          <p:cNvSpPr txBox="1"/>
          <p:nvPr/>
        </p:nvSpPr>
        <p:spPr>
          <a:xfrm>
            <a:off x="4131310" y="49530"/>
            <a:ext cx="3929380" cy="829945"/>
          </a:xfrm>
          <a:prstGeom prst="rect">
            <a:avLst/>
          </a:prstGeom>
          <a:solidFill>
            <a:srgbClr val="00B0F0"/>
          </a:solidFill>
        </p:spPr>
        <p:txBody>
          <a:bodyPr wrap="square" rtlCol="0" anchor="t">
            <a:spAutoFit/>
          </a:bodyPr>
          <a:p>
            <a:pPr algn="ctr"/>
            <a:r>
              <a:rPr lang="en-US" sz="2400" b="1">
                <a:solidFill>
                  <a:schemeClr val="bg1"/>
                </a:solidFill>
              </a:rPr>
              <a:t>Bài 6 : CẤU TRÚC VÒNG LẶP</a:t>
            </a:r>
            <a:endParaRPr lang="en-US" sz="2400"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4525" y="2454275"/>
            <a:ext cx="10902950" cy="2861310"/>
          </a:xfrm>
          <a:prstGeom prst="rect">
            <a:avLst/>
          </a:prstGeom>
          <a:noFill/>
          <a:ln>
            <a:solidFill>
              <a:schemeClr val="bg1"/>
            </a:solidFill>
          </a:ln>
        </p:spPr>
        <p:txBody>
          <a:bodyPr wrap="square" rtlCol="0" anchor="t">
            <a:spAutoFit/>
          </a:bodyPr>
          <a:p>
            <a:r>
              <a:rPr lang="en-US" altLang="en-US" b="1">
                <a:solidFill>
                  <a:srgbClr val="FF0000"/>
                </a:solidFill>
              </a:rPr>
              <a:t>WHILE(1)</a:t>
            </a:r>
            <a:endParaRPr lang="en-US">
              <a:solidFill>
                <a:schemeClr val="bg1"/>
              </a:solidFill>
            </a:endParaRPr>
          </a:p>
          <a:p>
            <a:endParaRPr lang="en-US">
              <a:solidFill>
                <a:schemeClr val="bg1"/>
              </a:solidFill>
            </a:endParaRPr>
          </a:p>
          <a:p>
            <a:r>
              <a:rPr lang="en-US">
                <a:solidFill>
                  <a:schemeClr val="bg1"/>
                </a:solidFill>
              </a:rPr>
              <a:t>Vòng lặp do while (), chỉ dừng khi điều kiện trong while không còn thỏa, hay nói cách khác nó trả về giá trị false(0), và sẽ làm mãi khi nó trả về giá trị true(1), mà khi ta ghi while(1) tức là ta đã ghán kết quả của biểu thức so sánh điều kiện trong while = true =&gt; nó cứ lặp lại hoài</a:t>
            </a:r>
            <a:endParaRPr lang="en-US">
              <a:solidFill>
                <a:schemeClr val="bg1"/>
              </a:solidFill>
            </a:endParaRPr>
          </a:p>
          <a:p>
            <a:endParaRPr lang="en-US">
              <a:solidFill>
                <a:schemeClr val="bg1"/>
              </a:solidFill>
            </a:endParaRPr>
          </a:p>
          <a:p>
            <a:r>
              <a:rPr lang="en-US">
                <a:solidFill>
                  <a:schemeClr val="bg1"/>
                </a:solidFill>
              </a:rPr>
              <a:t>Cái này như kiểu :</a:t>
            </a:r>
            <a:endParaRPr lang="en-US">
              <a:solidFill>
                <a:schemeClr val="bg1"/>
              </a:solidFill>
            </a:endParaRPr>
          </a:p>
          <a:p>
            <a:endParaRPr lang="en-US">
              <a:solidFill>
                <a:schemeClr val="bg1"/>
              </a:solidFill>
            </a:endParaRPr>
          </a:p>
          <a:p>
            <a:r>
              <a:rPr lang="en-US">
                <a:solidFill>
                  <a:schemeClr val="bg1"/>
                </a:solidFill>
              </a:rPr>
              <a:t>for (i=0 ; ; i++ )</a:t>
            </a:r>
            <a:endParaRPr lang="en-US">
              <a:solidFill>
                <a:schemeClr val="bg1"/>
              </a:solidFill>
            </a:endParaRPr>
          </a:p>
          <a:p>
            <a:r>
              <a:rPr lang="en-US">
                <a:solidFill>
                  <a:schemeClr val="bg1"/>
                </a:solidFill>
              </a:rPr>
              <a:t>chạy ko ngừng với giá trị i tăng dần</a:t>
            </a:r>
            <a:endParaRPr lang="en-US">
              <a:solidFill>
                <a:schemeClr val="bg1"/>
              </a:solidFill>
            </a:endParaRPr>
          </a:p>
        </p:txBody>
      </p:sp>
      <p:sp>
        <p:nvSpPr>
          <p:cNvPr id="3" name="Text Box 2"/>
          <p:cNvSpPr txBox="1"/>
          <p:nvPr/>
        </p:nvSpPr>
        <p:spPr>
          <a:xfrm>
            <a:off x="644525" y="1127760"/>
            <a:ext cx="7232015" cy="368300"/>
          </a:xfrm>
          <a:prstGeom prst="rect">
            <a:avLst/>
          </a:prstGeom>
          <a:noFill/>
          <a:ln>
            <a:solidFill>
              <a:schemeClr val="bg1"/>
            </a:solidFill>
          </a:ln>
        </p:spPr>
        <p:txBody>
          <a:bodyPr wrap="square" rtlCol="0" anchor="t">
            <a:spAutoFit/>
          </a:bodyPr>
          <a:p>
            <a:r>
              <a:rPr lang="en-US">
                <a:solidFill>
                  <a:schemeClr val="bg1"/>
                </a:solidFill>
              </a:rPr>
              <a:t>https://freetuts.net/ref/ham-</a:t>
            </a:r>
            <a:r>
              <a:rPr lang="en-US" b="1">
                <a:solidFill>
                  <a:srgbClr val="FF0000"/>
                </a:solidFill>
              </a:rPr>
              <a:t>getchar</a:t>
            </a:r>
            <a:r>
              <a:rPr lang="en-US">
                <a:solidFill>
                  <a:schemeClr val="bg1"/>
                </a:solidFill>
              </a:rPr>
              <a:t>-trong-c-c++-486.html</a:t>
            </a:r>
            <a:endParaRPr lang="en-US">
              <a:solidFill>
                <a:schemeClr val="bg1"/>
              </a:solidFill>
            </a:endParaRPr>
          </a:p>
        </p:txBody>
      </p:sp>
      <p:sp>
        <p:nvSpPr>
          <p:cNvPr id="4" name="Text Box 3"/>
          <p:cNvSpPr txBox="1"/>
          <p:nvPr/>
        </p:nvSpPr>
        <p:spPr>
          <a:xfrm>
            <a:off x="644525" y="1496060"/>
            <a:ext cx="7232650" cy="368300"/>
          </a:xfrm>
          <a:prstGeom prst="rect">
            <a:avLst/>
          </a:prstGeom>
          <a:noFill/>
          <a:ln>
            <a:solidFill>
              <a:schemeClr val="bg1"/>
            </a:solidFill>
          </a:ln>
        </p:spPr>
        <p:txBody>
          <a:bodyPr wrap="square" rtlCol="0" anchor="t">
            <a:spAutoFit/>
          </a:bodyPr>
          <a:p>
            <a:r>
              <a:rPr lang="en-US">
                <a:solidFill>
                  <a:schemeClr val="bg1"/>
                </a:solidFill>
              </a:rPr>
              <a:t>https://freetuts.net/ref/ham-</a:t>
            </a:r>
            <a:r>
              <a:rPr lang="en-US" b="1">
                <a:solidFill>
                  <a:srgbClr val="FF0000"/>
                </a:solidFill>
              </a:rPr>
              <a:t>putchar</a:t>
            </a:r>
            <a:r>
              <a:rPr lang="en-US">
                <a:solidFill>
                  <a:schemeClr val="bg1"/>
                </a:solidFill>
              </a:rPr>
              <a:t>-trong-c-c++-491.html</a:t>
            </a:r>
            <a:endParaRPr 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798060" y="139065"/>
            <a:ext cx="2595880" cy="460375"/>
          </a:xfrm>
          <a:prstGeom prst="rect">
            <a:avLst/>
          </a:prstGeom>
          <a:solidFill>
            <a:srgbClr val="00B0F0"/>
          </a:solidFill>
        </p:spPr>
        <p:txBody>
          <a:bodyPr wrap="square" rtlCol="0" anchor="t">
            <a:spAutoFit/>
          </a:bodyPr>
          <a:p>
            <a:pPr algn="ctr"/>
            <a:r>
              <a:rPr lang="en-US" sz="2400" b="1">
                <a:solidFill>
                  <a:schemeClr val="bg1"/>
                </a:solidFill>
              </a:rPr>
              <a:t>Bài </a:t>
            </a:r>
            <a:r>
              <a:rPr lang="en-US" altLang="en-US" sz="2400" b="1">
                <a:solidFill>
                  <a:schemeClr val="bg1"/>
                </a:solidFill>
              </a:rPr>
              <a:t>7</a:t>
            </a:r>
            <a:r>
              <a:rPr lang="en-US" sz="2400" b="1">
                <a:solidFill>
                  <a:schemeClr val="bg1"/>
                </a:solidFill>
              </a:rPr>
              <a:t> : </a:t>
            </a:r>
            <a:r>
              <a:rPr lang="en-US" altLang="en-US" sz="2400" b="1">
                <a:solidFill>
                  <a:schemeClr val="bg1"/>
                </a:solidFill>
              </a:rPr>
              <a:t>HÀM</a:t>
            </a:r>
            <a:endParaRPr lang="en-US" altLang="en-US" sz="2400" b="1">
              <a:solidFill>
                <a:schemeClr val="bg1"/>
              </a:solidFill>
            </a:endParaRPr>
          </a:p>
        </p:txBody>
      </p:sp>
      <p:sp>
        <p:nvSpPr>
          <p:cNvPr id="3" name="Text Box 2"/>
          <p:cNvSpPr txBox="1"/>
          <p:nvPr/>
        </p:nvSpPr>
        <p:spPr>
          <a:xfrm>
            <a:off x="962660" y="986155"/>
            <a:ext cx="10267315" cy="1476375"/>
          </a:xfrm>
          <a:prstGeom prst="rect">
            <a:avLst/>
          </a:prstGeom>
          <a:solidFill>
            <a:srgbClr val="FFFF00"/>
          </a:solidFill>
        </p:spPr>
        <p:txBody>
          <a:bodyPr wrap="square" rtlCol="0" anchor="t">
            <a:spAutoFit/>
          </a:bodyPr>
          <a:p>
            <a:r>
              <a:rPr lang="en-US" altLang="en-US" b="1">
                <a:solidFill>
                  <a:srgbClr val="FF0000"/>
                </a:solidFill>
              </a:rPr>
              <a:t>CHÚ Ý:</a:t>
            </a:r>
            <a:r>
              <a:rPr lang="en-US">
                <a:solidFill>
                  <a:schemeClr val="tx1"/>
                </a:solidFill>
              </a:rPr>
              <a:t> Không có dấu chấm phẩy sau tên hàm, phải có cặp dấu ngoặc ( ) sau tên hàm nếu hàm không có tham số truyền vào. Phải có dấu chấm phẩy sau tên hàm khai báo prototype.</a:t>
            </a:r>
            <a:endParaRPr lang="en-US">
              <a:solidFill>
                <a:schemeClr val="tx1"/>
              </a:solidFill>
            </a:endParaRPr>
          </a:p>
          <a:p>
            <a:endParaRPr lang="en-US">
              <a:solidFill>
                <a:schemeClr val="tx1"/>
              </a:solidFill>
            </a:endParaRPr>
          </a:p>
          <a:p>
            <a:r>
              <a:rPr lang="en-US">
                <a:solidFill>
                  <a:schemeClr val="tx1"/>
                </a:solidFill>
              </a:rPr>
              <a:t>Nên khai báo prototype cho dù hàm được gọi nằm trước hay sau câu lệnh gọi nó.</a:t>
            </a:r>
            <a:endParaRPr lang="en-US">
              <a:solidFill>
                <a:schemeClr val="tx1"/>
              </a:solidFill>
            </a:endParaRPr>
          </a:p>
        </p:txBody>
      </p:sp>
      <p:sp>
        <p:nvSpPr>
          <p:cNvPr id="2" name="Text Box 1"/>
          <p:cNvSpPr txBox="1"/>
          <p:nvPr/>
        </p:nvSpPr>
        <p:spPr>
          <a:xfrm>
            <a:off x="962660" y="2663825"/>
            <a:ext cx="10267950" cy="645160"/>
          </a:xfrm>
          <a:prstGeom prst="rect">
            <a:avLst/>
          </a:prstGeom>
          <a:solidFill>
            <a:srgbClr val="FFFF00"/>
          </a:solidFill>
        </p:spPr>
        <p:txBody>
          <a:bodyPr wrap="square" rtlCol="0" anchor="t">
            <a:spAutoFit/>
          </a:bodyPr>
          <a:p>
            <a:r>
              <a:rPr lang="en-US" altLang="en-US" b="1">
                <a:solidFill>
                  <a:srgbClr val="FF0000"/>
                </a:solidFill>
              </a:rPr>
              <a:t>CHÚ Ý:</a:t>
            </a:r>
            <a:r>
              <a:rPr lang="en-US"/>
              <a:t> Quy tắc đặt tên hàm giống tên biến, hằng… Mỗi đối số cách nhau = dấu phẩy kèm theo kiểu dữ liệu tương ứng.</a:t>
            </a:r>
            <a:endParaRPr lang="en-US"/>
          </a:p>
        </p:txBody>
      </p:sp>
      <p:sp>
        <p:nvSpPr>
          <p:cNvPr id="4" name="Text Box 3"/>
          <p:cNvSpPr txBox="1"/>
          <p:nvPr/>
        </p:nvSpPr>
        <p:spPr>
          <a:xfrm>
            <a:off x="962660" y="4047490"/>
            <a:ext cx="10267315" cy="922020"/>
          </a:xfrm>
          <a:prstGeom prst="rect">
            <a:avLst/>
          </a:prstGeom>
          <a:solidFill>
            <a:srgbClr val="FFFF00"/>
          </a:solidFill>
          <a:ln>
            <a:noFill/>
          </a:ln>
        </p:spPr>
        <p:txBody>
          <a:bodyPr wrap="square" rtlCol="0" anchor="t">
            <a:spAutoFit/>
          </a:bodyPr>
          <a:p>
            <a:r>
              <a:rPr lang="en-US" altLang="en-US" b="1">
                <a:solidFill>
                  <a:srgbClr val="FF0000"/>
                </a:solidFill>
              </a:rPr>
              <a:t>CHÚ Ý:</a:t>
            </a:r>
            <a:r>
              <a:rPr lang="en-US"/>
              <a:t> </a:t>
            </a:r>
            <a:r>
              <a:rPr lang="en-US" u="sng"/>
              <a:t>Đối với hàm sử dụng lệnh return bạn chỉ có thể trả về duy nhất 1 giá trị mà thôi.</a:t>
            </a:r>
            <a:endParaRPr lang="en-US" u="sng"/>
          </a:p>
          <a:p>
            <a:r>
              <a:rPr lang="en-US" u="sng"/>
              <a:t>Để có thể trả về nhiều giá trị sau khi gọi hàm bạn sử dụng hàm truyền nhiều tham số dạng tham biến.</a:t>
            </a:r>
            <a:endParaRPr lang="en-US" u="sng"/>
          </a:p>
        </p:txBody>
      </p:sp>
      <p:sp>
        <p:nvSpPr>
          <p:cNvPr id="5" name="Text Box 4"/>
          <p:cNvSpPr txBox="1"/>
          <p:nvPr/>
        </p:nvSpPr>
        <p:spPr>
          <a:xfrm>
            <a:off x="962025" y="5655945"/>
            <a:ext cx="10267315" cy="645160"/>
          </a:xfrm>
          <a:prstGeom prst="rect">
            <a:avLst/>
          </a:prstGeom>
          <a:solidFill>
            <a:srgbClr val="FFFF00"/>
          </a:solidFill>
        </p:spPr>
        <p:txBody>
          <a:bodyPr wrap="square" rtlCol="0" anchor="t">
            <a:spAutoFit/>
          </a:bodyPr>
          <a:p>
            <a:r>
              <a:rPr lang="en-US" altLang="en-US" b="1">
                <a:solidFill>
                  <a:srgbClr val="FF0000"/>
                </a:solidFill>
              </a:rPr>
              <a:t>CHÚ Ý:</a:t>
            </a:r>
            <a:r>
              <a:rPr lang="en-US"/>
              <a:t> Cẩn thận khi đặt tên biến, xác định rõ phạm vi của biến khi sử dụng để có thể dễ dàng kiểm soát chương trình.</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55640" y="360045"/>
            <a:ext cx="5264785" cy="398780"/>
          </a:xfrm>
          <a:prstGeom prst="rect">
            <a:avLst/>
          </a:prstGeom>
          <a:noFill/>
        </p:spPr>
        <p:txBody>
          <a:bodyPr wrap="square" rtlCol="0" anchor="t">
            <a:spAutoFit/>
          </a:bodyPr>
          <a:p>
            <a:r>
              <a:rPr lang="en-US" sz="2000" b="1">
                <a:solidFill>
                  <a:srgbClr val="FF0000"/>
                </a:solidFill>
              </a:rPr>
              <a:t>Cách khai báo và sử dụng typedef</a:t>
            </a:r>
            <a:endParaRPr lang="en-US" sz="2000" b="1">
              <a:solidFill>
                <a:srgbClr val="FF0000"/>
              </a:solidFill>
            </a:endParaRPr>
          </a:p>
        </p:txBody>
      </p:sp>
      <p:sp>
        <p:nvSpPr>
          <p:cNvPr id="3" name="Text Box 2"/>
          <p:cNvSpPr txBox="1"/>
          <p:nvPr/>
        </p:nvSpPr>
        <p:spPr>
          <a:xfrm>
            <a:off x="5755640" y="1186180"/>
            <a:ext cx="5878830" cy="1476375"/>
          </a:xfrm>
          <a:prstGeom prst="rect">
            <a:avLst/>
          </a:prstGeom>
          <a:noFill/>
          <a:ln>
            <a:solidFill>
              <a:schemeClr val="bg1"/>
            </a:solidFill>
          </a:ln>
        </p:spPr>
        <p:txBody>
          <a:bodyPr wrap="square" rtlCol="0" anchor="t">
            <a:spAutoFit/>
          </a:bodyPr>
          <a:p>
            <a:r>
              <a:rPr lang="en-US" b="1">
                <a:solidFill>
                  <a:schemeClr val="bg1"/>
                </a:solidFill>
              </a:rPr>
              <a:t>Cách sử dụng typedef</a:t>
            </a:r>
            <a:endParaRPr lang="en-US">
              <a:solidFill>
                <a:schemeClr val="bg1"/>
              </a:solidFill>
            </a:endParaRPr>
          </a:p>
          <a:p>
            <a:endParaRPr lang="en-US">
              <a:solidFill>
                <a:schemeClr val="bg1"/>
              </a:solidFill>
            </a:endParaRPr>
          </a:p>
          <a:p>
            <a:r>
              <a:rPr lang="en-US" altLang="en-US">
                <a:solidFill>
                  <a:schemeClr val="bg1"/>
                </a:solidFill>
              </a:rPr>
              <a:t>	</a:t>
            </a:r>
            <a:r>
              <a:rPr lang="en-US">
                <a:solidFill>
                  <a:schemeClr val="bg1"/>
                </a:solidFill>
              </a:rPr>
              <a:t>Ngôn ngữ chương trình C/C++ cung cấp một từ khóa typedef, mà bạn có thể sử dụng để cung cấp kiểu cho một tên mới.</a:t>
            </a:r>
            <a:endParaRPr lang="en-US">
              <a:solidFill>
                <a:schemeClr val="bg1"/>
              </a:solidFill>
            </a:endParaRPr>
          </a:p>
        </p:txBody>
      </p:sp>
      <p:pic>
        <p:nvPicPr>
          <p:cNvPr id="4" name="Picture 3"/>
          <p:cNvPicPr>
            <a:picLocks noChangeAspect="1"/>
          </p:cNvPicPr>
          <p:nvPr/>
        </p:nvPicPr>
        <p:blipFill>
          <a:blip r:embed="rId1"/>
          <a:stretch>
            <a:fillRect/>
          </a:stretch>
        </p:blipFill>
        <p:spPr>
          <a:xfrm>
            <a:off x="562610" y="247650"/>
            <a:ext cx="4883150" cy="3143250"/>
          </a:xfrm>
          <a:prstGeom prst="rect">
            <a:avLst/>
          </a:prstGeom>
          <a:ln>
            <a:solidFill>
              <a:schemeClr val="bg1"/>
            </a:solidFill>
          </a:ln>
        </p:spPr>
      </p:pic>
      <p:sp>
        <p:nvSpPr>
          <p:cNvPr id="5" name="Text Box 4"/>
          <p:cNvSpPr txBox="1"/>
          <p:nvPr/>
        </p:nvSpPr>
        <p:spPr>
          <a:xfrm>
            <a:off x="5755640" y="2662555"/>
            <a:ext cx="5878195" cy="3138170"/>
          </a:xfrm>
          <a:prstGeom prst="rect">
            <a:avLst/>
          </a:prstGeom>
          <a:noFill/>
          <a:ln>
            <a:solidFill>
              <a:schemeClr val="bg1"/>
            </a:solidFill>
          </a:ln>
        </p:spPr>
        <p:txBody>
          <a:bodyPr wrap="square" rtlCol="0" anchor="t">
            <a:spAutoFit/>
          </a:bodyPr>
          <a:p>
            <a:r>
              <a:rPr lang="en-US" b="1">
                <a:solidFill>
                  <a:schemeClr val="bg1"/>
                </a:solidFill>
              </a:rPr>
              <a:t>Sự khác nhau giữa typedef và define</a:t>
            </a:r>
            <a:endParaRPr lang="en-US">
              <a:solidFill>
                <a:schemeClr val="bg1"/>
              </a:solidFill>
            </a:endParaRPr>
          </a:p>
          <a:p>
            <a:endParaRPr lang="en-US">
              <a:solidFill>
                <a:schemeClr val="bg1"/>
              </a:solidFill>
            </a:endParaRPr>
          </a:p>
          <a:p>
            <a:r>
              <a:rPr lang="en-US" altLang="en-US">
                <a:solidFill>
                  <a:schemeClr val="bg1"/>
                </a:solidFill>
              </a:rPr>
              <a:t>	</a:t>
            </a:r>
            <a:r>
              <a:rPr lang="en-US">
                <a:solidFill>
                  <a:schemeClr val="bg1"/>
                </a:solidFill>
              </a:rPr>
              <a:t>typedef được giới hạn chỉ cung cấp các tên viết tắt cho các kiểu, trong khi đó #define có thể được sử dụng để định nghĩa tên hiệu cho cả các giá trị, như bạn có thể định nghĩa pi là 3.14, ….</a:t>
            </a:r>
            <a:endParaRPr lang="en-US">
              <a:solidFill>
                <a:schemeClr val="bg1"/>
              </a:solidFill>
            </a:endParaRPr>
          </a:p>
          <a:p>
            <a:r>
              <a:rPr lang="en-US">
                <a:solidFill>
                  <a:schemeClr val="bg1"/>
                </a:solidFill>
              </a:rPr>
              <a:t>    </a:t>
            </a:r>
            <a:endParaRPr lang="en-US">
              <a:solidFill>
                <a:schemeClr val="bg1"/>
              </a:solidFill>
            </a:endParaRPr>
          </a:p>
          <a:p>
            <a:r>
              <a:rPr lang="en-US" altLang="en-US">
                <a:solidFill>
                  <a:schemeClr val="bg1"/>
                </a:solidFill>
              </a:rPr>
              <a:t>	</a:t>
            </a:r>
            <a:r>
              <a:rPr lang="en-US">
                <a:solidFill>
                  <a:schemeClr val="bg1"/>
                </a:solidFill>
              </a:rPr>
              <a:t>Sự phiên dịch typedef được thực hiện bởi bộ biên dịch, trong khi lệnh #define được xử lý bởi bộ tiền xử lý.</a:t>
            </a:r>
            <a:endParaRPr lang="en-US">
              <a:solidFill>
                <a:schemeClr val="bg1"/>
              </a:solidFill>
            </a:endParaRPr>
          </a:p>
        </p:txBody>
      </p:sp>
      <p:pic>
        <p:nvPicPr>
          <p:cNvPr id="7" name="Picture 6"/>
          <p:cNvPicPr>
            <a:picLocks noChangeAspect="1"/>
          </p:cNvPicPr>
          <p:nvPr/>
        </p:nvPicPr>
        <p:blipFill>
          <a:blip r:embed="rId2"/>
          <a:stretch>
            <a:fillRect/>
          </a:stretch>
        </p:blipFill>
        <p:spPr>
          <a:xfrm>
            <a:off x="562610" y="3588385"/>
            <a:ext cx="4883150" cy="2914015"/>
          </a:xfrm>
          <a:prstGeom prst="rect">
            <a:avLst/>
          </a:prstGeom>
          <a:ln>
            <a:solidFill>
              <a:schemeClr val="bg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val 1"/>
          <p:cNvSpPr/>
          <p:nvPr/>
        </p:nvSpPr>
        <p:spPr>
          <a:xfrm>
            <a:off x="456565" y="2252345"/>
            <a:ext cx="2351405" cy="2351405"/>
          </a:xfrm>
          <a:prstGeom prst="ellipse">
            <a:avLst/>
          </a:prstGeom>
          <a:blipFill rotWithShape="1">
            <a:blip r:embed="rId1"/>
            <a:tile tx="0" ty="0" sx="100000" sy="100000" flip="none" algn="tl"/>
          </a:blip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CÁC BƯỚC LẬP TRÌNH</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Oval 2"/>
          <p:cNvSpPr/>
          <p:nvPr/>
        </p:nvSpPr>
        <p:spPr>
          <a:xfrm>
            <a:off x="3789680" y="680085"/>
            <a:ext cx="7850505" cy="706755"/>
          </a:xfrm>
          <a:prstGeom prst="ellipse">
            <a:avLst/>
          </a:prstGeom>
          <a:gradFill rotWithShape="0">
            <a:gsLst>
              <a:gs pos="0">
                <a:srgbClr val="9EE256"/>
              </a:gs>
              <a:gs pos="100000">
                <a:srgbClr val="52762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1:</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Phân tích vấn đề và xác định các đặc điểm. (xác định I-P-O)</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Oval 4"/>
          <p:cNvSpPr/>
          <p:nvPr/>
        </p:nvSpPr>
        <p:spPr>
          <a:xfrm>
            <a:off x="3789680" y="3187065"/>
            <a:ext cx="7850505" cy="706755"/>
          </a:xfrm>
          <a:prstGeom prst="ellipse">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3:</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Cài đặt. (viết chương trình)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6" name="Oval 5"/>
          <p:cNvSpPr/>
          <p:nvPr/>
        </p:nvSpPr>
        <p:spPr>
          <a:xfrm>
            <a:off x="3789680" y="4431665"/>
            <a:ext cx="7850505" cy="706755"/>
          </a:xfrm>
          <a:prstGeom prst="ellipse">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4:</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Chạy thử chương trình. (dịch chương trình)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8" name="Straight Arrow Connector 7"/>
          <p:cNvCxnSpPr/>
          <p:nvPr/>
        </p:nvCxnSpPr>
        <p:spPr>
          <a:xfrm flipV="1">
            <a:off x="2461895" y="1121410"/>
            <a:ext cx="1327785" cy="15132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807970" y="3372485"/>
            <a:ext cx="981710" cy="1117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2" idx="5"/>
            <a:endCxn id="2" idx="5"/>
          </p:cNvCxnSpPr>
          <p:nvPr/>
        </p:nvCxnSpPr>
        <p:spPr>
          <a:xfrm>
            <a:off x="2463800" y="4259580"/>
            <a:ext cx="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2" name="Straight Arrow Connector 11"/>
          <p:cNvCxnSpPr>
            <a:endCxn id="6" idx="2"/>
          </p:cNvCxnSpPr>
          <p:nvPr/>
        </p:nvCxnSpPr>
        <p:spPr>
          <a:xfrm>
            <a:off x="2447290" y="4243705"/>
            <a:ext cx="1342390" cy="54165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Oval 16"/>
          <p:cNvSpPr/>
          <p:nvPr/>
        </p:nvSpPr>
        <p:spPr>
          <a:xfrm>
            <a:off x="3933190" y="1927860"/>
            <a:ext cx="7850505" cy="706755"/>
          </a:xfrm>
          <a:prstGeom prst="ellipse">
            <a:avLst/>
          </a:prstGeom>
          <a:gradFill rotWithShape="0">
            <a:gsLst>
              <a:gs pos="0">
                <a:srgbClr val="FECF40"/>
              </a:gs>
              <a:gs pos="100000">
                <a:srgbClr val="846C21"/>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2:</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Lập ra giải pháp. (đưa ra thuật giải)</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18" name="Straight Arrow Connector 17"/>
          <p:cNvCxnSpPr/>
          <p:nvPr/>
        </p:nvCxnSpPr>
        <p:spPr>
          <a:xfrm flipV="1">
            <a:off x="2807970" y="2252345"/>
            <a:ext cx="1082675" cy="64897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Oval 20"/>
          <p:cNvSpPr/>
          <p:nvPr/>
        </p:nvSpPr>
        <p:spPr>
          <a:xfrm>
            <a:off x="3789045" y="5694045"/>
            <a:ext cx="8138160" cy="706755"/>
          </a:xfrm>
          <a:prstGeom prst="ellipse">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5:</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Kiểm chứng và hoàn thiện chương trình. (thử nghiệm bằng nhiều số liệu và đánh giá)</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22" name="Straight Arrow Connector 21"/>
          <p:cNvCxnSpPr/>
          <p:nvPr/>
        </p:nvCxnSpPr>
        <p:spPr>
          <a:xfrm>
            <a:off x="1631950" y="4603750"/>
            <a:ext cx="2157095" cy="142494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Text Box 6"/>
          <p:cNvSpPr txBox="1"/>
          <p:nvPr/>
        </p:nvSpPr>
        <p:spPr>
          <a:xfrm>
            <a:off x="1017270" y="141605"/>
            <a:ext cx="10157460" cy="460375"/>
          </a:xfrm>
          <a:prstGeom prst="rect">
            <a:avLst/>
          </a:prstGeom>
          <a:solidFill>
            <a:schemeClr val="accent1"/>
          </a:solidFill>
        </p:spPr>
        <p:txBody>
          <a:bodyPr wrap="square" rtlCol="0" anchor="t">
            <a:spAutoFit/>
          </a:bodyPr>
          <a:p>
            <a:r>
              <a:rPr lang="en-US" sz="2400" b="1">
                <a:solidFill>
                  <a:schemeClr val="bg1"/>
                </a:solidFill>
              </a:rPr>
              <a:t>Bài 1 : NGÔN NGỮ LẬP TRÌNH &amp; PHƯƠNG PHÁP LẬP TRÌNH</a:t>
            </a:r>
            <a:endParaRPr lang="en-US" sz="2400" b="1">
              <a:solidFill>
                <a:schemeClr val="bg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7" grpId="0" bldLvl="0" animBg="1"/>
      <p:bldP spid="5" grpId="0" bldLvl="0" animBg="1"/>
      <p:bldP spid="6" grpId="0" bldLvl="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037965" y="139065"/>
            <a:ext cx="4116070" cy="460375"/>
          </a:xfrm>
          <a:prstGeom prst="rect">
            <a:avLst/>
          </a:prstGeom>
          <a:solidFill>
            <a:srgbClr val="00B0F0"/>
          </a:solidFill>
        </p:spPr>
        <p:txBody>
          <a:bodyPr wrap="square" rtlCol="0" anchor="t">
            <a:spAutoFit/>
          </a:bodyPr>
          <a:p>
            <a:pPr algn="ctr"/>
            <a:r>
              <a:rPr lang="en-US" sz="2400" b="1">
                <a:solidFill>
                  <a:schemeClr val="bg1"/>
                </a:solidFill>
              </a:rPr>
              <a:t>Bài </a:t>
            </a:r>
            <a:r>
              <a:rPr lang="en-US" altLang="en-US" sz="2400" b="1">
                <a:solidFill>
                  <a:schemeClr val="bg1"/>
                </a:solidFill>
              </a:rPr>
              <a:t>8: MẢNG VÀ CHUỖI</a:t>
            </a:r>
            <a:endParaRPr lang="en-US" altLang="en-US" sz="2400" b="1">
              <a:solidFill>
                <a:schemeClr val="bg1"/>
              </a:solidFill>
            </a:endParaRPr>
          </a:p>
        </p:txBody>
      </p:sp>
      <p:sp>
        <p:nvSpPr>
          <p:cNvPr id="5" name="Text Box 4"/>
          <p:cNvSpPr txBox="1"/>
          <p:nvPr/>
        </p:nvSpPr>
        <p:spPr>
          <a:xfrm>
            <a:off x="297815" y="1432560"/>
            <a:ext cx="11325225" cy="645160"/>
          </a:xfrm>
          <a:prstGeom prst="rect">
            <a:avLst/>
          </a:prstGeom>
          <a:solidFill>
            <a:srgbClr val="FFFF00"/>
          </a:solidFill>
        </p:spPr>
        <p:txBody>
          <a:bodyPr wrap="square" rtlCol="0" anchor="t">
            <a:spAutoFit/>
          </a:bodyPr>
          <a:p>
            <a:r>
              <a:rPr lang="en-US" altLang="en-US" b="1">
                <a:solidFill>
                  <a:srgbClr val="FF0000"/>
                </a:solidFill>
              </a:rPr>
              <a:t>LƯU Ý:</a:t>
            </a:r>
            <a:r>
              <a:rPr lang="en-US"/>
              <a:t>Điều gì sẽ xảy nếu số phần tử mảng lớn hơn số mục, số phần tử dôi ra không được khởi tạo sẽ điền vào số 0. Nếu số phần tử nhỏ hơn số mục khởi tạo trình biên dịch sẽ báo lỗi.</a:t>
            </a:r>
            <a:endParaRPr lang="en-US"/>
          </a:p>
        </p:txBody>
      </p:sp>
      <p:pic>
        <p:nvPicPr>
          <p:cNvPr id="2" name="Picture 1"/>
          <p:cNvPicPr>
            <a:picLocks noChangeAspect="1"/>
          </p:cNvPicPr>
          <p:nvPr/>
        </p:nvPicPr>
        <p:blipFill>
          <a:blip r:embed="rId1"/>
          <a:stretch>
            <a:fillRect/>
          </a:stretch>
        </p:blipFill>
        <p:spPr>
          <a:xfrm>
            <a:off x="297815" y="2077720"/>
            <a:ext cx="5563870" cy="701040"/>
          </a:xfrm>
          <a:prstGeom prst="rect">
            <a:avLst/>
          </a:prstGeom>
        </p:spPr>
      </p:pic>
      <p:sp>
        <p:nvSpPr>
          <p:cNvPr id="3" name="Text Box 2"/>
          <p:cNvSpPr txBox="1"/>
          <p:nvPr/>
        </p:nvSpPr>
        <p:spPr>
          <a:xfrm>
            <a:off x="297815" y="4257675"/>
            <a:ext cx="11325225" cy="922020"/>
          </a:xfrm>
          <a:prstGeom prst="rect">
            <a:avLst/>
          </a:prstGeom>
          <a:solidFill>
            <a:srgbClr val="FFFF00"/>
          </a:solidFill>
        </p:spPr>
        <p:txBody>
          <a:bodyPr wrap="square" rtlCol="0" anchor="t">
            <a:spAutoFit/>
          </a:bodyPr>
          <a:p>
            <a:r>
              <a:rPr lang="en-US" altLang="en-US" b="1">
                <a:solidFill>
                  <a:srgbClr val="FF0000"/>
                </a:solidFill>
              </a:rPr>
              <a:t>LƯU Ý:</a:t>
            </a:r>
            <a:r>
              <a:rPr lang="en-US"/>
              <a:t> Bạn lưu ý rằng khi truyền mảng sang hàm, không tạo bản sao mảng mới. Vì vậy mảng truyền sang hàm có dạng tham biến. Nghĩa là giá trị của các phần tử trong mảng sẽ bị ảnh hưởng nếu có sự thay đổi trên chúng.</a:t>
            </a:r>
            <a:endParaRPr lang="en-US"/>
          </a:p>
        </p:txBody>
      </p:sp>
      <p:sp>
        <p:nvSpPr>
          <p:cNvPr id="4" name="Text Box 3"/>
          <p:cNvSpPr txBox="1"/>
          <p:nvPr/>
        </p:nvSpPr>
        <p:spPr>
          <a:xfrm>
            <a:off x="297180" y="3612515"/>
            <a:ext cx="11325860" cy="645160"/>
          </a:xfrm>
          <a:prstGeom prst="rect">
            <a:avLst/>
          </a:prstGeom>
          <a:solidFill>
            <a:srgbClr val="FFFF00"/>
          </a:solidFill>
        </p:spPr>
        <p:txBody>
          <a:bodyPr wrap="square" rtlCol="0" anchor="t">
            <a:spAutoFit/>
          </a:bodyPr>
          <a:p>
            <a:r>
              <a:rPr lang="en-US" altLang="en-US" b="1">
                <a:solidFill>
                  <a:srgbClr val="FF0000"/>
                </a:solidFill>
              </a:rPr>
              <a:t>LƯU Ý:</a:t>
            </a:r>
            <a:r>
              <a:rPr lang="en-US"/>
              <a:t>Giống như mảng 1 chiều khi truyền mảng 2 chiều sang hàm cũng không tạo bản</a:t>
            </a:r>
            <a:endParaRPr lang="en-US"/>
          </a:p>
          <a:p>
            <a:r>
              <a:rPr lang="en-US"/>
              <a:t>sao mới.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5155" y="2623185"/>
            <a:ext cx="10840085" cy="922020"/>
          </a:xfrm>
          <a:prstGeom prst="rect">
            <a:avLst/>
          </a:prstGeom>
          <a:solidFill>
            <a:srgbClr val="FFFF00"/>
          </a:solidFill>
        </p:spPr>
        <p:txBody>
          <a:bodyPr wrap="square" rtlCol="0" anchor="t">
            <a:spAutoFit/>
          </a:bodyPr>
          <a:p>
            <a:r>
              <a:rPr lang="en-US" altLang="en-US" b="1">
                <a:solidFill>
                  <a:srgbClr val="FF0000"/>
                </a:solidFill>
              </a:rPr>
              <a:t>LƯU Ý:</a:t>
            </a:r>
            <a:r>
              <a:rPr lang="en-US"/>
              <a:t> Đối với hàm puts kí tự kết thúc chuỗi null (\0) được thay thế bằng kí tự newline (\n). Hàm gets và puts chỉ có 1 đối số và không sử dụng dạng thức trong nhập liệu cũng như xuất ra màn hình.</a:t>
            </a:r>
            <a:endParaRPr lang="en-US"/>
          </a:p>
        </p:txBody>
      </p:sp>
      <p:sp>
        <p:nvSpPr>
          <p:cNvPr id="4" name="Text Box 3"/>
          <p:cNvSpPr txBox="1"/>
          <p:nvPr/>
        </p:nvSpPr>
        <p:spPr>
          <a:xfrm>
            <a:off x="604520" y="4000500"/>
            <a:ext cx="10840720" cy="645160"/>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Chiều dài tối đa của chuỗi khởi tạo bằng số kí tự + 1 (kí tự null). Với chuỗi chao có chiều dài là 9.</a:t>
            </a:r>
            <a:endParaRPr lang="en-US"/>
          </a:p>
        </p:txBody>
      </p:sp>
      <p:sp>
        <p:nvSpPr>
          <p:cNvPr id="9" name="Text Box 8"/>
          <p:cNvSpPr txBox="1"/>
          <p:nvPr/>
        </p:nvSpPr>
        <p:spPr>
          <a:xfrm>
            <a:off x="603250" y="414655"/>
            <a:ext cx="10840720" cy="1753235"/>
          </a:xfrm>
          <a:prstGeom prst="rect">
            <a:avLst/>
          </a:prstGeom>
          <a:solidFill>
            <a:srgbClr val="FFFF00"/>
          </a:solidFill>
        </p:spPr>
        <p:txBody>
          <a:bodyPr wrap="square" rtlCol="0" anchor="t">
            <a:spAutoFit/>
          </a:bodyPr>
          <a:p>
            <a:r>
              <a:rPr lang="en-US" altLang="en-US" b="1">
                <a:solidFill>
                  <a:srgbClr val="FF0000"/>
                </a:solidFill>
              </a:rPr>
              <a:t>LƯU Ý</a:t>
            </a:r>
            <a:r>
              <a:rPr lang="en-US" b="1">
                <a:solidFill>
                  <a:srgbClr val="FF0000"/>
                </a:solidFill>
              </a:rPr>
              <a:t>:</a:t>
            </a:r>
            <a:r>
              <a:rPr lang="en-US"/>
              <a:t> không cần sử dụng toán tử địa chỉ &amp; trong cname trong lệnh scanf("%s",fname), vì bản thân fname đã là địa chỉ.</a:t>
            </a:r>
            <a:endParaRPr lang="en-US"/>
          </a:p>
          <a:p>
            <a:endParaRPr lang="en-US"/>
          </a:p>
          <a:p>
            <a:r>
              <a:rPr lang="en-US"/>
              <a:t>Dùng hàm scanf để nhập chuỗi có hạn chế như sau: Khi bạn thử lại chương trình trên với dữ liệu nhập vào là Mai Lan, nhưng khi in ra bạn chỉ nhận được Mai. Vì hàm scanf nhận vào dữ liệu đến khi gặp khoảng trắng thì kết thúc.</a:t>
            </a:r>
            <a:endParaRPr lang="en-US"/>
          </a:p>
        </p:txBody>
      </p:sp>
      <p:sp>
        <p:nvSpPr>
          <p:cNvPr id="3" name="Text Box 2"/>
          <p:cNvSpPr txBox="1"/>
          <p:nvPr/>
        </p:nvSpPr>
        <p:spPr>
          <a:xfrm>
            <a:off x="603250" y="5098415"/>
            <a:ext cx="10839450" cy="922020"/>
          </a:xfrm>
          <a:prstGeom prst="rect">
            <a:avLst/>
          </a:prstGeom>
          <a:noFill/>
          <a:ln>
            <a:solidFill>
              <a:schemeClr val="bg1"/>
            </a:solidFill>
          </a:ln>
        </p:spPr>
        <p:txBody>
          <a:bodyPr wrap="square" rtlCol="0">
            <a:spAutoFit/>
          </a:bodyPr>
          <a:p>
            <a:r>
              <a:rPr lang="en-US" altLang="en-US">
                <a:solidFill>
                  <a:schemeClr val="bg1"/>
                </a:solidFill>
              </a:rPr>
              <a:t>Cách viết xác định kiểu in ra cho </a:t>
            </a:r>
            <a:r>
              <a:rPr lang="en-US" altLang="en-US" b="1">
                <a:solidFill>
                  <a:srgbClr val="FF0000"/>
                </a:solidFill>
              </a:rPr>
              <a:t>biến mới (ko được khai báo đầu)</a:t>
            </a:r>
            <a:r>
              <a:rPr lang="en-US" altLang="en-US">
                <a:solidFill>
                  <a:schemeClr val="bg1"/>
                </a:solidFill>
              </a:rPr>
              <a:t> trong câu lệnh printf: (kiểu) biến mới</a:t>
            </a:r>
            <a:endParaRPr lang="en-US" altLang="en-US" u="sng">
              <a:solidFill>
                <a:schemeClr val="bg1"/>
              </a:solidFill>
            </a:endParaRPr>
          </a:p>
          <a:p>
            <a:r>
              <a:rPr lang="en-US" altLang="en-US" u="sng">
                <a:solidFill>
                  <a:schemeClr val="bg1"/>
                </a:solidFill>
              </a:rPr>
              <a:t>VD:</a:t>
            </a:r>
            <a:r>
              <a:rPr lang="en-US" altLang="en-US">
                <a:solidFill>
                  <a:schemeClr val="bg1"/>
                </a:solidFill>
              </a:rPr>
              <a:t> printf(“%f”,(float)sum/n);    //nếu để ngoặc đơn ntn (sum/n) sẽ sai</a:t>
            </a:r>
            <a:endParaRPr lang="en-US" alt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037965" y="139065"/>
            <a:ext cx="4116070" cy="460375"/>
          </a:xfrm>
          <a:prstGeom prst="rect">
            <a:avLst/>
          </a:prstGeom>
          <a:solidFill>
            <a:srgbClr val="00B0F0"/>
          </a:solidFill>
        </p:spPr>
        <p:txBody>
          <a:bodyPr wrap="square" rtlCol="0" anchor="t">
            <a:spAutoFit/>
          </a:bodyPr>
          <a:p>
            <a:pPr algn="ctr"/>
            <a:r>
              <a:rPr lang="en-US" altLang="en-US" sz="2400" b="1">
                <a:solidFill>
                  <a:schemeClr val="bg1"/>
                </a:solidFill>
              </a:rPr>
              <a:t>Bài 9 - Con trỏ</a:t>
            </a:r>
            <a:endParaRPr lang="en-US" altLang="en-US" sz="2400" b="1">
              <a:solidFill>
                <a:schemeClr val="bg1"/>
              </a:solidFill>
            </a:endParaRPr>
          </a:p>
        </p:txBody>
      </p:sp>
      <p:sp>
        <p:nvSpPr>
          <p:cNvPr id="8" name="Text Box 7"/>
          <p:cNvSpPr txBox="1"/>
          <p:nvPr/>
        </p:nvSpPr>
        <p:spPr>
          <a:xfrm>
            <a:off x="732155" y="1010920"/>
            <a:ext cx="10728325" cy="922020"/>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Ví dụ trên cho thấy *px và *py là 2 biến con trỏ trỏ đến địa chỉ của 2 biến ix và iy (dòng 11 và 12),vì vậy khi nội dung của biến con trỏ *px và *py thay đổi thì nội dung của ix, iy cũng thay đổi theo.</a:t>
            </a:r>
            <a:endParaRPr lang="en-US"/>
          </a:p>
        </p:txBody>
      </p:sp>
      <p:sp>
        <p:nvSpPr>
          <p:cNvPr id="2" name="Text Box 1"/>
          <p:cNvSpPr txBox="1"/>
          <p:nvPr/>
        </p:nvSpPr>
        <p:spPr>
          <a:xfrm>
            <a:off x="732155" y="2355215"/>
            <a:ext cx="10728960" cy="645160"/>
          </a:xfrm>
          <a:prstGeom prst="rect">
            <a:avLst/>
          </a:prstGeom>
          <a:noFill/>
        </p:spPr>
        <p:txBody>
          <a:bodyPr wrap="square" rtlCol="0" anchor="t">
            <a:spAutoFit/>
          </a:bodyPr>
          <a:p>
            <a:r>
              <a:rPr lang="en-US">
                <a:solidFill>
                  <a:schemeClr val="bg1"/>
                </a:solidFill>
                <a:sym typeface="+mn-ea"/>
              </a:rPr>
              <a:t>gọi hàm init truyền 2 tham số là địa chỉ của biến ix và iy, nên khi nội dung của 2 biến con trỏ *px và *py thay đổi thì ix và iy của chương trình chính cũng thay đổi theo</a:t>
            </a:r>
            <a:endParaRPr lang="en-US">
              <a:solidFill>
                <a:schemeClr val="bg1"/>
              </a:solidFill>
              <a:sym typeface="+mn-ea"/>
            </a:endParaRPr>
          </a:p>
        </p:txBody>
      </p:sp>
      <p:sp>
        <p:nvSpPr>
          <p:cNvPr id="3" name="Text Box 2"/>
          <p:cNvSpPr txBox="1"/>
          <p:nvPr/>
        </p:nvSpPr>
        <p:spPr>
          <a:xfrm>
            <a:off x="732155" y="3565525"/>
            <a:ext cx="10727690" cy="368300"/>
          </a:xfrm>
          <a:prstGeom prst="rect">
            <a:avLst/>
          </a:prstGeom>
          <a:solidFill>
            <a:srgbClr val="FFFF00"/>
          </a:solidFill>
        </p:spPr>
        <p:txBody>
          <a:bodyPr wrap="square" rtlCol="0" anchor="t">
            <a:spAutoFit/>
          </a:bodyPr>
          <a:p>
            <a:r>
              <a:rPr lang="en-US" altLang="en-US"/>
              <a:t>=&gt;</a:t>
            </a:r>
            <a:r>
              <a:rPr lang="en-US"/>
              <a:t> Khởi tạo mảng các con trỏ trỏ đến các chuỗi chiếm ít bộ nhớ hơn khởi tạo mảng chuỗi.</a:t>
            </a:r>
            <a:endParaRPr lang="en-US"/>
          </a:p>
        </p:txBody>
      </p:sp>
      <p:sp>
        <p:nvSpPr>
          <p:cNvPr id="4" name="Text Box 3"/>
          <p:cNvSpPr txBox="1"/>
          <p:nvPr/>
        </p:nvSpPr>
        <p:spPr>
          <a:xfrm>
            <a:off x="732155" y="4794250"/>
            <a:ext cx="10727055" cy="922020"/>
          </a:xfrm>
          <a:prstGeom prst="rect">
            <a:avLst/>
          </a:prstGeom>
          <a:noFill/>
          <a:ln>
            <a:solidFill>
              <a:schemeClr val="bg1"/>
            </a:solidFill>
          </a:ln>
        </p:spPr>
        <p:txBody>
          <a:bodyPr wrap="square" rtlCol="0" anchor="t">
            <a:spAutoFit/>
          </a:bodyPr>
          <a:p>
            <a:r>
              <a:rPr lang="en-US">
                <a:solidFill>
                  <a:schemeClr val="bg1"/>
                </a:solidFill>
                <a:sym typeface="+mn-ea"/>
              </a:rPr>
              <a:t>Hàm </a:t>
            </a:r>
            <a:r>
              <a:rPr lang="en-US" b="1">
                <a:solidFill>
                  <a:srgbClr val="FF0000"/>
                </a:solidFill>
                <a:sym typeface="+mn-ea"/>
              </a:rPr>
              <a:t>strcmp()</a:t>
            </a:r>
            <a:r>
              <a:rPr lang="en-US">
                <a:solidFill>
                  <a:schemeClr val="bg1"/>
                </a:solidFill>
                <a:sym typeface="+mn-ea"/>
              </a:rPr>
              <a:t> trong C được sử dụng để so sánh 2 chuỗi. Nếu hàm strcmp(str1, str2) trả về 0 thì 2 chuỗi bằng nhau, lớn hơn 0 thì chuỗi str1 lớn hơn chuỗi str2 và ngược lại nếu nhỏ hơn 0 thì chuỗi str1 nhỏ hơn str2.</a:t>
            </a:r>
            <a:endParaRPr lang="en-US">
              <a:solidFill>
                <a:schemeClr val="bg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185795" y="151765"/>
            <a:ext cx="5820410" cy="460375"/>
          </a:xfrm>
          <a:prstGeom prst="rect">
            <a:avLst/>
          </a:prstGeom>
          <a:solidFill>
            <a:srgbClr val="00B0F0"/>
          </a:solidFill>
        </p:spPr>
        <p:txBody>
          <a:bodyPr wrap="square" rtlCol="0" anchor="t">
            <a:spAutoFit/>
          </a:bodyPr>
          <a:p>
            <a:pPr algn="ctr"/>
            <a:r>
              <a:rPr lang="en-US" altLang="en-US" sz="2400" b="1">
                <a:solidFill>
                  <a:schemeClr val="bg1"/>
                </a:solidFill>
              </a:rPr>
              <a:t>Bài 10 - Các kiểu dữ liệu tự tạo</a:t>
            </a:r>
            <a:endParaRPr lang="en-US" altLang="en-US" sz="2400" b="1">
              <a:solidFill>
                <a:schemeClr val="bg1"/>
              </a:solidFill>
            </a:endParaRPr>
          </a:p>
        </p:txBody>
      </p:sp>
      <p:sp>
        <p:nvSpPr>
          <p:cNvPr id="2" name="Text Box 1"/>
          <p:cNvSpPr txBox="1"/>
          <p:nvPr/>
        </p:nvSpPr>
        <p:spPr>
          <a:xfrm>
            <a:off x="420370" y="978535"/>
            <a:ext cx="11036935" cy="922020"/>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Bạn lưu ý rằng khi truyền struct sang hàm, không tạo bản sao mảng mới. Vì vậy struct truyền sang hàm có dạng tham biến.</a:t>
            </a:r>
            <a:endParaRPr lang="en-US"/>
          </a:p>
          <a:p>
            <a:r>
              <a:rPr lang="en-US"/>
              <a:t>Nghĩa là giá trị của các phần tử trong struct sẽ bị ảnh hưởng nếu có sự thay đổi trên chúng.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00550" y="99695"/>
            <a:ext cx="3391535" cy="460375"/>
          </a:xfrm>
          <a:prstGeom prst="rect">
            <a:avLst/>
          </a:prstGeom>
          <a:solidFill>
            <a:srgbClr val="00B0F0"/>
          </a:solidFill>
        </p:spPr>
        <p:txBody>
          <a:bodyPr wrap="square" rtlCol="0" anchor="t">
            <a:spAutoFit/>
          </a:bodyPr>
          <a:p>
            <a:pPr algn="ctr"/>
            <a:r>
              <a:rPr lang="en-US" altLang="en-US" sz="2400" b="1">
                <a:solidFill>
                  <a:schemeClr val="bg1"/>
                </a:solidFill>
              </a:rPr>
              <a:t>Bài 11 - Tập tin</a:t>
            </a:r>
            <a:endParaRPr lang="en-US" altLang="en-US" sz="2400" b="1">
              <a:solidFill>
                <a:schemeClr val="bg1"/>
              </a:solidFill>
            </a:endParaRPr>
          </a:p>
        </p:txBody>
      </p:sp>
      <p:sp>
        <p:nvSpPr>
          <p:cNvPr id="2" name="Text Box 1"/>
          <p:cNvSpPr txBox="1"/>
          <p:nvPr/>
        </p:nvSpPr>
        <p:spPr>
          <a:xfrm>
            <a:off x="100965" y="99695"/>
            <a:ext cx="2262505" cy="645160"/>
          </a:xfrm>
          <a:prstGeom prst="rect">
            <a:avLst/>
          </a:prstGeom>
          <a:solidFill>
            <a:srgbClr val="FF0000"/>
          </a:solidFill>
        </p:spPr>
        <p:txBody>
          <a:bodyPr wrap="square" rtlCol="0">
            <a:spAutoFit/>
          </a:bodyPr>
          <a:p>
            <a:r>
              <a:rPr lang="en-US" altLang="en-US">
                <a:solidFill>
                  <a:schemeClr val="bg1"/>
                </a:solidFill>
              </a:rPr>
              <a:t>Từ bài 11 sẽ không có slide!!!</a:t>
            </a:r>
            <a:endParaRPr lang="en-US" altLang="en-US">
              <a:solidFill>
                <a:schemeClr val="bg1"/>
              </a:solidFill>
            </a:endParaRPr>
          </a:p>
        </p:txBody>
      </p:sp>
      <p:pic>
        <p:nvPicPr>
          <p:cNvPr id="3" name="Picture 2"/>
          <p:cNvPicPr>
            <a:picLocks noChangeAspect="1"/>
          </p:cNvPicPr>
          <p:nvPr/>
        </p:nvPicPr>
        <p:blipFill>
          <a:blip r:embed="rId1"/>
          <a:stretch>
            <a:fillRect/>
          </a:stretch>
        </p:blipFill>
        <p:spPr>
          <a:xfrm>
            <a:off x="5506720" y="652145"/>
            <a:ext cx="6449695" cy="5919470"/>
          </a:xfrm>
          <a:prstGeom prst="rect">
            <a:avLst/>
          </a:prstGeom>
        </p:spPr>
      </p:pic>
      <p:sp>
        <p:nvSpPr>
          <p:cNvPr id="4" name="Text Box 3"/>
          <p:cNvSpPr txBox="1"/>
          <p:nvPr/>
        </p:nvSpPr>
        <p:spPr>
          <a:xfrm>
            <a:off x="262255" y="858520"/>
            <a:ext cx="2540000" cy="368300"/>
          </a:xfrm>
          <a:prstGeom prst="rect">
            <a:avLst/>
          </a:prstGeom>
          <a:noFill/>
        </p:spPr>
        <p:txBody>
          <a:bodyPr wrap="square" rtlCol="0" anchor="t">
            <a:spAutoFit/>
          </a:bodyPr>
          <a:p>
            <a:r>
              <a:rPr lang="en-US">
                <a:solidFill>
                  <a:schemeClr val="bg1"/>
                </a:solidFill>
              </a:rPr>
              <a:t>FILE *fptr;</a:t>
            </a:r>
            <a:endParaRPr lang="en-US">
              <a:solidFill>
                <a:schemeClr val="bg1"/>
              </a:solidFill>
            </a:endParaRPr>
          </a:p>
        </p:txBody>
      </p:sp>
      <p:sp>
        <p:nvSpPr>
          <p:cNvPr id="5" name="Text Box 4"/>
          <p:cNvSpPr txBox="1"/>
          <p:nvPr/>
        </p:nvSpPr>
        <p:spPr>
          <a:xfrm>
            <a:off x="262255" y="1226820"/>
            <a:ext cx="4137660" cy="368300"/>
          </a:xfrm>
          <a:prstGeom prst="rect">
            <a:avLst/>
          </a:prstGeom>
          <a:noFill/>
        </p:spPr>
        <p:txBody>
          <a:bodyPr wrap="square" rtlCol="0" anchor="t">
            <a:spAutoFit/>
          </a:bodyPr>
          <a:p>
            <a:r>
              <a:rPr lang="en-US">
                <a:solidFill>
                  <a:schemeClr val="bg1"/>
                </a:solidFill>
              </a:rPr>
              <a:t>fptr = fopen("fileopen","mode")</a:t>
            </a:r>
            <a:endParaRPr lang="en-US">
              <a:solidFill>
                <a:schemeClr val="bg1"/>
              </a:solidFill>
            </a:endParaRPr>
          </a:p>
        </p:txBody>
      </p:sp>
      <p:sp>
        <p:nvSpPr>
          <p:cNvPr id="7" name="Text Box 6"/>
          <p:cNvSpPr txBox="1"/>
          <p:nvPr/>
        </p:nvSpPr>
        <p:spPr>
          <a:xfrm>
            <a:off x="262255" y="1595120"/>
            <a:ext cx="2540000" cy="368300"/>
          </a:xfrm>
          <a:prstGeom prst="rect">
            <a:avLst/>
          </a:prstGeom>
          <a:noFill/>
        </p:spPr>
        <p:txBody>
          <a:bodyPr wrap="square" rtlCol="0" anchor="t">
            <a:spAutoFit/>
          </a:bodyPr>
          <a:p>
            <a:r>
              <a:rPr lang="en-US">
                <a:solidFill>
                  <a:schemeClr val="bg1"/>
                </a:solidFill>
              </a:rPr>
              <a:t>fclose(fptr);</a:t>
            </a:r>
            <a:endParaRPr lang="en-US">
              <a:solidFill>
                <a:schemeClr val="bg1"/>
              </a:solidFill>
            </a:endParaRPr>
          </a:p>
        </p:txBody>
      </p:sp>
      <p:sp>
        <p:nvSpPr>
          <p:cNvPr id="8" name="Text Box 7"/>
          <p:cNvSpPr txBox="1"/>
          <p:nvPr/>
        </p:nvSpPr>
        <p:spPr>
          <a:xfrm>
            <a:off x="262255" y="2695575"/>
            <a:ext cx="3063875" cy="368300"/>
          </a:xfrm>
          <a:prstGeom prst="rect">
            <a:avLst/>
          </a:prstGeom>
          <a:noFill/>
        </p:spPr>
        <p:txBody>
          <a:bodyPr wrap="square" rtlCol="0" anchor="t">
            <a:spAutoFit/>
          </a:bodyPr>
          <a:p>
            <a:r>
              <a:rPr lang="en-US">
                <a:solidFill>
                  <a:schemeClr val="bg1"/>
                </a:solidFill>
              </a:rPr>
              <a:t>fscanf(fptr,"%d", &amp;num);</a:t>
            </a:r>
            <a:endParaRPr lang="en-US">
              <a:solidFill>
                <a:schemeClr val="bg1"/>
              </a:solidFill>
            </a:endParaRPr>
          </a:p>
        </p:txBody>
      </p:sp>
      <p:sp>
        <p:nvSpPr>
          <p:cNvPr id="9" name="Text Box 8"/>
          <p:cNvSpPr txBox="1"/>
          <p:nvPr/>
        </p:nvSpPr>
        <p:spPr>
          <a:xfrm>
            <a:off x="262255" y="2327275"/>
            <a:ext cx="3208020" cy="368300"/>
          </a:xfrm>
          <a:prstGeom prst="rect">
            <a:avLst/>
          </a:prstGeom>
          <a:noFill/>
        </p:spPr>
        <p:txBody>
          <a:bodyPr wrap="square" rtlCol="0" anchor="t">
            <a:spAutoFit/>
          </a:bodyPr>
          <a:p>
            <a:r>
              <a:rPr lang="en-US">
                <a:solidFill>
                  <a:schemeClr val="bg1"/>
                </a:solidFill>
              </a:rPr>
              <a:t>fprintf(fptr,"%d",num);</a:t>
            </a:r>
            <a:endParaRPr lang="en-US">
              <a:solidFill>
                <a:schemeClr val="bg1"/>
              </a:solidFill>
            </a:endParaRPr>
          </a:p>
        </p:txBody>
      </p:sp>
      <p:sp>
        <p:nvSpPr>
          <p:cNvPr id="10" name="Text Box 9"/>
          <p:cNvSpPr txBox="1"/>
          <p:nvPr/>
        </p:nvSpPr>
        <p:spPr>
          <a:xfrm>
            <a:off x="13335" y="4007485"/>
            <a:ext cx="5344795" cy="645160"/>
          </a:xfrm>
          <a:prstGeom prst="rect">
            <a:avLst/>
          </a:prstGeom>
          <a:noFill/>
        </p:spPr>
        <p:txBody>
          <a:bodyPr wrap="square" rtlCol="0" anchor="t">
            <a:spAutoFit/>
          </a:bodyPr>
          <a:p>
            <a:r>
              <a:rPr lang="en-US">
                <a:solidFill>
                  <a:schemeClr val="bg1"/>
                </a:solidFill>
              </a:rPr>
              <a:t>fwrite(address_data,size_data,numbers_data,pointer_to_file);</a:t>
            </a:r>
            <a:endParaRPr lang="en-US">
              <a:solidFill>
                <a:schemeClr val="bg1"/>
              </a:solidFill>
            </a:endParaRPr>
          </a:p>
        </p:txBody>
      </p:sp>
      <p:sp>
        <p:nvSpPr>
          <p:cNvPr id="11" name="Text Box 10"/>
          <p:cNvSpPr txBox="1"/>
          <p:nvPr/>
        </p:nvSpPr>
        <p:spPr>
          <a:xfrm>
            <a:off x="12700" y="4652645"/>
            <a:ext cx="5300980" cy="922020"/>
          </a:xfrm>
          <a:prstGeom prst="rect">
            <a:avLst/>
          </a:prstGeom>
          <a:noFill/>
        </p:spPr>
        <p:txBody>
          <a:bodyPr wrap="square" rtlCol="0" anchor="t">
            <a:spAutoFit/>
          </a:bodyPr>
          <a:p>
            <a:r>
              <a:rPr lang="en-US">
                <a:solidFill>
                  <a:schemeClr val="bg1"/>
                </a:solidFill>
              </a:rPr>
              <a:t>fread(address_data,size_data,numbers_data,pointer_to_file);</a:t>
            </a:r>
            <a:endParaRPr lang="en-US">
              <a:solidFill>
                <a:schemeClr val="bg1"/>
              </a:solidFill>
            </a:endParaRPr>
          </a:p>
          <a:p>
            <a:r>
              <a:rPr lang="en-US">
                <a:solidFill>
                  <a:schemeClr val="bg1"/>
                </a:solidFill>
              </a:rPr>
              <a:t> </a:t>
            </a:r>
            <a:endParaRPr lang="en-US">
              <a:solidFill>
                <a:schemeClr val="bg1"/>
              </a:solidFill>
            </a:endParaRPr>
          </a:p>
        </p:txBody>
      </p:sp>
      <p:sp>
        <p:nvSpPr>
          <p:cNvPr id="12" name="Text Box 11"/>
          <p:cNvSpPr txBox="1"/>
          <p:nvPr/>
        </p:nvSpPr>
        <p:spPr>
          <a:xfrm>
            <a:off x="100965" y="3639185"/>
            <a:ext cx="3369310" cy="368300"/>
          </a:xfrm>
          <a:prstGeom prst="rect">
            <a:avLst/>
          </a:prstGeom>
          <a:noFill/>
        </p:spPr>
        <p:txBody>
          <a:bodyPr wrap="square" rtlCol="0">
            <a:spAutoFit/>
          </a:bodyPr>
          <a:p>
            <a:r>
              <a:rPr lang="en-US" altLang="en-US">
                <a:solidFill>
                  <a:srgbClr val="FF0000"/>
                </a:solidFill>
              </a:rPr>
              <a:t>4 tham số (đối với dạng bin</a:t>
            </a:r>
            <a:endParaRPr lang="en-US" altLang="en-US">
              <a:solidFill>
                <a:srgbClr val="FF0000"/>
              </a:solidFill>
            </a:endParaRPr>
          </a:p>
        </p:txBody>
      </p:sp>
      <p:sp>
        <p:nvSpPr>
          <p:cNvPr id="13" name="Text Box 12"/>
          <p:cNvSpPr txBox="1"/>
          <p:nvPr/>
        </p:nvSpPr>
        <p:spPr>
          <a:xfrm>
            <a:off x="100965" y="5361940"/>
            <a:ext cx="5257165" cy="922020"/>
          </a:xfrm>
          <a:prstGeom prst="rect">
            <a:avLst/>
          </a:prstGeom>
          <a:noFill/>
        </p:spPr>
        <p:txBody>
          <a:bodyPr wrap="square" rtlCol="0">
            <a:spAutoFit/>
          </a:bodyPr>
          <a:p>
            <a:r>
              <a:rPr lang="en-US" altLang="en-US">
                <a:solidFill>
                  <a:srgbClr val="FF0000"/>
                </a:solidFill>
              </a:rPr>
              <a:t>CHÚ Ý:</a:t>
            </a:r>
            <a:r>
              <a:rPr lang="en-US" altLang="en-US">
                <a:solidFill>
                  <a:schemeClr val="bg1"/>
                </a:solidFill>
              </a:rPr>
              <a:t> fwrite và fread đều là dạng bin, nên trước fwrite cần nhập (scanf,gets...) còn sau fread cần code xuất (printf ...)</a:t>
            </a:r>
            <a:endParaRPr lang="en-US"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00550" y="99695"/>
            <a:ext cx="3391535" cy="460375"/>
          </a:xfrm>
          <a:prstGeom prst="rect">
            <a:avLst/>
          </a:prstGeom>
          <a:solidFill>
            <a:srgbClr val="00B0F0"/>
          </a:solidFill>
        </p:spPr>
        <p:txBody>
          <a:bodyPr wrap="square" rtlCol="0" anchor="t">
            <a:spAutoFit/>
          </a:bodyPr>
          <a:p>
            <a:pPr algn="ctr"/>
            <a:r>
              <a:rPr lang="en-US" altLang="en-US" sz="2400" b="1">
                <a:solidFill>
                  <a:schemeClr val="bg1"/>
                </a:solidFill>
              </a:rPr>
              <a:t>Bài 12 - Đệ Qui</a:t>
            </a:r>
            <a:endParaRPr lang="en-US" altLang="en-US" sz="2400" b="1">
              <a:solidFill>
                <a:schemeClr val="bg1"/>
              </a:solidFill>
            </a:endParaRPr>
          </a:p>
        </p:txBody>
      </p:sp>
      <p:pic>
        <p:nvPicPr>
          <p:cNvPr id="2" name="Picture 1"/>
          <p:cNvPicPr>
            <a:picLocks noChangeAspect="1"/>
          </p:cNvPicPr>
          <p:nvPr/>
        </p:nvPicPr>
        <p:blipFill>
          <a:blip r:embed="rId1"/>
          <a:stretch>
            <a:fillRect/>
          </a:stretch>
        </p:blipFill>
        <p:spPr>
          <a:xfrm>
            <a:off x="457200" y="1022350"/>
            <a:ext cx="6923405" cy="4812665"/>
          </a:xfrm>
          <a:prstGeom prst="rect">
            <a:avLst/>
          </a:prstGeom>
        </p:spPr>
      </p:pic>
      <p:sp>
        <p:nvSpPr>
          <p:cNvPr id="3" name="Text Box 2"/>
          <p:cNvSpPr txBox="1"/>
          <p:nvPr/>
        </p:nvSpPr>
        <p:spPr>
          <a:xfrm>
            <a:off x="7792085" y="1022350"/>
            <a:ext cx="4311015" cy="5354320"/>
          </a:xfrm>
          <a:prstGeom prst="rect">
            <a:avLst/>
          </a:prstGeom>
          <a:noFill/>
        </p:spPr>
        <p:txBody>
          <a:bodyPr wrap="square" rtlCol="0" anchor="t">
            <a:spAutoFit/>
          </a:bodyPr>
          <a:p>
            <a:r>
              <a:rPr lang="en-US" b="1">
                <a:solidFill>
                  <a:srgbClr val="FF0000"/>
                </a:solidFill>
              </a:rPr>
              <a:t>? Sử dụng đệ quy hay vòng lặp</a:t>
            </a:r>
            <a:endParaRPr lang="en-US">
              <a:solidFill>
                <a:schemeClr val="bg1"/>
              </a:solidFill>
            </a:endParaRPr>
          </a:p>
          <a:p>
            <a:r>
              <a:rPr lang="en-US">
                <a:solidFill>
                  <a:schemeClr val="bg1"/>
                </a:solidFill>
              </a:rPr>
              <a:t>Phương pháp đệ quy không phải bao giờ cũng là giải pháp hữu hiệu nhất.Giải pháp vòng lặp có hiệu quả về mặt thời gian và vùng nhớ. Còn với đệ quy mỗi lần gọi đệ quy máy phải dành một số vùng nhớ để trữ các trị, thông số và biến cục bộ.</a:t>
            </a:r>
            <a:endParaRPr lang="en-US">
              <a:solidFill>
                <a:schemeClr val="bg1"/>
              </a:solidFill>
            </a:endParaRPr>
          </a:p>
          <a:p>
            <a:endParaRPr lang="en-US">
              <a:solidFill>
                <a:schemeClr val="bg1"/>
              </a:solidFill>
            </a:endParaRPr>
          </a:p>
          <a:p>
            <a:r>
              <a:rPr lang="en-US">
                <a:solidFill>
                  <a:schemeClr val="bg1"/>
                </a:solidFill>
              </a:rPr>
              <a:t>Do đó, đệ quy tốn nhiều vùng nhớ,</a:t>
            </a:r>
            <a:endParaRPr lang="en-US">
              <a:solidFill>
                <a:schemeClr val="bg1"/>
              </a:solidFill>
            </a:endParaRPr>
          </a:p>
          <a:p>
            <a:r>
              <a:rPr lang="en-US">
                <a:solidFill>
                  <a:schemeClr val="bg1"/>
                </a:solidFill>
              </a:rPr>
              <a:t>thời gian truyền đối mục, thiết lập vùng nhớ trung gian và trả về kết quả… Nhưng sử dụng phương pháp đệ quy trông chương trình đẹp mắt hơn vòng lặp và tính thuyết phục của nó. Điều cốt lõi khi thiết đặt chương trình phải làm thế nào hàm đệ quy có thể chấm dứt thông qua điều kiện cơ bản.</a:t>
            </a:r>
            <a:endParaRPr 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027555" y="153035"/>
            <a:ext cx="8138160" cy="460375"/>
          </a:xfrm>
          <a:prstGeom prst="rect">
            <a:avLst/>
          </a:prstGeom>
          <a:solidFill>
            <a:srgbClr val="00B0F0"/>
          </a:solidFill>
        </p:spPr>
        <p:txBody>
          <a:bodyPr wrap="square" rtlCol="0" anchor="t">
            <a:spAutoFit/>
          </a:bodyPr>
          <a:p>
            <a:pPr algn="ctr"/>
            <a:r>
              <a:rPr lang="en-US" altLang="en-US" sz="2400" b="1">
                <a:solidFill>
                  <a:schemeClr val="bg1"/>
                </a:solidFill>
              </a:rPr>
              <a:t>Bài 13 : TRÌNH SOẠN THẢO CỦA BORLAND C</a:t>
            </a:r>
            <a:endParaRPr lang="en-US" altLang="en-US" sz="2400" b="1">
              <a:solidFill>
                <a:schemeClr val="bg1"/>
              </a:solidFill>
            </a:endParaRPr>
          </a:p>
        </p:txBody>
      </p:sp>
      <p:sp>
        <p:nvSpPr>
          <p:cNvPr id="2" name="Text Box 1"/>
          <p:cNvSpPr txBox="1"/>
          <p:nvPr/>
        </p:nvSpPr>
        <p:spPr>
          <a:xfrm>
            <a:off x="3914775" y="1079500"/>
            <a:ext cx="4362450" cy="460375"/>
          </a:xfrm>
          <a:prstGeom prst="rect">
            <a:avLst/>
          </a:prstGeom>
          <a:solidFill>
            <a:srgbClr val="00B0F0"/>
          </a:solidFill>
        </p:spPr>
        <p:txBody>
          <a:bodyPr wrap="square" rtlCol="0" anchor="t">
            <a:spAutoFit/>
          </a:bodyPr>
          <a:p>
            <a:pPr algn="ctr"/>
            <a:r>
              <a:rPr lang="en-US" altLang="en-US" sz="2400" b="1">
                <a:solidFill>
                  <a:schemeClr val="bg1"/>
                </a:solidFill>
              </a:rPr>
              <a:t>Bài 14 : CÁC HỆ ĐẾM</a:t>
            </a:r>
            <a:endParaRPr lang="en-US" altLang="en-US" sz="2400" b="1">
              <a:solidFill>
                <a:schemeClr val="bg1"/>
              </a:solidFill>
            </a:endParaRPr>
          </a:p>
        </p:txBody>
      </p:sp>
      <p:sp>
        <p:nvSpPr>
          <p:cNvPr id="3" name="Text Box 2"/>
          <p:cNvSpPr txBox="1"/>
          <p:nvPr/>
        </p:nvSpPr>
        <p:spPr>
          <a:xfrm>
            <a:off x="2879725" y="2034540"/>
            <a:ext cx="6433185" cy="460375"/>
          </a:xfrm>
          <a:prstGeom prst="rect">
            <a:avLst/>
          </a:prstGeom>
          <a:solidFill>
            <a:srgbClr val="00B0F0"/>
          </a:solidFill>
        </p:spPr>
        <p:txBody>
          <a:bodyPr wrap="square" rtlCol="0" anchor="t">
            <a:spAutoFit/>
          </a:bodyPr>
          <a:p>
            <a:pPr algn="ctr"/>
            <a:r>
              <a:rPr lang="en-US" altLang="en-US" sz="2400" b="1">
                <a:solidFill>
                  <a:schemeClr val="bg1"/>
                </a:solidFill>
              </a:rPr>
              <a:t>Bài 15 : BIỂU THỨC VÀ PHÉP TOÁN</a:t>
            </a:r>
            <a:endParaRPr lang="en-US" altLang="en-US" sz="2400" b="1">
              <a:solidFill>
                <a:schemeClr val="bg1"/>
              </a:solidFill>
            </a:endParaRPr>
          </a:p>
        </p:txBody>
      </p:sp>
      <p:sp>
        <p:nvSpPr>
          <p:cNvPr id="4" name="Text Box 3"/>
          <p:cNvSpPr txBox="1"/>
          <p:nvPr/>
        </p:nvSpPr>
        <p:spPr>
          <a:xfrm>
            <a:off x="2027555" y="2985770"/>
            <a:ext cx="8138160" cy="460375"/>
          </a:xfrm>
          <a:prstGeom prst="rect">
            <a:avLst/>
          </a:prstGeom>
          <a:solidFill>
            <a:srgbClr val="00B0F0"/>
          </a:solidFill>
        </p:spPr>
        <p:txBody>
          <a:bodyPr wrap="square" rtlCol="0" anchor="t">
            <a:spAutoFit/>
          </a:bodyPr>
          <a:p>
            <a:pPr algn="ctr"/>
            <a:r>
              <a:rPr lang="en-US" altLang="en-US" sz="2400" b="1">
                <a:solidFill>
                  <a:schemeClr val="bg1"/>
                </a:solidFill>
              </a:rPr>
              <a:t>Bài 16 : MỘT SỐ HÀM CHUẨN THƯỜNG DÙNG</a:t>
            </a:r>
            <a:endParaRPr lang="en-US" altLang="en-US" sz="2400" b="1">
              <a:solidFill>
                <a:schemeClr val="bg1"/>
              </a:solidFill>
            </a:endParaRPr>
          </a:p>
        </p:txBody>
      </p:sp>
      <p:sp>
        <p:nvSpPr>
          <p:cNvPr id="5" name="Left Brace 4"/>
          <p:cNvSpPr/>
          <p:nvPr/>
        </p:nvSpPr>
        <p:spPr>
          <a:xfrm>
            <a:off x="1162050" y="1079500"/>
            <a:ext cx="2072640" cy="287147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en-US"/>
          </a:p>
        </p:txBody>
      </p:sp>
      <p:cxnSp>
        <p:nvCxnSpPr>
          <p:cNvPr id="7" name="Curved Connector 6"/>
          <p:cNvCxnSpPr/>
          <p:nvPr/>
        </p:nvCxnSpPr>
        <p:spPr>
          <a:xfrm rot="10800000" flipH="1" flipV="1">
            <a:off x="1099185" y="2494915"/>
            <a:ext cx="2815590" cy="2861310"/>
          </a:xfrm>
          <a:prstGeom prst="curvedConnector4">
            <a:avLst>
              <a:gd name="adj1" fmla="val -8457"/>
              <a:gd name="adj2" fmla="val 75100"/>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8" name="Text Box 7"/>
          <p:cNvSpPr txBox="1"/>
          <p:nvPr/>
        </p:nvSpPr>
        <p:spPr>
          <a:xfrm>
            <a:off x="3597910" y="5356225"/>
            <a:ext cx="1808480" cy="368300"/>
          </a:xfrm>
          <a:prstGeom prst="rect">
            <a:avLst/>
          </a:prstGeom>
          <a:noFill/>
        </p:spPr>
        <p:txBody>
          <a:bodyPr wrap="square" rtlCol="0">
            <a:spAutoFit/>
          </a:bodyPr>
          <a:p>
            <a:r>
              <a:rPr lang="en-US" altLang="en-US" b="1">
                <a:solidFill>
                  <a:srgbClr val="FF0000"/>
                </a:solidFill>
              </a:rPr>
              <a:t>In ra lưu lại</a:t>
            </a:r>
            <a:endParaRPr lang="en-US" altLang="en-US"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2752090" y="1005205"/>
            <a:ext cx="6687820" cy="4847590"/>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17220" y="1574800"/>
            <a:ext cx="10957560" cy="2030095"/>
          </a:xfrm>
          <a:prstGeom prst="rect">
            <a:avLst/>
          </a:prstGeom>
          <a:noFill/>
        </p:spPr>
        <p:txBody>
          <a:bodyPr wrap="square" rtlCol="0" anchor="t">
            <a:spAutoFit/>
          </a:bodyPr>
          <a:p>
            <a:r>
              <a:rPr lang="en-US" b="1">
                <a:solidFill>
                  <a:schemeClr val="bg1"/>
                </a:solidFill>
              </a:rPr>
              <a:t>Dòng thứ 3:</a:t>
            </a:r>
            <a:r>
              <a:rPr lang="en-US">
                <a:solidFill>
                  <a:schemeClr val="bg1"/>
                </a:solidFill>
              </a:rPr>
              <a:t> chứa phát biểu tiền xử lý </a:t>
            </a:r>
            <a:r>
              <a:rPr lang="en-US" b="1" i="1">
                <a:solidFill>
                  <a:schemeClr val="bg1"/>
                </a:solidFill>
              </a:rPr>
              <a:t>#include &lt;conio.h&gt;</a:t>
            </a:r>
            <a:r>
              <a:rPr lang="en-US">
                <a:solidFill>
                  <a:schemeClr val="bg1"/>
                </a:solidFill>
              </a:rPr>
              <a:t>. Vì trong chương trình này ta sử dụng hàm thư viện của C là </a:t>
            </a:r>
            <a:r>
              <a:rPr lang="en-US" b="1" i="1">
                <a:solidFill>
                  <a:schemeClr val="bg1"/>
                </a:solidFill>
              </a:rPr>
              <a:t>getch</a:t>
            </a:r>
            <a:r>
              <a:rPr lang="en-US">
                <a:solidFill>
                  <a:schemeClr val="bg1"/>
                </a:solidFill>
              </a:rPr>
              <a:t>, do đó bạn cần phải có khai báo của hàm thư viện này để</a:t>
            </a:r>
            <a:endParaRPr lang="en-US">
              <a:solidFill>
                <a:schemeClr val="bg1"/>
              </a:solidFill>
            </a:endParaRPr>
          </a:p>
          <a:p>
            <a:r>
              <a:rPr lang="en-US">
                <a:solidFill>
                  <a:schemeClr val="bg1"/>
                </a:solidFill>
              </a:rPr>
              <a:t>báo cho trình biên dịch C biết. </a:t>
            </a:r>
            <a:r>
              <a:rPr lang="en-US">
                <a:solidFill>
                  <a:srgbClr val="FF0000"/>
                </a:solidFill>
              </a:rPr>
              <a:t>Nếu không khai báo chương trình sẽ báo lỗi</a:t>
            </a:r>
            <a:r>
              <a:rPr lang="en-US">
                <a:solidFill>
                  <a:schemeClr val="bg1"/>
                </a:solidFill>
              </a:rPr>
              <a:t>.</a:t>
            </a:r>
            <a:endParaRPr lang="en-US">
              <a:solidFill>
                <a:schemeClr val="bg1"/>
              </a:solidFill>
            </a:endParaRPr>
          </a:p>
          <a:p>
            <a:endParaRPr lang="en-US">
              <a:solidFill>
                <a:schemeClr val="bg1"/>
              </a:solidFill>
            </a:endParaRPr>
          </a:p>
          <a:p>
            <a:r>
              <a:rPr lang="en-US" b="1">
                <a:solidFill>
                  <a:schemeClr val="bg1"/>
                </a:solidFill>
              </a:rPr>
              <a:t>Dòng thứ 8:</a:t>
            </a:r>
            <a:r>
              <a:rPr lang="en-US">
                <a:solidFill>
                  <a:schemeClr val="bg1"/>
                </a:solidFill>
              </a:rPr>
              <a:t> </a:t>
            </a:r>
            <a:r>
              <a:rPr lang="en-US" b="1" i="1">
                <a:solidFill>
                  <a:schemeClr val="bg1"/>
                </a:solidFill>
              </a:rPr>
              <a:t>getch();</a:t>
            </a:r>
            <a:r>
              <a:rPr lang="en-US">
                <a:solidFill>
                  <a:schemeClr val="bg1"/>
                </a:solidFill>
              </a:rPr>
              <a:t>, chờ nhận 1 ký tự bất kỳ từ bàn phím, nhưng không in ra màn hình. Vì thế ta sử dụng hàm này để khi chạy chương trình xong sẽ dừng lại ở màn hình kết quả, sau đó ta ấn phím bất kỳ sẽ quay lại màn hình soạn thảo.</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1643380" y="889635"/>
            <a:ext cx="8911590" cy="2283460"/>
          </a:xfrm>
          <a:prstGeom prst="rect">
            <a:avLst/>
          </a:prstGeom>
        </p:spPr>
      </p:pic>
      <p:pic>
        <p:nvPicPr>
          <p:cNvPr id="5" name="Picture 4"/>
          <p:cNvPicPr>
            <a:picLocks noChangeAspect="1"/>
          </p:cNvPicPr>
          <p:nvPr/>
        </p:nvPicPr>
        <p:blipFill>
          <a:blip r:embed="rId2"/>
          <a:stretch>
            <a:fillRect/>
          </a:stretch>
        </p:blipFill>
        <p:spPr>
          <a:xfrm>
            <a:off x="1637665" y="3588385"/>
            <a:ext cx="8917305" cy="2610485"/>
          </a:xfrm>
          <a:prstGeom prst="rect">
            <a:avLst/>
          </a:prstGeom>
        </p:spPr>
      </p:pic>
      <p:sp>
        <p:nvSpPr>
          <p:cNvPr id="3" name="Text Box 2"/>
          <p:cNvSpPr txBox="1"/>
          <p:nvPr/>
        </p:nvSpPr>
        <p:spPr>
          <a:xfrm>
            <a:off x="1054100" y="128270"/>
            <a:ext cx="10090785" cy="460375"/>
          </a:xfrm>
          <a:prstGeom prst="rect">
            <a:avLst/>
          </a:prstGeom>
          <a:solidFill>
            <a:schemeClr val="accent1"/>
          </a:solidFill>
        </p:spPr>
        <p:txBody>
          <a:bodyPr wrap="square" rtlCol="0" anchor="t">
            <a:spAutoFit/>
          </a:bodyPr>
          <a:p>
            <a:r>
              <a:rPr lang="en-US" sz="2400" b="1">
                <a:solidFill>
                  <a:schemeClr val="bg1"/>
                </a:solidFill>
              </a:rPr>
              <a:t>Bài 2 : LÀM QUEN LẬP TRÌNH C QUA CÁC VÍ DỤ ĐƠN GIẢN</a:t>
            </a:r>
            <a:endParaRPr lang="en-US" sz="2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1828800" y="1524000"/>
          <a:ext cx="8534400" cy="3810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r>
                        <a:rPr lang="en-US" altLang="en-US"/>
                        <a:t>asm</a:t>
                      </a:r>
                      <a:endParaRPr lang="en-US" altLang="en-US"/>
                    </a:p>
                  </a:txBody>
                  <a:tcPr/>
                </a:tc>
                <a:tc>
                  <a:txBody>
                    <a:bodyPr/>
                    <a:p>
                      <a:pPr>
                        <a:buNone/>
                      </a:pPr>
                      <a:r>
                        <a:rPr lang="en-US" altLang="en-US"/>
                        <a:t>else </a:t>
                      </a:r>
                      <a:endParaRPr lang="en-US" altLang="en-US"/>
                    </a:p>
                  </a:txBody>
                  <a:tcPr/>
                </a:tc>
                <a:tc>
                  <a:txBody>
                    <a:bodyPr/>
                    <a:p>
                      <a:pPr>
                        <a:buNone/>
                      </a:pPr>
                      <a:r>
                        <a:rPr lang="en-US" altLang="en-US"/>
                        <a:t>interrupt </a:t>
                      </a:r>
                      <a:endParaRPr lang="en-US" altLang="en-US"/>
                    </a:p>
                  </a:txBody>
                  <a:tcPr/>
                </a:tc>
                <a:tc>
                  <a:txBody>
                    <a:bodyPr/>
                    <a:p>
                      <a:pPr>
                        <a:buNone/>
                      </a:pPr>
                      <a:r>
                        <a:rPr lang="en-US" altLang="en-US"/>
                        <a:t>sizeof </a:t>
                      </a:r>
                      <a:endParaRPr lang="en-US" altLang="en-US"/>
                    </a:p>
                  </a:txBody>
                  <a:tcPr/>
                </a:tc>
              </a:tr>
              <a:tr h="381000">
                <a:tc>
                  <a:txBody>
                    <a:bodyPr/>
                    <a:p>
                      <a:pPr>
                        <a:buNone/>
                      </a:pPr>
                      <a:r>
                        <a:rPr lang="en-US" altLang="en-US"/>
                        <a:t>break </a:t>
                      </a:r>
                      <a:endParaRPr lang="en-US" altLang="en-US"/>
                    </a:p>
                  </a:txBody>
                  <a:tcPr/>
                </a:tc>
                <a:tc>
                  <a:txBody>
                    <a:bodyPr/>
                    <a:p>
                      <a:pPr>
                        <a:buNone/>
                      </a:pPr>
                      <a:r>
                        <a:rPr lang="en-US" altLang="en-US"/>
                        <a:t>enum </a:t>
                      </a:r>
                      <a:endParaRPr lang="en-US" altLang="en-US"/>
                    </a:p>
                  </a:txBody>
                  <a:tcPr/>
                </a:tc>
                <a:tc>
                  <a:txBody>
                    <a:bodyPr/>
                    <a:p>
                      <a:pPr>
                        <a:buNone/>
                      </a:pPr>
                      <a:r>
                        <a:rPr lang="en-US" altLang="en-US"/>
                        <a:t>long </a:t>
                      </a:r>
                      <a:endParaRPr lang="en-US" altLang="en-US"/>
                    </a:p>
                  </a:txBody>
                  <a:tcPr/>
                </a:tc>
                <a:tc>
                  <a:txBody>
                    <a:bodyPr/>
                    <a:p>
                      <a:pPr>
                        <a:buNone/>
                      </a:pPr>
                      <a:r>
                        <a:rPr lang="en-US" altLang="en-US"/>
                        <a:t>switch </a:t>
                      </a:r>
                      <a:endParaRPr lang="en-US" altLang="en-US"/>
                    </a:p>
                  </a:txBody>
                  <a:tcPr/>
                </a:tc>
              </a:tr>
              <a:tr h="381000">
                <a:tc>
                  <a:txBody>
                    <a:bodyPr/>
                    <a:p>
                      <a:pPr>
                        <a:buNone/>
                      </a:pPr>
                      <a:r>
                        <a:rPr lang="en-US" altLang="en-US"/>
                        <a:t>case </a:t>
                      </a:r>
                      <a:endParaRPr lang="en-US" altLang="en-US"/>
                    </a:p>
                  </a:txBody>
                  <a:tcPr/>
                </a:tc>
                <a:tc>
                  <a:txBody>
                    <a:bodyPr/>
                    <a:p>
                      <a:pPr>
                        <a:buNone/>
                      </a:pPr>
                      <a:r>
                        <a:rPr lang="en-US" altLang="en-US"/>
                        <a:t>extern </a:t>
                      </a:r>
                      <a:endParaRPr lang="en-US" altLang="en-US"/>
                    </a:p>
                  </a:txBody>
                  <a:tcPr/>
                </a:tc>
                <a:tc>
                  <a:txBody>
                    <a:bodyPr/>
                    <a:p>
                      <a:pPr>
                        <a:buNone/>
                      </a:pPr>
                      <a:r>
                        <a:rPr lang="en-US" altLang="en-US"/>
                        <a:t>near </a:t>
                      </a:r>
                      <a:endParaRPr lang="en-US" altLang="en-US"/>
                    </a:p>
                  </a:txBody>
                  <a:tcPr/>
                </a:tc>
                <a:tc>
                  <a:txBody>
                    <a:bodyPr/>
                    <a:p>
                      <a:pPr>
                        <a:buNone/>
                      </a:pPr>
                      <a:r>
                        <a:rPr lang="en-US" altLang="en-US"/>
                        <a:t>typedef </a:t>
                      </a:r>
                      <a:endParaRPr lang="en-US" altLang="en-US"/>
                    </a:p>
                  </a:txBody>
                  <a:tcPr/>
                </a:tc>
              </a:tr>
              <a:tr h="381000">
                <a:tc>
                  <a:txBody>
                    <a:bodyPr/>
                    <a:p>
                      <a:pPr>
                        <a:buNone/>
                      </a:pPr>
                      <a:r>
                        <a:rPr lang="en-US" altLang="en-US"/>
                        <a:t>cdecl </a:t>
                      </a:r>
                      <a:endParaRPr lang="en-US" altLang="en-US"/>
                    </a:p>
                  </a:txBody>
                  <a:tcPr/>
                </a:tc>
                <a:tc>
                  <a:txBody>
                    <a:bodyPr/>
                    <a:p>
                      <a:pPr>
                        <a:buNone/>
                      </a:pPr>
                      <a:r>
                        <a:rPr lang="en-US" altLang="en-US"/>
                        <a:t>far </a:t>
                      </a:r>
                      <a:endParaRPr lang="en-US" altLang="en-US"/>
                    </a:p>
                  </a:txBody>
                  <a:tcPr/>
                </a:tc>
                <a:tc>
                  <a:txBody>
                    <a:bodyPr/>
                    <a:p>
                      <a:pPr>
                        <a:buNone/>
                      </a:pPr>
                      <a:r>
                        <a:rPr lang="en-US" altLang="en-US"/>
                        <a:t>pascal </a:t>
                      </a:r>
                      <a:endParaRPr lang="en-US" altLang="en-US"/>
                    </a:p>
                  </a:txBody>
                  <a:tcPr/>
                </a:tc>
                <a:tc>
                  <a:txBody>
                    <a:bodyPr/>
                    <a:p>
                      <a:pPr>
                        <a:buNone/>
                      </a:pPr>
                      <a:r>
                        <a:rPr lang="en-US" altLang="en-US"/>
                        <a:t>union </a:t>
                      </a:r>
                      <a:endParaRPr lang="en-US" altLang="en-US"/>
                    </a:p>
                  </a:txBody>
                  <a:tcPr/>
                </a:tc>
              </a:tr>
              <a:tr h="381000">
                <a:tc>
                  <a:txBody>
                    <a:bodyPr/>
                    <a:p>
                      <a:pPr>
                        <a:buNone/>
                      </a:pPr>
                      <a:r>
                        <a:rPr lang="en-US" altLang="en-US"/>
                        <a:t>char </a:t>
                      </a:r>
                      <a:endParaRPr lang="en-US" altLang="en-US"/>
                    </a:p>
                  </a:txBody>
                  <a:tcPr/>
                </a:tc>
                <a:tc>
                  <a:txBody>
                    <a:bodyPr/>
                    <a:p>
                      <a:pPr>
                        <a:buNone/>
                      </a:pPr>
                      <a:r>
                        <a:rPr lang="en-US" altLang="en-US"/>
                        <a:t>float </a:t>
                      </a:r>
                      <a:endParaRPr lang="en-US" altLang="en-US"/>
                    </a:p>
                  </a:txBody>
                  <a:tcPr/>
                </a:tc>
                <a:tc>
                  <a:txBody>
                    <a:bodyPr/>
                    <a:p>
                      <a:pPr>
                        <a:buNone/>
                      </a:pPr>
                      <a:r>
                        <a:rPr lang="en-US" altLang="en-US"/>
                        <a:t>register </a:t>
                      </a:r>
                      <a:endParaRPr lang="en-US" altLang="en-US"/>
                    </a:p>
                  </a:txBody>
                  <a:tcPr/>
                </a:tc>
                <a:tc>
                  <a:txBody>
                    <a:bodyPr/>
                    <a:p>
                      <a:pPr>
                        <a:buNone/>
                      </a:pPr>
                      <a:r>
                        <a:rPr lang="en-US" altLang="en-US"/>
                        <a:t>unsigned </a:t>
                      </a:r>
                      <a:endParaRPr lang="en-US" altLang="en-US"/>
                    </a:p>
                  </a:txBody>
                  <a:tcPr/>
                </a:tc>
              </a:tr>
              <a:tr h="381000">
                <a:tc>
                  <a:txBody>
                    <a:bodyPr/>
                    <a:p>
                      <a:pPr>
                        <a:buNone/>
                      </a:pPr>
                      <a:r>
                        <a:rPr lang="en-US" altLang="en-US"/>
                        <a:t>const </a:t>
                      </a:r>
                      <a:endParaRPr lang="en-US" altLang="en-US"/>
                    </a:p>
                  </a:txBody>
                  <a:tcPr/>
                </a:tc>
                <a:tc>
                  <a:txBody>
                    <a:bodyPr/>
                    <a:p>
                      <a:pPr>
                        <a:buNone/>
                      </a:pPr>
                      <a:r>
                        <a:rPr lang="en-US" altLang="en-US"/>
                        <a:t>for </a:t>
                      </a:r>
                      <a:endParaRPr lang="en-US" altLang="en-US"/>
                    </a:p>
                  </a:txBody>
                  <a:tcPr/>
                </a:tc>
                <a:tc>
                  <a:txBody>
                    <a:bodyPr/>
                    <a:p>
                      <a:pPr>
                        <a:buNone/>
                      </a:pPr>
                      <a:r>
                        <a:rPr lang="en-US" altLang="en-US"/>
                        <a:t>return </a:t>
                      </a:r>
                      <a:endParaRPr lang="en-US" altLang="en-US"/>
                    </a:p>
                  </a:txBody>
                  <a:tcPr/>
                </a:tc>
                <a:tc>
                  <a:txBody>
                    <a:bodyPr/>
                    <a:p>
                      <a:pPr>
                        <a:buNone/>
                      </a:pPr>
                      <a:r>
                        <a:rPr lang="en-US" altLang="en-US"/>
                        <a:t>void </a:t>
                      </a:r>
                      <a:endParaRPr lang="en-US" altLang="en-US"/>
                    </a:p>
                  </a:txBody>
                  <a:tcPr/>
                </a:tc>
              </a:tr>
              <a:tr h="381000">
                <a:tc>
                  <a:txBody>
                    <a:bodyPr/>
                    <a:p>
                      <a:pPr>
                        <a:buNone/>
                      </a:pPr>
                      <a:r>
                        <a:rPr lang="en-US" altLang="en-US"/>
                        <a:t>continue </a:t>
                      </a:r>
                      <a:endParaRPr lang="en-US" altLang="en-US"/>
                    </a:p>
                  </a:txBody>
                  <a:tcPr/>
                </a:tc>
                <a:tc>
                  <a:txBody>
                    <a:bodyPr/>
                    <a:p>
                      <a:pPr>
                        <a:buNone/>
                      </a:pPr>
                      <a:r>
                        <a:rPr lang="en-US" altLang="en-US"/>
                        <a:t>goto </a:t>
                      </a:r>
                      <a:endParaRPr lang="en-US" altLang="en-US"/>
                    </a:p>
                  </a:txBody>
                  <a:tcPr/>
                </a:tc>
                <a:tc>
                  <a:txBody>
                    <a:bodyPr/>
                    <a:p>
                      <a:pPr>
                        <a:buNone/>
                      </a:pPr>
                      <a:r>
                        <a:rPr lang="en-US" altLang="en-US"/>
                        <a:t>short </a:t>
                      </a:r>
                      <a:endParaRPr lang="en-US" altLang="en-US"/>
                    </a:p>
                  </a:txBody>
                  <a:tcPr/>
                </a:tc>
                <a:tc>
                  <a:txBody>
                    <a:bodyPr/>
                    <a:p>
                      <a:pPr>
                        <a:buNone/>
                      </a:pPr>
                      <a:r>
                        <a:rPr lang="en-US" altLang="en-US"/>
                        <a:t>volatile </a:t>
                      </a:r>
                      <a:endParaRPr lang="en-US" altLang="en-US"/>
                    </a:p>
                  </a:txBody>
                  <a:tcPr/>
                </a:tc>
              </a:tr>
              <a:tr h="381000">
                <a:tc>
                  <a:txBody>
                    <a:bodyPr/>
                    <a:p>
                      <a:pPr>
                        <a:buNone/>
                      </a:pPr>
                      <a:r>
                        <a:rPr lang="en-US" altLang="en-US"/>
                        <a:t>default </a:t>
                      </a:r>
                      <a:endParaRPr lang="en-US" altLang="en-US"/>
                    </a:p>
                  </a:txBody>
                  <a:tcPr/>
                </a:tc>
                <a:tc>
                  <a:txBody>
                    <a:bodyPr/>
                    <a:p>
                      <a:pPr>
                        <a:buNone/>
                      </a:pPr>
                      <a:r>
                        <a:rPr lang="en-US" altLang="en-US"/>
                        <a:t>huge </a:t>
                      </a:r>
                      <a:endParaRPr lang="en-US" altLang="en-US"/>
                    </a:p>
                  </a:txBody>
                  <a:tcPr/>
                </a:tc>
                <a:tc>
                  <a:txBody>
                    <a:bodyPr/>
                    <a:p>
                      <a:pPr>
                        <a:buNone/>
                      </a:pPr>
                      <a:r>
                        <a:rPr lang="en-US" altLang="en-US"/>
                        <a:t>static </a:t>
                      </a:r>
                      <a:endParaRPr lang="en-US" altLang="en-US"/>
                    </a:p>
                  </a:txBody>
                  <a:tcPr/>
                </a:tc>
                <a:tc>
                  <a:txBody>
                    <a:bodyPr/>
                    <a:p>
                      <a:pPr>
                        <a:buNone/>
                      </a:pPr>
                      <a:r>
                        <a:rPr lang="en-US" altLang="en-US"/>
                        <a:t>while </a:t>
                      </a:r>
                      <a:endParaRPr lang="en-US" altLang="en-US"/>
                    </a:p>
                  </a:txBody>
                  <a:tcPr/>
                </a:tc>
              </a:tr>
              <a:tr h="381000">
                <a:tc>
                  <a:txBody>
                    <a:bodyPr/>
                    <a:p>
                      <a:pPr>
                        <a:buNone/>
                      </a:pPr>
                      <a:r>
                        <a:rPr lang="en-US" altLang="en-US"/>
                        <a:t>do </a:t>
                      </a:r>
                      <a:endParaRPr lang="en-US" altLang="en-US"/>
                    </a:p>
                  </a:txBody>
                  <a:tcPr/>
                </a:tc>
                <a:tc>
                  <a:txBody>
                    <a:bodyPr/>
                    <a:p>
                      <a:pPr>
                        <a:buNone/>
                      </a:pPr>
                      <a:r>
                        <a:rPr lang="en-US" altLang="en-US"/>
                        <a:t>if </a:t>
                      </a:r>
                      <a:endParaRPr lang="en-US" altLang="en-US"/>
                    </a:p>
                  </a:txBody>
                  <a:tcPr/>
                </a:tc>
                <a:tc>
                  <a:txBody>
                    <a:bodyPr/>
                    <a:p>
                      <a:pPr>
                        <a:buNone/>
                      </a:pPr>
                      <a:r>
                        <a:rPr lang="en-US" altLang="en-US"/>
                        <a:t>struct </a:t>
                      </a:r>
                      <a:endParaRPr lang="en-US" altLang="en-US"/>
                    </a:p>
                  </a:txBody>
                  <a:tcPr/>
                </a:tc>
                <a:tc>
                  <a:txBody>
                    <a:bodyPr/>
                    <a:p>
                      <a:pPr>
                        <a:buNone/>
                      </a:pPr>
                      <a:endParaRPr lang="en-US"/>
                    </a:p>
                  </a:txBody>
                  <a:tcPr/>
                </a:tc>
              </a:tr>
              <a:tr h="381000">
                <a:tc>
                  <a:txBody>
                    <a:bodyPr/>
                    <a:p>
                      <a:pPr>
                        <a:buNone/>
                      </a:pPr>
                      <a:r>
                        <a:rPr lang="en-US" altLang="en-US"/>
                        <a:t>double </a:t>
                      </a:r>
                      <a:endParaRPr lang="en-US" altLang="en-US"/>
                    </a:p>
                  </a:txBody>
                  <a:tcPr/>
                </a:tc>
                <a:tc>
                  <a:txBody>
                    <a:bodyPr/>
                    <a:p>
                      <a:pPr>
                        <a:buNone/>
                      </a:pPr>
                      <a:r>
                        <a:rPr lang="en-US" altLang="en-US"/>
                        <a:t>int </a:t>
                      </a:r>
                      <a:endParaRPr lang="en-US" altLang="en-US"/>
                    </a:p>
                  </a:txBody>
                  <a:tcPr/>
                </a:tc>
                <a:tc>
                  <a:txBody>
                    <a:bodyPr/>
                    <a:p>
                      <a:pPr>
                        <a:buNone/>
                      </a:pPr>
                      <a:r>
                        <a:rPr lang="en-US" altLang="en-US"/>
                        <a:t>signed </a:t>
                      </a:r>
                      <a:endParaRPr lang="en-US" altLang="en-US"/>
                    </a:p>
                  </a:txBody>
                  <a:tcPr/>
                </a:tc>
                <a:tc>
                  <a:txBody>
                    <a:bodyPr/>
                    <a:p>
                      <a:pPr>
                        <a:buNone/>
                      </a:pPr>
                      <a:endParaRPr lang="en-US"/>
                    </a:p>
                  </a:txBody>
                  <a:tcPr/>
                </a:tc>
              </a:tr>
            </a:tbl>
          </a:graphicData>
        </a:graphic>
      </p:graphicFrame>
      <p:sp>
        <p:nvSpPr>
          <p:cNvPr id="6" name="Text Box 5"/>
          <p:cNvSpPr txBox="1"/>
          <p:nvPr/>
        </p:nvSpPr>
        <p:spPr>
          <a:xfrm>
            <a:off x="1828800" y="5605145"/>
            <a:ext cx="4862195" cy="368300"/>
          </a:xfrm>
          <a:prstGeom prst="rect">
            <a:avLst/>
          </a:prstGeom>
          <a:noFill/>
        </p:spPr>
        <p:txBody>
          <a:bodyPr wrap="none" rtlCol="0" anchor="t">
            <a:spAutoFit/>
          </a:bodyPr>
          <a:p>
            <a:r>
              <a:rPr lang="en-US" altLang="en-US">
                <a:solidFill>
                  <a:srgbClr val="FF0000"/>
                </a:solidFill>
                <a:sym typeface="+mn-ea"/>
              </a:rPr>
              <a:t>Các từ khóa phải viết bằng </a:t>
            </a:r>
            <a:r>
              <a:rPr lang="en-US" altLang="en-US" b="1" i="1">
                <a:solidFill>
                  <a:srgbClr val="FF0000"/>
                </a:solidFill>
                <a:sym typeface="+mn-ea"/>
              </a:rPr>
              <a:t>chữ thường</a:t>
            </a:r>
            <a:r>
              <a:rPr lang="en-US" altLang="en-US">
                <a:solidFill>
                  <a:srgbClr val="FF0000"/>
                </a:solidFill>
                <a:sym typeface="+mn-ea"/>
              </a:rPr>
              <a:t>.</a:t>
            </a:r>
            <a:endParaRPr lang="en-US"/>
          </a:p>
        </p:txBody>
      </p:sp>
      <p:sp>
        <p:nvSpPr>
          <p:cNvPr id="7" name="Text Box 6"/>
          <p:cNvSpPr txBox="1"/>
          <p:nvPr/>
        </p:nvSpPr>
        <p:spPr>
          <a:xfrm>
            <a:off x="1960245" y="109220"/>
            <a:ext cx="8270875" cy="460375"/>
          </a:xfrm>
          <a:prstGeom prst="rect">
            <a:avLst/>
          </a:prstGeom>
          <a:solidFill>
            <a:schemeClr val="accent1"/>
          </a:solidFill>
        </p:spPr>
        <p:txBody>
          <a:bodyPr wrap="square" rtlCol="0" anchor="t">
            <a:spAutoFit/>
          </a:bodyPr>
          <a:p>
            <a:r>
              <a:rPr lang="en-US" sz="2400" b="1">
                <a:solidFill>
                  <a:schemeClr val="bg1"/>
                </a:solidFill>
              </a:rPr>
              <a:t>Bài 3 : CÁC THÀNH PHẦN TRONG NGÔN NGỮ C</a:t>
            </a:r>
            <a:endParaRPr lang="en-US" sz="24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p-kieu-du-lieu-noi-rong"/>
          <p:cNvPicPr>
            <a:picLocks noChangeAspect="1"/>
          </p:cNvPicPr>
          <p:nvPr/>
        </p:nvPicPr>
        <p:blipFill>
          <a:blip r:embed="rId1"/>
          <a:stretch>
            <a:fillRect/>
          </a:stretch>
        </p:blipFill>
        <p:spPr>
          <a:xfrm>
            <a:off x="8474710" y="6287135"/>
            <a:ext cx="3676015" cy="414020"/>
          </a:xfrm>
          <a:prstGeom prst="rect">
            <a:avLst/>
          </a:prstGeom>
        </p:spPr>
      </p:pic>
      <p:graphicFrame>
        <p:nvGraphicFramePr>
          <p:cNvPr id="5" name="Table 4"/>
          <p:cNvGraphicFramePr/>
          <p:nvPr/>
        </p:nvGraphicFramePr>
        <p:xfrm>
          <a:off x="1785620" y="674370"/>
          <a:ext cx="8620760" cy="5508625"/>
        </p:xfrm>
        <a:graphic>
          <a:graphicData uri="http://schemas.openxmlformats.org/drawingml/2006/table">
            <a:tbl>
              <a:tblPr firstRow="1" bandRow="1">
                <a:tableStyleId>{5C22544A-7EE6-4342-B048-85BDC9FD1C3A}</a:tableStyleId>
              </a:tblPr>
              <a:tblGrid>
                <a:gridCol w="2033270"/>
                <a:gridCol w="2196465"/>
                <a:gridCol w="4391025"/>
              </a:tblGrid>
              <a:tr h="418465">
                <a:tc>
                  <a:txBody>
                    <a:bodyPr/>
                    <a:p>
                      <a:pPr>
                        <a:buNone/>
                      </a:pPr>
                      <a:r>
                        <a:rPr lang="en-US" altLang="en-US"/>
                        <a:t>Kiểu dữ liệu</a:t>
                      </a:r>
                      <a:endParaRPr lang="en-US" altLang="en-US"/>
                    </a:p>
                  </a:txBody>
                  <a:tcPr/>
                </a:tc>
                <a:tc>
                  <a:txBody>
                    <a:bodyPr/>
                    <a:p>
                      <a:pPr>
                        <a:buNone/>
                      </a:pPr>
                      <a:r>
                        <a:rPr lang="en-US" altLang="en-US"/>
                        <a:t>Cỡ lưu trữ</a:t>
                      </a:r>
                      <a:endParaRPr lang="en-US" altLang="en-US"/>
                    </a:p>
                  </a:txBody>
                  <a:tcPr/>
                </a:tc>
                <a:tc>
                  <a:txBody>
                    <a:bodyPr/>
                    <a:p>
                      <a:pPr>
                        <a:buNone/>
                      </a:pPr>
                      <a:r>
                        <a:rPr lang="en-US" altLang="en-US"/>
                        <a:t>Miền giá trị</a:t>
                      </a:r>
                      <a:endParaRPr lang="en-US" altLang="en-US"/>
                    </a:p>
                  </a:txBody>
                  <a:tcPr/>
                </a:tc>
              </a:tr>
              <a:tr h="381000">
                <a:tc>
                  <a:txBody>
                    <a:bodyPr/>
                    <a:p>
                      <a:pPr>
                        <a:buNone/>
                      </a:pPr>
                      <a:r>
                        <a:rPr lang="en-US" altLang="en-US"/>
                        <a:t>char </a:t>
                      </a:r>
                      <a:endParaRPr lang="en-US" altLang="en-US"/>
                    </a:p>
                  </a:txBody>
                  <a:tcPr/>
                </a:tc>
                <a:tc>
                  <a:txBody>
                    <a:bodyPr/>
                    <a:p>
                      <a:pPr>
                        <a:buNone/>
                      </a:pPr>
                      <a:r>
                        <a:rPr lang="en-US" altLang="en-US"/>
                        <a:t>1 byte </a:t>
                      </a:r>
                      <a:endParaRPr lang="en-US" altLang="en-US"/>
                    </a:p>
                  </a:txBody>
                  <a:tcPr/>
                </a:tc>
                <a:tc>
                  <a:txBody>
                    <a:bodyPr/>
                    <a:p>
                      <a:pPr>
                        <a:buNone/>
                      </a:pPr>
                      <a:r>
                        <a:rPr lang="en-US" altLang="en-US"/>
                        <a:t>-128 đến 127 OR 0 đến 255</a:t>
                      </a:r>
                      <a:endParaRPr lang="en-US" altLang="en-US"/>
                    </a:p>
                  </a:txBody>
                  <a:tcPr/>
                </a:tc>
              </a:tr>
              <a:tr h="381000">
                <a:tc>
                  <a:txBody>
                    <a:bodyPr/>
                    <a:p>
                      <a:pPr>
                        <a:buNone/>
                      </a:pPr>
                      <a:r>
                        <a:rPr lang="en-US" altLang="en-US"/>
                        <a:t>unsigned char</a:t>
                      </a:r>
                      <a:endParaRPr lang="en-US" altLang="en-US"/>
                    </a:p>
                  </a:txBody>
                  <a:tcPr/>
                </a:tc>
                <a:tc>
                  <a:txBody>
                    <a:bodyPr/>
                    <a:p>
                      <a:pPr>
                        <a:buNone/>
                      </a:pPr>
                      <a:r>
                        <a:rPr lang="en-US" altLang="en-US"/>
                        <a:t>1 byte</a:t>
                      </a:r>
                      <a:endParaRPr lang="en-US" altLang="en-US"/>
                    </a:p>
                  </a:txBody>
                  <a:tcPr/>
                </a:tc>
                <a:tc>
                  <a:txBody>
                    <a:bodyPr/>
                    <a:p>
                      <a:pPr>
                        <a:buNone/>
                      </a:pPr>
                      <a:r>
                        <a:rPr lang="en-US" altLang="en-US"/>
                        <a:t>0 đến 255</a:t>
                      </a:r>
                      <a:endParaRPr lang="en-US" altLang="en-US"/>
                    </a:p>
                  </a:txBody>
                  <a:tcPr/>
                </a:tc>
              </a:tr>
              <a:tr h="381000">
                <a:tc>
                  <a:txBody>
                    <a:bodyPr/>
                    <a:p>
                      <a:pPr>
                        <a:buNone/>
                      </a:pPr>
                      <a:r>
                        <a:rPr lang="en-US" altLang="en-US"/>
                        <a:t>signed char </a:t>
                      </a:r>
                      <a:endParaRPr lang="en-US" altLang="en-US"/>
                    </a:p>
                  </a:txBody>
                  <a:tcPr/>
                </a:tc>
                <a:tc>
                  <a:txBody>
                    <a:bodyPr/>
                    <a:p>
                      <a:pPr>
                        <a:buNone/>
                      </a:pPr>
                      <a:r>
                        <a:rPr lang="en-US" altLang="en-US"/>
                        <a:t>1 byte</a:t>
                      </a:r>
                      <a:endParaRPr lang="en-US" altLang="en-US"/>
                    </a:p>
                  </a:txBody>
                  <a:tcPr/>
                </a:tc>
                <a:tc>
                  <a:txBody>
                    <a:bodyPr/>
                    <a:p>
                      <a:pPr>
                        <a:buNone/>
                      </a:pPr>
                      <a:r>
                        <a:rPr lang="en-US" altLang="en-US"/>
                        <a:t>-128 đến 127</a:t>
                      </a:r>
                      <a:endParaRPr lang="en-US" altLang="en-US"/>
                    </a:p>
                  </a:txBody>
                  <a:tcPr/>
                </a:tc>
              </a:tr>
              <a:tr h="381000">
                <a:tc>
                  <a:txBody>
                    <a:bodyPr/>
                    <a:p>
                      <a:pPr>
                        <a:buNone/>
                      </a:pPr>
                      <a:r>
                        <a:rPr lang="en-US" altLang="en-US"/>
                        <a:t>int </a:t>
                      </a:r>
                      <a:endParaRPr lang="en-US" altLang="en-US"/>
                    </a:p>
                  </a:txBody>
                  <a:tcPr/>
                </a:tc>
                <a:tc>
                  <a:txBody>
                    <a:bodyPr/>
                    <a:p>
                      <a:pPr>
                        <a:buNone/>
                      </a:pPr>
                      <a:r>
                        <a:rPr lang="en-US" altLang="en-US"/>
                        <a:t>2 OR 4 bytes</a:t>
                      </a:r>
                      <a:endParaRPr lang="en-US" altLang="en-US"/>
                    </a:p>
                  </a:txBody>
                  <a:tcPr/>
                </a:tc>
                <a:tc>
                  <a:txBody>
                    <a:bodyPr/>
                    <a:p>
                      <a:pPr>
                        <a:buNone/>
                      </a:pPr>
                      <a:r>
                        <a:rPr lang="en-US" altLang="en-US"/>
                        <a:t>-32,768 đến 32,767 OR </a:t>
                      </a:r>
                      <a:endParaRPr lang="en-US" altLang="en-US"/>
                    </a:p>
                    <a:p>
                      <a:pPr>
                        <a:buNone/>
                      </a:pPr>
                      <a:r>
                        <a:rPr lang="en-US" altLang="en-US"/>
                        <a:t>-2,147,483,648 đến 2,147,483,647</a:t>
                      </a:r>
                      <a:endParaRPr lang="en-US" altLang="en-US"/>
                    </a:p>
                  </a:txBody>
                  <a:tcPr/>
                </a:tc>
              </a:tr>
              <a:tr h="381000">
                <a:tc>
                  <a:txBody>
                    <a:bodyPr/>
                    <a:p>
                      <a:pPr>
                        <a:buNone/>
                      </a:pPr>
                      <a:r>
                        <a:rPr lang="en-US" altLang="en-US"/>
                        <a:t>unsigned int </a:t>
                      </a:r>
                      <a:endParaRPr lang="en-US" altLang="en-US"/>
                    </a:p>
                  </a:txBody>
                  <a:tcPr/>
                </a:tc>
                <a:tc>
                  <a:txBody>
                    <a:bodyPr/>
                    <a:p>
                      <a:pPr>
                        <a:buNone/>
                      </a:pPr>
                      <a:r>
                        <a:rPr lang="en-US" altLang="en-US"/>
                        <a:t>2 OR 4 bytes </a:t>
                      </a:r>
                      <a:endParaRPr lang="en-US" altLang="en-US"/>
                    </a:p>
                  </a:txBody>
                  <a:tcPr/>
                </a:tc>
                <a:tc>
                  <a:txBody>
                    <a:bodyPr/>
                    <a:p>
                      <a:pPr>
                        <a:buNone/>
                      </a:pPr>
                      <a:r>
                        <a:rPr lang="en-US" altLang="en-US"/>
                        <a:t>0 đến 65,535 OR </a:t>
                      </a:r>
                      <a:endParaRPr lang="en-US" altLang="en-US"/>
                    </a:p>
                    <a:p>
                      <a:pPr>
                        <a:buNone/>
                      </a:pPr>
                      <a:r>
                        <a:rPr lang="en-US" altLang="en-US"/>
                        <a:t>0 đến 4,294,967,295</a:t>
                      </a:r>
                      <a:endParaRPr lang="en-US" altLang="en-US"/>
                    </a:p>
                  </a:txBody>
                  <a:tcPr/>
                </a:tc>
              </a:tr>
              <a:tr h="381000">
                <a:tc>
                  <a:txBody>
                    <a:bodyPr/>
                    <a:p>
                      <a:pPr>
                        <a:buNone/>
                      </a:pPr>
                      <a:r>
                        <a:rPr lang="en-US" altLang="en-US"/>
                        <a:t>short </a:t>
                      </a:r>
                      <a:endParaRPr lang="en-US" altLang="en-US"/>
                    </a:p>
                  </a:txBody>
                  <a:tcPr/>
                </a:tc>
                <a:tc>
                  <a:txBody>
                    <a:bodyPr/>
                    <a:p>
                      <a:pPr>
                        <a:buNone/>
                      </a:pPr>
                      <a:r>
                        <a:rPr lang="en-US" altLang="en-US"/>
                        <a:t>2 bytes </a:t>
                      </a:r>
                      <a:endParaRPr lang="en-US" altLang="en-US"/>
                    </a:p>
                  </a:txBody>
                  <a:tcPr/>
                </a:tc>
                <a:tc>
                  <a:txBody>
                    <a:bodyPr/>
                    <a:p>
                      <a:pPr>
                        <a:buNone/>
                      </a:pPr>
                      <a:r>
                        <a:rPr lang="en-US" altLang="en-US"/>
                        <a:t>-32,768 đến 32,767</a:t>
                      </a:r>
                      <a:endParaRPr lang="en-US" altLang="en-US"/>
                    </a:p>
                  </a:txBody>
                  <a:tcPr/>
                </a:tc>
              </a:tr>
              <a:tr h="381000">
                <a:tc>
                  <a:txBody>
                    <a:bodyPr/>
                    <a:p>
                      <a:pPr>
                        <a:buNone/>
                      </a:pPr>
                      <a:r>
                        <a:rPr lang="en-US" altLang="en-US"/>
                        <a:t>unsigned short </a:t>
                      </a:r>
                      <a:endParaRPr lang="en-US" altLang="en-US"/>
                    </a:p>
                  </a:txBody>
                  <a:tcPr/>
                </a:tc>
                <a:tc>
                  <a:txBody>
                    <a:bodyPr/>
                    <a:p>
                      <a:pPr>
                        <a:buNone/>
                      </a:pPr>
                      <a:r>
                        <a:rPr lang="en-US" altLang="en-US"/>
                        <a:t>2 bytes </a:t>
                      </a:r>
                      <a:endParaRPr lang="en-US" altLang="en-US"/>
                    </a:p>
                  </a:txBody>
                  <a:tcPr/>
                </a:tc>
                <a:tc>
                  <a:txBody>
                    <a:bodyPr/>
                    <a:p>
                      <a:pPr>
                        <a:buNone/>
                      </a:pPr>
                      <a:r>
                        <a:rPr lang="en-US" altLang="en-US"/>
                        <a:t>0 đến 65,535</a:t>
                      </a:r>
                      <a:endParaRPr lang="en-US" altLang="en-US"/>
                    </a:p>
                  </a:txBody>
                  <a:tcPr/>
                </a:tc>
              </a:tr>
              <a:tr h="381000">
                <a:tc>
                  <a:txBody>
                    <a:bodyPr/>
                    <a:p>
                      <a:pPr>
                        <a:buNone/>
                      </a:pPr>
                      <a:r>
                        <a:rPr lang="en-US" altLang="en-US"/>
                        <a:t>long</a:t>
                      </a:r>
                      <a:endParaRPr lang="en-US" altLang="en-US"/>
                    </a:p>
                  </a:txBody>
                  <a:tcPr/>
                </a:tc>
                <a:tc>
                  <a:txBody>
                    <a:bodyPr/>
                    <a:p>
                      <a:pPr>
                        <a:buNone/>
                      </a:pPr>
                      <a:r>
                        <a:rPr lang="en-US" altLang="en-US"/>
                        <a:t>4 bytes </a:t>
                      </a:r>
                      <a:endParaRPr lang="en-US" altLang="en-US"/>
                    </a:p>
                  </a:txBody>
                  <a:tcPr/>
                </a:tc>
                <a:tc>
                  <a:txBody>
                    <a:bodyPr/>
                    <a:p>
                      <a:pPr>
                        <a:buNone/>
                      </a:pPr>
                      <a:r>
                        <a:rPr lang="en-US" altLang="en-US"/>
                        <a:t>-2,147,483,648 đến 2,147,483,647</a:t>
                      </a:r>
                      <a:endParaRPr lang="en-US" altLang="en-US"/>
                    </a:p>
                  </a:txBody>
                  <a:tcPr/>
                </a:tc>
              </a:tr>
              <a:tr h="381000">
                <a:tc>
                  <a:txBody>
                    <a:bodyPr/>
                    <a:p>
                      <a:pPr>
                        <a:buNone/>
                      </a:pPr>
                      <a:r>
                        <a:rPr lang="en-US" altLang="en-US"/>
                        <a:t>unsigned long </a:t>
                      </a:r>
                      <a:endParaRPr lang="en-US" altLang="en-US"/>
                    </a:p>
                  </a:txBody>
                  <a:tcPr/>
                </a:tc>
                <a:tc>
                  <a:txBody>
                    <a:bodyPr/>
                    <a:p>
                      <a:pPr>
                        <a:buNone/>
                      </a:pPr>
                      <a:r>
                        <a:rPr lang="en-US" altLang="en-US"/>
                        <a:t>4 bytes </a:t>
                      </a:r>
                      <a:endParaRPr lang="en-US" altLang="en-US"/>
                    </a:p>
                  </a:txBody>
                  <a:tcPr/>
                </a:tc>
                <a:tc>
                  <a:txBody>
                    <a:bodyPr/>
                    <a:p>
                      <a:pPr>
                        <a:buNone/>
                      </a:pPr>
                      <a:r>
                        <a:rPr lang="en-US" altLang="en-US"/>
                        <a:t>0 đến 4,294,967,295</a:t>
                      </a:r>
                      <a:endParaRPr lang="en-US" altLang="en-US"/>
                    </a:p>
                  </a:txBody>
                  <a:tcPr/>
                </a:tc>
              </a:tr>
              <a:tr h="381000">
                <a:tc>
                  <a:txBody>
                    <a:bodyPr/>
                    <a:p>
                      <a:pPr>
                        <a:buNone/>
                      </a:pPr>
                      <a:r>
                        <a:rPr lang="en-US" altLang="en-US">
                          <a:solidFill>
                            <a:srgbClr val="FF0000"/>
                          </a:solidFill>
                        </a:rPr>
                        <a:t>float </a:t>
                      </a:r>
                      <a:endParaRPr lang="en-US" altLang="en-US">
                        <a:solidFill>
                          <a:srgbClr val="FF0000"/>
                        </a:solidFill>
                      </a:endParaRPr>
                    </a:p>
                  </a:txBody>
                  <a:tcPr/>
                </a:tc>
                <a:tc>
                  <a:txBody>
                    <a:bodyPr/>
                    <a:p>
                      <a:pPr>
                        <a:buNone/>
                      </a:pPr>
                      <a:r>
                        <a:rPr lang="en-US" altLang="en-US">
                          <a:solidFill>
                            <a:srgbClr val="FF0000"/>
                          </a:solidFill>
                        </a:rPr>
                        <a:t>4 bytes </a:t>
                      </a:r>
                      <a:endParaRPr lang="en-US" altLang="en-US">
                        <a:solidFill>
                          <a:srgbClr val="FF0000"/>
                        </a:solidFill>
                      </a:endParaRPr>
                    </a:p>
                  </a:txBody>
                  <a:tcPr/>
                </a:tc>
                <a:tc>
                  <a:txBody>
                    <a:bodyPr/>
                    <a:p>
                      <a:pPr>
                        <a:buNone/>
                      </a:pPr>
                      <a:r>
                        <a:rPr lang="en-US" altLang="en-US">
                          <a:solidFill>
                            <a:srgbClr val="FF0000"/>
                          </a:solidFill>
                        </a:rPr>
                        <a:t>3.4*10^-38 đến 3.4*10^38</a:t>
                      </a:r>
                      <a:endParaRPr lang="en-US" altLang="en-US">
                        <a:solidFill>
                          <a:srgbClr val="FF0000"/>
                        </a:solidFill>
                      </a:endParaRPr>
                    </a:p>
                  </a:txBody>
                  <a:tcPr/>
                </a:tc>
              </a:tr>
              <a:tr h="381000">
                <a:tc>
                  <a:txBody>
                    <a:bodyPr/>
                    <a:p>
                      <a:pPr>
                        <a:buNone/>
                      </a:pPr>
                      <a:r>
                        <a:rPr lang="en-US" altLang="en-US">
                          <a:solidFill>
                            <a:srgbClr val="FF0000"/>
                          </a:solidFill>
                        </a:rPr>
                        <a:t>double </a:t>
                      </a:r>
                      <a:endParaRPr lang="en-US" altLang="en-US">
                        <a:solidFill>
                          <a:srgbClr val="FF0000"/>
                        </a:solidFill>
                      </a:endParaRPr>
                    </a:p>
                  </a:txBody>
                  <a:tcPr/>
                </a:tc>
                <a:tc>
                  <a:txBody>
                    <a:bodyPr/>
                    <a:p>
                      <a:pPr>
                        <a:buNone/>
                      </a:pPr>
                      <a:r>
                        <a:rPr lang="en-US" altLang="en-US">
                          <a:solidFill>
                            <a:srgbClr val="FF0000"/>
                          </a:solidFill>
                        </a:rPr>
                        <a:t>8 bytes </a:t>
                      </a:r>
                      <a:endParaRPr lang="en-US" altLang="en-US">
                        <a:solidFill>
                          <a:srgbClr val="FF0000"/>
                        </a:solidFill>
                      </a:endParaRPr>
                    </a:p>
                  </a:txBody>
                  <a:tcPr/>
                </a:tc>
                <a:tc>
                  <a:txBody>
                    <a:bodyPr/>
                    <a:p>
                      <a:pPr>
                        <a:buNone/>
                      </a:pPr>
                      <a:r>
                        <a:rPr lang="en-US" altLang="en-US">
                          <a:solidFill>
                            <a:srgbClr val="FF0000"/>
                          </a:solidFill>
                        </a:rPr>
                        <a:t>1.7*10^-308 đến 1.7*10^308</a:t>
                      </a:r>
                      <a:endParaRPr lang="en-US" altLang="en-US">
                        <a:solidFill>
                          <a:srgbClr val="FF0000"/>
                        </a:solidFill>
                      </a:endParaRPr>
                    </a:p>
                  </a:txBody>
                  <a:tcPr/>
                </a:tc>
              </a:tr>
              <a:tr h="381000">
                <a:tc>
                  <a:txBody>
                    <a:bodyPr/>
                    <a:p>
                      <a:pPr>
                        <a:buNone/>
                      </a:pPr>
                      <a:r>
                        <a:rPr lang="en-US" altLang="en-US">
                          <a:solidFill>
                            <a:srgbClr val="FF0000"/>
                          </a:solidFill>
                        </a:rPr>
                        <a:t>long double </a:t>
                      </a:r>
                      <a:endParaRPr lang="en-US" altLang="en-US">
                        <a:solidFill>
                          <a:srgbClr val="FF0000"/>
                        </a:solidFill>
                      </a:endParaRPr>
                    </a:p>
                  </a:txBody>
                  <a:tcPr/>
                </a:tc>
                <a:tc>
                  <a:txBody>
                    <a:bodyPr/>
                    <a:p>
                      <a:pPr>
                        <a:buNone/>
                      </a:pPr>
                      <a:r>
                        <a:rPr lang="en-US" altLang="en-US">
                          <a:solidFill>
                            <a:srgbClr val="FF0000"/>
                          </a:solidFill>
                        </a:rPr>
                        <a:t>10 bytes </a:t>
                      </a:r>
                      <a:endParaRPr lang="en-US" altLang="en-US">
                        <a:solidFill>
                          <a:srgbClr val="FF0000"/>
                        </a:solidFill>
                      </a:endParaRPr>
                    </a:p>
                  </a:txBody>
                  <a:tcPr/>
                </a:tc>
                <a:tc>
                  <a:txBody>
                    <a:bodyPr/>
                    <a:p>
                      <a:pPr>
                        <a:buNone/>
                      </a:pPr>
                      <a:r>
                        <a:rPr lang="en-US" altLang="en-US">
                          <a:solidFill>
                            <a:srgbClr val="FF0000"/>
                          </a:solidFill>
                        </a:rPr>
                        <a:t>3.4*10^-4932 đến 1.1*10^4932</a:t>
                      </a:r>
                      <a:endParaRPr lang="en-US" altLang="en-US">
                        <a:solidFill>
                          <a:srgbClr val="FF0000"/>
                        </a:solidFill>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1-02-19 19-40-42"/>
          <p:cNvPicPr>
            <a:picLocks noChangeAspect="1"/>
          </p:cNvPicPr>
          <p:nvPr/>
        </p:nvPicPr>
        <p:blipFill>
          <a:blip r:embed="rId1"/>
          <a:stretch>
            <a:fillRect/>
          </a:stretch>
        </p:blipFill>
        <p:spPr>
          <a:xfrm>
            <a:off x="2154555" y="2965450"/>
            <a:ext cx="7651750" cy="3403600"/>
          </a:xfrm>
          <a:prstGeom prst="rect">
            <a:avLst/>
          </a:prstGeom>
        </p:spPr>
      </p:pic>
      <p:sp>
        <p:nvSpPr>
          <p:cNvPr id="2" name="Text Box 1"/>
          <p:cNvSpPr txBox="1"/>
          <p:nvPr/>
        </p:nvSpPr>
        <p:spPr>
          <a:xfrm>
            <a:off x="2154555" y="1345565"/>
            <a:ext cx="7651115" cy="1476375"/>
          </a:xfrm>
          <a:prstGeom prst="rect">
            <a:avLst/>
          </a:prstGeom>
          <a:noFill/>
          <a:ln>
            <a:solidFill>
              <a:schemeClr val="bg1"/>
            </a:solidFill>
          </a:ln>
        </p:spPr>
        <p:txBody>
          <a:bodyPr wrap="square" rtlCol="0" anchor="t">
            <a:spAutoFit/>
          </a:bodyPr>
          <a:p>
            <a:r>
              <a:rPr lang="en-US">
                <a:solidFill>
                  <a:schemeClr val="bg1"/>
                </a:solidFill>
                <a:sym typeface="+mn-ea"/>
              </a:rPr>
              <a:t>Bạn có thể lấy cỡ chính xác của các kiểu của các biến trên những nền tảng cụ thể, bạn có thể sử dụng toán tử </a:t>
            </a:r>
            <a:r>
              <a:rPr lang="en-US" b="1">
                <a:solidFill>
                  <a:schemeClr val="bg1"/>
                </a:solidFill>
                <a:sym typeface="+mn-ea"/>
              </a:rPr>
              <a:t>sizeof</a:t>
            </a:r>
            <a:r>
              <a:rPr lang="en-US">
                <a:solidFill>
                  <a:schemeClr val="bg1"/>
                </a:solidFill>
                <a:sym typeface="+mn-ea"/>
              </a:rPr>
              <a:t>. Biểu thức </a:t>
            </a:r>
            <a:r>
              <a:rPr lang="en-US" b="1" i="1">
                <a:solidFill>
                  <a:schemeClr val="bg1"/>
                </a:solidFill>
                <a:sym typeface="+mn-ea"/>
              </a:rPr>
              <a:t>sizeof(kieu)</a:t>
            </a:r>
            <a:r>
              <a:rPr lang="en-US">
                <a:solidFill>
                  <a:schemeClr val="bg1"/>
                </a:solidFill>
                <a:sym typeface="+mn-ea"/>
              </a:rPr>
              <a:t> trả về cỡ của đối tượng hoặc kiểu dưới dạng byte. Dưới đây là ví dụ để lấy về size của đối tượng int trên bất kỳ máy tính nào.</a:t>
            </a:r>
            <a:endParaRPr lang="en-US">
              <a:solidFill>
                <a:schemeClr val="bg1"/>
              </a:solidFill>
              <a:sym typeface="+mn-ea"/>
            </a:endParaRPr>
          </a:p>
        </p:txBody>
      </p:sp>
      <p:sp>
        <p:nvSpPr>
          <p:cNvPr id="3" name="Text Box 2"/>
          <p:cNvSpPr txBox="1"/>
          <p:nvPr/>
        </p:nvSpPr>
        <p:spPr>
          <a:xfrm>
            <a:off x="2154555" y="977265"/>
            <a:ext cx="1698625" cy="368300"/>
          </a:xfrm>
          <a:prstGeom prst="rect">
            <a:avLst/>
          </a:prstGeom>
          <a:noFill/>
        </p:spPr>
        <p:txBody>
          <a:bodyPr wrap="none" rtlCol="0">
            <a:spAutoFit/>
          </a:bodyPr>
          <a:p>
            <a:r>
              <a:rPr lang="en-US" altLang="en-US" b="1" i="1">
                <a:solidFill>
                  <a:srgbClr val="FF0000"/>
                </a:solidFill>
              </a:rPr>
              <a:t>sizeof(kieu)</a:t>
            </a:r>
            <a:endParaRPr lang="en-US" altLang="en-US" b="1" i="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2764155" y="1203960"/>
          <a:ext cx="6663690" cy="4191000"/>
        </p:xfrm>
        <a:graphic>
          <a:graphicData uri="http://schemas.openxmlformats.org/drawingml/2006/table">
            <a:tbl>
              <a:tblPr firstRow="1" bandRow="1">
                <a:tableStyleId>{5C22544A-7EE6-4342-B048-85BDC9FD1C3A}</a:tableStyleId>
              </a:tblPr>
              <a:tblGrid>
                <a:gridCol w="1932940"/>
                <a:gridCol w="4730750"/>
              </a:tblGrid>
              <a:tr h="381000">
                <a:tc>
                  <a:txBody>
                    <a:bodyPr/>
                    <a:p>
                      <a:pPr>
                        <a:buNone/>
                      </a:pPr>
                      <a:r>
                        <a:rPr lang="en-US" altLang="en-US" b="0">
                          <a:solidFill>
                            <a:schemeClr val="tx1"/>
                          </a:solidFill>
                        </a:rPr>
                        <a:t>%c</a:t>
                      </a:r>
                      <a:endParaRPr lang="en-US" altLang="en-US" b="0">
                        <a:solidFill>
                          <a:schemeClr val="tx1"/>
                        </a:solidFill>
                      </a:endParaRPr>
                    </a:p>
                  </a:txBody>
                  <a:tcPr/>
                </a:tc>
                <a:tc>
                  <a:txBody>
                    <a:bodyPr/>
                    <a:p>
                      <a:pPr>
                        <a:buNone/>
                      </a:pPr>
                      <a:r>
                        <a:rPr lang="en-US" altLang="en-US" b="0">
                          <a:solidFill>
                            <a:schemeClr val="tx1"/>
                          </a:solidFill>
                        </a:rPr>
                        <a:t>Ký tự đơn</a:t>
                      </a:r>
                      <a:endParaRPr lang="en-US" altLang="en-US" b="0">
                        <a:solidFill>
                          <a:schemeClr val="tx1"/>
                        </a:solidFill>
                      </a:endParaRPr>
                    </a:p>
                  </a:txBody>
                  <a:tcPr/>
                </a:tc>
              </a:tr>
              <a:tr h="381000">
                <a:tc>
                  <a:txBody>
                    <a:bodyPr/>
                    <a:p>
                      <a:pPr>
                        <a:buNone/>
                      </a:pPr>
                      <a:r>
                        <a:rPr lang="en-US" altLang="en-US"/>
                        <a:t>%s</a:t>
                      </a:r>
                      <a:endParaRPr lang="en-US" altLang="en-US"/>
                    </a:p>
                  </a:txBody>
                  <a:tcPr/>
                </a:tc>
                <a:tc>
                  <a:txBody>
                    <a:bodyPr/>
                    <a:p>
                      <a:pPr>
                        <a:buNone/>
                      </a:pPr>
                      <a:r>
                        <a:rPr lang="en-US" altLang="en-US"/>
                        <a:t>Chuỗi</a:t>
                      </a:r>
                      <a:endParaRPr lang="en-US" altLang="en-US"/>
                    </a:p>
                  </a:txBody>
                  <a:tcPr/>
                </a:tc>
              </a:tr>
              <a:tr h="381000">
                <a:tc>
                  <a:txBody>
                    <a:bodyPr/>
                    <a:p>
                      <a:pPr>
                        <a:buNone/>
                      </a:pPr>
                      <a:r>
                        <a:rPr lang="en-US" altLang="en-US"/>
                        <a:t>%d </a:t>
                      </a:r>
                      <a:endParaRPr lang="en-US" altLang="en-US"/>
                    </a:p>
                  </a:txBody>
                  <a:tcPr/>
                </a:tc>
                <a:tc>
                  <a:txBody>
                    <a:bodyPr/>
                    <a:p>
                      <a:pPr>
                        <a:buNone/>
                      </a:pPr>
                      <a:r>
                        <a:rPr lang="en-US" altLang="en-US"/>
                        <a:t>Số nguyên thập phân có dấu </a:t>
                      </a:r>
                      <a:endParaRPr lang="en-US" altLang="en-US"/>
                    </a:p>
                  </a:txBody>
                  <a:tcPr/>
                </a:tc>
              </a:tr>
              <a:tr h="381000">
                <a:tc>
                  <a:txBody>
                    <a:bodyPr/>
                    <a:p>
                      <a:pPr>
                        <a:buNone/>
                      </a:pPr>
                      <a:r>
                        <a:rPr lang="en-US" altLang="en-US"/>
                        <a:t>%f</a:t>
                      </a:r>
                      <a:endParaRPr lang="en-US" altLang="en-US"/>
                    </a:p>
                  </a:txBody>
                  <a:tcPr/>
                </a:tc>
                <a:tc>
                  <a:txBody>
                    <a:bodyPr/>
                    <a:p>
                      <a:pPr>
                        <a:buNone/>
                      </a:pPr>
                      <a:r>
                        <a:rPr lang="en-US" altLang="en-US"/>
                        <a:t>Số chấm động (Ký hiệu thập phân)</a:t>
                      </a:r>
                      <a:endParaRPr lang="en-US" altLang="en-US"/>
                    </a:p>
                  </a:txBody>
                  <a:tcPr/>
                </a:tc>
              </a:tr>
              <a:tr h="381000">
                <a:tc>
                  <a:txBody>
                    <a:bodyPr/>
                    <a:p>
                      <a:pPr>
                        <a:buNone/>
                      </a:pPr>
                      <a:r>
                        <a:rPr lang="en-US" altLang="en-US"/>
                        <a:t>%e </a:t>
                      </a:r>
                      <a:endParaRPr lang="en-US" altLang="en-US"/>
                    </a:p>
                  </a:txBody>
                  <a:tcPr/>
                </a:tc>
                <a:tc>
                  <a:txBody>
                    <a:bodyPr/>
                    <a:p>
                      <a:pPr>
                        <a:buNone/>
                      </a:pPr>
                      <a:r>
                        <a:rPr lang="en-US" altLang="en-US"/>
                        <a:t>Số chấm động (Ký hiệu có số mũ)</a:t>
                      </a:r>
                      <a:endParaRPr lang="en-US" altLang="en-US"/>
                    </a:p>
                  </a:txBody>
                  <a:tcPr/>
                </a:tc>
              </a:tr>
              <a:tr h="381000">
                <a:tc>
                  <a:txBody>
                    <a:bodyPr/>
                    <a:p>
                      <a:pPr>
                        <a:buNone/>
                      </a:pPr>
                      <a:r>
                        <a:rPr lang="en-US" altLang="en-US"/>
                        <a:t>%g</a:t>
                      </a:r>
                      <a:endParaRPr lang="en-US" altLang="en-US"/>
                    </a:p>
                  </a:txBody>
                  <a:tcPr/>
                </a:tc>
                <a:tc>
                  <a:txBody>
                    <a:bodyPr/>
                    <a:p>
                      <a:pPr>
                        <a:buNone/>
                      </a:pPr>
                      <a:r>
                        <a:rPr lang="en-US" altLang="en-US"/>
                        <a:t>Số chấm động (%f hay %g)</a:t>
                      </a:r>
                      <a:endParaRPr lang="en-US" altLang="en-US"/>
                    </a:p>
                  </a:txBody>
                  <a:tcPr/>
                </a:tc>
              </a:tr>
              <a:tr h="381000">
                <a:tc>
                  <a:txBody>
                    <a:bodyPr/>
                    <a:p>
                      <a:pPr>
                        <a:buNone/>
                      </a:pPr>
                      <a:r>
                        <a:rPr lang="en-US" altLang="en-US"/>
                        <a:t>%x</a:t>
                      </a:r>
                      <a:endParaRPr lang="en-US" altLang="en-US"/>
                    </a:p>
                  </a:txBody>
                  <a:tcPr/>
                </a:tc>
                <a:tc>
                  <a:txBody>
                    <a:bodyPr/>
                    <a:p>
                      <a:pPr>
                        <a:buNone/>
                      </a:pPr>
                      <a:r>
                        <a:rPr lang="en-US" altLang="en-US" sz="1800">
                          <a:sym typeface="+mn-ea"/>
                        </a:rPr>
                        <a:t>Số nguyên hex không dấu</a:t>
                      </a:r>
                      <a:endParaRPr lang="en-US" altLang="en-US"/>
                    </a:p>
                  </a:txBody>
                  <a:tcPr/>
                </a:tc>
              </a:tr>
              <a:tr h="381000">
                <a:tc>
                  <a:txBody>
                    <a:bodyPr/>
                    <a:p>
                      <a:pPr>
                        <a:buNone/>
                      </a:pPr>
                      <a:r>
                        <a:rPr lang="en-US" altLang="en-US"/>
                        <a:t>%u </a:t>
                      </a:r>
                      <a:endParaRPr lang="en-US" altLang="en-US"/>
                    </a:p>
                  </a:txBody>
                  <a:tcPr/>
                </a:tc>
                <a:tc>
                  <a:txBody>
                    <a:bodyPr/>
                    <a:p>
                      <a:pPr>
                        <a:buNone/>
                      </a:pPr>
                      <a:r>
                        <a:rPr lang="en-US" altLang="en-US" sz="1800">
                          <a:sym typeface="+mn-ea"/>
                        </a:rPr>
                        <a:t>Số nguyên thập phân không dấu</a:t>
                      </a:r>
                      <a:endParaRPr lang="en-US" altLang="en-US"/>
                    </a:p>
                  </a:txBody>
                  <a:tcPr/>
                </a:tc>
              </a:tr>
              <a:tr h="381000">
                <a:tc>
                  <a:txBody>
                    <a:bodyPr/>
                    <a:p>
                      <a:pPr>
                        <a:buNone/>
                      </a:pPr>
                      <a:r>
                        <a:rPr lang="en-US" altLang="en-US"/>
                        <a:t>%o</a:t>
                      </a:r>
                      <a:endParaRPr lang="en-US" altLang="en-US"/>
                    </a:p>
                  </a:txBody>
                  <a:tcPr/>
                </a:tc>
                <a:tc>
                  <a:txBody>
                    <a:bodyPr/>
                    <a:p>
                      <a:pPr>
                        <a:buNone/>
                      </a:pPr>
                      <a:r>
                        <a:rPr lang="en-US" altLang="en-US"/>
                        <a:t>Số nguyên bát phân không dấu</a:t>
                      </a:r>
                      <a:endParaRPr lang="en-US" altLang="en-US"/>
                    </a:p>
                  </a:txBody>
                  <a:tcPr/>
                </a:tc>
              </a:tr>
              <a:tr h="381000">
                <a:tc>
                  <a:txBody>
                    <a:bodyPr/>
                    <a:p>
                      <a:pPr>
                        <a:buNone/>
                      </a:pPr>
                      <a:r>
                        <a:rPr lang="en-US" altLang="en-US"/>
                        <a:t>l</a:t>
                      </a:r>
                      <a:endParaRPr lang="en-US" altLang="en-US"/>
                    </a:p>
                  </a:txBody>
                  <a:tcPr/>
                </a:tc>
                <a:tc>
                  <a:txBody>
                    <a:bodyPr/>
                    <a:p>
                      <a:pPr>
                        <a:buNone/>
                      </a:pPr>
                      <a:r>
                        <a:rPr lang="en-US" altLang="en-US"/>
                        <a:t>Tiền tố dùng kèm với %d,%u,%x,%o để chỉ số nguyên dài (VD %ld)</a:t>
                      </a:r>
                      <a:endParaRPr lang="en-US" altLang="en-US"/>
                    </a:p>
                  </a:txBody>
                  <a:tcPr/>
                </a:tc>
              </a:tr>
              <a:tr h="381000">
                <a:tc>
                  <a:txBody>
                    <a:bodyPr/>
                    <a:p>
                      <a:pPr>
                        <a:buNone/>
                      </a:pPr>
                      <a:r>
                        <a:rPr lang="en-US" altLang="en-US"/>
                        <a:t>%p</a:t>
                      </a:r>
                      <a:endParaRPr lang="en-US" altLang="en-US"/>
                    </a:p>
                  </a:txBody>
                  <a:tcPr/>
                </a:tc>
                <a:tc>
                  <a:txBody>
                    <a:bodyPr/>
                    <a:p>
                      <a:pPr>
                        <a:buNone/>
                      </a:pPr>
                      <a:r>
                        <a:rPr lang="en-US" altLang="en-US"/>
                        <a:t>Con trỏ</a:t>
                      </a:r>
                      <a:endParaRPr lang="en-US" altLang="en-US"/>
                    </a:p>
                  </a:txBody>
                  <a:tcPr/>
                </a:tc>
              </a:tr>
            </a:tbl>
          </a:graphicData>
        </a:graphic>
      </p:graphicFrame>
      <p:sp>
        <p:nvSpPr>
          <p:cNvPr id="4" name="Text Box 3"/>
          <p:cNvSpPr txBox="1"/>
          <p:nvPr/>
        </p:nvSpPr>
        <p:spPr>
          <a:xfrm>
            <a:off x="3593465" y="109220"/>
            <a:ext cx="5202555" cy="460375"/>
          </a:xfrm>
          <a:prstGeom prst="rect">
            <a:avLst/>
          </a:prstGeom>
          <a:solidFill>
            <a:schemeClr val="accent1"/>
          </a:solidFill>
        </p:spPr>
        <p:txBody>
          <a:bodyPr wrap="square" rtlCol="0" anchor="t">
            <a:spAutoFit/>
          </a:bodyPr>
          <a:p>
            <a:r>
              <a:rPr lang="en-US" sz="2400" b="1">
                <a:solidFill>
                  <a:schemeClr val="bg1"/>
                </a:solidFill>
              </a:rPr>
              <a:t>Bài 4 : NHẬP / XUẤT DỮ LIỆU</a:t>
            </a:r>
            <a:endParaRPr lang="en-US" sz="2400"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11403</Words>
  <Application>WPS Presentation</Application>
  <PresentationFormat>Widescreen</PresentationFormat>
  <Paragraphs>469</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Calibri</vt:lpstr>
      <vt:lpstr>DejaVu Sans</vt:lpstr>
      <vt:lpstr>微软雅黑</vt:lpstr>
      <vt:lpstr>Droid Sans Fallback</vt:lpstr>
      <vt:lpstr/>
      <vt:lpstr>Arial Unicode MS</vt:lpstr>
      <vt:lpstr>Calibri Light</vt:lpstr>
      <vt:lpstr>Phetsarath OT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35</cp:revision>
  <dcterms:created xsi:type="dcterms:W3CDTF">2021-09-10T18:41:01Z</dcterms:created>
  <dcterms:modified xsi:type="dcterms:W3CDTF">2021-09-10T18:41:01Z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