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70000">
              <a:srgbClr val="A1A10B">
                <a:alpha val="100000"/>
              </a:srgbClr>
            </a:gs>
            <a:gs pos="64000">
              <a:srgbClr val="BFBF0D">
                <a:alpha val="100000"/>
              </a:srgbClr>
            </a:gs>
            <a:gs pos="0">
              <a:srgbClr val="FBFB11"/>
            </a:gs>
            <a:gs pos="100000">
              <a:srgbClr val="838309"/>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1483360" y="2275205"/>
            <a:ext cx="9225915" cy="2306955"/>
          </a:xfrm>
          <a:prstGeom prst="rect">
            <a:avLst/>
          </a:prstGeom>
          <a:noFill/>
          <a:ln>
            <a:noFill/>
          </a:ln>
        </p:spPr>
        <p:txBody>
          <a:bodyPr wrap="square" rtlCol="0" anchor="t">
            <a:spAutoFit/>
          </a:bodyPr>
          <a:p>
            <a:pPr algn="ctr"/>
            <a:r>
              <a:rPr lang=""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rPr>
              <a:t>BÀI 10 - Các kiểu dữ liệu tự tạo.</a:t>
            </a:r>
            <a:endParaRPr lang="" altLang="en-US" sz="72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6405" y="244475"/>
            <a:ext cx="11036935" cy="922020"/>
          </a:xfrm>
          <a:prstGeom prst="rect">
            <a:avLst/>
          </a:prstGeom>
          <a:solidFill>
            <a:srgbClr val="FFFF00"/>
          </a:solidFill>
        </p:spPr>
        <p:txBody>
          <a:bodyPr wrap="square" rtlCol="0" anchor="t">
            <a:spAutoFit/>
          </a:bodyPr>
          <a:p>
            <a:r>
              <a:rPr lang="" altLang="en-US" b="1">
                <a:solidFill>
                  <a:srgbClr val="FF0000"/>
                </a:solidFill>
              </a:rPr>
              <a:t>LƯU Ý:</a:t>
            </a:r>
            <a:r>
              <a:rPr lang="" altLang="en-US"/>
              <a:t> </a:t>
            </a:r>
            <a:r>
              <a:rPr lang="en-US"/>
              <a:t>Bạn lưu ý rằng khi truyền struct sang hàm, không tạo bản sao mảng mới. Vì vậy struct truyền sang hàm có dạng tham biến.</a:t>
            </a:r>
            <a:endParaRPr lang="en-US"/>
          </a:p>
          <a:p>
            <a:r>
              <a:rPr lang="en-US"/>
              <a:t>Nghĩa là giá trị của các phần tử trong struct sẽ bị ảnh hưởng nếu có sự thay đổi trên chúng.</a:t>
            </a:r>
            <a:endParaRPr lang="en-US"/>
          </a:p>
        </p:txBody>
      </p:sp>
      <p:pic>
        <p:nvPicPr>
          <p:cNvPr id="3" name="Picture 2"/>
          <p:cNvPicPr>
            <a:picLocks noChangeAspect="1"/>
          </p:cNvPicPr>
          <p:nvPr/>
        </p:nvPicPr>
        <p:blipFill>
          <a:blip r:embed="rId1"/>
          <a:stretch>
            <a:fillRect/>
          </a:stretch>
        </p:blipFill>
        <p:spPr>
          <a:xfrm>
            <a:off x="3670300" y="1355090"/>
            <a:ext cx="4589780" cy="5130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9395" y="176530"/>
            <a:ext cx="1877695" cy="368300"/>
          </a:xfrm>
          <a:prstGeom prst="rect">
            <a:avLst/>
          </a:prstGeom>
          <a:noFill/>
        </p:spPr>
        <p:txBody>
          <a:bodyPr wrap="none" rtlCol="0" anchor="t">
            <a:spAutoFit/>
          </a:bodyPr>
          <a:p>
            <a:r>
              <a:rPr lang="en-US" altLang="en-US" b="1">
                <a:sym typeface="+mn-ea"/>
              </a:rPr>
              <a:t>10.2.2. Enum</a:t>
            </a:r>
            <a:endParaRPr lang="en-US"/>
          </a:p>
        </p:txBody>
      </p:sp>
      <p:sp>
        <p:nvSpPr>
          <p:cNvPr id="3" name="Text Box 2"/>
          <p:cNvSpPr txBox="1"/>
          <p:nvPr/>
        </p:nvSpPr>
        <p:spPr>
          <a:xfrm>
            <a:off x="668655" y="544830"/>
            <a:ext cx="11259185" cy="368300"/>
          </a:xfrm>
          <a:prstGeom prst="rect">
            <a:avLst/>
          </a:prstGeom>
          <a:noFill/>
        </p:spPr>
        <p:txBody>
          <a:bodyPr wrap="square" rtlCol="0" anchor="t">
            <a:spAutoFit/>
          </a:bodyPr>
          <a:p>
            <a:r>
              <a:rPr lang="en-US"/>
              <a:t>Một biến là kiểu dữ liệu enum có thể nhận được một giá trị nào đó trong các giá trị được liệt kê.</a:t>
            </a:r>
            <a:endParaRPr lang="en-US"/>
          </a:p>
        </p:txBody>
      </p:sp>
      <p:sp>
        <p:nvSpPr>
          <p:cNvPr id="4" name="Text Box 3"/>
          <p:cNvSpPr txBox="1"/>
          <p:nvPr/>
        </p:nvSpPr>
        <p:spPr>
          <a:xfrm>
            <a:off x="239395" y="913130"/>
            <a:ext cx="3867785" cy="368300"/>
          </a:xfrm>
          <a:prstGeom prst="rect">
            <a:avLst/>
          </a:prstGeom>
          <a:noFill/>
        </p:spPr>
        <p:txBody>
          <a:bodyPr wrap="none" rtlCol="0" anchor="t">
            <a:spAutoFit/>
          </a:bodyPr>
          <a:p>
            <a:r>
              <a:rPr lang="en-US" altLang="en-US" u="sng">
                <a:sym typeface="+mn-ea"/>
              </a:rPr>
              <a:t>10.2.2.1. Định nghĩa kiểu Enum.</a:t>
            </a:r>
            <a:endParaRPr lang="en-US" u="sng"/>
          </a:p>
        </p:txBody>
      </p:sp>
      <p:pic>
        <p:nvPicPr>
          <p:cNvPr id="5" name="Picture 4"/>
          <p:cNvPicPr>
            <a:picLocks noChangeAspect="1"/>
          </p:cNvPicPr>
          <p:nvPr/>
        </p:nvPicPr>
        <p:blipFill>
          <a:blip r:embed="rId1"/>
          <a:stretch>
            <a:fillRect/>
          </a:stretch>
        </p:blipFill>
        <p:spPr>
          <a:xfrm>
            <a:off x="2609850" y="1461135"/>
            <a:ext cx="6972935" cy="2408555"/>
          </a:xfrm>
          <a:prstGeom prst="rect">
            <a:avLst/>
          </a:prstGeom>
        </p:spPr>
      </p:pic>
      <p:sp>
        <p:nvSpPr>
          <p:cNvPr id="6" name="Text Box 5"/>
          <p:cNvSpPr txBox="1"/>
          <p:nvPr/>
        </p:nvSpPr>
        <p:spPr>
          <a:xfrm>
            <a:off x="239395" y="4053840"/>
            <a:ext cx="5151755" cy="368300"/>
          </a:xfrm>
          <a:prstGeom prst="rect">
            <a:avLst/>
          </a:prstGeom>
          <a:noFill/>
        </p:spPr>
        <p:txBody>
          <a:bodyPr wrap="none" rtlCol="0" anchor="t">
            <a:spAutoFit/>
          </a:bodyPr>
          <a:p>
            <a:r>
              <a:rPr lang="en-US" altLang="en-US" u="sng">
                <a:sym typeface="+mn-ea"/>
              </a:rPr>
              <a:t>10.2.2.2. Cách khai báo biến có kiểu Enum.</a:t>
            </a:r>
            <a:endParaRPr lang="en-US" u="sng"/>
          </a:p>
        </p:txBody>
      </p:sp>
      <p:pic>
        <p:nvPicPr>
          <p:cNvPr id="7" name="Picture 6"/>
          <p:cNvPicPr>
            <a:picLocks noChangeAspect="1"/>
          </p:cNvPicPr>
          <p:nvPr/>
        </p:nvPicPr>
        <p:blipFill>
          <a:blip r:embed="rId2"/>
          <a:stretch>
            <a:fillRect/>
          </a:stretch>
        </p:blipFill>
        <p:spPr>
          <a:xfrm>
            <a:off x="2609850" y="4631690"/>
            <a:ext cx="6972300" cy="1444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5740" y="111125"/>
            <a:ext cx="5223510" cy="368300"/>
          </a:xfrm>
          <a:prstGeom prst="rect">
            <a:avLst/>
          </a:prstGeom>
          <a:noFill/>
        </p:spPr>
        <p:txBody>
          <a:bodyPr wrap="none" rtlCol="0" anchor="t">
            <a:spAutoFit/>
          </a:bodyPr>
          <a:p>
            <a:r>
              <a:rPr lang="en-US" altLang="en-US" u="sng">
                <a:sym typeface="+mn-ea"/>
              </a:rPr>
              <a:t>10.2.2.3. Sử dụng Enum trong chương trình.</a:t>
            </a:r>
            <a:endParaRPr lang="en-US" u="sng"/>
          </a:p>
        </p:txBody>
      </p:sp>
      <p:pic>
        <p:nvPicPr>
          <p:cNvPr id="3" name="Picture 2"/>
          <p:cNvPicPr>
            <a:picLocks noChangeAspect="1"/>
          </p:cNvPicPr>
          <p:nvPr/>
        </p:nvPicPr>
        <p:blipFill>
          <a:blip r:embed="rId1"/>
          <a:stretch>
            <a:fillRect/>
          </a:stretch>
        </p:blipFill>
        <p:spPr>
          <a:xfrm>
            <a:off x="730250" y="588645"/>
            <a:ext cx="4961890" cy="5942965"/>
          </a:xfrm>
          <a:prstGeom prst="rect">
            <a:avLst/>
          </a:prstGeom>
        </p:spPr>
      </p:pic>
      <p:pic>
        <p:nvPicPr>
          <p:cNvPr id="4" name="Picture 3"/>
          <p:cNvPicPr>
            <a:picLocks noChangeAspect="1"/>
          </p:cNvPicPr>
          <p:nvPr/>
        </p:nvPicPr>
        <p:blipFill>
          <a:blip r:embed="rId2"/>
          <a:stretch>
            <a:fillRect/>
          </a:stretch>
        </p:blipFill>
        <p:spPr>
          <a:xfrm>
            <a:off x="6557010" y="128905"/>
            <a:ext cx="4952365" cy="66001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nip Diagonal Corner Rectangle 1"/>
          <p:cNvSpPr/>
          <p:nvPr/>
        </p:nvSpPr>
        <p:spPr>
          <a:xfrm>
            <a:off x="4920615" y="89535"/>
            <a:ext cx="2350770" cy="545465"/>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b="1">
                <a:sym typeface="+mn-ea"/>
              </a:rPr>
              <a:t>10.3 BÀI TẬP</a:t>
            </a:r>
            <a:endParaRPr lang="en-US"/>
          </a:p>
        </p:txBody>
      </p:sp>
      <p:sp>
        <p:nvSpPr>
          <p:cNvPr id="3" name="Text Box 2"/>
          <p:cNvSpPr txBox="1"/>
          <p:nvPr/>
        </p:nvSpPr>
        <p:spPr>
          <a:xfrm>
            <a:off x="570865" y="751840"/>
            <a:ext cx="11050270" cy="5354320"/>
          </a:xfrm>
          <a:prstGeom prst="rect">
            <a:avLst/>
          </a:prstGeom>
          <a:noFill/>
        </p:spPr>
        <p:txBody>
          <a:bodyPr wrap="square" rtlCol="0" anchor="t">
            <a:spAutoFit/>
          </a:bodyPr>
          <a:p>
            <a:r>
              <a:rPr lang="en-US"/>
              <a:t>1. Định nghĩa 1 dãy cấu trúc có thể được dùng làm danh bạ điện thoại, gồm có tên, địa</a:t>
            </a:r>
            <a:endParaRPr lang="en-US"/>
          </a:p>
          <a:p>
            <a:r>
              <a:rPr lang="en-US"/>
              <a:t>chỉ, số điện thoại, với số mẫu tin tối đa là 40. Viết chương trình với các chức năng sau: nhập</a:t>
            </a:r>
            <a:endParaRPr lang="en-US"/>
          </a:p>
          <a:p>
            <a:r>
              <a:rPr lang="en-US"/>
              <a:t>thông mới, tìm kiếm số điện thoại, in danh sách theo quận.</a:t>
            </a:r>
            <a:endParaRPr lang="en-US"/>
          </a:p>
          <a:p>
            <a:endParaRPr lang="en-US"/>
          </a:p>
          <a:p>
            <a:r>
              <a:rPr lang="en-US"/>
              <a:t>2. Viết chương trình đọc vào tên, địa chỉ, sắp xếp tên và địa chỉ theo thứ tự alphabet, sau</a:t>
            </a:r>
            <a:endParaRPr lang="en-US"/>
          </a:p>
          <a:p>
            <a:r>
              <a:rPr lang="en-US"/>
              <a:t>đó hiển thị danh sách đã được sắp xếp.</a:t>
            </a:r>
            <a:endParaRPr lang="en-US"/>
          </a:p>
          <a:p>
            <a:endParaRPr lang="en-US"/>
          </a:p>
          <a:p>
            <a:r>
              <a:rPr lang="en-US"/>
              <a:t>3. Viết chương trình nhận vào các thông tin sau: Tên đội bóng, số trận thắng, số trận</a:t>
            </a:r>
            <a:endParaRPr lang="en-US"/>
          </a:p>
          <a:p>
            <a:r>
              <a:rPr lang="en-US"/>
              <a:t>hòa, số trận thua. In ra đội bóng có số điểm cao nhất (với 1 trận thắng = 3 điểm, 1 trận hòa = 1</a:t>
            </a:r>
            <a:endParaRPr lang="en-US"/>
          </a:p>
          <a:p>
            <a:r>
              <a:rPr lang="en-US"/>
              <a:t>điểm và 1 trận thua = 0 điểm).</a:t>
            </a:r>
            <a:endParaRPr lang="en-US"/>
          </a:p>
          <a:p>
            <a:endParaRPr lang="en-US"/>
          </a:p>
          <a:p>
            <a:r>
              <a:rPr lang="en-US"/>
              <a:t>4. Xây dựng cấu trúc gồm: Họ tên, ngày sinh, trường, số báo danh, điểm thi. Trong đó,</a:t>
            </a:r>
            <a:endParaRPr lang="en-US"/>
          </a:p>
          <a:p>
            <a:r>
              <a:rPr lang="en-US"/>
              <a:t>điểm thi là cấu trúc gồm 3 môn: Toán, Lý, Hóa. Nhập liệu vào khoảng 10 thí sinh, tìm và in ra</a:t>
            </a:r>
            <a:endParaRPr lang="en-US"/>
          </a:p>
          <a:p>
            <a:r>
              <a:rPr lang="en-US"/>
              <a:t>các thí sinh có tổng điểm 3 môn &gt;= 15.</a:t>
            </a:r>
            <a:endParaRPr lang="en-US"/>
          </a:p>
          <a:p>
            <a:endParaRPr lang="en-US"/>
          </a:p>
          <a:p>
            <a:r>
              <a:rPr lang="en-US"/>
              <a:t>5. Viết chương trình tạo lập và tìm kiếm dữ liệu. Nội dung yêu cầu gồm: Nhập họ và tên,</a:t>
            </a:r>
            <a:endParaRPr lang="en-US"/>
          </a:p>
          <a:p>
            <a:r>
              <a:rPr lang="en-US"/>
              <a:t>địa chỉ (gồm: Quận, phường, tổ), tuổi, lương. Tìm kiếm những người ở Quận 3 có tuổi dưới 30</a:t>
            </a:r>
            <a:endParaRPr lang="en-US"/>
          </a:p>
          <a:p>
            <a:r>
              <a:rPr lang="en-US"/>
              <a:t>thu nhập từ 500.000đ trở lên và in ra màn hình.</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67380" y="751840"/>
            <a:ext cx="5857875" cy="5354320"/>
          </a:xfrm>
          <a:prstGeom prst="rect">
            <a:avLst/>
          </a:prstGeom>
          <a:noFill/>
        </p:spPr>
        <p:txBody>
          <a:bodyPr wrap="square" rtlCol="0">
            <a:spAutoFit/>
          </a:bodyPr>
          <a:p>
            <a:r>
              <a:rPr lang="" altLang="en-US" b="1"/>
              <a:t>10.1 MỤC TIÊU</a:t>
            </a:r>
            <a:endParaRPr lang="" altLang="en-US"/>
          </a:p>
          <a:p>
            <a:endParaRPr lang="" altLang="en-US"/>
          </a:p>
          <a:p>
            <a:endParaRPr lang="" altLang="en-US"/>
          </a:p>
          <a:p>
            <a:r>
              <a:rPr lang="" altLang="en-US" b="1"/>
              <a:t>10.2 NỘI DUNG</a:t>
            </a:r>
            <a:endParaRPr lang="" altLang="en-US"/>
          </a:p>
          <a:p>
            <a:r>
              <a:rPr lang="" altLang="en-US" b="1"/>
              <a:t>10.2.1. Structure</a:t>
            </a:r>
            <a:endParaRPr lang="" altLang="en-US"/>
          </a:p>
          <a:p>
            <a:r>
              <a:rPr lang="" altLang="en-US"/>
              <a:t>10.2.1.1. Khai báo kiểu structure.</a:t>
            </a:r>
            <a:endParaRPr lang="" altLang="en-US"/>
          </a:p>
          <a:p>
            <a:r>
              <a:rPr lang="" altLang="en-US"/>
              <a:t>10.2.1.2. Cách khai báo biến kiểu structure.</a:t>
            </a:r>
            <a:endParaRPr lang="" altLang="en-US"/>
          </a:p>
          <a:p>
            <a:r>
              <a:rPr lang="" altLang="en-US"/>
              <a:t>10.2.1.3. Tham chiếu các phần tử trong structure.</a:t>
            </a:r>
            <a:endParaRPr lang="" altLang="en-US"/>
          </a:p>
          <a:p>
            <a:r>
              <a:rPr lang="" altLang="en-US"/>
              <a:t>10.2.1.4. Khởi tạo structure.</a:t>
            </a:r>
            <a:endParaRPr lang="" altLang="en-US"/>
          </a:p>
          <a:p>
            <a:r>
              <a:rPr lang="" altLang="en-US"/>
              <a:t>10.2.1.5. Structure lồng nhau.</a:t>
            </a:r>
            <a:endParaRPr lang="" altLang="en-US"/>
          </a:p>
          <a:p>
            <a:r>
              <a:rPr lang="" altLang="en-US"/>
              <a:t>10.2.1.6. Truyền structure sang hàm.</a:t>
            </a:r>
            <a:endParaRPr lang="" altLang="en-US"/>
          </a:p>
          <a:p>
            <a:endParaRPr lang="" altLang="en-US"/>
          </a:p>
          <a:p>
            <a:r>
              <a:rPr lang="" altLang="en-US" b="1"/>
              <a:t>10.2.2. Enum</a:t>
            </a:r>
            <a:endParaRPr lang="" altLang="en-US"/>
          </a:p>
          <a:p>
            <a:r>
              <a:rPr lang="" altLang="en-US"/>
              <a:t>10.2.2.1. Định nghĩa kiểu Enum.</a:t>
            </a:r>
            <a:endParaRPr lang="" altLang="en-US"/>
          </a:p>
          <a:p>
            <a:r>
              <a:rPr lang="" altLang="en-US"/>
              <a:t>10.2.2.2. Cách khai báo biến có kiểu Enum.</a:t>
            </a:r>
            <a:endParaRPr lang="" altLang="en-US"/>
          </a:p>
          <a:p>
            <a:r>
              <a:rPr lang="" altLang="en-US"/>
              <a:t>10.2.2.3. Sử dụng Enum trong chương trình.</a:t>
            </a:r>
            <a:endParaRPr lang="" altLang="en-US"/>
          </a:p>
          <a:p>
            <a:endParaRPr lang="" altLang="en-US"/>
          </a:p>
          <a:p>
            <a:endParaRPr lang="" altLang="en-US"/>
          </a:p>
          <a:p>
            <a:r>
              <a:rPr lang="" altLang="en-US" b="1"/>
              <a:t>10.3 BÀI TẬP</a:t>
            </a:r>
            <a:endParaRPr lang="" alt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nip Diagonal Corner Rectangle 1"/>
          <p:cNvSpPr/>
          <p:nvPr/>
        </p:nvSpPr>
        <p:spPr>
          <a:xfrm>
            <a:off x="4920615" y="89535"/>
            <a:ext cx="2350770" cy="545465"/>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b="1">
                <a:sym typeface="+mn-ea"/>
              </a:rPr>
              <a:t>10.1 MỤC TIÊU</a:t>
            </a:r>
            <a:endParaRPr lang="en-US"/>
          </a:p>
        </p:txBody>
      </p:sp>
      <p:sp>
        <p:nvSpPr>
          <p:cNvPr id="3" name="Text Box 2"/>
          <p:cNvSpPr txBox="1"/>
          <p:nvPr/>
        </p:nvSpPr>
        <p:spPr>
          <a:xfrm>
            <a:off x="2949575" y="2275840"/>
            <a:ext cx="6292850" cy="2306955"/>
          </a:xfrm>
          <a:prstGeom prst="rect">
            <a:avLst/>
          </a:prstGeom>
          <a:noFill/>
        </p:spPr>
        <p:txBody>
          <a:bodyPr wrap="square" rtlCol="0" anchor="t">
            <a:spAutoFit/>
          </a:bodyPr>
          <a:p>
            <a:r>
              <a:rPr lang="en-US"/>
              <a:t>Sau khi hoàn tất bài này học viên sẽ hiểu và vận dụng các kiến thức kĩ năng cơ bản sau:</a:t>
            </a:r>
            <a:endParaRPr lang="en-US"/>
          </a:p>
          <a:p>
            <a:endParaRPr lang="en-US"/>
          </a:p>
          <a:p>
            <a:r>
              <a:rPr lang="en-US"/>
              <a:t>- Ý nghĩa, cách khai structure, emum</a:t>
            </a:r>
            <a:endParaRPr lang="en-US"/>
          </a:p>
          <a:p>
            <a:r>
              <a:rPr lang="en-US"/>
              <a:t>- Nhập, xuất structure.</a:t>
            </a:r>
            <a:endParaRPr lang="en-US"/>
          </a:p>
          <a:p>
            <a:r>
              <a:rPr lang="en-US"/>
              <a:t>- Khởi tạo structure, enum</a:t>
            </a:r>
            <a:endParaRPr lang="en-US"/>
          </a:p>
          <a:p>
            <a:r>
              <a:rPr lang="en-US"/>
              <a:t>- Một số kỹ thuật thao tác trên structure, enum</a:t>
            </a:r>
            <a:endParaRPr lang="en-US"/>
          </a:p>
          <a:p>
            <a:r>
              <a:rPr lang="en-US"/>
              <a:t>- Dùng struct tham số cho hàm.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nip Diagonal Corner Rectangle 1"/>
          <p:cNvSpPr/>
          <p:nvPr/>
        </p:nvSpPr>
        <p:spPr>
          <a:xfrm>
            <a:off x="4920615" y="89535"/>
            <a:ext cx="2350770" cy="545465"/>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b="1">
                <a:sym typeface="+mn-ea"/>
              </a:rPr>
              <a:t>10.2 NỘI DUNG</a:t>
            </a:r>
            <a:endParaRPr lang="en-US"/>
          </a:p>
        </p:txBody>
      </p:sp>
      <p:sp>
        <p:nvSpPr>
          <p:cNvPr id="3" name="Text Box 2"/>
          <p:cNvSpPr txBox="1"/>
          <p:nvPr/>
        </p:nvSpPr>
        <p:spPr>
          <a:xfrm>
            <a:off x="177165" y="635000"/>
            <a:ext cx="2382520" cy="368300"/>
          </a:xfrm>
          <a:prstGeom prst="rect">
            <a:avLst/>
          </a:prstGeom>
          <a:noFill/>
        </p:spPr>
        <p:txBody>
          <a:bodyPr wrap="none" rtlCol="0" anchor="t">
            <a:spAutoFit/>
          </a:bodyPr>
          <a:p>
            <a:r>
              <a:rPr lang="en-US" altLang="en-US" b="1">
                <a:sym typeface="+mn-ea"/>
              </a:rPr>
              <a:t>10.2.1. Structure</a:t>
            </a:r>
            <a:endParaRPr lang="en-US"/>
          </a:p>
        </p:txBody>
      </p:sp>
      <p:sp>
        <p:nvSpPr>
          <p:cNvPr id="4" name="Text Box 3"/>
          <p:cNvSpPr txBox="1"/>
          <p:nvPr/>
        </p:nvSpPr>
        <p:spPr>
          <a:xfrm>
            <a:off x="177165" y="1648460"/>
            <a:ext cx="4003040" cy="368300"/>
          </a:xfrm>
          <a:prstGeom prst="rect">
            <a:avLst/>
          </a:prstGeom>
          <a:noFill/>
        </p:spPr>
        <p:txBody>
          <a:bodyPr wrap="none" rtlCol="0" anchor="t">
            <a:spAutoFit/>
          </a:bodyPr>
          <a:p>
            <a:r>
              <a:rPr lang="en-US" altLang="en-US" u="sng">
                <a:sym typeface="+mn-ea"/>
              </a:rPr>
              <a:t>10.2.1.1. Khai báo kiểu structure.</a:t>
            </a:r>
            <a:endParaRPr lang="en-US" u="sng"/>
          </a:p>
        </p:txBody>
      </p:sp>
      <p:sp>
        <p:nvSpPr>
          <p:cNvPr id="5" name="Text Box 4"/>
          <p:cNvSpPr txBox="1"/>
          <p:nvPr/>
        </p:nvSpPr>
        <p:spPr>
          <a:xfrm>
            <a:off x="605155" y="1003300"/>
            <a:ext cx="10929620" cy="645160"/>
          </a:xfrm>
          <a:prstGeom prst="rect">
            <a:avLst/>
          </a:prstGeom>
          <a:noFill/>
        </p:spPr>
        <p:txBody>
          <a:bodyPr wrap="square" rtlCol="0" anchor="t">
            <a:spAutoFit/>
          </a:bodyPr>
          <a:p>
            <a:r>
              <a:rPr lang="en-US"/>
              <a:t>Đối với mảng, chỉ có thể lưu nhiều thông tin có cùng kiểu dữ liệu. Nhưng với structure ta có thể lưu thông tin như một mảng có nhiều kiểu dữ liệu khác nhau.</a:t>
            </a:r>
            <a:endParaRPr lang="en-US"/>
          </a:p>
        </p:txBody>
      </p:sp>
      <p:pic>
        <p:nvPicPr>
          <p:cNvPr id="6" name="Picture 5"/>
          <p:cNvPicPr>
            <a:picLocks noChangeAspect="1"/>
          </p:cNvPicPr>
          <p:nvPr/>
        </p:nvPicPr>
        <p:blipFill>
          <a:blip r:embed="rId1"/>
          <a:stretch>
            <a:fillRect/>
          </a:stretch>
        </p:blipFill>
        <p:spPr>
          <a:xfrm>
            <a:off x="1579245" y="2265045"/>
            <a:ext cx="9033510" cy="36918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3050" y="202565"/>
            <a:ext cx="5194300" cy="368300"/>
          </a:xfrm>
          <a:prstGeom prst="rect">
            <a:avLst/>
          </a:prstGeom>
          <a:noFill/>
        </p:spPr>
        <p:txBody>
          <a:bodyPr wrap="none" rtlCol="0" anchor="t">
            <a:spAutoFit/>
          </a:bodyPr>
          <a:p>
            <a:r>
              <a:rPr lang="en-US" altLang="en-US" u="sng">
                <a:sym typeface="+mn-ea"/>
              </a:rPr>
              <a:t>10.2.1.2. Cách khai báo biến kiểu structure.</a:t>
            </a:r>
            <a:endParaRPr lang="en-US" u="sng"/>
          </a:p>
        </p:txBody>
      </p:sp>
      <p:pic>
        <p:nvPicPr>
          <p:cNvPr id="3" name="Picture 2"/>
          <p:cNvPicPr>
            <a:picLocks noChangeAspect="1"/>
          </p:cNvPicPr>
          <p:nvPr/>
        </p:nvPicPr>
        <p:blipFill>
          <a:blip r:embed="rId1"/>
          <a:stretch>
            <a:fillRect/>
          </a:stretch>
        </p:blipFill>
        <p:spPr>
          <a:xfrm>
            <a:off x="1981200" y="1623695"/>
            <a:ext cx="8230235" cy="36106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1620" y="59055"/>
            <a:ext cx="5819775" cy="368300"/>
          </a:xfrm>
          <a:prstGeom prst="rect">
            <a:avLst/>
          </a:prstGeom>
          <a:noFill/>
        </p:spPr>
        <p:txBody>
          <a:bodyPr wrap="none" rtlCol="0" anchor="t">
            <a:spAutoFit/>
          </a:bodyPr>
          <a:p>
            <a:r>
              <a:rPr lang="en-US" altLang="en-US" u="sng">
                <a:sym typeface="+mn-ea"/>
              </a:rPr>
              <a:t>10.2.1.3. Tham chiếu các phần tử trong structure</a:t>
            </a:r>
            <a:endParaRPr lang="en-US" u="sng"/>
          </a:p>
        </p:txBody>
      </p:sp>
      <p:pic>
        <p:nvPicPr>
          <p:cNvPr id="3" name="Picture 2"/>
          <p:cNvPicPr>
            <a:picLocks noChangeAspect="1"/>
          </p:cNvPicPr>
          <p:nvPr/>
        </p:nvPicPr>
        <p:blipFill>
          <a:blip r:embed="rId1"/>
          <a:stretch>
            <a:fillRect/>
          </a:stretch>
        </p:blipFill>
        <p:spPr>
          <a:xfrm>
            <a:off x="156845" y="427355"/>
            <a:ext cx="5819140" cy="6377305"/>
          </a:xfrm>
          <a:prstGeom prst="rect">
            <a:avLst/>
          </a:prstGeom>
        </p:spPr>
      </p:pic>
      <p:pic>
        <p:nvPicPr>
          <p:cNvPr id="4" name="Picture 3"/>
          <p:cNvPicPr>
            <a:picLocks noChangeAspect="1"/>
          </p:cNvPicPr>
          <p:nvPr/>
        </p:nvPicPr>
        <p:blipFill>
          <a:blip r:embed="rId2"/>
          <a:stretch>
            <a:fillRect/>
          </a:stretch>
        </p:blipFill>
        <p:spPr>
          <a:xfrm>
            <a:off x="6242685" y="4977130"/>
            <a:ext cx="5805805" cy="994410"/>
          </a:xfrm>
          <a:prstGeom prst="rect">
            <a:avLst/>
          </a:prstGeom>
        </p:spPr>
      </p:pic>
      <p:pic>
        <p:nvPicPr>
          <p:cNvPr id="5" name="Picture 4"/>
          <p:cNvPicPr>
            <a:picLocks noChangeAspect="1"/>
          </p:cNvPicPr>
          <p:nvPr/>
        </p:nvPicPr>
        <p:blipFill>
          <a:blip r:embed="rId3"/>
          <a:stretch>
            <a:fillRect/>
          </a:stretch>
        </p:blipFill>
        <p:spPr>
          <a:xfrm>
            <a:off x="6242685" y="5971540"/>
            <a:ext cx="5804535" cy="826135"/>
          </a:xfrm>
          <a:prstGeom prst="rect">
            <a:avLst/>
          </a:prstGeom>
        </p:spPr>
      </p:pic>
      <p:sp>
        <p:nvSpPr>
          <p:cNvPr id="6" name="Text Box 5"/>
          <p:cNvSpPr txBox="1"/>
          <p:nvPr/>
        </p:nvSpPr>
        <p:spPr>
          <a:xfrm>
            <a:off x="6243955" y="2105025"/>
            <a:ext cx="5804535" cy="1198880"/>
          </a:xfrm>
          <a:prstGeom prst="rect">
            <a:avLst/>
          </a:prstGeom>
          <a:noFill/>
          <a:ln>
            <a:solidFill>
              <a:schemeClr val="tx1"/>
            </a:solidFill>
          </a:ln>
        </p:spPr>
        <p:txBody>
          <a:bodyPr wrap="square" rtlCol="0" anchor="t">
            <a:spAutoFit/>
          </a:bodyPr>
          <a:p>
            <a:r>
              <a:rPr lang="" altLang="en-US" b="1"/>
              <a:t>LƯU Ý:</a:t>
            </a:r>
            <a:r>
              <a:rPr lang="" altLang="en-US"/>
              <a:t> </a:t>
            </a:r>
            <a:r>
              <a:rPr lang="en-US"/>
              <a:t>Trong chương trình trên dùng tổ hợp 2 dòng 20 và 21 gồm 2 lệnh gets, atoi để nhập một số nguyên tránh lỗi do scanf và vùng đệm bàn phím gây ra.</a:t>
            </a:r>
            <a:endParaRPr lang="en-US"/>
          </a:p>
        </p:txBody>
      </p:sp>
      <p:pic>
        <p:nvPicPr>
          <p:cNvPr id="7" name="Picture 6"/>
          <p:cNvPicPr>
            <a:picLocks noChangeAspect="1"/>
          </p:cNvPicPr>
          <p:nvPr/>
        </p:nvPicPr>
        <p:blipFill>
          <a:blip r:embed="rId4"/>
          <a:stretch>
            <a:fillRect/>
          </a:stretch>
        </p:blipFill>
        <p:spPr>
          <a:xfrm>
            <a:off x="6243955" y="427355"/>
            <a:ext cx="5804535" cy="1101090"/>
          </a:xfrm>
          <a:prstGeom prst="rect">
            <a:avLst/>
          </a:prstGeom>
        </p:spPr>
      </p:pic>
      <p:pic>
        <p:nvPicPr>
          <p:cNvPr id="8" name="Picture 7"/>
          <p:cNvPicPr>
            <a:picLocks noChangeAspect="1"/>
          </p:cNvPicPr>
          <p:nvPr/>
        </p:nvPicPr>
        <p:blipFill>
          <a:blip r:embed="rId5"/>
          <a:stretch>
            <a:fillRect/>
          </a:stretch>
        </p:blipFill>
        <p:spPr>
          <a:xfrm>
            <a:off x="6243955" y="1528445"/>
            <a:ext cx="5805170" cy="446405"/>
          </a:xfrm>
          <a:prstGeom prst="rect">
            <a:avLst/>
          </a:prstGeom>
        </p:spPr>
      </p:pic>
      <p:cxnSp>
        <p:nvCxnSpPr>
          <p:cNvPr id="9" name="Straight Connector 8"/>
          <p:cNvCxnSpPr/>
          <p:nvPr/>
        </p:nvCxnSpPr>
        <p:spPr>
          <a:xfrm>
            <a:off x="6096000" y="427355"/>
            <a:ext cx="0" cy="6176645"/>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7165" y="111760"/>
            <a:ext cx="3393440" cy="368300"/>
          </a:xfrm>
          <a:prstGeom prst="rect">
            <a:avLst/>
          </a:prstGeom>
          <a:noFill/>
        </p:spPr>
        <p:txBody>
          <a:bodyPr wrap="none" rtlCol="0" anchor="t">
            <a:spAutoFit/>
          </a:bodyPr>
          <a:p>
            <a:r>
              <a:rPr lang="en-US" altLang="en-US" u="sng">
                <a:sym typeface="+mn-ea"/>
              </a:rPr>
              <a:t>10.2.1.4. Khởi tạo structure.</a:t>
            </a:r>
            <a:endParaRPr lang="en-US" u="sng"/>
          </a:p>
        </p:txBody>
      </p:sp>
      <p:pic>
        <p:nvPicPr>
          <p:cNvPr id="3" name="Picture 2"/>
          <p:cNvPicPr>
            <a:picLocks noChangeAspect="1"/>
          </p:cNvPicPr>
          <p:nvPr/>
        </p:nvPicPr>
        <p:blipFill>
          <a:blip r:embed="rId1"/>
          <a:stretch>
            <a:fillRect/>
          </a:stretch>
        </p:blipFill>
        <p:spPr>
          <a:xfrm>
            <a:off x="5848350" y="111760"/>
            <a:ext cx="6053455" cy="6449060"/>
          </a:xfrm>
          <a:prstGeom prst="rect">
            <a:avLst/>
          </a:prstGeom>
        </p:spPr>
      </p:pic>
      <p:sp>
        <p:nvSpPr>
          <p:cNvPr id="4" name="Text Box 3"/>
          <p:cNvSpPr txBox="1"/>
          <p:nvPr/>
        </p:nvSpPr>
        <p:spPr>
          <a:xfrm>
            <a:off x="177165" y="639445"/>
            <a:ext cx="5173980" cy="922020"/>
          </a:xfrm>
          <a:prstGeom prst="rect">
            <a:avLst/>
          </a:prstGeom>
          <a:noFill/>
          <a:ln>
            <a:solidFill>
              <a:schemeClr val="tx1"/>
            </a:solidFill>
          </a:ln>
        </p:spPr>
        <p:txBody>
          <a:bodyPr wrap="square" rtlCol="0" anchor="t">
            <a:spAutoFit/>
          </a:bodyPr>
          <a:p>
            <a:r>
              <a:rPr lang="" altLang="en-US" b="1"/>
              <a:t>LƯU Ý:</a:t>
            </a:r>
            <a:r>
              <a:rPr lang="" altLang="en-US"/>
              <a:t> </a:t>
            </a:r>
            <a:r>
              <a:rPr lang="en-US"/>
              <a:t>Dòng 22 đổi chuỗi sang số nguyên, ở ví dụ trên sau khi dòng này thực hiện giá trị của in = 62.</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7010" y="45085"/>
            <a:ext cx="3620135" cy="368300"/>
          </a:xfrm>
          <a:prstGeom prst="rect">
            <a:avLst/>
          </a:prstGeom>
          <a:noFill/>
        </p:spPr>
        <p:txBody>
          <a:bodyPr wrap="none" rtlCol="0" anchor="t">
            <a:spAutoFit/>
          </a:bodyPr>
          <a:p>
            <a:r>
              <a:rPr lang="en-US" altLang="en-US" u="sng">
                <a:sym typeface="+mn-ea"/>
              </a:rPr>
              <a:t>10.2.1.5. Structure lồng nhau.</a:t>
            </a:r>
            <a:endParaRPr lang="en-US" u="sng"/>
          </a:p>
        </p:txBody>
      </p:sp>
      <p:pic>
        <p:nvPicPr>
          <p:cNvPr id="3" name="Picture 2"/>
          <p:cNvPicPr>
            <a:picLocks noChangeAspect="1"/>
          </p:cNvPicPr>
          <p:nvPr/>
        </p:nvPicPr>
        <p:blipFill>
          <a:blip r:embed="rId1"/>
          <a:stretch>
            <a:fillRect/>
          </a:stretch>
        </p:blipFill>
        <p:spPr>
          <a:xfrm>
            <a:off x="207010" y="413385"/>
            <a:ext cx="5626100" cy="6318250"/>
          </a:xfrm>
          <a:prstGeom prst="rect">
            <a:avLst/>
          </a:prstGeom>
        </p:spPr>
      </p:pic>
      <p:pic>
        <p:nvPicPr>
          <p:cNvPr id="4" name="Picture 3"/>
          <p:cNvPicPr>
            <a:picLocks noChangeAspect="1"/>
          </p:cNvPicPr>
          <p:nvPr/>
        </p:nvPicPr>
        <p:blipFill>
          <a:blip r:embed="rId2"/>
          <a:stretch>
            <a:fillRect/>
          </a:stretch>
        </p:blipFill>
        <p:spPr>
          <a:xfrm>
            <a:off x="6221095" y="413385"/>
            <a:ext cx="5771515" cy="3265805"/>
          </a:xfrm>
          <a:prstGeom prst="rect">
            <a:avLst/>
          </a:prstGeom>
        </p:spPr>
      </p:pic>
      <p:sp>
        <p:nvSpPr>
          <p:cNvPr id="5" name="Text Box 4"/>
          <p:cNvSpPr txBox="1"/>
          <p:nvPr/>
        </p:nvSpPr>
        <p:spPr>
          <a:xfrm>
            <a:off x="6221095" y="4019550"/>
            <a:ext cx="5772150" cy="1198880"/>
          </a:xfrm>
          <a:prstGeom prst="rect">
            <a:avLst/>
          </a:prstGeom>
          <a:noFill/>
          <a:ln>
            <a:solidFill>
              <a:schemeClr val="tx1"/>
            </a:solidFill>
          </a:ln>
        </p:spPr>
        <p:txBody>
          <a:bodyPr wrap="square" rtlCol="0" anchor="t">
            <a:spAutoFit/>
          </a:bodyPr>
          <a:p>
            <a:r>
              <a:rPr lang="" altLang="en-US" b="1"/>
              <a:t>LƯU Ý:</a:t>
            </a:r>
            <a:r>
              <a:rPr lang="en-US"/>
              <a:t> Trong chương trình trên dùng tổ hợp 2 dòng 20 và 21 gồm 2 lệnh gets, atoi để</a:t>
            </a:r>
            <a:endParaRPr lang="en-US"/>
          </a:p>
          <a:p>
            <a:r>
              <a:rPr lang="en-US"/>
              <a:t>nhập một số nguyên tránh lỗi do scanf và vùng đệm bàn phím gây ra.</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3990" y="124460"/>
            <a:ext cx="4421505" cy="368300"/>
          </a:xfrm>
          <a:prstGeom prst="rect">
            <a:avLst/>
          </a:prstGeom>
          <a:noFill/>
        </p:spPr>
        <p:txBody>
          <a:bodyPr wrap="none" rtlCol="0" anchor="t">
            <a:spAutoFit/>
          </a:bodyPr>
          <a:p>
            <a:r>
              <a:rPr lang="en-US" altLang="en-US" u="sng">
                <a:sym typeface="+mn-ea"/>
              </a:rPr>
              <a:t>10.2.1.6. Truyền structure sang hàm.</a:t>
            </a:r>
            <a:endParaRPr lang="en-US" u="sng"/>
          </a:p>
        </p:txBody>
      </p:sp>
      <p:sp>
        <p:nvSpPr>
          <p:cNvPr id="3" name="Text Box 2"/>
          <p:cNvSpPr txBox="1"/>
          <p:nvPr/>
        </p:nvSpPr>
        <p:spPr>
          <a:xfrm>
            <a:off x="173990" y="492760"/>
            <a:ext cx="4756150" cy="645160"/>
          </a:xfrm>
          <a:prstGeom prst="rect">
            <a:avLst/>
          </a:prstGeom>
          <a:noFill/>
        </p:spPr>
        <p:txBody>
          <a:bodyPr wrap="square" rtlCol="0" anchor="t">
            <a:spAutoFit/>
          </a:bodyPr>
          <a:p>
            <a:r>
              <a:rPr lang="en-US"/>
              <a:t>Giống như mảng, bạn có thể truyền vào hàm qua tham biến.</a:t>
            </a:r>
            <a:endParaRPr lang="en-US"/>
          </a:p>
        </p:txBody>
      </p:sp>
      <p:pic>
        <p:nvPicPr>
          <p:cNvPr id="4" name="Picture 3"/>
          <p:cNvPicPr>
            <a:picLocks noChangeAspect="1"/>
          </p:cNvPicPr>
          <p:nvPr/>
        </p:nvPicPr>
        <p:blipFill>
          <a:blip r:embed="rId1"/>
          <a:stretch>
            <a:fillRect/>
          </a:stretch>
        </p:blipFill>
        <p:spPr>
          <a:xfrm>
            <a:off x="174625" y="1137920"/>
            <a:ext cx="5353685" cy="4094480"/>
          </a:xfrm>
          <a:prstGeom prst="rect">
            <a:avLst/>
          </a:prstGeom>
        </p:spPr>
      </p:pic>
      <p:pic>
        <p:nvPicPr>
          <p:cNvPr id="5" name="Picture 4"/>
          <p:cNvPicPr>
            <a:picLocks noChangeAspect="1"/>
          </p:cNvPicPr>
          <p:nvPr/>
        </p:nvPicPr>
        <p:blipFill>
          <a:blip r:embed="rId2"/>
          <a:stretch>
            <a:fillRect/>
          </a:stretch>
        </p:blipFill>
        <p:spPr>
          <a:xfrm>
            <a:off x="6381750" y="91440"/>
            <a:ext cx="5499100" cy="6675120"/>
          </a:xfrm>
          <a:prstGeom prst="rect">
            <a:avLst/>
          </a:prstGeom>
        </p:spPr>
      </p:pic>
      <p:sp>
        <p:nvSpPr>
          <p:cNvPr id="6" name="Text Box 5"/>
          <p:cNvSpPr txBox="1"/>
          <p:nvPr/>
        </p:nvSpPr>
        <p:spPr>
          <a:xfrm>
            <a:off x="173990" y="5290185"/>
            <a:ext cx="5354320" cy="1476375"/>
          </a:xfrm>
          <a:prstGeom prst="rect">
            <a:avLst/>
          </a:prstGeom>
          <a:noFill/>
        </p:spPr>
        <p:txBody>
          <a:bodyPr wrap="square" rtlCol="0" anchor="t">
            <a:spAutoFit/>
          </a:bodyPr>
          <a:p>
            <a:r>
              <a:rPr lang="en-US" b="1"/>
              <a:t>Giải thích chương trình</a:t>
            </a:r>
            <a:endParaRPr lang="en-US"/>
          </a:p>
          <a:p>
            <a:r>
              <a:rPr lang="en-US"/>
              <a:t>Ở chương trình này ta phải khai báo struct nhanvien là biến toàn cục, vì khi định nghĩa</a:t>
            </a:r>
            <a:endParaRPr lang="en-US"/>
          </a:p>
          <a:p>
            <a:r>
              <a:rPr lang="en-US"/>
              <a:t>hàm input và output có sử dụng kiểu dữ liệu struct nhanviên.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3204</Words>
  <Application>WPS Presentation</Application>
  <PresentationFormat>Widescreen</PresentationFormat>
  <Paragraphs>97</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
      <vt:lpstr>Arial Unicode MS</vt:lpstr>
      <vt:lpstr>Calibri Light</vt:lpstr>
      <vt:lpstr>DejaVu Sans</vt:lpstr>
      <vt:lpstr>Calibri</vt:lpstr>
      <vt:lpstr>微软雅黑</vt:lpstr>
      <vt:lpstr>Droid Sans Fallback</vt:lpstr>
      <vt:lpstr>Standard Symbols PS</vt:lpstr>
      <vt:lpstr>Gubbi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anhtran</dc:creator>
  <cp:lastModifiedBy>anhtran</cp:lastModifiedBy>
  <cp:revision>7</cp:revision>
  <dcterms:created xsi:type="dcterms:W3CDTF">2021-08-11T16:59:42Z</dcterms:created>
  <dcterms:modified xsi:type="dcterms:W3CDTF">2021-08-11T16:59:42Z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