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2437765" y="2136775"/>
            <a:ext cx="9333865" cy="2584450"/>
          </a:xfrm>
          <a:prstGeom prst="rect">
            <a:avLst/>
          </a:prstGeom>
          <a:noFill/>
          <a:ln>
            <a:noFill/>
          </a:ln>
        </p:spPr>
        <p:txBody>
          <a:bodyPr wrap="square" rtlCol="0" anchor="t">
            <a:spAutoFit/>
          </a:bodyPr>
          <a:p>
            <a:pPr algn="ctr"/>
            <a:r>
              <a:rPr lang="en-US" altLang="en-US" sz="54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NGÔN NGỮ LẬP TRÌNH &amp; PHƯƠNG PHÁP LẬP TRÌNH</a:t>
            </a:r>
            <a:endParaRPr lang="en-US" altLang="en-US" sz="54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6" name="Text Box 5"/>
          <p:cNvSpPr txBox="1"/>
          <p:nvPr/>
        </p:nvSpPr>
        <p:spPr>
          <a:xfrm>
            <a:off x="139700" y="167640"/>
            <a:ext cx="2298065" cy="922020"/>
          </a:xfrm>
          <a:prstGeom prst="rect">
            <a:avLst/>
          </a:prstGeom>
          <a:noFill/>
        </p:spPr>
        <p:txBody>
          <a:bodyPr wrap="square" rtlCol="0">
            <a:spAutoFit/>
          </a:bodyPr>
          <a:p>
            <a:r>
              <a:rPr lang="en-US" altLang="en-US" sz="5400" b="1"/>
              <a:t>BÀI 1</a:t>
            </a:r>
            <a:endParaRPr lang="en-US" altLang="en-US" sz="5400" b="1"/>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624965" y="638175"/>
            <a:ext cx="8942705" cy="5581650"/>
          </a:xfrm>
          <a:prstGeom prst="rect">
            <a:avLst/>
          </a:prstGeom>
        </p:spPr>
      </p:pic>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32385" y="15875"/>
            <a:ext cx="6152515" cy="3247390"/>
          </a:xfrm>
          <a:prstGeom prst="rect">
            <a:avLst/>
          </a:prstGeom>
          <a:ln>
            <a:solidFill>
              <a:schemeClr val="tx1"/>
            </a:solidFill>
          </a:ln>
        </p:spPr>
      </p:pic>
      <p:pic>
        <p:nvPicPr>
          <p:cNvPr id="5" name="Picture 4"/>
          <p:cNvPicPr>
            <a:picLocks noChangeAspect="1"/>
          </p:cNvPicPr>
          <p:nvPr/>
        </p:nvPicPr>
        <p:blipFill>
          <a:blip r:embed="rId2"/>
          <a:stretch>
            <a:fillRect/>
          </a:stretch>
        </p:blipFill>
        <p:spPr>
          <a:xfrm>
            <a:off x="33020" y="3263265"/>
            <a:ext cx="6151880" cy="3540760"/>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6184900" y="15875"/>
            <a:ext cx="6006465" cy="6788150"/>
          </a:xfrm>
          <a:prstGeom prst="rect">
            <a:avLst/>
          </a:prstGeom>
          <a:ln>
            <a:solidFill>
              <a:schemeClr val="tx1"/>
            </a:solidFill>
          </a:ln>
        </p:spPr>
      </p:pic>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61690" y="1859915"/>
            <a:ext cx="5469255" cy="3692525"/>
          </a:xfrm>
          <a:prstGeom prst="rect">
            <a:avLst/>
          </a:prstGeom>
          <a:noFill/>
        </p:spPr>
        <p:txBody>
          <a:bodyPr wrap="square" rtlCol="0" anchor="t">
            <a:spAutoFit/>
          </a:bodyPr>
          <a:p>
            <a:r>
              <a:rPr lang="en-US" b="1">
                <a:solidFill>
                  <a:srgbClr val="FF0000"/>
                </a:solidFill>
              </a:rPr>
              <a:t># Bài tập</a:t>
            </a:r>
            <a:endParaRPr lang="en-US" b="1">
              <a:solidFill>
                <a:srgbClr val="FF0000"/>
              </a:solidFill>
            </a:endParaRPr>
          </a:p>
          <a:p>
            <a:endParaRPr lang="en-US"/>
          </a:p>
          <a:p>
            <a:r>
              <a:rPr lang="en-US"/>
              <a:t>Vẽ lưu đồ cho các chương trình sau:</a:t>
            </a:r>
            <a:endParaRPr lang="en-US"/>
          </a:p>
          <a:p>
            <a:endParaRPr lang="en-US"/>
          </a:p>
          <a:p>
            <a:r>
              <a:rPr lang="en-US"/>
              <a:t>1. Đổi từ tiền VND sang tiền USD.</a:t>
            </a:r>
            <a:endParaRPr lang="en-US"/>
          </a:p>
          <a:p>
            <a:r>
              <a:rPr lang="en-US"/>
              <a:t>2. Tính điểm trung bình của học sinh gồm các môn Toán, Lý, Hóa.</a:t>
            </a:r>
            <a:endParaRPr lang="en-US"/>
          </a:p>
          <a:p>
            <a:r>
              <a:rPr lang="en-US"/>
              <a:t>3. Giải phương trình bậc 2: ax 2 + bx + c = 0</a:t>
            </a:r>
            <a:endParaRPr lang="en-US"/>
          </a:p>
          <a:p>
            <a:r>
              <a:rPr lang="en-US"/>
              <a:t>4. Đổi từ độ sang radian và đổi từ radian sang độ</a:t>
            </a:r>
            <a:endParaRPr lang="en-US"/>
          </a:p>
          <a:p>
            <a:r>
              <a:rPr lang="en-US"/>
              <a:t>(công thức α/π = a/180, với α: radian, a: độ)</a:t>
            </a:r>
            <a:endParaRPr lang="en-US"/>
          </a:p>
          <a:p>
            <a:r>
              <a:rPr lang="en-US"/>
              <a:t>5. Kiểm tra 2 số a, b giống nhau hay khác nhau.</a:t>
            </a:r>
            <a:endParaRPr lang="en-US"/>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72185" y="2134870"/>
            <a:ext cx="10247630" cy="3107690"/>
          </a:xfrm>
          <a:prstGeom prst="rect">
            <a:avLst/>
          </a:prstGeom>
          <a:noFill/>
        </p:spPr>
        <p:txBody>
          <a:bodyPr wrap="square" rtlCol="0">
            <a:spAutoFit/>
          </a:bodyPr>
          <a:p>
            <a:r>
              <a:rPr lang="en-US" altLang="en-US" sz="2800" b="1"/>
              <a:t>1.1. MỤC TIÊU.</a:t>
            </a:r>
            <a:endParaRPr lang="en-US" altLang="en-US" sz="2800" b="1"/>
          </a:p>
          <a:p>
            <a:endParaRPr lang="en-US" altLang="en-US" sz="2800" b="1"/>
          </a:p>
          <a:p>
            <a:r>
              <a:rPr lang="en-US" altLang="en-US" sz="2800" b="1"/>
              <a:t>1.2. LÝ THUYẾT.</a:t>
            </a:r>
            <a:endParaRPr lang="en-US" altLang="en-US" sz="2800" b="1"/>
          </a:p>
          <a:p>
            <a:r>
              <a:rPr lang="en-US" altLang="en-US" sz="2800" b="1"/>
              <a:t>	1.2.1. NGÔN NGỮ LẬP TRÌNH (PROGRAMMING LANGUAGE).</a:t>
            </a:r>
            <a:endParaRPr lang="en-US" altLang="en-US" sz="2800" b="1"/>
          </a:p>
          <a:p>
            <a:r>
              <a:rPr lang="en-US" altLang="en-US" sz="2800" b="1"/>
              <a:t>	1.2.2. CÁC BƯỚC LẬP TRÌNH.</a:t>
            </a:r>
            <a:endParaRPr lang="en-US" altLang="en-US" sz="2800" b="1"/>
          </a:p>
          <a:p>
            <a:r>
              <a:rPr lang="en-US" altLang="en-US" sz="2800" b="1"/>
              <a:t>	1.2.3. KỸ THUẬT LẬP TRÌNH.</a:t>
            </a:r>
            <a:endParaRPr lang="en-US" altLang="en-US" sz="2800" b="1"/>
          </a:p>
        </p:txBody>
      </p:sp>
      <p:sp>
        <p:nvSpPr>
          <p:cNvPr id="2" name="Text Box 1"/>
          <p:cNvSpPr txBox="1"/>
          <p:nvPr/>
        </p:nvSpPr>
        <p:spPr>
          <a:xfrm>
            <a:off x="4874895" y="193675"/>
            <a:ext cx="2442210" cy="521970"/>
          </a:xfrm>
          <a:prstGeom prst="rect">
            <a:avLst/>
          </a:prstGeom>
          <a:noFill/>
        </p:spPr>
        <p:txBody>
          <a:bodyPr wrap="square" rtlCol="0">
            <a:spAutoFit/>
          </a:bodyPr>
          <a:p>
            <a:r>
              <a:rPr lang="en-US" altLang="en-US" sz="2800" b="1"/>
              <a:t>NỘI DUNG</a:t>
            </a:r>
            <a:endParaRPr lang="en-US" altLang="en-US" sz="2800" b="1"/>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download1"/>
          <p:cNvPicPr>
            <a:picLocks noChangeAspect="1"/>
          </p:cNvPicPr>
          <p:nvPr/>
        </p:nvPicPr>
        <p:blipFill>
          <a:blip r:embed="rId1"/>
          <a:stretch>
            <a:fillRect/>
          </a:stretch>
        </p:blipFill>
        <p:spPr>
          <a:xfrm>
            <a:off x="2160905" y="-15875"/>
            <a:ext cx="7870190" cy="6890385"/>
          </a:xfrm>
          <a:prstGeom prst="rect">
            <a:avLst/>
          </a:prstGeom>
        </p:spPr>
      </p:pic>
      <p:sp>
        <p:nvSpPr>
          <p:cNvPr id="2" name="Oval 1"/>
          <p:cNvSpPr/>
          <p:nvPr/>
        </p:nvSpPr>
        <p:spPr>
          <a:xfrm>
            <a:off x="628650" y="2625725"/>
            <a:ext cx="3275965" cy="981075"/>
          </a:xfrm>
          <a:prstGeom prst="ellipse">
            <a:avLst/>
          </a:prstGeom>
          <a:solidFill>
            <a:schemeClr val="tx2"/>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80604020202020204" pitchFamily="34" charset="0"/>
                <a:ea typeface="SimSun" pitchFamily="2" charset="-122"/>
              </a:rPr>
              <a:t>MỤC TIÊU</a:t>
            </a:r>
            <a:endParaRPr kumimoji="0" lang="en-US" altLang="zh-CN" sz="20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3" name="Text Box 2"/>
          <p:cNvSpPr txBox="1"/>
          <p:nvPr/>
        </p:nvSpPr>
        <p:spPr>
          <a:xfrm>
            <a:off x="4525010" y="2118360"/>
            <a:ext cx="6579235" cy="2861310"/>
          </a:xfrm>
          <a:prstGeom prst="rect">
            <a:avLst/>
          </a:prstGeom>
          <a:noFill/>
        </p:spPr>
        <p:txBody>
          <a:bodyPr wrap="square" rtlCol="0" anchor="t">
            <a:spAutoFit/>
          </a:bodyPr>
          <a:p>
            <a:r>
              <a:rPr lang="en-US" sz="2000">
                <a:solidFill>
                  <a:srgbClr val="000000"/>
                </a:solidFill>
              </a:rPr>
              <a:t>Sau khi hoàn tất bài này học viên sẽ hiểu và vận dụng các kiến thức kĩ năng cơ bản sau:</a:t>
            </a:r>
            <a:endParaRPr lang="en-US" sz="2000">
              <a:solidFill>
                <a:srgbClr val="000000"/>
              </a:solidFill>
            </a:endParaRPr>
          </a:p>
          <a:p>
            <a:endParaRPr lang="en-US" sz="2000">
              <a:solidFill>
                <a:srgbClr val="000000"/>
              </a:solidFill>
            </a:endParaRPr>
          </a:p>
          <a:p>
            <a:endParaRPr lang="en-US" sz="2000">
              <a:solidFill>
                <a:srgbClr val="000000"/>
              </a:solidFill>
            </a:endParaRPr>
          </a:p>
          <a:p>
            <a:r>
              <a:rPr lang="en-US" sz="2000">
                <a:solidFill>
                  <a:srgbClr val="000000"/>
                </a:solidFill>
              </a:rPr>
              <a:t>- Ý nghĩa, các bước lập trình.</a:t>
            </a:r>
            <a:endParaRPr lang="en-US" sz="2000">
              <a:solidFill>
                <a:srgbClr val="000000"/>
              </a:solidFill>
            </a:endParaRPr>
          </a:p>
          <a:p>
            <a:r>
              <a:rPr lang="en-US" sz="2000">
                <a:solidFill>
                  <a:srgbClr val="000000"/>
                </a:solidFill>
              </a:rPr>
              <a:t>- Xác định dữ liệu vào, ra.</a:t>
            </a:r>
            <a:endParaRPr lang="en-US" sz="2000">
              <a:solidFill>
                <a:srgbClr val="000000"/>
              </a:solidFill>
            </a:endParaRPr>
          </a:p>
          <a:p>
            <a:r>
              <a:rPr lang="en-US" sz="2000">
                <a:solidFill>
                  <a:srgbClr val="000000"/>
                </a:solidFill>
              </a:rPr>
              <a:t>- Phân tích các bài toán đơn giản.</a:t>
            </a:r>
            <a:endParaRPr lang="en-US" sz="2000">
              <a:solidFill>
                <a:srgbClr val="000000"/>
              </a:solidFill>
            </a:endParaRPr>
          </a:p>
          <a:p>
            <a:r>
              <a:rPr lang="en-US" sz="2000">
                <a:solidFill>
                  <a:srgbClr val="000000"/>
                </a:solidFill>
              </a:rPr>
              <a:t>- Khái niệm so sánh, lặp.</a:t>
            </a:r>
            <a:endParaRPr lang="en-US" sz="2000">
              <a:solidFill>
                <a:srgbClr val="000000"/>
              </a:solidFill>
            </a:endParaRPr>
          </a:p>
          <a:p>
            <a:r>
              <a:rPr lang="en-US" sz="2000">
                <a:solidFill>
                  <a:srgbClr val="000000"/>
                </a:solidFill>
              </a:rPr>
              <a:t>- Thể hiện bài toán bằng lưu đồ.</a:t>
            </a:r>
            <a:endParaRPr lang="en-US" sz="2000">
              <a:solidFill>
                <a:srgbClr val="000000"/>
              </a:solidFill>
            </a:endParaRPr>
          </a:p>
        </p:txBody>
      </p:sp>
      <p:sp>
        <p:nvSpPr>
          <p:cNvPr id="4" name="Text Box 3"/>
          <p:cNvSpPr txBox="1"/>
          <p:nvPr/>
        </p:nvSpPr>
        <p:spPr>
          <a:xfrm>
            <a:off x="4525010" y="141605"/>
            <a:ext cx="3141980" cy="521970"/>
          </a:xfrm>
          <a:prstGeom prst="rect">
            <a:avLst/>
          </a:prstGeom>
          <a:noFill/>
        </p:spPr>
        <p:txBody>
          <a:bodyPr wrap="none" rtlCol="0" anchor="t">
            <a:spAutoFit/>
          </a:bodyPr>
          <a:p>
            <a:r>
              <a:rPr lang="en-US" altLang="en-US" sz="2800" b="1">
                <a:sym typeface="+mn-ea"/>
              </a:rPr>
              <a:t>1.1. MỤC TIÊU.</a:t>
            </a:r>
            <a:endParaRPr lang="en-US" sz="2800" b="1"/>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c-696x696"/>
          <p:cNvPicPr>
            <a:picLocks noChangeAspect="1"/>
          </p:cNvPicPr>
          <p:nvPr/>
        </p:nvPicPr>
        <p:blipFill>
          <a:blip r:embed="rId1"/>
          <a:stretch>
            <a:fillRect/>
          </a:stretch>
        </p:blipFill>
        <p:spPr>
          <a:xfrm>
            <a:off x="10795" y="19685"/>
            <a:ext cx="7994650" cy="6817995"/>
          </a:xfrm>
          <a:prstGeom prst="rect">
            <a:avLst/>
          </a:prstGeom>
        </p:spPr>
      </p:pic>
      <p:sp>
        <p:nvSpPr>
          <p:cNvPr id="2" name="Text Box 1"/>
          <p:cNvSpPr txBox="1"/>
          <p:nvPr/>
        </p:nvSpPr>
        <p:spPr>
          <a:xfrm>
            <a:off x="4456430" y="156845"/>
            <a:ext cx="3278505" cy="521970"/>
          </a:xfrm>
          <a:prstGeom prst="rect">
            <a:avLst/>
          </a:prstGeom>
          <a:noFill/>
        </p:spPr>
        <p:txBody>
          <a:bodyPr wrap="none" rtlCol="0" anchor="t">
            <a:spAutoFit/>
          </a:bodyPr>
          <a:p>
            <a:r>
              <a:rPr lang="en-US" altLang="en-US" sz="2800" b="1">
                <a:sym typeface="+mn-ea"/>
              </a:rPr>
              <a:t>1.2. LÝ THUYẾT.</a:t>
            </a:r>
            <a:endParaRPr lang="en-US" sz="2800"/>
          </a:p>
        </p:txBody>
      </p:sp>
      <p:sp>
        <p:nvSpPr>
          <p:cNvPr id="3" name="Oval 2"/>
          <p:cNvSpPr/>
          <p:nvPr/>
        </p:nvSpPr>
        <p:spPr>
          <a:xfrm>
            <a:off x="864870" y="2288540"/>
            <a:ext cx="2279650" cy="2279650"/>
          </a:xfrm>
          <a:prstGeom prst="ellipse">
            <a:avLst/>
          </a:prstGeom>
          <a:blipFill rotWithShape="1">
            <a:blip r:embed="rId2"/>
            <a:tile tx="0" ty="0" sx="100000" sy="100000" flip="none" algn="tl"/>
          </a:blipFill>
          <a:ln w="9525" cap="flat" cmpd="sng" algn="ctr">
            <a:solidFill>
              <a:schemeClr val="tx1">
                <a:alpha val="97000"/>
              </a:schemeClr>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lang="en-US" altLang="en-US" b="1">
                <a:sym typeface="+mn-ea"/>
              </a:rPr>
              <a:t>NGÔN NGỮ </a:t>
            </a:r>
            <a:endParaRPr lang="en-US" altLang="en-US" b="1">
              <a:sym typeface="+mn-ea"/>
            </a:endParaRPr>
          </a:p>
          <a:p>
            <a:pPr marL="0" marR="0" indent="0" algn="ctr" defTabSz="914400" rtl="0" eaLnBrk="1" fontAlgn="base" latinLnBrk="0" hangingPunct="1">
              <a:lnSpc>
                <a:spcPct val="100000"/>
              </a:lnSpc>
              <a:spcBef>
                <a:spcPct val="0"/>
              </a:spcBef>
              <a:spcAft>
                <a:spcPct val="0"/>
              </a:spcAft>
              <a:buClrTx/>
              <a:buSzTx/>
              <a:buFontTx/>
              <a:buNone/>
            </a:pPr>
            <a:r>
              <a:rPr lang="en-US" altLang="en-US" b="1">
                <a:sym typeface="+mn-ea"/>
              </a:rPr>
              <a:t>LẬP TRÌNH </a:t>
            </a:r>
            <a:endParaRPr lang="en-US" altLang="en-US" b="1">
              <a:sym typeface="+mn-ea"/>
            </a:endParaRPr>
          </a:p>
          <a:p>
            <a:pPr marL="0" marR="0" indent="0" algn="ctr" defTabSz="914400" rtl="0" eaLnBrk="1" fontAlgn="base" latinLnBrk="0" hangingPunct="1">
              <a:lnSpc>
                <a:spcPct val="100000"/>
              </a:lnSpc>
              <a:spcBef>
                <a:spcPct val="0"/>
              </a:spcBef>
              <a:spcAft>
                <a:spcPct val="0"/>
              </a:spcAft>
              <a:buClrTx/>
              <a:buSzTx/>
              <a:buFontTx/>
              <a:buNone/>
            </a:pPr>
            <a:r>
              <a:rPr lang="en-US" altLang="en-US" b="1">
                <a:sym typeface="+mn-ea"/>
              </a:rPr>
              <a:t>(PROGRAMMING </a:t>
            </a:r>
            <a:endParaRPr lang="en-US" altLang="en-US" b="1">
              <a:sym typeface="+mn-ea"/>
            </a:endParaRPr>
          </a:p>
          <a:p>
            <a:pPr marL="0" marR="0" indent="0" algn="ctr" defTabSz="914400" rtl="0" eaLnBrk="1" fontAlgn="base" latinLnBrk="0" hangingPunct="1">
              <a:lnSpc>
                <a:spcPct val="100000"/>
              </a:lnSpc>
              <a:spcBef>
                <a:spcPct val="0"/>
              </a:spcBef>
              <a:spcAft>
                <a:spcPct val="0"/>
              </a:spcAft>
              <a:buClrTx/>
              <a:buSzTx/>
              <a:buFontTx/>
              <a:buNone/>
            </a:pPr>
            <a:r>
              <a:rPr lang="en-US" altLang="en-US" b="1">
                <a:sym typeface="+mn-ea"/>
              </a:rPr>
              <a:t>LANGUAGE)</a:t>
            </a:r>
            <a:endParaRPr kumimoji="0" lang="zh-CN" altLang="en-US" b="1"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4" name="Text Box 3"/>
          <p:cNvSpPr txBox="1"/>
          <p:nvPr/>
        </p:nvSpPr>
        <p:spPr>
          <a:xfrm>
            <a:off x="446405" y="765175"/>
            <a:ext cx="11299190" cy="922020"/>
          </a:xfrm>
          <a:prstGeom prst="rect">
            <a:avLst/>
          </a:prstGeom>
          <a:noFill/>
          <a:ln>
            <a:solidFill>
              <a:schemeClr val="tx1"/>
            </a:solidFill>
          </a:ln>
        </p:spPr>
        <p:txBody>
          <a:bodyPr wrap="square" rtlCol="0" anchor="t">
            <a:spAutoFit/>
          </a:bodyPr>
          <a:p>
            <a:r>
              <a:rPr lang="en-US" altLang="en-US"/>
              <a:t>	</a:t>
            </a:r>
            <a:r>
              <a:rPr lang="en-US"/>
              <a:t>Phần này chúng ta sẽ tìm hiểu một số khái niệm căn bản về thuật toán, chương trình, ngôn ngữ lập trình. Thuật ngữ "thuật giải" và "thuật toán" dĩ nhiên có sự khác nhau song trong nhiều trường hợp chúng có cùng nghĩa.</a:t>
            </a:r>
            <a:endParaRPr lang="en-US"/>
          </a:p>
        </p:txBody>
      </p:sp>
      <p:sp>
        <p:nvSpPr>
          <p:cNvPr id="5" name="Rounded Rectangle 4"/>
          <p:cNvSpPr/>
          <p:nvPr/>
        </p:nvSpPr>
        <p:spPr>
          <a:xfrm>
            <a:off x="4785360" y="1879600"/>
            <a:ext cx="6960235" cy="4662805"/>
          </a:xfrm>
          <a:prstGeom prst="roundRect">
            <a:avLst/>
          </a:prstGeom>
          <a:gradFill rotWithShape="0">
            <a:gsLst>
              <a:gs pos="0">
                <a:srgbClr val="007BD3">
                  <a:alpha val="100000"/>
                </a:srgbClr>
              </a:gs>
              <a:gs pos="100000">
                <a:srgbClr val="034373"/>
              </a:gs>
            </a:gsLst>
            <a:lin ang="498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noAutofit/>
          </a:bodyPr>
          <a:p>
            <a:pPr marL="0" marR="0" indent="0" algn="ctr"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smtClean="0">
                <a:ln>
                  <a:noFill/>
                </a:ln>
                <a:solidFill>
                  <a:schemeClr val="tx1"/>
                </a:solidFill>
                <a:effectLst/>
                <a:latin typeface="Arial" panose="02080604020202020204" pitchFamily="34" charset="0"/>
                <a:ea typeface="SimSun" pitchFamily="2" charset="-122"/>
              </a:rPr>
              <a:t>Là một dãy các thao tác xác định trên một đối tượng, sao cho sau khi thực hiện một số hữu hạn các bước thì đạt được mục tiêu. Theo R.A.Kowalski thì bản chất của thuật giải:</a:t>
            </a:r>
            <a:endParaRPr kumimoji="0" lang="en-US" altLang="zh-CN"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ctr" defTabSz="914400" rtl="0" eaLnBrk="1" fontAlgn="base" latinLnBrk="0" hangingPunct="1">
              <a:lnSpc>
                <a:spcPct val="100000"/>
              </a:lnSpc>
              <a:spcBef>
                <a:spcPct val="0"/>
              </a:spcBef>
              <a:spcAft>
                <a:spcPct val="0"/>
              </a:spcAft>
              <a:buClrTx/>
              <a:buSzTx/>
              <a:buFontTx/>
              <a:buNone/>
            </a:pPr>
            <a:endParaRPr kumimoji="0" lang="en-US" altLang="zh-CN"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smtClean="0">
                <a:ln>
                  <a:noFill/>
                </a:ln>
                <a:solidFill>
                  <a:srgbClr val="FF0000"/>
                </a:solidFill>
                <a:effectLst/>
                <a:latin typeface="Arial" panose="02080604020202020204" pitchFamily="34" charset="0"/>
                <a:ea typeface="SimSun" pitchFamily="2" charset="-122"/>
              </a:rPr>
              <a:t>Thuật giải = Logic + Điều khiển</a:t>
            </a:r>
            <a:endParaRPr kumimoji="0" lang="en-US" altLang="zh-CN" b="0" i="0" u="none" strike="noStrike" cap="none" normalizeH="0" baseline="0" smtClean="0">
              <a:ln>
                <a:noFill/>
              </a:ln>
              <a:solidFill>
                <a:srgbClr val="FF0000"/>
              </a:solidFill>
              <a:effectLst/>
              <a:latin typeface="Arial" panose="02080604020202020204" pitchFamily="34" charset="0"/>
              <a:ea typeface="SimSun" pitchFamily="2" charset="-122"/>
            </a:endParaRPr>
          </a:p>
          <a:p>
            <a:pPr marL="0" marR="0" indent="0" algn="ctr" defTabSz="914400" rtl="0" eaLnBrk="1" fontAlgn="base" latinLnBrk="0" hangingPunct="1">
              <a:lnSpc>
                <a:spcPct val="100000"/>
              </a:lnSpc>
              <a:spcBef>
                <a:spcPct val="0"/>
              </a:spcBef>
              <a:spcAft>
                <a:spcPct val="0"/>
              </a:spcAft>
              <a:buClrTx/>
              <a:buSzTx/>
              <a:buFontTx/>
              <a:buNone/>
            </a:pPr>
            <a:endParaRPr kumimoji="0" lang="en-US" altLang="zh-CN" b="0" i="0" u="none" strike="noStrike" cap="none" normalizeH="0" baseline="0" smtClean="0">
              <a:ln>
                <a:noFill/>
              </a:ln>
              <a:solidFill>
                <a:srgbClr val="FF0000"/>
              </a:solidFill>
              <a:effectLst/>
              <a:latin typeface="Arial" panose="02080604020202020204" pitchFamily="34" charset="0"/>
              <a:ea typeface="SimSun"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80604020202020204" pitchFamily="34" charset="0"/>
                <a:ea typeface="SimSun" pitchFamily="2" charset="-122"/>
              </a:rPr>
              <a:t>* Logic</a:t>
            </a:r>
            <a:r>
              <a:rPr kumimoji="0" lang="en-US" altLang="zh-CN" b="0" i="0" u="none" strike="noStrike" cap="none" normalizeH="0" baseline="0" smtClean="0">
                <a:ln>
                  <a:noFill/>
                </a:ln>
                <a:solidFill>
                  <a:schemeClr val="tx1"/>
                </a:solidFill>
                <a:effectLst/>
                <a:latin typeface="Arial" panose="02080604020202020204" pitchFamily="34" charset="0"/>
                <a:ea typeface="SimSun" pitchFamily="2" charset="-122"/>
              </a:rPr>
              <a:t>: Đây là phần khá quan trọng, nó trả lời câu hỏi "Thuật giải làm gì, giải quyết vấn đề gì?", những yếu tố trong bài toán có quan hệ với nhau như thế nào v.v… Ở đây bao gồm những kiến thức chuyên môn mà bạn phải biết để có thể tiến hành giải bài toán.</a:t>
            </a:r>
            <a:endParaRPr kumimoji="0" lang="en-US" altLang="zh-CN"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ctr" defTabSz="914400" rtl="0" eaLnBrk="1" fontAlgn="base" latinLnBrk="0" hangingPunct="1">
              <a:lnSpc>
                <a:spcPct val="100000"/>
              </a:lnSpc>
              <a:spcBef>
                <a:spcPct val="0"/>
              </a:spcBef>
              <a:spcAft>
                <a:spcPct val="0"/>
              </a:spcAft>
              <a:buClrTx/>
              <a:buSzTx/>
              <a:buFontTx/>
              <a:buNone/>
            </a:pPr>
            <a:endParaRPr kumimoji="0" lang="en-US" altLang="zh-CN"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80604020202020204" pitchFamily="34" charset="0"/>
                <a:ea typeface="SimSun" pitchFamily="2" charset="-122"/>
              </a:rPr>
              <a:t>* Điều khiển</a:t>
            </a:r>
            <a:r>
              <a:rPr kumimoji="0" lang="en-US" altLang="zh-CN" b="0" i="0" u="none" strike="noStrike" cap="none" normalizeH="0" baseline="0" smtClean="0">
                <a:ln>
                  <a:noFill/>
                </a:ln>
                <a:solidFill>
                  <a:schemeClr val="tx1"/>
                </a:solidFill>
                <a:effectLst/>
                <a:latin typeface="Arial" panose="02080604020202020204" pitchFamily="34" charset="0"/>
                <a:ea typeface="SimSun" pitchFamily="2" charset="-122"/>
              </a:rPr>
              <a:t>: Thành phần này trả lời câu hỏi: giải thuật phải làm như thế nào?. Chính là cách thức tiến hành áp dụng thành phần logic để giải quyết vấn đề.</a:t>
            </a:r>
            <a:endParaRPr kumimoji="0" lang="en-US" altLang="zh-CN"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ctr" defTabSz="914400" rtl="0" eaLnBrk="1" fontAlgn="base" latinLnBrk="0" hangingPunct="1">
              <a:lnSpc>
                <a:spcPct val="100000"/>
              </a:lnSpc>
              <a:spcBef>
                <a:spcPct val="0"/>
              </a:spcBef>
              <a:spcAft>
                <a:spcPct val="0"/>
              </a:spcAft>
              <a:buClrTx/>
              <a:buSzTx/>
              <a:buFontTx/>
              <a:buNone/>
            </a:pPr>
            <a:endParaRPr kumimoji="0" lang="en-US" altLang="zh-CN" b="0" i="0" u="none" strike="noStrike" cap="none" normalizeH="0" baseline="0" smtClean="0">
              <a:ln>
                <a:noFill/>
              </a:ln>
              <a:solidFill>
                <a:schemeClr val="tx1"/>
              </a:solidFill>
              <a:effectLst/>
              <a:latin typeface="Arial" panose="02080604020202020204" pitchFamily="34" charset="0"/>
              <a:ea typeface="SimSun" pitchFamily="2" charset="-122"/>
            </a:endParaRPr>
          </a:p>
        </p:txBody>
      </p:sp>
      <p:cxnSp>
        <p:nvCxnSpPr>
          <p:cNvPr id="6" name="Straight Arrow Connector 5"/>
          <p:cNvCxnSpPr>
            <a:stCxn id="3" idx="6"/>
            <a:endCxn id="5" idx="1"/>
          </p:cNvCxnSpPr>
          <p:nvPr/>
        </p:nvCxnSpPr>
        <p:spPr>
          <a:xfrm>
            <a:off x="3144520" y="3428365"/>
            <a:ext cx="1640840" cy="782955"/>
          </a:xfrm>
          <a:prstGeom prst="straightConnector1">
            <a:avLst/>
          </a:prstGeom>
          <a:ln w="88900" cmpd="sng">
            <a:solidFill>
              <a:srgbClr val="0070C0"/>
            </a:solidFill>
            <a:prstDash val="solid"/>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Text Box 6"/>
          <p:cNvSpPr txBox="1"/>
          <p:nvPr/>
        </p:nvSpPr>
        <p:spPr>
          <a:xfrm rot="1560000">
            <a:off x="3295650" y="3106420"/>
            <a:ext cx="1818640" cy="645160"/>
          </a:xfrm>
          <a:prstGeom prst="rect">
            <a:avLst/>
          </a:prstGeom>
          <a:noFill/>
        </p:spPr>
        <p:txBody>
          <a:bodyPr wrap="square" rtlCol="0" anchor="t">
            <a:spAutoFit/>
          </a:bodyPr>
          <a:p>
            <a:r>
              <a:rPr lang="en-US" b="1"/>
              <a:t>Thuật giải (Algorithm)</a:t>
            </a:r>
            <a:endParaRPr lang="en-US" b="1"/>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ox(in)">
                                      <p:cBhvr>
                                        <p:cTn id="2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7"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ounded Rectangle 3"/>
          <p:cNvSpPr/>
          <p:nvPr/>
        </p:nvSpPr>
        <p:spPr>
          <a:xfrm>
            <a:off x="8450580" y="248285"/>
            <a:ext cx="3550285" cy="4900295"/>
          </a:xfrm>
          <a:prstGeom prst="roundRect">
            <a:avLst/>
          </a:prstGeom>
          <a:gradFill rotWithShape="0">
            <a:gsLst>
              <a:gs pos="0">
                <a:srgbClr val="FE4444"/>
              </a:gs>
              <a:gs pos="100000">
                <a:srgbClr val="832B2B"/>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Ngôn ngữ lập trình là hệ thống các ký hiệu tuân theo các qui ước về ngữ pháp và ngữ nghĩa, dùng để xây dựng thành các chương trình cho máy tính.</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Một chương trình được viết bằng một ngôn ngữ lập trình cụ thể (ví dụ Pascal, C…) gọi là chương trình nguồn, chương trình dịch làm nhiệm vụ dịch chương trình nguồn thành chương trình thực thi được trên máy tính.</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5" name="Rounded Rectangle 4"/>
          <p:cNvSpPr/>
          <p:nvPr/>
        </p:nvSpPr>
        <p:spPr>
          <a:xfrm>
            <a:off x="160020" y="248285"/>
            <a:ext cx="5224145" cy="4502785"/>
          </a:xfrm>
          <a:prstGeom prst="roundRect">
            <a:avLst/>
          </a:prstGeom>
          <a:gradFill rotWithShape="0">
            <a:gsLst>
              <a:gs pos="0">
                <a:srgbClr val="14CD68"/>
              </a:gs>
              <a:gs pos="100000">
                <a:srgbClr val="0B6E38"/>
              </a:gs>
            </a:gsLst>
            <a:lin ang="5400000" scaled="0"/>
          </a:gradFill>
          <a:ln w="9525" cap="flat" cmpd="sng" algn="ctr">
            <a:solidFill>
              <a:schemeClr val="tx1"/>
            </a:solidFill>
            <a:prstDash val="solid"/>
            <a:round/>
            <a:headEnd type="none" w="med" len="med"/>
            <a:tailEnd type="none" w="med" len="med"/>
          </a:ln>
        </p:spPr>
        <p:txBody>
          <a:bodyPr vert="horz" wrap="square" lIns="0" tIns="0" rIns="91440" bIns="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ea typeface="SimSun" pitchFamily="2" charset="-122"/>
                <a:cs typeface="+mn-lt"/>
              </a:rPr>
              <a:t>Là một tập hợp các mô tả, các phát biểu, nằm trong một hệ thống qui ước về ý nghĩa và thứ tự thực hiện, nhằm điều khiển máy tính làm việc. Theo Niklaus Wirth thì:</a:t>
            </a:r>
            <a:endParaRPr kumimoji="0" lang="zh-CN" altLang="en-US" sz="1600" b="0" i="0" u="none" strike="noStrike" cap="none" normalizeH="0" baseline="0" smtClean="0">
              <a:ln>
                <a:noFill/>
              </a:ln>
              <a:solidFill>
                <a:schemeClr val="tx1"/>
              </a:solidFill>
              <a:effectLst/>
              <a:ea typeface="SimSun" pitchFamily="2" charset="-122"/>
              <a:cs typeface="+mn-lt"/>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ea typeface="SimSun" pitchFamily="2" charset="-122"/>
              <a:cs typeface="+mn-lt"/>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FF0000"/>
                </a:solidFill>
                <a:effectLst/>
                <a:ea typeface="SimSun" pitchFamily="2" charset="-122"/>
                <a:cs typeface="+mn-lt"/>
              </a:rPr>
              <a:t>Chương trình = Thuật toán + Cấu trúc dữ liệu</a:t>
            </a:r>
            <a:endParaRPr kumimoji="0" lang="zh-CN" altLang="en-US" sz="1600" b="0" i="0" u="none" strike="noStrike" cap="none" normalizeH="0" baseline="0" smtClean="0">
              <a:ln>
                <a:noFill/>
              </a:ln>
              <a:solidFill>
                <a:schemeClr val="tx1"/>
              </a:solidFill>
              <a:effectLst/>
              <a:ea typeface="SimSun" pitchFamily="2" charset="-122"/>
              <a:cs typeface="+mn-lt"/>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ea typeface="SimSun" pitchFamily="2" charset="-122"/>
              <a:cs typeface="+mn-lt"/>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ea typeface="SimSun" pitchFamily="2" charset="-122"/>
                <a:cs typeface="+mn-lt"/>
              </a:rPr>
              <a:t>Các thuật toán và chương trình đều có cấu trúc dựa trên </a:t>
            </a:r>
            <a:r>
              <a:rPr kumimoji="0" lang="zh-CN" altLang="en-US" sz="1600" b="1" i="0" u="sng" strike="noStrike" cap="none" normalizeH="0" baseline="0" smtClean="0">
                <a:ln>
                  <a:noFill/>
                </a:ln>
                <a:solidFill>
                  <a:schemeClr val="tx1"/>
                </a:solidFill>
                <a:effectLst/>
                <a:ea typeface="SimSun" pitchFamily="2" charset="-122"/>
                <a:cs typeface="+mn-lt"/>
              </a:rPr>
              <a:t>3 cấu trúc điều khiển cơ bản</a:t>
            </a:r>
            <a:r>
              <a:rPr kumimoji="0" lang="zh-CN" altLang="en-US" sz="1600" b="0" i="0" u="none" strike="noStrike" cap="none" normalizeH="0" baseline="0" smtClean="0">
                <a:ln>
                  <a:noFill/>
                </a:ln>
                <a:solidFill>
                  <a:schemeClr val="tx1"/>
                </a:solidFill>
                <a:effectLst/>
                <a:ea typeface="SimSun" pitchFamily="2" charset="-122"/>
                <a:cs typeface="+mn-lt"/>
              </a:rPr>
              <a:t>:</a:t>
            </a:r>
            <a:endParaRPr kumimoji="0" lang="zh-CN" altLang="en-US" sz="1600" b="0" i="0" u="none" strike="noStrike" cap="none" normalizeH="0" baseline="0" smtClean="0">
              <a:ln>
                <a:noFill/>
              </a:ln>
              <a:solidFill>
                <a:schemeClr val="tx1"/>
              </a:solidFill>
              <a:effectLst/>
              <a:ea typeface="SimSun" pitchFamily="2" charset="-122"/>
              <a:cs typeface="+mn-lt"/>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ea typeface="SimSun" pitchFamily="2" charset="-122"/>
              <a:cs typeface="+mn-lt"/>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ea typeface="SimSun" pitchFamily="2" charset="-122"/>
                <a:cs typeface="+mn-lt"/>
              </a:rPr>
              <a:t>* Tuần tự (Sequential)</a:t>
            </a:r>
            <a:r>
              <a:rPr kumimoji="0" lang="zh-CN" altLang="en-US" sz="1600" b="0" i="0" u="none" strike="noStrike" cap="none" normalizeH="0" baseline="0" smtClean="0">
                <a:ln>
                  <a:noFill/>
                </a:ln>
                <a:solidFill>
                  <a:schemeClr val="tx1"/>
                </a:solidFill>
                <a:effectLst/>
                <a:ea typeface="SimSun" pitchFamily="2" charset="-122"/>
                <a:cs typeface="+mn-lt"/>
              </a:rPr>
              <a:t>: Các bước thực hiện tuần tự một cách chính xác từ trên xuống, mỗi bước chỉ thực hiện đúng một lần.</a:t>
            </a:r>
            <a:endParaRPr kumimoji="0" lang="zh-CN" altLang="en-US" sz="1600" b="0" i="0" u="none" strike="noStrike" cap="none" normalizeH="0" baseline="0" smtClean="0">
              <a:ln>
                <a:noFill/>
              </a:ln>
              <a:solidFill>
                <a:schemeClr val="tx1"/>
              </a:solidFill>
              <a:effectLst/>
              <a:ea typeface="SimSun" pitchFamily="2" charset="-122"/>
              <a:cs typeface="+mn-lt"/>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ea typeface="SimSun" pitchFamily="2" charset="-122"/>
                <a:cs typeface="+mn-lt"/>
              </a:rPr>
              <a:t>* Chọn lọc (Selection)</a:t>
            </a:r>
            <a:r>
              <a:rPr kumimoji="0" lang="zh-CN" altLang="en-US" sz="1600" b="0" i="0" u="none" strike="noStrike" cap="none" normalizeH="0" baseline="0" smtClean="0">
                <a:ln>
                  <a:noFill/>
                </a:ln>
                <a:solidFill>
                  <a:schemeClr val="tx1"/>
                </a:solidFill>
                <a:effectLst/>
                <a:ea typeface="SimSun" pitchFamily="2" charset="-122"/>
                <a:cs typeface="+mn-lt"/>
              </a:rPr>
              <a:t>: Chọn 1 trong 2 hay nhiều thao tác để thực hiện.</a:t>
            </a:r>
            <a:endParaRPr kumimoji="0" lang="zh-CN" altLang="en-US" sz="1600" b="0" i="0" u="none" strike="noStrike" cap="none" normalizeH="0" baseline="0" smtClean="0">
              <a:ln>
                <a:noFill/>
              </a:ln>
              <a:solidFill>
                <a:schemeClr val="tx1"/>
              </a:solidFill>
              <a:effectLst/>
              <a:ea typeface="SimSun" pitchFamily="2" charset="-122"/>
              <a:cs typeface="+mn-lt"/>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ea typeface="SimSun" pitchFamily="2" charset="-122"/>
                <a:cs typeface="+mn-lt"/>
              </a:rPr>
              <a:t>* Lặp lại (Repetition)</a:t>
            </a:r>
            <a:r>
              <a:rPr kumimoji="0" lang="zh-CN" altLang="en-US" sz="1600" b="0" i="0" u="none" strike="noStrike" cap="none" normalizeH="0" baseline="0" smtClean="0">
                <a:ln>
                  <a:noFill/>
                </a:ln>
                <a:solidFill>
                  <a:schemeClr val="tx1"/>
                </a:solidFill>
                <a:effectLst/>
                <a:ea typeface="SimSun" pitchFamily="2" charset="-122"/>
                <a:cs typeface="+mn-lt"/>
              </a:rPr>
              <a:t>: Một hay nhiều bước được thực hiện lặp lại một số lần.</a:t>
            </a:r>
            <a:endParaRPr kumimoji="0" lang="zh-CN" altLang="en-US" sz="1600" b="0" i="0" u="none" strike="noStrike" cap="none" normalizeH="0" baseline="0" smtClean="0">
              <a:ln>
                <a:noFill/>
              </a:ln>
              <a:solidFill>
                <a:schemeClr val="tx1"/>
              </a:solidFill>
              <a:effectLst/>
              <a:ea typeface="SimSun" pitchFamily="2" charset="-122"/>
              <a:cs typeface="+mn-lt"/>
            </a:endParaRPr>
          </a:p>
        </p:txBody>
      </p:sp>
      <p:cxnSp>
        <p:nvCxnSpPr>
          <p:cNvPr id="6" name="Straight Arrow Connector 5"/>
          <p:cNvCxnSpPr>
            <a:stCxn id="3" idx="3"/>
          </p:cNvCxnSpPr>
          <p:nvPr/>
        </p:nvCxnSpPr>
        <p:spPr>
          <a:xfrm flipH="1">
            <a:off x="5384165" y="2233930"/>
            <a:ext cx="632460" cy="992505"/>
          </a:xfrm>
          <a:prstGeom prst="straightConnector1">
            <a:avLst/>
          </a:prstGeom>
          <a:gradFill rotWithShape="0">
            <a:gsLst>
              <a:gs pos="0">
                <a:schemeClr val="accent1"/>
              </a:gs>
              <a:gs pos="100000">
                <a:schemeClr val="accent2"/>
              </a:gs>
            </a:gsLst>
            <a:lin ang="5400000" scaled="1"/>
          </a:gradFill>
          <a:ln w="88900" cap="flat" cmpd="sng" algn="ctr">
            <a:solidFill>
              <a:srgbClr val="00B050"/>
            </a:solidFill>
            <a:prstDash val="solid"/>
            <a:round/>
            <a:headEnd type="none" w="med" len="med"/>
            <a:tailEnd type="arrow" w="med" len="med"/>
          </a:ln>
        </p:spPr>
      </p:cxnSp>
      <p:sp>
        <p:nvSpPr>
          <p:cNvPr id="7" name="Text Box 6"/>
          <p:cNvSpPr txBox="1"/>
          <p:nvPr/>
        </p:nvSpPr>
        <p:spPr>
          <a:xfrm rot="18240000">
            <a:off x="4925695" y="2790825"/>
            <a:ext cx="2051050" cy="645160"/>
          </a:xfrm>
          <a:prstGeom prst="rect">
            <a:avLst/>
          </a:prstGeom>
          <a:noFill/>
        </p:spPr>
        <p:txBody>
          <a:bodyPr wrap="square" rtlCol="0" anchor="t">
            <a:spAutoFit/>
          </a:bodyPr>
          <a:p>
            <a:pPr algn="ctr"/>
            <a:r>
              <a:rPr lang="en-US" b="1"/>
              <a:t>Chương trình (Program)</a:t>
            </a:r>
            <a:endParaRPr lang="en-US" b="1"/>
          </a:p>
        </p:txBody>
      </p:sp>
      <p:cxnSp>
        <p:nvCxnSpPr>
          <p:cNvPr id="8" name="Straight Arrow Connector 7"/>
          <p:cNvCxnSpPr/>
          <p:nvPr/>
        </p:nvCxnSpPr>
        <p:spPr>
          <a:xfrm>
            <a:off x="7802880" y="2233930"/>
            <a:ext cx="647700" cy="833755"/>
          </a:xfrm>
          <a:prstGeom prst="straightConnector1">
            <a:avLst/>
          </a:prstGeom>
          <a:gradFill rotWithShape="0">
            <a:gsLst>
              <a:gs pos="0">
                <a:schemeClr val="accent1"/>
              </a:gs>
              <a:gs pos="100000">
                <a:schemeClr val="accent2"/>
              </a:gs>
            </a:gsLst>
            <a:lin ang="5400000" scaled="1"/>
          </a:gradFill>
          <a:ln w="88900" cap="flat" cmpd="sng" algn="ctr">
            <a:solidFill>
              <a:srgbClr val="FF0000"/>
            </a:solidFill>
            <a:prstDash val="solid"/>
            <a:round/>
            <a:headEnd type="none" w="med" len="med"/>
            <a:tailEnd type="arrow" w="med" len="med"/>
          </a:ln>
        </p:spPr>
      </p:cxnSp>
      <p:sp>
        <p:nvSpPr>
          <p:cNvPr id="9" name="Text Box 8"/>
          <p:cNvSpPr txBox="1"/>
          <p:nvPr/>
        </p:nvSpPr>
        <p:spPr>
          <a:xfrm rot="3240000">
            <a:off x="6672580" y="2830195"/>
            <a:ext cx="2458085" cy="1198880"/>
          </a:xfrm>
          <a:prstGeom prst="rect">
            <a:avLst/>
          </a:prstGeom>
          <a:noFill/>
        </p:spPr>
        <p:txBody>
          <a:bodyPr wrap="square" rtlCol="0" anchor="t">
            <a:spAutoFit/>
          </a:bodyPr>
          <a:p>
            <a:pPr algn="ctr"/>
            <a:r>
              <a:rPr lang="en-US" b="1"/>
              <a:t>Ngôn ngữ lập trình (Programming language)</a:t>
            </a:r>
            <a:endParaRPr lang="en-US" b="1"/>
          </a:p>
        </p:txBody>
      </p:sp>
      <p:sp>
        <p:nvSpPr>
          <p:cNvPr id="10" name="Text Box 9"/>
          <p:cNvSpPr txBox="1"/>
          <p:nvPr/>
        </p:nvSpPr>
        <p:spPr>
          <a:xfrm>
            <a:off x="411480" y="5291455"/>
            <a:ext cx="11402695" cy="645160"/>
          </a:xfrm>
          <a:prstGeom prst="rect">
            <a:avLst/>
          </a:prstGeom>
          <a:noFill/>
          <a:ln>
            <a:solidFill>
              <a:schemeClr val="tx1"/>
            </a:solidFill>
          </a:ln>
        </p:spPr>
        <p:txBody>
          <a:bodyPr wrap="square" rtlCol="0" anchor="t">
            <a:spAutoFit/>
          </a:bodyPr>
          <a:p>
            <a:r>
              <a:rPr lang="en-US"/>
              <a:t>Muốn trở thành lập trình viên chuyên nghiệp bạn hãy làm đúng trình tự để có thói quen tốt và thuận lợi sau này trên nhiều mặt của một người làm máy tính. Bạn hãy làm theo các bước sau:</a:t>
            </a:r>
            <a:endParaRPr lang="en-US"/>
          </a:p>
        </p:txBody>
      </p:sp>
      <p:sp>
        <p:nvSpPr>
          <p:cNvPr id="11" name="Text Box 10"/>
          <p:cNvSpPr txBox="1"/>
          <p:nvPr/>
        </p:nvSpPr>
        <p:spPr>
          <a:xfrm>
            <a:off x="2208530" y="6079490"/>
            <a:ext cx="7808595" cy="645160"/>
          </a:xfrm>
          <a:prstGeom prst="rect">
            <a:avLst/>
          </a:prstGeom>
          <a:noFill/>
        </p:spPr>
        <p:txBody>
          <a:bodyPr wrap="square" rtlCol="0" anchor="t">
            <a:spAutoFit/>
          </a:bodyPr>
          <a:p>
            <a:r>
              <a:rPr lang="en-US" b="1">
                <a:solidFill>
                  <a:srgbClr val="FF0000"/>
                </a:solidFill>
              </a:rPr>
              <a:t>Tìm, xây dựng thuật giải (trên giấy) → viết chương trình trên máy → dịch chương trình → chạy và thử chương trình</a:t>
            </a:r>
            <a:endParaRPr lang="en-US" b="1">
              <a:solidFill>
                <a:srgbClr val="FF0000"/>
              </a:solidFill>
            </a:endParaRPr>
          </a:p>
        </p:txBody>
      </p:sp>
      <p:sp>
        <p:nvSpPr>
          <p:cNvPr id="12" name="Oval 11"/>
          <p:cNvSpPr/>
          <p:nvPr/>
        </p:nvSpPr>
        <p:spPr>
          <a:xfrm>
            <a:off x="5759450" y="361315"/>
            <a:ext cx="2279650" cy="2279650"/>
          </a:xfrm>
          <a:prstGeom prst="ellipse">
            <a:avLst/>
          </a:prstGeom>
          <a:blipFill rotWithShape="1">
            <a:blip r:embed="rId1"/>
            <a:tile tx="0" ty="0" sx="100000" sy="100000" flip="none" algn="tl"/>
          </a:blipFill>
          <a:ln w="9525" cap="flat" cmpd="sng" algn="ctr">
            <a:solidFill>
              <a:schemeClr val="tx1">
                <a:alpha val="97000"/>
              </a:schemeClr>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lang="en-US" altLang="en-US" b="1">
                <a:sym typeface="+mn-ea"/>
              </a:rPr>
              <a:t>NGÔN NGỮ </a:t>
            </a:r>
            <a:endParaRPr lang="en-US" altLang="en-US" b="1">
              <a:sym typeface="+mn-ea"/>
            </a:endParaRPr>
          </a:p>
          <a:p>
            <a:pPr marL="0" marR="0" indent="0" algn="ctr" defTabSz="914400" rtl="0" eaLnBrk="1" fontAlgn="base" latinLnBrk="0" hangingPunct="1">
              <a:lnSpc>
                <a:spcPct val="100000"/>
              </a:lnSpc>
              <a:spcBef>
                <a:spcPct val="0"/>
              </a:spcBef>
              <a:spcAft>
                <a:spcPct val="0"/>
              </a:spcAft>
              <a:buClrTx/>
              <a:buSzTx/>
              <a:buFontTx/>
              <a:buNone/>
            </a:pPr>
            <a:r>
              <a:rPr lang="en-US" altLang="en-US" b="1">
                <a:sym typeface="+mn-ea"/>
              </a:rPr>
              <a:t>LẬP TRÌNH </a:t>
            </a:r>
            <a:endParaRPr lang="en-US" altLang="en-US" b="1">
              <a:sym typeface="+mn-ea"/>
            </a:endParaRPr>
          </a:p>
          <a:p>
            <a:pPr marL="0" marR="0" indent="0" algn="ctr" defTabSz="914400" rtl="0" eaLnBrk="1" fontAlgn="base" latinLnBrk="0" hangingPunct="1">
              <a:lnSpc>
                <a:spcPct val="100000"/>
              </a:lnSpc>
              <a:spcBef>
                <a:spcPct val="0"/>
              </a:spcBef>
              <a:spcAft>
                <a:spcPct val="0"/>
              </a:spcAft>
              <a:buClrTx/>
              <a:buSzTx/>
              <a:buFontTx/>
              <a:buNone/>
            </a:pPr>
            <a:r>
              <a:rPr lang="en-US" altLang="en-US" b="1">
                <a:sym typeface="+mn-ea"/>
              </a:rPr>
              <a:t>(PROGRAMMING </a:t>
            </a:r>
            <a:endParaRPr lang="en-US" altLang="en-US" b="1">
              <a:sym typeface="+mn-ea"/>
            </a:endParaRPr>
          </a:p>
          <a:p>
            <a:pPr marL="0" marR="0" indent="0" algn="ctr" defTabSz="914400" rtl="0" eaLnBrk="1" fontAlgn="base" latinLnBrk="0" hangingPunct="1">
              <a:lnSpc>
                <a:spcPct val="100000"/>
              </a:lnSpc>
              <a:spcBef>
                <a:spcPct val="0"/>
              </a:spcBef>
              <a:spcAft>
                <a:spcPct val="0"/>
              </a:spcAft>
              <a:buClrTx/>
              <a:buSzTx/>
              <a:buFontTx/>
              <a:buNone/>
            </a:pPr>
            <a:r>
              <a:rPr lang="en-US" altLang="en-US" b="1">
                <a:sym typeface="+mn-ea"/>
              </a:rPr>
              <a:t>LANGUAGE)</a:t>
            </a:r>
            <a:endParaRPr kumimoji="0" lang="zh-CN" altLang="en-US" b="1"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ox(in)">
                                      <p:cBhvr>
                                        <p:cTn id="38" dur="20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ox(in)">
                                      <p:cBhvr>
                                        <p:cTn id="43" dur="20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P spid="5" grpId="0" bldLvl="0" animBg="1"/>
      <p:bldP spid="9" grpId="0"/>
      <p:bldP spid="4" grpId="0" animBg="1"/>
      <p:bldP spid="10"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Picture 13" descr="Cac-buoc-thanh-lap-ho-kinh-doanh-ca-the"/>
          <p:cNvPicPr>
            <a:picLocks noChangeAspect="1"/>
          </p:cNvPicPr>
          <p:nvPr/>
        </p:nvPicPr>
        <p:blipFill>
          <a:blip r:embed="rId1"/>
          <a:stretch>
            <a:fillRect/>
          </a:stretch>
        </p:blipFill>
        <p:spPr>
          <a:xfrm>
            <a:off x="4721225" y="19050"/>
            <a:ext cx="7492365" cy="6817995"/>
          </a:xfrm>
          <a:prstGeom prst="rect">
            <a:avLst/>
          </a:prstGeom>
        </p:spPr>
      </p:pic>
      <p:sp>
        <p:nvSpPr>
          <p:cNvPr id="2" name="Oval 1"/>
          <p:cNvSpPr/>
          <p:nvPr/>
        </p:nvSpPr>
        <p:spPr>
          <a:xfrm>
            <a:off x="456565" y="2252345"/>
            <a:ext cx="2351405" cy="2351405"/>
          </a:xfrm>
          <a:prstGeom prst="ellipse">
            <a:avLst/>
          </a:prstGeom>
          <a:blipFill rotWithShape="1">
            <a:blip r:embed="rId2"/>
            <a:tile tx="0" ty="0" sx="100000" sy="100000" flip="none" algn="tl"/>
          </a:blip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rPr>
              <a:t>CÁC BƯỚC LẬP TRÌNH</a:t>
            </a:r>
            <a:endPar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3" name="Oval 2"/>
          <p:cNvSpPr/>
          <p:nvPr/>
        </p:nvSpPr>
        <p:spPr>
          <a:xfrm>
            <a:off x="3789680" y="680085"/>
            <a:ext cx="7850505" cy="706755"/>
          </a:xfrm>
          <a:prstGeom prst="ellipse">
            <a:avLst/>
          </a:prstGeom>
          <a:gradFill rotWithShape="0">
            <a:gsLst>
              <a:gs pos="0">
                <a:srgbClr val="9EE256"/>
              </a:gs>
              <a:gs pos="100000">
                <a:srgbClr val="52762D"/>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80604020202020204" pitchFamily="34" charset="0"/>
                <a:ea typeface="SimSun" pitchFamily="2" charset="-122"/>
              </a:rPr>
              <a:t>Bước 1:</a:t>
            </a: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Phân tích vấn đề và xác định các đặc điểm. (xác định I-P-O)</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5" name="Oval 4"/>
          <p:cNvSpPr/>
          <p:nvPr/>
        </p:nvSpPr>
        <p:spPr>
          <a:xfrm>
            <a:off x="3789680" y="3187065"/>
            <a:ext cx="7850505" cy="706755"/>
          </a:xfrm>
          <a:prstGeom prst="ellipse">
            <a:avLst/>
          </a:prstGeom>
          <a:gradFill rotWithShape="0">
            <a:gsLst>
              <a:gs pos="0">
                <a:srgbClr val="7B32B2"/>
              </a:gs>
              <a:gs pos="100000">
                <a:srgbClr val="401A5D"/>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80604020202020204" pitchFamily="34" charset="0"/>
                <a:ea typeface="SimSun" pitchFamily="2" charset="-122"/>
              </a:rPr>
              <a:t>Bước 3:</a:t>
            </a: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Cài đặt. (viết chương trình)</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6" name="Oval 5"/>
          <p:cNvSpPr/>
          <p:nvPr/>
        </p:nvSpPr>
        <p:spPr>
          <a:xfrm>
            <a:off x="3789680" y="4431665"/>
            <a:ext cx="7850505" cy="706755"/>
          </a:xfrm>
          <a:prstGeom prst="ellipse">
            <a:avLst/>
          </a:prstGeom>
          <a:gradFill rotWithShape="0">
            <a:gsLst>
              <a:gs pos="0">
                <a:srgbClr val="FE4444"/>
              </a:gs>
              <a:gs pos="100000">
                <a:srgbClr val="832B2B"/>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80604020202020204" pitchFamily="34" charset="0"/>
                <a:ea typeface="SimSun" pitchFamily="2" charset="-122"/>
              </a:rPr>
              <a:t>Bước 4:</a:t>
            </a: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Chạy thử chương trình. (dịch chương trình)</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cxnSp>
        <p:nvCxnSpPr>
          <p:cNvPr id="8" name="Straight Arrow Connector 7"/>
          <p:cNvCxnSpPr/>
          <p:nvPr/>
        </p:nvCxnSpPr>
        <p:spPr>
          <a:xfrm flipV="1">
            <a:off x="2461895" y="1121410"/>
            <a:ext cx="1327785" cy="151320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2807970" y="3372485"/>
            <a:ext cx="981710" cy="1117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p:cNvCxnSpPr>
            <a:stCxn id="2" idx="5"/>
            <a:endCxn id="2" idx="5"/>
          </p:cNvCxnSpPr>
          <p:nvPr/>
        </p:nvCxnSpPr>
        <p:spPr>
          <a:xfrm>
            <a:off x="2463800" y="4259580"/>
            <a:ext cx="0"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2" name="Straight Arrow Connector 11"/>
          <p:cNvCxnSpPr>
            <a:endCxn id="6" idx="2"/>
          </p:cNvCxnSpPr>
          <p:nvPr/>
        </p:nvCxnSpPr>
        <p:spPr>
          <a:xfrm>
            <a:off x="2447290" y="4243705"/>
            <a:ext cx="1342390" cy="54165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 name="Oval 16"/>
          <p:cNvSpPr/>
          <p:nvPr/>
        </p:nvSpPr>
        <p:spPr>
          <a:xfrm>
            <a:off x="3933190" y="1927860"/>
            <a:ext cx="7850505" cy="706755"/>
          </a:xfrm>
          <a:prstGeom prst="ellipse">
            <a:avLst/>
          </a:prstGeom>
          <a:gradFill rotWithShape="0">
            <a:gsLst>
              <a:gs pos="0">
                <a:srgbClr val="FECF40"/>
              </a:gs>
              <a:gs pos="100000">
                <a:srgbClr val="846C21"/>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80604020202020204" pitchFamily="34" charset="0"/>
                <a:ea typeface="SimSun" pitchFamily="2" charset="-122"/>
              </a:rPr>
              <a:t>Bước 2:</a:t>
            </a: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Lập ra giải pháp. (đưa ra thuật giải)</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cxnSp>
        <p:nvCxnSpPr>
          <p:cNvPr id="18" name="Straight Arrow Connector 17"/>
          <p:cNvCxnSpPr/>
          <p:nvPr/>
        </p:nvCxnSpPr>
        <p:spPr>
          <a:xfrm flipV="1">
            <a:off x="2807970" y="2252345"/>
            <a:ext cx="1082675" cy="64897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Oval 20"/>
          <p:cNvSpPr/>
          <p:nvPr/>
        </p:nvSpPr>
        <p:spPr>
          <a:xfrm>
            <a:off x="3789045" y="5694045"/>
            <a:ext cx="8138160" cy="706755"/>
          </a:xfrm>
          <a:prstGeom prst="ellipse">
            <a:avLst/>
          </a:prstGeom>
          <a:gradFill rotWithShape="0">
            <a:gsLst>
              <a:gs pos="0">
                <a:srgbClr val="FBFB11"/>
              </a:gs>
              <a:gs pos="100000">
                <a:srgbClr val="838309"/>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80604020202020204" pitchFamily="34" charset="0"/>
                <a:ea typeface="SimSun" pitchFamily="2" charset="-122"/>
              </a:rPr>
              <a:t>Bước 5:</a:t>
            </a: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Kiểm chứng và hoàn thiện chương trình. (thử nghiệm bằng nhiều số liệu và đánh giá)</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cxnSp>
        <p:nvCxnSpPr>
          <p:cNvPr id="22" name="Straight Arrow Connector 21"/>
          <p:cNvCxnSpPr/>
          <p:nvPr/>
        </p:nvCxnSpPr>
        <p:spPr>
          <a:xfrm>
            <a:off x="1631950" y="4603750"/>
            <a:ext cx="2157095" cy="142494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22" presetClass="entr" presetSubtype="4"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par>
                                <p:cTn id="46" presetID="22" presetClass="entr" presetSubtype="4"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down)">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7" grpId="0" bldLvl="0" animBg="1"/>
      <p:bldP spid="5" grpId="0" animBg="1"/>
      <p:bldP spid="6" grpId="0" animBg="1"/>
      <p:bldP spid="2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download2"/>
          <p:cNvPicPr>
            <a:picLocks noChangeAspect="1"/>
          </p:cNvPicPr>
          <p:nvPr/>
        </p:nvPicPr>
        <p:blipFill>
          <a:blip r:embed="rId1"/>
          <a:stretch>
            <a:fillRect/>
          </a:stretch>
        </p:blipFill>
        <p:spPr>
          <a:xfrm>
            <a:off x="2540" y="1270"/>
            <a:ext cx="6498590" cy="6855460"/>
          </a:xfrm>
          <a:prstGeom prst="rect">
            <a:avLst/>
          </a:prstGeom>
        </p:spPr>
      </p:pic>
      <p:sp>
        <p:nvSpPr>
          <p:cNvPr id="2" name="Oval 1"/>
          <p:cNvSpPr/>
          <p:nvPr/>
        </p:nvSpPr>
        <p:spPr>
          <a:xfrm>
            <a:off x="412115" y="131445"/>
            <a:ext cx="2351405" cy="2351405"/>
          </a:xfrm>
          <a:prstGeom prst="ellipse">
            <a:avLst/>
          </a:prstGeom>
          <a:blipFill rotWithShape="1">
            <a:blip r:embed="rId2"/>
            <a:tile tx="0" ty="0" sx="100000" sy="100000" flip="none" algn="tl"/>
          </a:blip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rPr>
              <a:t>Kỹ thuật lập trình</a:t>
            </a:r>
            <a:endPar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4" name="Text Box 3"/>
          <p:cNvSpPr txBox="1"/>
          <p:nvPr/>
        </p:nvSpPr>
        <p:spPr>
          <a:xfrm>
            <a:off x="412115" y="3045460"/>
            <a:ext cx="1687195" cy="2861310"/>
          </a:xfrm>
          <a:prstGeom prst="rect">
            <a:avLst/>
          </a:prstGeom>
          <a:noFill/>
        </p:spPr>
        <p:txBody>
          <a:bodyPr wrap="square" rtlCol="0" anchor="t">
            <a:spAutoFit/>
          </a:bodyPr>
          <a:p>
            <a:r>
              <a:rPr lang="en-US" b="1"/>
              <a:t>I-P-O Cycle</a:t>
            </a:r>
            <a:endParaRPr lang="en-US" b="1"/>
          </a:p>
          <a:p>
            <a:endParaRPr lang="en-US" b="1"/>
          </a:p>
          <a:p>
            <a:r>
              <a:rPr lang="en-US" b="1"/>
              <a:t>(Input-Pprocess-Output Cycle)</a:t>
            </a:r>
            <a:endParaRPr lang="en-US" b="1"/>
          </a:p>
          <a:p>
            <a:endParaRPr lang="en-US" b="1"/>
          </a:p>
          <a:p>
            <a:r>
              <a:rPr lang="en-US" b="1"/>
              <a:t>(Quy trình nhập-xử lý-xuất)</a:t>
            </a:r>
            <a:endParaRPr lang="en-US" b="1"/>
          </a:p>
        </p:txBody>
      </p:sp>
      <p:sp>
        <p:nvSpPr>
          <p:cNvPr id="5" name="Text Box 4"/>
          <p:cNvSpPr txBox="1"/>
          <p:nvPr/>
        </p:nvSpPr>
        <p:spPr>
          <a:xfrm>
            <a:off x="3122930" y="247015"/>
            <a:ext cx="5527675" cy="368300"/>
          </a:xfrm>
          <a:prstGeom prst="rect">
            <a:avLst/>
          </a:prstGeom>
          <a:noFill/>
        </p:spPr>
        <p:txBody>
          <a:bodyPr wrap="square" rtlCol="0" anchor="t">
            <a:spAutoFit/>
          </a:bodyPr>
          <a:p>
            <a:r>
              <a:rPr lang="en-US"/>
              <a:t>Quy trình xử lý cơ bản của máy tính gồm I-P-O.</a:t>
            </a:r>
            <a:endParaRPr lang="en-US"/>
          </a:p>
        </p:txBody>
      </p:sp>
      <p:pic>
        <p:nvPicPr>
          <p:cNvPr id="6" name="Picture 5"/>
          <p:cNvPicPr>
            <a:picLocks noChangeAspect="1"/>
          </p:cNvPicPr>
          <p:nvPr/>
        </p:nvPicPr>
        <p:blipFill>
          <a:blip r:embed="rId3"/>
          <a:stretch>
            <a:fillRect/>
          </a:stretch>
        </p:blipFill>
        <p:spPr>
          <a:xfrm>
            <a:off x="3122930" y="615315"/>
            <a:ext cx="4801870" cy="807720"/>
          </a:xfrm>
          <a:prstGeom prst="rect">
            <a:avLst/>
          </a:prstGeom>
        </p:spPr>
      </p:pic>
      <p:pic>
        <p:nvPicPr>
          <p:cNvPr id="12" name="Picture 11"/>
          <p:cNvPicPr>
            <a:picLocks noChangeAspect="1"/>
          </p:cNvPicPr>
          <p:nvPr/>
        </p:nvPicPr>
        <p:blipFill>
          <a:blip r:embed="rId4"/>
          <a:stretch>
            <a:fillRect/>
          </a:stretch>
        </p:blipFill>
        <p:spPr>
          <a:xfrm>
            <a:off x="4369435" y="1597025"/>
            <a:ext cx="7064375" cy="1448435"/>
          </a:xfrm>
          <a:prstGeom prst="rect">
            <a:avLst/>
          </a:prstGeom>
          <a:ln>
            <a:solidFill>
              <a:schemeClr val="tx1"/>
            </a:solidFill>
          </a:ln>
        </p:spPr>
      </p:pic>
      <p:pic>
        <p:nvPicPr>
          <p:cNvPr id="13" name="Picture 12"/>
          <p:cNvPicPr>
            <a:picLocks noChangeAspect="1"/>
          </p:cNvPicPr>
          <p:nvPr/>
        </p:nvPicPr>
        <p:blipFill>
          <a:blip r:embed="rId5"/>
          <a:stretch>
            <a:fillRect/>
          </a:stretch>
        </p:blipFill>
        <p:spPr>
          <a:xfrm>
            <a:off x="2518410" y="3045460"/>
            <a:ext cx="8915400" cy="1294130"/>
          </a:xfrm>
          <a:prstGeom prst="rect">
            <a:avLst/>
          </a:prstGeom>
          <a:ln>
            <a:solidFill>
              <a:schemeClr val="tx1"/>
            </a:solidFill>
          </a:ln>
        </p:spPr>
      </p:pic>
      <p:pic>
        <p:nvPicPr>
          <p:cNvPr id="14" name="Picture 13"/>
          <p:cNvPicPr>
            <a:picLocks noChangeAspect="1"/>
          </p:cNvPicPr>
          <p:nvPr/>
        </p:nvPicPr>
        <p:blipFill>
          <a:blip r:embed="rId6"/>
          <a:stretch>
            <a:fillRect/>
          </a:stretch>
        </p:blipFill>
        <p:spPr>
          <a:xfrm>
            <a:off x="2518410" y="4339590"/>
            <a:ext cx="8915400" cy="1303020"/>
          </a:xfrm>
          <a:prstGeom prst="rect">
            <a:avLst/>
          </a:prstGeom>
          <a:ln>
            <a:solidFill>
              <a:schemeClr val="tx1"/>
            </a:solidFill>
          </a:ln>
        </p:spPr>
      </p:pic>
      <p:pic>
        <p:nvPicPr>
          <p:cNvPr id="15" name="Picture 14"/>
          <p:cNvPicPr>
            <a:picLocks noChangeAspect="1"/>
          </p:cNvPicPr>
          <p:nvPr/>
        </p:nvPicPr>
        <p:blipFill>
          <a:blip r:embed="rId7"/>
          <a:stretch>
            <a:fillRect/>
          </a:stretch>
        </p:blipFill>
        <p:spPr>
          <a:xfrm>
            <a:off x="4226560" y="5642610"/>
            <a:ext cx="7207250" cy="973455"/>
          </a:xfrm>
          <a:prstGeom prst="rect">
            <a:avLst/>
          </a:prstGeom>
          <a:ln>
            <a:solidFill>
              <a:schemeClr val="tx1"/>
            </a:solid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in)">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par>
                                <p:cTn id="31" presetID="2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par>
                                <p:cTn id="34" presetID="22" presetClass="entr" presetSubtype="4"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par>
                                <p:cTn id="37" presetID="22" presetClass="entr" presetSubtype="4"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38400" y="1998345"/>
            <a:ext cx="7315200" cy="3138170"/>
          </a:xfrm>
          <a:prstGeom prst="rect">
            <a:avLst/>
          </a:prstGeom>
          <a:noFill/>
        </p:spPr>
        <p:txBody>
          <a:bodyPr wrap="square" rtlCol="0" anchor="t">
            <a:spAutoFit/>
          </a:bodyPr>
          <a:p>
            <a:r>
              <a:rPr lang="en-US" b="1">
                <a:solidFill>
                  <a:srgbClr val="FF0000"/>
                </a:solidFill>
              </a:rPr>
              <a:t># Bài tập</a:t>
            </a:r>
            <a:endParaRPr lang="en-US"/>
          </a:p>
          <a:p>
            <a:endParaRPr lang="en-US"/>
          </a:p>
          <a:p>
            <a:r>
              <a:rPr lang="en-US"/>
              <a:t>Xác định Input, Process, Output của các chương trình sau:</a:t>
            </a:r>
            <a:endParaRPr lang="en-US"/>
          </a:p>
          <a:p>
            <a:endParaRPr lang="en-US"/>
          </a:p>
          <a:p>
            <a:r>
              <a:rPr lang="en-US"/>
              <a:t>1. Đổi từ tiền VND sang tiền USD.</a:t>
            </a:r>
            <a:endParaRPr lang="en-US"/>
          </a:p>
          <a:p>
            <a:r>
              <a:rPr lang="en-US"/>
              <a:t>2. Tính điểm trung bình của học sinh gồm các môn Toán, Lý, Hóa.</a:t>
            </a:r>
            <a:endParaRPr lang="en-US"/>
          </a:p>
          <a:p>
            <a:r>
              <a:rPr lang="en-US"/>
              <a:t>3. Giải phương trình bậc 2: ax 2 + bx + c = 0</a:t>
            </a:r>
            <a:endParaRPr lang="en-US"/>
          </a:p>
          <a:p>
            <a:r>
              <a:rPr lang="en-US"/>
              <a:t>4. Đổi từ độ sang radian và đổi từ radian sang độ</a:t>
            </a:r>
            <a:endParaRPr lang="en-US"/>
          </a:p>
          <a:p>
            <a:r>
              <a:rPr lang="en-US"/>
              <a:t>(công thức α/π = a/180, với α: radian, a: độ)</a:t>
            </a:r>
            <a:endParaRPr lang="en-US"/>
          </a:p>
          <a:p>
            <a:r>
              <a:rPr lang="en-US"/>
              <a:t>5. Kiểm tra 2 số a, b giống nhau hay khác nhau.</a:t>
            </a:r>
            <a:endParaRPr lang="en-US"/>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51505" y="131445"/>
            <a:ext cx="2540000" cy="645160"/>
          </a:xfrm>
          <a:prstGeom prst="rect">
            <a:avLst/>
          </a:prstGeom>
          <a:noFill/>
        </p:spPr>
        <p:txBody>
          <a:bodyPr wrap="square" rtlCol="0" anchor="t">
            <a:spAutoFit/>
          </a:bodyPr>
          <a:p>
            <a:r>
              <a:rPr lang="en-US" b="1"/>
              <a:t>Sử dụng lưu đồ (Flowchart)</a:t>
            </a:r>
            <a:endParaRPr lang="en-US" b="1"/>
          </a:p>
        </p:txBody>
      </p:sp>
      <p:sp>
        <p:nvSpPr>
          <p:cNvPr id="3" name="Oval 2"/>
          <p:cNvSpPr/>
          <p:nvPr/>
        </p:nvSpPr>
        <p:spPr>
          <a:xfrm>
            <a:off x="412115" y="131445"/>
            <a:ext cx="2351405" cy="2351405"/>
          </a:xfrm>
          <a:prstGeom prst="ellipse">
            <a:avLst/>
          </a:prstGeom>
          <a:blipFill rotWithShape="1">
            <a:blip r:embed="rId1"/>
            <a:tile tx="0" ty="0" sx="100000" sy="100000" flip="none" algn="tl"/>
          </a:blip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rPr>
              <a:t>Kỹ thuật lập trình</a:t>
            </a:r>
            <a:endPar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4" name="Text Box 3"/>
          <p:cNvSpPr txBox="1"/>
          <p:nvPr/>
        </p:nvSpPr>
        <p:spPr>
          <a:xfrm>
            <a:off x="3151505" y="895350"/>
            <a:ext cx="7748270" cy="645160"/>
          </a:xfrm>
          <a:prstGeom prst="rect">
            <a:avLst/>
          </a:prstGeom>
          <a:noFill/>
        </p:spPr>
        <p:txBody>
          <a:bodyPr wrap="square" rtlCol="0" anchor="t">
            <a:spAutoFit/>
          </a:bodyPr>
          <a:p>
            <a:r>
              <a:rPr lang="en-US"/>
              <a:t>Để dễ hơn về quy trình xử lý, các nhà lập trình đưa ra dạng lưu đồ để minh họa từng bước quá trình xử lý một vấn đề (bài toán).</a:t>
            </a:r>
            <a:endParaRPr lang="en-US"/>
          </a:p>
        </p:txBody>
      </p:sp>
      <p:pic>
        <p:nvPicPr>
          <p:cNvPr id="5" name="Picture 4"/>
          <p:cNvPicPr>
            <a:picLocks noChangeAspect="1"/>
          </p:cNvPicPr>
          <p:nvPr/>
        </p:nvPicPr>
        <p:blipFill>
          <a:blip r:embed="rId2"/>
          <a:stretch>
            <a:fillRect/>
          </a:stretch>
        </p:blipFill>
        <p:spPr>
          <a:xfrm>
            <a:off x="3464560" y="1656080"/>
            <a:ext cx="6687820" cy="484759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4" grpId="0"/>
    </p:bldLst>
  </p:timing>
</p:sld>
</file>

<file path=ppt/theme/theme1.xml><?xml version="1.0" encoding="utf-8"?>
<a:theme xmlns:a="http://schemas.openxmlformats.org/drawingml/2006/main" name="Gear Drives">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3951</Words>
  <Application>WPS Presentation</Application>
  <PresentationFormat>Widescreen</PresentationFormat>
  <Paragraphs>123</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DejaVu Sans</vt:lpstr>
      <vt:lpstr>微软雅黑</vt:lpstr>
      <vt:lpstr>Droid Sans Fallback</vt:lpstr>
      <vt:lpstr/>
      <vt:lpstr>Arial Unicode MS</vt:lpstr>
      <vt:lpstr>Calibri</vt:lpstr>
      <vt:lpstr>Phetsarath OT</vt:lpstr>
      <vt:lpstr>Standard Symbols PS</vt:lpstr>
      <vt:lpstr>Gubbi</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anhtran</dc:creator>
  <cp:lastModifiedBy>anhtran</cp:lastModifiedBy>
  <cp:revision>8</cp:revision>
  <dcterms:created xsi:type="dcterms:W3CDTF">2021-07-25T10:46:54Z</dcterms:created>
  <dcterms:modified xsi:type="dcterms:W3CDTF">2021-07-25T10:46:54Z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