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65" r:id="rId17"/>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97D7747-D9D0-4222-AE01-C647B9939E3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97D7747-D9D0-4222-AE01-C647B9939E3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Text Box 3"/>
          <p:cNvSpPr txBox="1"/>
          <p:nvPr/>
        </p:nvSpPr>
        <p:spPr>
          <a:xfrm>
            <a:off x="238125" y="193040"/>
            <a:ext cx="2207260" cy="922020"/>
          </a:xfrm>
          <a:prstGeom prst="rect">
            <a:avLst/>
          </a:prstGeom>
          <a:noFill/>
        </p:spPr>
        <p:txBody>
          <a:bodyPr wrap="none" rtlCol="0" anchor="t">
            <a:spAutoFit/>
          </a:bodyPr>
          <a:p>
            <a:r>
              <a:rPr lang="en-US" altLang="en-US" sz="5400" b="1">
                <a:sym typeface="+mn-ea"/>
              </a:rPr>
              <a:t>BÀI 2</a:t>
            </a:r>
            <a:endParaRPr lang="en-US" altLang="en-US" sz="5400" b="1">
              <a:sym typeface="+mn-ea"/>
            </a:endParaRPr>
          </a:p>
        </p:txBody>
      </p:sp>
      <p:sp>
        <p:nvSpPr>
          <p:cNvPr id="5" name="Rectangle 4"/>
          <p:cNvSpPr/>
          <p:nvPr/>
        </p:nvSpPr>
        <p:spPr>
          <a:xfrm>
            <a:off x="3588385" y="2270760"/>
            <a:ext cx="7465695" cy="2584450"/>
          </a:xfrm>
          <a:prstGeom prst="rect">
            <a:avLst/>
          </a:prstGeom>
          <a:noFill/>
          <a:ln>
            <a:noFill/>
          </a:ln>
        </p:spPr>
        <p:txBody>
          <a:bodyPr wrap="square" rtlCol="0" anchor="t">
            <a:spAutoFit/>
          </a:bodyPr>
          <a:p>
            <a:pPr algn="ctr"/>
            <a:r>
              <a:rPr lang="en-US" altLang="en-US" sz="5400" b="1">
                <a:ln w="6600">
                  <a:solidFill>
                    <a:schemeClr val="accent2"/>
                  </a:solidFill>
                  <a:prstDash val="solid"/>
                </a:ln>
                <a:solidFill>
                  <a:srgbClr val="FFFFFF"/>
                </a:solidFill>
                <a:effectLst>
                  <a:outerShdw dist="38100" dir="2700000" algn="tl" rotWithShape="0">
                    <a:schemeClr val="accent2"/>
                  </a:outerShdw>
                </a:effectLst>
              </a:rPr>
              <a:t>LÀM QUEN LẬP TRÌNH C QUA CÁC VÍ DỤ ĐƠN GIẢN</a:t>
            </a:r>
            <a:endParaRPr lang="en-US" altLang="en-US" sz="5400" b="1">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Text Box 1"/>
          <p:cNvSpPr txBox="1"/>
          <p:nvPr/>
        </p:nvSpPr>
        <p:spPr>
          <a:xfrm>
            <a:off x="4933950" y="181610"/>
            <a:ext cx="2323465" cy="521970"/>
          </a:xfrm>
          <a:prstGeom prst="rect">
            <a:avLst/>
          </a:prstGeom>
          <a:noFill/>
        </p:spPr>
        <p:txBody>
          <a:bodyPr wrap="square" rtlCol="0">
            <a:spAutoFit/>
          </a:bodyPr>
          <a:p>
            <a:r>
              <a:rPr lang="en-US" altLang="en-US" sz="2800" b="1"/>
              <a:t>NỘI DUNG</a:t>
            </a:r>
            <a:endParaRPr lang="en-US" altLang="en-US" sz="2800" b="1"/>
          </a:p>
        </p:txBody>
      </p:sp>
      <p:sp>
        <p:nvSpPr>
          <p:cNvPr id="3" name="Text Box 2"/>
          <p:cNvSpPr txBox="1"/>
          <p:nvPr/>
        </p:nvSpPr>
        <p:spPr>
          <a:xfrm>
            <a:off x="1635125" y="2306320"/>
            <a:ext cx="8922385" cy="2245360"/>
          </a:xfrm>
          <a:prstGeom prst="rect">
            <a:avLst/>
          </a:prstGeom>
          <a:noFill/>
        </p:spPr>
        <p:txBody>
          <a:bodyPr wrap="square" rtlCol="0">
            <a:spAutoFit/>
          </a:bodyPr>
          <a:p>
            <a:r>
              <a:rPr lang="en-US" altLang="en-US" sz="2800"/>
              <a:t>2.1. MỤC TIÊU.</a:t>
            </a:r>
            <a:endParaRPr lang="en-US" altLang="en-US" sz="2800"/>
          </a:p>
          <a:p>
            <a:endParaRPr lang="en-US" altLang="en-US" sz="2800"/>
          </a:p>
          <a:p>
            <a:r>
              <a:rPr lang="en-US" altLang="en-US" sz="2800"/>
              <a:t>2.2. NỘI DUNG.</a:t>
            </a:r>
            <a:endParaRPr lang="en-US" altLang="en-US" sz="2800"/>
          </a:p>
          <a:p>
            <a:r>
              <a:rPr lang="en-US" altLang="en-US" sz="2800"/>
              <a:t>	2.2.1. KHỞI ĐỘNG VÀ THOÁT BORLAND C.</a:t>
            </a:r>
            <a:endParaRPr lang="en-US" altLang="en-US" sz="2800"/>
          </a:p>
          <a:p>
            <a:r>
              <a:rPr lang="en-US" altLang="en-US" sz="2800"/>
              <a:t>	2.2.2. CÁC VÍ DỤ ĐƠN GIẢN.</a:t>
            </a:r>
            <a:endParaRPr lang="en-US" altLang="en-US" sz="2800"/>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4" name="Picture 3" descr="muctieu2"/>
          <p:cNvPicPr>
            <a:picLocks noChangeAspect="1"/>
          </p:cNvPicPr>
          <p:nvPr/>
        </p:nvPicPr>
        <p:blipFill>
          <a:blip r:embed="rId1"/>
          <a:stretch>
            <a:fillRect/>
          </a:stretch>
        </p:blipFill>
        <p:spPr>
          <a:xfrm>
            <a:off x="3854450" y="1536700"/>
            <a:ext cx="4483100" cy="3785235"/>
          </a:xfrm>
          <a:prstGeom prst="rect">
            <a:avLst/>
          </a:prstGeom>
        </p:spPr>
      </p:pic>
      <p:sp>
        <p:nvSpPr>
          <p:cNvPr id="2" name="Oval 1"/>
          <p:cNvSpPr/>
          <p:nvPr/>
        </p:nvSpPr>
        <p:spPr>
          <a:xfrm>
            <a:off x="1056005" y="2864485"/>
            <a:ext cx="2467610" cy="1000125"/>
          </a:xfrm>
          <a:prstGeom prst="ellipse">
            <a:avLst/>
          </a:prstGeom>
          <a:gradFill rotWithShape="0">
            <a:gsLst>
              <a:gs pos="0">
                <a:srgbClr val="FE4444"/>
              </a:gs>
              <a:gs pos="100000">
                <a:srgbClr val="832B2B"/>
              </a:gs>
            </a:gsLst>
            <a:lin ang="5400000" scaled="0"/>
          </a:gradFill>
          <a:ln w="9525" cap="flat" cmpd="sng" algn="ctr">
            <a:solidFill>
              <a:schemeClr val="accent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80604020202020204" pitchFamily="34" charset="0"/>
                <a:ea typeface="SimSun" pitchFamily="2" charset="-122"/>
              </a:rPr>
              <a:t>MỤC TIÊU</a:t>
            </a:r>
            <a:endParaRPr kumimoji="0" lang="en-US" altLang="zh-CN" sz="1800" b="1"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3" name="Text Box 2"/>
          <p:cNvSpPr txBox="1"/>
          <p:nvPr/>
        </p:nvSpPr>
        <p:spPr>
          <a:xfrm>
            <a:off x="4367530" y="1934210"/>
            <a:ext cx="5735320" cy="2861310"/>
          </a:xfrm>
          <a:prstGeom prst="rect">
            <a:avLst/>
          </a:prstGeom>
          <a:noFill/>
        </p:spPr>
        <p:txBody>
          <a:bodyPr wrap="square" rtlCol="0" anchor="t">
            <a:spAutoFit/>
          </a:bodyPr>
          <a:p>
            <a:r>
              <a:rPr lang="en-US"/>
              <a:t>Sau khi hoàn tất bài này học viên sẽ hiểu và vận dụng các kiến thức kĩ năng cơ bản sau:</a:t>
            </a:r>
            <a:endParaRPr lang="en-US"/>
          </a:p>
          <a:p>
            <a:endParaRPr lang="en-US"/>
          </a:p>
          <a:p>
            <a:endParaRPr lang="en-US"/>
          </a:p>
          <a:p>
            <a:r>
              <a:rPr lang="en-US"/>
              <a:t>- Ngôn ngữ C.</a:t>
            </a:r>
            <a:endParaRPr lang="en-US"/>
          </a:p>
          <a:p>
            <a:r>
              <a:rPr lang="en-US"/>
              <a:t>- Một số thao tác cơ bản của trình soạn thảo C.</a:t>
            </a:r>
            <a:endParaRPr lang="en-US"/>
          </a:p>
          <a:p>
            <a:r>
              <a:rPr lang="en-US"/>
              <a:t>- Cách lập trình trên C.</a:t>
            </a:r>
            <a:endParaRPr lang="en-US"/>
          </a:p>
          <a:p>
            <a:r>
              <a:rPr lang="en-US"/>
              <a:t>- Tiếp cận một số lệnh đơn giản thông qua các ví dụ.</a:t>
            </a:r>
            <a:endParaRPr lang="en-US"/>
          </a:p>
          <a:p>
            <a:r>
              <a:rPr lang="en-US"/>
              <a:t>- Nắm bắt được một số kỹ năng đơn giản.</a:t>
            </a:r>
            <a:endParaRPr lang="en-US"/>
          </a:p>
        </p:txBody>
      </p:sp>
      <p:sp>
        <p:nvSpPr>
          <p:cNvPr id="5" name="Text Box 4"/>
          <p:cNvSpPr txBox="1"/>
          <p:nvPr/>
        </p:nvSpPr>
        <p:spPr>
          <a:xfrm>
            <a:off x="4525010" y="111125"/>
            <a:ext cx="3141980" cy="521970"/>
          </a:xfrm>
          <a:prstGeom prst="rect">
            <a:avLst/>
          </a:prstGeom>
          <a:noFill/>
        </p:spPr>
        <p:txBody>
          <a:bodyPr wrap="none" rtlCol="0" anchor="t">
            <a:spAutoFit/>
          </a:bodyPr>
          <a:p>
            <a:r>
              <a:rPr lang="en-US" altLang="en-US" sz="2800" b="1">
                <a:sym typeface="+mn-ea"/>
              </a:rPr>
              <a:t>2.1. MỤC TIÊU.</a:t>
            </a:r>
            <a:endParaRPr lang="en-US" sz="2800" b="1"/>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14"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3" grpId="1"/>
      <p:bldP spid="3" grpId="2"/>
      <p:bldP spid="3" grpId="3"/>
      <p:bldP spid="3" grpId="4"/>
      <p:bldP spid="3" grpId="5"/>
      <p:bldP spid="3" grpId="6"/>
      <p:bldP spid="3" grpId="7"/>
      <p:bldP spid="3" grpId="8"/>
      <p:bldP spid="3" grpId="9"/>
      <p:bldP spid="3" grpId="10"/>
      <p:bldP spid="3" grpId="11"/>
      <p:bldP spid="3" grpId="12"/>
      <p:bldP spid="3" grpId="13"/>
      <p:bldP spid="3" grpId="14"/>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6" name="Picture 5" descr="ubuntu-la-gi-1"/>
          <p:cNvPicPr>
            <a:picLocks noChangeAspect="1"/>
          </p:cNvPicPr>
          <p:nvPr/>
        </p:nvPicPr>
        <p:blipFill>
          <a:blip r:embed="rId1"/>
          <a:stretch>
            <a:fillRect/>
          </a:stretch>
        </p:blipFill>
        <p:spPr>
          <a:xfrm>
            <a:off x="5715" y="-5080"/>
            <a:ext cx="7872095" cy="6868160"/>
          </a:xfrm>
          <a:prstGeom prst="rect">
            <a:avLst/>
          </a:prstGeom>
        </p:spPr>
      </p:pic>
      <p:sp>
        <p:nvSpPr>
          <p:cNvPr id="2" name="Text Box 1"/>
          <p:cNvSpPr txBox="1"/>
          <p:nvPr/>
        </p:nvSpPr>
        <p:spPr>
          <a:xfrm>
            <a:off x="4477385" y="110490"/>
            <a:ext cx="3237865" cy="521970"/>
          </a:xfrm>
          <a:prstGeom prst="rect">
            <a:avLst/>
          </a:prstGeom>
          <a:noFill/>
        </p:spPr>
        <p:txBody>
          <a:bodyPr wrap="none" rtlCol="0" anchor="t">
            <a:spAutoFit/>
          </a:bodyPr>
          <a:p>
            <a:r>
              <a:rPr lang="en-US" altLang="en-US" sz="2800" b="1">
                <a:sym typeface="+mn-ea"/>
              </a:rPr>
              <a:t>2.2. NỘI DUNG.</a:t>
            </a:r>
            <a:endParaRPr lang="en-US" sz="2800" b="1"/>
          </a:p>
        </p:txBody>
      </p:sp>
      <p:sp>
        <p:nvSpPr>
          <p:cNvPr id="3" name="Oval 2"/>
          <p:cNvSpPr/>
          <p:nvPr/>
        </p:nvSpPr>
        <p:spPr>
          <a:xfrm>
            <a:off x="465455" y="632460"/>
            <a:ext cx="2045335" cy="2045335"/>
          </a:xfrm>
          <a:prstGeom prst="ellipse">
            <a:avLst/>
          </a:prstGeom>
          <a:blipFill rotWithShape="1">
            <a:blip r:embed="rId2"/>
            <a:tile tx="0" ty="0" sx="100000" sy="100000" flip="none" algn="tl"/>
          </a:blipFill>
          <a:ln w="9525" cap="flat" cmpd="sng" algn="ctr">
            <a:solidFill>
              <a:schemeClr val="accent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lang="en-US" altLang="en-US" b="1">
                <a:sym typeface="+mn-ea"/>
              </a:rPr>
              <a:t>KHỞI ĐỘNG VÀ THOÁT BORLAND C</a:t>
            </a:r>
            <a:endParaRPr kumimoji="0" lang="zh-CN" altLang="en-US" sz="1800" b="1"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4" name="Text Box 3"/>
          <p:cNvSpPr txBox="1"/>
          <p:nvPr/>
        </p:nvSpPr>
        <p:spPr>
          <a:xfrm>
            <a:off x="7947025" y="840740"/>
            <a:ext cx="3848100" cy="2861310"/>
          </a:xfrm>
          <a:prstGeom prst="rect">
            <a:avLst/>
          </a:prstGeom>
          <a:noFill/>
          <a:ln>
            <a:solidFill>
              <a:schemeClr val="tx1"/>
            </a:solidFill>
          </a:ln>
        </p:spPr>
        <p:txBody>
          <a:bodyPr wrap="square" rtlCol="0">
            <a:spAutoFit/>
          </a:bodyPr>
          <a:p>
            <a:r>
              <a:rPr lang="en-US" altLang="en-US"/>
              <a:t>Đối với nội dung này chúng ta sẽ không đề cập đến như giáo trình của Aptech.</a:t>
            </a:r>
            <a:endParaRPr lang="en-US" altLang="en-US"/>
          </a:p>
          <a:p>
            <a:endParaRPr lang="en-US" altLang="en-US"/>
          </a:p>
          <a:p>
            <a:r>
              <a:rPr lang="en-US" altLang="en-US"/>
              <a:t>Ở đây với hệ điều hành </a:t>
            </a:r>
            <a:r>
              <a:rPr lang="en-US" altLang="en-US" b="1"/>
              <a:t>UBUNTU</a:t>
            </a:r>
            <a:r>
              <a:rPr lang="en-US" altLang="en-US"/>
              <a:t> chúng ta sẽ sử dụng </a:t>
            </a:r>
            <a:r>
              <a:rPr lang="en-US" altLang="en-US" b="1"/>
              <a:t>Sublime Text</a:t>
            </a:r>
            <a:r>
              <a:rPr lang="en-US" altLang="en-US"/>
              <a:t>(hoặc </a:t>
            </a:r>
            <a:r>
              <a:rPr lang="en-US" altLang="en-US" b="1"/>
              <a:t>Vim</a:t>
            </a:r>
            <a:r>
              <a:rPr lang="en-US" altLang="en-US"/>
              <a:t>) để soạn code, sử dụng </a:t>
            </a:r>
            <a:r>
              <a:rPr lang="en-US" altLang="en-US" b="1"/>
              <a:t>Terminal</a:t>
            </a:r>
            <a:r>
              <a:rPr lang="en-US" altLang="en-US"/>
              <a:t> với các câu lệnh để biên dịch và chạy chương trình.</a:t>
            </a:r>
            <a:endParaRPr lang="en-US" altLang="en-US"/>
          </a:p>
        </p:txBody>
      </p:sp>
      <p:pic>
        <p:nvPicPr>
          <p:cNvPr id="8" name="Picture 7"/>
          <p:cNvPicPr>
            <a:picLocks noChangeAspect="1"/>
          </p:cNvPicPr>
          <p:nvPr/>
        </p:nvPicPr>
        <p:blipFill>
          <a:blip r:embed="rId3"/>
          <a:stretch>
            <a:fillRect/>
          </a:stretch>
        </p:blipFill>
        <p:spPr>
          <a:xfrm>
            <a:off x="4880610" y="4182745"/>
            <a:ext cx="6914515" cy="177165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4" name="Picture 3" descr="vidu"/>
          <p:cNvPicPr>
            <a:picLocks noChangeAspect="1"/>
          </p:cNvPicPr>
          <p:nvPr/>
        </p:nvPicPr>
        <p:blipFill>
          <a:blip r:embed="rId1"/>
          <a:stretch>
            <a:fillRect/>
          </a:stretch>
        </p:blipFill>
        <p:spPr>
          <a:xfrm>
            <a:off x="6085840" y="4445"/>
            <a:ext cx="6092825" cy="6849745"/>
          </a:xfrm>
          <a:prstGeom prst="rect">
            <a:avLst/>
          </a:prstGeom>
        </p:spPr>
      </p:pic>
      <p:sp>
        <p:nvSpPr>
          <p:cNvPr id="3" name="Oval 2"/>
          <p:cNvSpPr/>
          <p:nvPr/>
        </p:nvSpPr>
        <p:spPr>
          <a:xfrm>
            <a:off x="5073650" y="2406650"/>
            <a:ext cx="2045335" cy="2045335"/>
          </a:xfrm>
          <a:prstGeom prst="ellipse">
            <a:avLst/>
          </a:prstGeom>
          <a:blipFill rotWithShape="1">
            <a:blip r:embed="rId2"/>
            <a:tile tx="0" ty="0" sx="100000" sy="100000" flip="none" algn="tl"/>
          </a:blipFill>
          <a:ln w="9525" cap="flat" cmpd="sng" algn="ctr">
            <a:solidFill>
              <a:schemeClr val="accent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lang="en-US" altLang="en-US" b="1">
                <a:sym typeface="+mn-ea"/>
              </a:rPr>
              <a:t>CÁC VÍ DỤ ĐƠN GIẢN</a:t>
            </a:r>
            <a:endParaRPr kumimoji="0" lang="zh-CN" altLang="en-US" sz="1800" b="1"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6" name="Rectangle 5"/>
          <p:cNvSpPr/>
          <p:nvPr/>
        </p:nvSpPr>
        <p:spPr>
          <a:xfrm>
            <a:off x="1395730" y="353060"/>
            <a:ext cx="2097405" cy="1506855"/>
          </a:xfrm>
          <a:prstGeom prst="rect">
            <a:avLst/>
          </a:prstGeom>
          <a:gradFill rotWithShape="0">
            <a:gsLst>
              <a:gs pos="0">
                <a:srgbClr val="7B32B2"/>
              </a:gs>
              <a:gs pos="100000">
                <a:srgbClr val="401A5D"/>
              </a:gs>
            </a:gsLst>
            <a:lin ang="5400000" scaled="0"/>
          </a:gradFill>
          <a:ln w="9525" cap="flat" cmpd="sng" algn="ctr">
            <a:solidFill>
              <a:schemeClr val="accent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 Chuong trinh in ra cau bai hoc C dau tien */</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7" name="Rectangle 6"/>
          <p:cNvSpPr/>
          <p:nvPr/>
        </p:nvSpPr>
        <p:spPr>
          <a:xfrm>
            <a:off x="9088120" y="353060"/>
            <a:ext cx="2097405" cy="1506855"/>
          </a:xfrm>
          <a:prstGeom prst="rect">
            <a:avLst/>
          </a:prstGeom>
          <a:gradFill rotWithShape="0">
            <a:gsLst>
              <a:gs pos="0">
                <a:srgbClr val="FBFB11"/>
              </a:gs>
              <a:gs pos="100000">
                <a:srgbClr val="838309"/>
              </a:gs>
            </a:gsLst>
            <a:lin ang="5400000" scaled="0"/>
          </a:gradFill>
          <a:ln w="9525" cap="flat" cmpd="sng" algn="ctr">
            <a:solidFill>
              <a:schemeClr val="accent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 Chuong trinh nhap va in ra man hinh gia tri bien*/</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8" name="Rectangle 7"/>
          <p:cNvSpPr/>
          <p:nvPr/>
        </p:nvSpPr>
        <p:spPr>
          <a:xfrm>
            <a:off x="1395730" y="4798695"/>
            <a:ext cx="2097405" cy="1506855"/>
          </a:xfrm>
          <a:prstGeom prst="rect">
            <a:avLst/>
          </a:prstGeom>
          <a:gradFill rotWithShape="0">
            <a:gsLst>
              <a:gs pos="0">
                <a:srgbClr val="14CD68"/>
              </a:gs>
              <a:gs pos="100000">
                <a:srgbClr val="035C7D"/>
              </a:gs>
            </a:gsLst>
            <a:lin ang="5400000" scaled="0"/>
          </a:gradFill>
          <a:ln w="9525" cap="flat" cmpd="sng" algn="ctr">
            <a:solidFill>
              <a:schemeClr val="accent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 Chuong trinh nhap vao 2 so a, b in ra tong*/</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9" name="Rectangle 8"/>
          <p:cNvSpPr/>
          <p:nvPr/>
        </p:nvSpPr>
        <p:spPr>
          <a:xfrm>
            <a:off x="8943975" y="4798695"/>
            <a:ext cx="2097405" cy="1506855"/>
          </a:xfrm>
          <a:prstGeom prst="rect">
            <a:avLst/>
          </a:prstGeom>
          <a:gradFill rotWithShape="0">
            <a:gsLst>
              <a:gs pos="0">
                <a:srgbClr val="FE4444"/>
              </a:gs>
              <a:gs pos="100000">
                <a:srgbClr val="832B2B"/>
              </a:gs>
            </a:gsLst>
            <a:lin ang="5400000" scaled="0"/>
          </a:gradFill>
          <a:ln w="9525" cap="flat" cmpd="sng" algn="ctr">
            <a:solidFill>
              <a:schemeClr val="accent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 Chuong trinh nhap vao ban kinh hinh tron. Tinh dien tich */</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cxnSp>
        <p:nvCxnSpPr>
          <p:cNvPr id="10" name="Straight Arrow Connector 9"/>
          <p:cNvCxnSpPr/>
          <p:nvPr/>
        </p:nvCxnSpPr>
        <p:spPr>
          <a:xfrm flipH="1" flipV="1">
            <a:off x="3493135" y="1106805"/>
            <a:ext cx="1880235" cy="1599565"/>
          </a:xfrm>
          <a:prstGeom prst="straightConnector1">
            <a:avLst/>
          </a:prstGeom>
          <a:gradFill rotWithShape="0">
            <a:gsLst>
              <a:gs pos="0">
                <a:schemeClr val="accent1"/>
              </a:gs>
              <a:gs pos="100000">
                <a:schemeClr val="accent2"/>
              </a:gs>
            </a:gsLst>
            <a:lin ang="5400000" scaled="1"/>
          </a:gradFill>
          <a:ln w="88900" cap="flat" cmpd="sng" algn="ctr">
            <a:solidFill>
              <a:srgbClr val="7030A0"/>
            </a:solidFill>
            <a:prstDash val="solid"/>
            <a:round/>
            <a:headEnd type="none" w="med" len="med"/>
            <a:tailEnd type="arrow" w="med" len="med"/>
          </a:ln>
        </p:spPr>
      </p:cxnSp>
      <p:cxnSp>
        <p:nvCxnSpPr>
          <p:cNvPr id="11" name="Straight Arrow Connector 10"/>
          <p:cNvCxnSpPr>
            <a:stCxn id="3" idx="7"/>
            <a:endCxn id="7" idx="1"/>
          </p:cNvCxnSpPr>
          <p:nvPr/>
        </p:nvCxnSpPr>
        <p:spPr>
          <a:xfrm flipV="1">
            <a:off x="6819265" y="1106805"/>
            <a:ext cx="2268855" cy="1599565"/>
          </a:xfrm>
          <a:prstGeom prst="straightConnector1">
            <a:avLst/>
          </a:prstGeom>
          <a:gradFill rotWithShape="0">
            <a:gsLst>
              <a:gs pos="0">
                <a:schemeClr val="accent1"/>
              </a:gs>
              <a:gs pos="100000">
                <a:schemeClr val="accent2"/>
              </a:gs>
            </a:gsLst>
            <a:lin ang="5400000" scaled="1"/>
          </a:gradFill>
          <a:ln w="88900" cap="flat" cmpd="sng" algn="ctr">
            <a:solidFill>
              <a:srgbClr val="FFFF00"/>
            </a:solidFill>
            <a:prstDash val="solid"/>
            <a:round/>
            <a:headEnd type="none" w="med" len="med"/>
            <a:tailEnd type="arrow" w="med" len="med"/>
          </a:ln>
        </p:spPr>
      </p:cxnSp>
      <p:cxnSp>
        <p:nvCxnSpPr>
          <p:cNvPr id="12" name="Straight Arrow Connector 11"/>
          <p:cNvCxnSpPr>
            <a:stCxn id="3" idx="3"/>
            <a:endCxn id="8" idx="3"/>
          </p:cNvCxnSpPr>
          <p:nvPr/>
        </p:nvCxnSpPr>
        <p:spPr>
          <a:xfrm flipH="1">
            <a:off x="3493135" y="4152265"/>
            <a:ext cx="1880235" cy="1400175"/>
          </a:xfrm>
          <a:prstGeom prst="straightConnector1">
            <a:avLst/>
          </a:prstGeom>
          <a:gradFill rotWithShape="0">
            <a:gsLst>
              <a:gs pos="0">
                <a:schemeClr val="accent1"/>
              </a:gs>
              <a:gs pos="100000">
                <a:schemeClr val="accent2"/>
              </a:gs>
            </a:gsLst>
            <a:lin ang="5400000" scaled="1"/>
          </a:gradFill>
          <a:ln w="88900" cap="flat" cmpd="sng" algn="ctr">
            <a:solidFill>
              <a:schemeClr val="accent3"/>
            </a:solidFill>
            <a:prstDash val="solid"/>
            <a:round/>
            <a:headEnd type="none" w="med" len="med"/>
            <a:tailEnd type="arrow" w="med" len="med"/>
          </a:ln>
        </p:spPr>
      </p:cxnSp>
      <p:cxnSp>
        <p:nvCxnSpPr>
          <p:cNvPr id="13" name="Straight Arrow Connector 12"/>
          <p:cNvCxnSpPr/>
          <p:nvPr/>
        </p:nvCxnSpPr>
        <p:spPr>
          <a:xfrm>
            <a:off x="6819265" y="4152265"/>
            <a:ext cx="2124710" cy="1400175"/>
          </a:xfrm>
          <a:prstGeom prst="straightConnector1">
            <a:avLst/>
          </a:prstGeom>
          <a:gradFill rotWithShape="0">
            <a:gsLst>
              <a:gs pos="0">
                <a:schemeClr val="accent1"/>
              </a:gs>
              <a:gs pos="100000">
                <a:schemeClr val="accent2"/>
              </a:gs>
            </a:gsLst>
            <a:lin ang="5400000" scaled="1"/>
          </a:gradFill>
          <a:ln w="88900" cap="flat" cmpd="sng" algn="ctr">
            <a:solidFill>
              <a:srgbClr val="DF3D3D"/>
            </a:solidFill>
            <a:prstDash val="solid"/>
            <a:round/>
            <a:headEnd type="none" w="med" len="med"/>
            <a:tailEnd type="arrow" w="med" len="med"/>
          </a:ln>
        </p:spPr>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1"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down)">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6" grpId="1" bldLvl="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 name="Rectangle 5"/>
          <p:cNvSpPr/>
          <p:nvPr/>
        </p:nvSpPr>
        <p:spPr>
          <a:xfrm>
            <a:off x="11430" y="30480"/>
            <a:ext cx="2097405" cy="1506855"/>
          </a:xfrm>
          <a:prstGeom prst="rect">
            <a:avLst/>
          </a:prstGeom>
          <a:gradFill rotWithShape="0">
            <a:gsLst>
              <a:gs pos="0">
                <a:srgbClr val="7B32B2"/>
              </a:gs>
              <a:gs pos="100000">
                <a:srgbClr val="401A5D"/>
              </a:gs>
            </a:gsLst>
            <a:lin ang="5400000" scaled="0"/>
          </a:gradFill>
          <a:ln w="9525" cap="flat" cmpd="sng" algn="ctr">
            <a:solidFill>
              <a:schemeClr val="accent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 Chuong trinh in ra cau bai hoc C dau tien */</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pic>
        <p:nvPicPr>
          <p:cNvPr id="2" name="Picture 1"/>
          <p:cNvPicPr>
            <a:picLocks noChangeAspect="1"/>
          </p:cNvPicPr>
          <p:nvPr/>
        </p:nvPicPr>
        <p:blipFill>
          <a:blip r:embed="rId1"/>
          <a:stretch>
            <a:fillRect/>
          </a:stretch>
        </p:blipFill>
        <p:spPr>
          <a:xfrm>
            <a:off x="2684145" y="346710"/>
            <a:ext cx="8372475" cy="1911350"/>
          </a:xfrm>
          <a:prstGeom prst="rect">
            <a:avLst/>
          </a:prstGeom>
        </p:spPr>
      </p:pic>
      <p:pic>
        <p:nvPicPr>
          <p:cNvPr id="3" name="Picture 2"/>
          <p:cNvPicPr>
            <a:picLocks noChangeAspect="1"/>
          </p:cNvPicPr>
          <p:nvPr/>
        </p:nvPicPr>
        <p:blipFill>
          <a:blip r:embed="rId2"/>
          <a:stretch>
            <a:fillRect/>
          </a:stretch>
        </p:blipFill>
        <p:spPr>
          <a:xfrm>
            <a:off x="2665095" y="2553335"/>
            <a:ext cx="8353425" cy="689610"/>
          </a:xfrm>
          <a:prstGeom prst="rect">
            <a:avLst/>
          </a:prstGeom>
        </p:spPr>
      </p:pic>
      <p:pic>
        <p:nvPicPr>
          <p:cNvPr id="5" name="Picture 4"/>
          <p:cNvPicPr>
            <a:picLocks noChangeAspect="1"/>
          </p:cNvPicPr>
          <p:nvPr/>
        </p:nvPicPr>
        <p:blipFill>
          <a:blip r:embed="rId3"/>
          <a:stretch>
            <a:fillRect/>
          </a:stretch>
        </p:blipFill>
        <p:spPr>
          <a:xfrm>
            <a:off x="2684145" y="3665220"/>
            <a:ext cx="8334375" cy="2439670"/>
          </a:xfrm>
          <a:prstGeom prst="rect">
            <a:avLst/>
          </a:prstGeom>
        </p:spPr>
      </p:pic>
    </p:spTree>
  </p:cSld>
  <p:clrMapOvr>
    <a:masterClrMapping/>
  </p:clrMapOvr>
  <p:transition>
    <p:wipe/>
  </p:transition>
  <p:timing>
    <p:tnLst>
      <p:par>
        <p:cTn id="1" dur="indefinite" restart="never" nodeType="tmRoot"/>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Text Box 1"/>
          <p:cNvSpPr txBox="1"/>
          <p:nvPr/>
        </p:nvSpPr>
        <p:spPr>
          <a:xfrm>
            <a:off x="420370" y="675005"/>
            <a:ext cx="11351260" cy="5507990"/>
          </a:xfrm>
          <a:prstGeom prst="rect">
            <a:avLst/>
          </a:prstGeom>
          <a:noFill/>
        </p:spPr>
        <p:txBody>
          <a:bodyPr wrap="square" rtlCol="0" anchor="t">
            <a:spAutoFit/>
          </a:bodyPr>
          <a:p>
            <a:r>
              <a:rPr lang="en-US" sz="1600" b="1">
                <a:solidFill>
                  <a:schemeClr val="bg1"/>
                </a:solidFill>
                <a:sym typeface="+mn-ea"/>
              </a:rPr>
              <a:t>Dòng thứ 1:</a:t>
            </a:r>
            <a:r>
              <a:rPr lang="en-US" sz="1600">
                <a:solidFill>
                  <a:schemeClr val="bg1"/>
                </a:solidFill>
                <a:sym typeface="+mn-ea"/>
              </a:rPr>
              <a:t> bắt đầu bằng </a:t>
            </a:r>
            <a:r>
              <a:rPr lang="en-US" sz="1600">
                <a:solidFill>
                  <a:srgbClr val="FF0000"/>
                </a:solidFill>
                <a:sym typeface="+mn-ea"/>
              </a:rPr>
              <a:t>/*</a:t>
            </a:r>
            <a:r>
              <a:rPr lang="en-US" sz="1600">
                <a:solidFill>
                  <a:schemeClr val="bg1"/>
                </a:solidFill>
                <a:sym typeface="+mn-ea"/>
              </a:rPr>
              <a:t> và kết thúc bằng </a:t>
            </a:r>
            <a:r>
              <a:rPr lang="en-US" sz="1600">
                <a:solidFill>
                  <a:srgbClr val="FF0000"/>
                </a:solidFill>
                <a:sym typeface="+mn-ea"/>
              </a:rPr>
              <a:t>*/</a:t>
            </a:r>
            <a:r>
              <a:rPr lang="en-US" sz="1600">
                <a:solidFill>
                  <a:schemeClr val="bg1"/>
                </a:solidFill>
                <a:sym typeface="+mn-ea"/>
              </a:rPr>
              <a:t> cho biết hàng này là hàng diễn giải (chú</a:t>
            </a:r>
            <a:endParaRPr lang="en-US" sz="1600">
              <a:solidFill>
                <a:schemeClr val="bg1"/>
              </a:solidFill>
            </a:endParaRPr>
          </a:p>
          <a:p>
            <a:r>
              <a:rPr lang="en-US" sz="1600">
                <a:solidFill>
                  <a:schemeClr val="bg1"/>
                </a:solidFill>
                <a:sym typeface="+mn-ea"/>
              </a:rPr>
              <a:t>thích). Khi dịch và chạy chương trình, dòng này không được dịch và cũng không thi hành lệnh gì cả. Mục đích của việc ghi chú này giúp chương trình rõ ràng hơn. Sau này bạn đọc lại chương trình biết chương trình làm gì.</a:t>
            </a:r>
            <a:endParaRPr lang="en-US" sz="1600">
              <a:solidFill>
                <a:schemeClr val="bg1"/>
              </a:solidFill>
              <a:sym typeface="+mn-ea"/>
            </a:endParaRPr>
          </a:p>
          <a:p>
            <a:endParaRPr lang="en-US" sz="1600">
              <a:solidFill>
                <a:schemeClr val="bg1"/>
              </a:solidFill>
            </a:endParaRPr>
          </a:p>
          <a:p>
            <a:r>
              <a:rPr lang="en-US" sz="1600" b="1">
                <a:solidFill>
                  <a:schemeClr val="bg1"/>
                </a:solidFill>
                <a:sym typeface="+mn-ea"/>
              </a:rPr>
              <a:t>Dòng thứ 2:</a:t>
            </a:r>
            <a:r>
              <a:rPr lang="en-US" sz="1600">
                <a:solidFill>
                  <a:schemeClr val="bg1"/>
                </a:solidFill>
                <a:sym typeface="+mn-ea"/>
              </a:rPr>
              <a:t> chứa phát biểu tiền xử lý </a:t>
            </a:r>
            <a:r>
              <a:rPr lang="en-US" sz="1600" b="1" i="1">
                <a:solidFill>
                  <a:schemeClr val="bg1"/>
                </a:solidFill>
                <a:sym typeface="+mn-ea"/>
              </a:rPr>
              <a:t>#include &lt;stdio.h&gt;</a:t>
            </a:r>
            <a:r>
              <a:rPr lang="en-US" sz="1600">
                <a:solidFill>
                  <a:schemeClr val="bg1"/>
                </a:solidFill>
                <a:sym typeface="+mn-ea"/>
              </a:rPr>
              <a:t>. Vì trong chương trình này ta sử dụng hàm thư viện của C là </a:t>
            </a:r>
            <a:r>
              <a:rPr lang="en-US" sz="1600" b="1" i="1">
                <a:solidFill>
                  <a:schemeClr val="bg1"/>
                </a:solidFill>
                <a:sym typeface="+mn-ea"/>
              </a:rPr>
              <a:t>printf</a:t>
            </a:r>
            <a:r>
              <a:rPr lang="en-US" sz="1600">
                <a:solidFill>
                  <a:schemeClr val="bg1"/>
                </a:solidFill>
                <a:sym typeface="+mn-ea"/>
              </a:rPr>
              <a:t>, do đó bạn cần phải có khai báo của hàm thư viện này để báo cho trình biên dịch C biết. </a:t>
            </a:r>
            <a:r>
              <a:rPr lang="en-US" sz="1600">
                <a:solidFill>
                  <a:srgbClr val="FF0000"/>
                </a:solidFill>
                <a:sym typeface="+mn-ea"/>
              </a:rPr>
              <a:t>Nếu không khai báo chương trình sẽ báo lỗi.</a:t>
            </a:r>
            <a:endParaRPr lang="en-US" sz="1600">
              <a:solidFill>
                <a:srgbClr val="FF0000"/>
              </a:solidFill>
              <a:sym typeface="+mn-ea"/>
            </a:endParaRPr>
          </a:p>
          <a:p>
            <a:endParaRPr lang="en-US" sz="1600">
              <a:solidFill>
                <a:schemeClr val="bg1"/>
              </a:solidFill>
            </a:endParaRPr>
          </a:p>
          <a:p>
            <a:r>
              <a:rPr lang="en-US" sz="1600" b="1">
                <a:solidFill>
                  <a:schemeClr val="bg1"/>
                </a:solidFill>
                <a:sym typeface="+mn-ea"/>
              </a:rPr>
              <a:t>Dòng thứ 3:</a:t>
            </a:r>
            <a:r>
              <a:rPr lang="en-US" sz="1600">
                <a:solidFill>
                  <a:schemeClr val="bg1"/>
                </a:solidFill>
                <a:sym typeface="+mn-ea"/>
              </a:rPr>
              <a:t> hàng trắng viết ra với ý đồ làm cho bảng chương trình thoáng, dễ đọc.</a:t>
            </a:r>
            <a:endParaRPr lang="en-US" sz="1600">
              <a:solidFill>
                <a:schemeClr val="bg1"/>
              </a:solidFill>
              <a:sym typeface="+mn-ea"/>
            </a:endParaRPr>
          </a:p>
          <a:p>
            <a:endParaRPr lang="en-US" sz="1600">
              <a:solidFill>
                <a:schemeClr val="bg1"/>
              </a:solidFill>
            </a:endParaRPr>
          </a:p>
          <a:p>
            <a:r>
              <a:rPr lang="en-US" sz="1600" b="1">
                <a:solidFill>
                  <a:schemeClr val="bg1"/>
                </a:solidFill>
                <a:sym typeface="+mn-ea"/>
              </a:rPr>
              <a:t>Dòng thứ 4:</a:t>
            </a:r>
            <a:r>
              <a:rPr lang="en-US" sz="1600">
                <a:solidFill>
                  <a:schemeClr val="bg1"/>
                </a:solidFill>
                <a:sym typeface="+mn-ea"/>
              </a:rPr>
              <a:t> </a:t>
            </a:r>
            <a:r>
              <a:rPr lang="en-US" sz="1600" b="1" i="1">
                <a:solidFill>
                  <a:schemeClr val="bg1"/>
                </a:solidFill>
                <a:sym typeface="+mn-ea"/>
              </a:rPr>
              <a:t>void main(void)</a:t>
            </a:r>
            <a:r>
              <a:rPr lang="en-US" sz="1600">
                <a:solidFill>
                  <a:schemeClr val="bg1"/>
                </a:solidFill>
                <a:sym typeface="+mn-ea"/>
              </a:rPr>
              <a:t> là thành phần chính của mọi chương trình C (bạn có thể viết main() hoặc void main() hoặc main(void)). Tuy nhiên, bạn nên viết theo dạng </a:t>
            </a:r>
            <a:r>
              <a:rPr lang="en-US" sz="1600" u="sng">
                <a:solidFill>
                  <a:schemeClr val="bg1"/>
                </a:solidFill>
                <a:sym typeface="+mn-ea"/>
              </a:rPr>
              <a:t>void main(void)</a:t>
            </a:r>
            <a:r>
              <a:rPr lang="en-US" sz="1600">
                <a:solidFill>
                  <a:schemeClr val="bg1"/>
                </a:solidFill>
                <a:sym typeface="+mn-ea"/>
              </a:rPr>
              <a:t> để chương trình rõ ràng hơn. </a:t>
            </a:r>
            <a:r>
              <a:rPr lang="en-US" sz="1600" u="sng">
                <a:solidFill>
                  <a:schemeClr val="bg1"/>
                </a:solidFill>
                <a:sym typeface="+mn-ea"/>
              </a:rPr>
              <a:t>Mọi chương trình C đều bắt đầu thi hành từ hàm main</a:t>
            </a:r>
            <a:r>
              <a:rPr lang="en-US" sz="1600">
                <a:solidFill>
                  <a:schemeClr val="bg1"/>
                </a:solidFill>
                <a:sym typeface="+mn-ea"/>
              </a:rPr>
              <a:t>. Cặp dấu ngoặc () cho biết đây là khối hàm (function). Hàm void main(void) có từ khóa void đầu tiên cho biết hàm này không trả về giá trị, từ khóa void trong ngoặc đơn cho biết hàm này không nhận vào đối số.</a:t>
            </a:r>
            <a:endParaRPr lang="en-US" sz="1600">
              <a:solidFill>
                <a:schemeClr val="bg1"/>
              </a:solidFill>
              <a:sym typeface="+mn-ea"/>
            </a:endParaRPr>
          </a:p>
          <a:p>
            <a:endParaRPr lang="en-US" sz="1600">
              <a:solidFill>
                <a:schemeClr val="bg1"/>
              </a:solidFill>
            </a:endParaRPr>
          </a:p>
          <a:p>
            <a:r>
              <a:rPr lang="en-US" sz="1600" b="1">
                <a:solidFill>
                  <a:schemeClr val="bg1"/>
                </a:solidFill>
                <a:sym typeface="+mn-ea"/>
              </a:rPr>
              <a:t>Dòng thứ 5 và 7:</a:t>
            </a:r>
            <a:r>
              <a:rPr lang="en-US" sz="1600">
                <a:solidFill>
                  <a:schemeClr val="bg1"/>
                </a:solidFill>
                <a:sym typeface="+mn-ea"/>
              </a:rPr>
              <a:t> cặp dấu ngoặc móc {} giới hạn thân của hàm. Thân hàm bắt đầu </a:t>
            </a:r>
            <a:r>
              <a:rPr lang="en-US" sz="1600" u="sng">
                <a:solidFill>
                  <a:schemeClr val="bg1"/>
                </a:solidFill>
                <a:sym typeface="+mn-ea"/>
              </a:rPr>
              <a:t>bằng</a:t>
            </a:r>
            <a:endParaRPr lang="en-US" sz="1600" u="sng">
              <a:solidFill>
                <a:schemeClr val="bg1"/>
              </a:solidFill>
            </a:endParaRPr>
          </a:p>
          <a:p>
            <a:r>
              <a:rPr lang="en-US" sz="1600" u="sng">
                <a:solidFill>
                  <a:schemeClr val="bg1"/>
                </a:solidFill>
                <a:sym typeface="+mn-ea"/>
              </a:rPr>
              <a:t>dấu { và kết thúc bằng dấu }.</a:t>
            </a:r>
            <a:endParaRPr lang="en-US" sz="1600">
              <a:solidFill>
                <a:schemeClr val="bg1"/>
              </a:solidFill>
              <a:sym typeface="+mn-ea"/>
            </a:endParaRPr>
          </a:p>
          <a:p>
            <a:endParaRPr lang="en-US" sz="1600">
              <a:solidFill>
                <a:schemeClr val="bg1"/>
              </a:solidFill>
            </a:endParaRPr>
          </a:p>
          <a:p>
            <a:r>
              <a:rPr lang="en-US" sz="1600" b="1">
                <a:solidFill>
                  <a:schemeClr val="bg1"/>
                </a:solidFill>
                <a:sym typeface="+mn-ea"/>
              </a:rPr>
              <a:t>Dòng thứ 6:</a:t>
            </a:r>
            <a:r>
              <a:rPr lang="en-US" sz="1600">
                <a:solidFill>
                  <a:schemeClr val="bg1"/>
                </a:solidFill>
                <a:sym typeface="+mn-ea"/>
              </a:rPr>
              <a:t> </a:t>
            </a:r>
            <a:r>
              <a:rPr lang="en-US" sz="1600" b="1" i="1">
                <a:solidFill>
                  <a:schemeClr val="bg1"/>
                </a:solidFill>
                <a:sym typeface="+mn-ea"/>
              </a:rPr>
              <a:t>printf("Bai hoc C dau tien.");</a:t>
            </a:r>
            <a:r>
              <a:rPr lang="en-US" sz="1600">
                <a:solidFill>
                  <a:schemeClr val="bg1"/>
                </a:solidFill>
                <a:sym typeface="+mn-ea"/>
              </a:rPr>
              <a:t>, chỉ thị cho máy in ra chuỗi ký tự nằm trong nháy kép (""). Hàng này được gọi là một câu lệnh, </a:t>
            </a:r>
            <a:r>
              <a:rPr lang="en-US" sz="1600" u="sng">
                <a:solidFill>
                  <a:schemeClr val="bg1"/>
                </a:solidFill>
                <a:sym typeface="+mn-ea"/>
              </a:rPr>
              <a:t>kết thúc một câu lệnh trong C phải là dấu chấm phẩy (;)</a:t>
            </a:r>
            <a:r>
              <a:rPr lang="en-US" sz="1600">
                <a:solidFill>
                  <a:schemeClr val="bg1"/>
                </a:solidFill>
                <a:sym typeface="+mn-ea"/>
              </a:rPr>
              <a:t>.</a:t>
            </a:r>
            <a:endParaRPr lang="en-US" sz="1600">
              <a:solidFill>
                <a:schemeClr val="bg1"/>
              </a:solidFill>
              <a:sym typeface="+mn-ea"/>
            </a:endParaRPr>
          </a:p>
        </p:txBody>
      </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2" name="Picture 1"/>
          <p:cNvPicPr>
            <a:picLocks noChangeAspect="1"/>
          </p:cNvPicPr>
          <p:nvPr/>
        </p:nvPicPr>
        <p:blipFill>
          <a:blip r:embed="rId1"/>
          <a:stretch>
            <a:fillRect/>
          </a:stretch>
        </p:blipFill>
        <p:spPr>
          <a:xfrm>
            <a:off x="142875" y="277495"/>
            <a:ext cx="4867275" cy="3469640"/>
          </a:xfrm>
          <a:prstGeom prst="rect">
            <a:avLst/>
          </a:prstGeom>
        </p:spPr>
      </p:pic>
      <p:pic>
        <p:nvPicPr>
          <p:cNvPr id="3" name="Picture 2"/>
          <p:cNvPicPr>
            <a:picLocks noChangeAspect="1"/>
          </p:cNvPicPr>
          <p:nvPr/>
        </p:nvPicPr>
        <p:blipFill>
          <a:blip r:embed="rId2"/>
          <a:stretch>
            <a:fillRect/>
          </a:stretch>
        </p:blipFill>
        <p:spPr>
          <a:xfrm>
            <a:off x="5217795" y="277495"/>
            <a:ext cx="6561455" cy="1893570"/>
          </a:xfrm>
          <a:prstGeom prst="rect">
            <a:avLst/>
          </a:prstGeom>
        </p:spPr>
      </p:pic>
      <p:pic>
        <p:nvPicPr>
          <p:cNvPr id="4" name="Picture 3"/>
          <p:cNvPicPr>
            <a:picLocks noChangeAspect="1"/>
          </p:cNvPicPr>
          <p:nvPr/>
        </p:nvPicPr>
        <p:blipFill>
          <a:blip r:embed="rId3"/>
          <a:stretch>
            <a:fillRect/>
          </a:stretch>
        </p:blipFill>
        <p:spPr>
          <a:xfrm>
            <a:off x="5217795" y="2376170"/>
            <a:ext cx="6981190" cy="1371600"/>
          </a:xfrm>
          <a:prstGeom prst="rect">
            <a:avLst/>
          </a:prstGeom>
        </p:spPr>
      </p:pic>
      <p:sp>
        <p:nvSpPr>
          <p:cNvPr id="5" name="Text Box 4"/>
          <p:cNvSpPr txBox="1"/>
          <p:nvPr/>
        </p:nvSpPr>
        <p:spPr>
          <a:xfrm>
            <a:off x="617220" y="4276090"/>
            <a:ext cx="10957560" cy="2030095"/>
          </a:xfrm>
          <a:prstGeom prst="rect">
            <a:avLst/>
          </a:prstGeom>
          <a:noFill/>
        </p:spPr>
        <p:txBody>
          <a:bodyPr wrap="square" rtlCol="0" anchor="t">
            <a:spAutoFit/>
          </a:bodyPr>
          <a:p>
            <a:r>
              <a:rPr lang="en-US" b="1">
                <a:solidFill>
                  <a:schemeClr val="bg1"/>
                </a:solidFill>
              </a:rPr>
              <a:t>Dòng thứ 3:</a:t>
            </a:r>
            <a:r>
              <a:rPr lang="en-US">
                <a:solidFill>
                  <a:schemeClr val="bg1"/>
                </a:solidFill>
              </a:rPr>
              <a:t> chứa phát biểu tiền xử lý </a:t>
            </a:r>
            <a:r>
              <a:rPr lang="en-US" b="1" i="1">
                <a:solidFill>
                  <a:schemeClr val="bg1"/>
                </a:solidFill>
              </a:rPr>
              <a:t>#include &lt;conio.h&gt;</a:t>
            </a:r>
            <a:r>
              <a:rPr lang="en-US">
                <a:solidFill>
                  <a:schemeClr val="bg1"/>
                </a:solidFill>
              </a:rPr>
              <a:t>. Vì trong chương trình này ta sử dụng hàm thư viện của C là </a:t>
            </a:r>
            <a:r>
              <a:rPr lang="en-US" b="1" i="1">
                <a:solidFill>
                  <a:schemeClr val="bg1"/>
                </a:solidFill>
              </a:rPr>
              <a:t>getch</a:t>
            </a:r>
            <a:r>
              <a:rPr lang="en-US">
                <a:solidFill>
                  <a:schemeClr val="bg1"/>
                </a:solidFill>
              </a:rPr>
              <a:t>, do đó bạn cần phải có khai báo của hàm thư viện này để</a:t>
            </a:r>
            <a:endParaRPr lang="en-US">
              <a:solidFill>
                <a:schemeClr val="bg1"/>
              </a:solidFill>
            </a:endParaRPr>
          </a:p>
          <a:p>
            <a:r>
              <a:rPr lang="en-US">
                <a:solidFill>
                  <a:schemeClr val="bg1"/>
                </a:solidFill>
              </a:rPr>
              <a:t>báo cho trình biên dịch C biết. </a:t>
            </a:r>
            <a:r>
              <a:rPr lang="en-US">
                <a:solidFill>
                  <a:srgbClr val="FF0000"/>
                </a:solidFill>
              </a:rPr>
              <a:t>Nếu không khai báo chương trình sẽ báo lỗi.</a:t>
            </a:r>
            <a:endParaRPr lang="en-US">
              <a:solidFill>
                <a:srgbClr val="FF0000"/>
              </a:solidFill>
            </a:endParaRPr>
          </a:p>
          <a:p>
            <a:endParaRPr lang="en-US">
              <a:solidFill>
                <a:srgbClr val="FF0000"/>
              </a:solidFill>
            </a:endParaRPr>
          </a:p>
          <a:p>
            <a:r>
              <a:rPr lang="en-US" b="1">
                <a:solidFill>
                  <a:schemeClr val="bg1"/>
                </a:solidFill>
              </a:rPr>
              <a:t>Dòng thứ 8:</a:t>
            </a:r>
            <a:r>
              <a:rPr lang="en-US">
                <a:solidFill>
                  <a:schemeClr val="bg1"/>
                </a:solidFill>
              </a:rPr>
              <a:t> </a:t>
            </a:r>
            <a:r>
              <a:rPr lang="en-US" b="1" i="1">
                <a:solidFill>
                  <a:schemeClr val="bg1"/>
                </a:solidFill>
              </a:rPr>
              <a:t>getch();</a:t>
            </a:r>
            <a:r>
              <a:rPr lang="en-US">
                <a:solidFill>
                  <a:schemeClr val="bg1"/>
                </a:solidFill>
              </a:rPr>
              <a:t>, chờ nhận 1 ký tự bất kỳ từ bàn phím, nhưng không in ra màn hình. Vì thế ta sử dụng hàm này để khi chạy chương trình xong sẽ dừng lại ở màn hình kết quả, sau đó ta ấn phím bất kỳ sẽ quay lại màn hình soạn thảo.</a:t>
            </a:r>
            <a:endParaRPr lang="en-US">
              <a:solidFill>
                <a:schemeClr val="bg1"/>
              </a:solidFill>
            </a:endParaRPr>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 name="Rectangle 6"/>
          <p:cNvSpPr/>
          <p:nvPr/>
        </p:nvSpPr>
        <p:spPr>
          <a:xfrm>
            <a:off x="13970" y="12065"/>
            <a:ext cx="2097405" cy="1506855"/>
          </a:xfrm>
          <a:prstGeom prst="rect">
            <a:avLst/>
          </a:prstGeom>
          <a:gradFill rotWithShape="0">
            <a:gsLst>
              <a:gs pos="0">
                <a:srgbClr val="FBFB11"/>
              </a:gs>
              <a:gs pos="100000">
                <a:srgbClr val="838309"/>
              </a:gs>
            </a:gsLst>
            <a:lin ang="5400000" scaled="0"/>
          </a:gradFill>
          <a:ln w="9525" cap="flat" cmpd="sng" algn="ctr">
            <a:solidFill>
              <a:schemeClr val="accent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rPr>
              <a:t>/* Chuong trinh nhap va in ra man hinh gia tri bien*/</a:t>
            </a: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Blue Waves">
  <a:themeElements>
    <a:clrScheme name="Phoenix">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2931</Words>
  <Application>WPS Presentation</Application>
  <PresentationFormat>Widescreen</PresentationFormat>
  <Paragraphs>66</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DejaVu Sans</vt:lpstr>
      <vt:lpstr>微软雅黑</vt:lpstr>
      <vt:lpstr>Droid Sans Fallback</vt:lpstr>
      <vt:lpstr/>
      <vt:lpstr>Arial Unicode MS</vt:lpstr>
      <vt:lpstr>Calibri</vt:lpstr>
      <vt:lpstr>Phetsarath OT</vt:lpstr>
      <vt:lpstr>Standard Symbols PS</vt:lpstr>
      <vt:lpstr>Gubbi</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anhtran</dc:creator>
  <cp:lastModifiedBy>anhtran</cp:lastModifiedBy>
  <cp:revision>4</cp:revision>
  <dcterms:created xsi:type="dcterms:W3CDTF">2021-07-25T10:51:32Z</dcterms:created>
  <dcterms:modified xsi:type="dcterms:W3CDTF">2021-07-25T10:51:32Z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