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3C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05150" y="1209040"/>
            <a:ext cx="9069070" cy="2861310"/>
          </a:xfrm>
          <a:prstGeom prst="rect">
            <a:avLst/>
          </a:prstGeom>
          <a:noFill/>
          <a:ln>
            <a:noFill/>
          </a:ln>
        </p:spPr>
        <p:txBody>
          <a:bodyPr wrap="square" rtlCol="0" anchor="t">
            <a:spAutoFit/>
          </a:bodyPr>
          <a:p>
            <a:pPr algn="ctr"/>
            <a:r>
              <a:rPr lang="en-US" altLang="en-US" sz="60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BÀI 3 - CÁC THÀNH PHẦN TRONG NGÔN NGỮ C</a:t>
            </a:r>
            <a:endParaRPr lang="en-US" altLang="en-US" sz="60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738370" y="177800"/>
            <a:ext cx="2715260" cy="368300"/>
          </a:xfrm>
          <a:prstGeom prst="rect">
            <a:avLst/>
          </a:prstGeom>
          <a:noFill/>
        </p:spPr>
        <p:txBody>
          <a:bodyPr wrap="none" rtlCol="0" anchor="t">
            <a:spAutoFit/>
          </a:bodyPr>
          <a:p>
            <a:r>
              <a:rPr lang="en-US" altLang="en-US" b="1">
                <a:solidFill>
                  <a:srgbClr val="FF0000"/>
                </a:solidFill>
                <a:sym typeface="+mn-ea"/>
              </a:rPr>
              <a:t>3.2.3. KIỂU DỮ LIỆU</a:t>
            </a:r>
            <a:endParaRPr lang="en-US"/>
          </a:p>
        </p:txBody>
      </p:sp>
      <p:sp>
        <p:nvSpPr>
          <p:cNvPr id="3" name="Text Box 2"/>
          <p:cNvSpPr txBox="1"/>
          <p:nvPr/>
        </p:nvSpPr>
        <p:spPr>
          <a:xfrm>
            <a:off x="524510" y="546100"/>
            <a:ext cx="7216140" cy="368300"/>
          </a:xfrm>
          <a:prstGeom prst="rect">
            <a:avLst/>
          </a:prstGeom>
          <a:noFill/>
        </p:spPr>
        <p:txBody>
          <a:bodyPr wrap="square" rtlCol="0" anchor="t">
            <a:spAutoFit/>
          </a:bodyPr>
          <a:p>
            <a:r>
              <a:rPr lang="en-US"/>
              <a:t>Có 4 kiểu dữ liệu cơ bản trong C là: char, int, float, double.</a:t>
            </a:r>
            <a:endParaRPr lang="en-US"/>
          </a:p>
        </p:txBody>
      </p:sp>
      <p:graphicFrame>
        <p:nvGraphicFramePr>
          <p:cNvPr id="4" name="Table 3"/>
          <p:cNvGraphicFramePr/>
          <p:nvPr/>
        </p:nvGraphicFramePr>
        <p:xfrm>
          <a:off x="1785620" y="1026795"/>
          <a:ext cx="8620760" cy="5508625"/>
        </p:xfrm>
        <a:graphic>
          <a:graphicData uri="http://schemas.openxmlformats.org/drawingml/2006/table">
            <a:tbl>
              <a:tblPr firstRow="1" bandRow="1">
                <a:tableStyleId>{5C22544A-7EE6-4342-B048-85BDC9FD1C3A}</a:tableStyleId>
              </a:tblPr>
              <a:tblGrid>
                <a:gridCol w="2033270"/>
                <a:gridCol w="2196465"/>
                <a:gridCol w="4391025"/>
              </a:tblGrid>
              <a:tr h="418465">
                <a:tc>
                  <a:txBody>
                    <a:bodyPr/>
                    <a:p>
                      <a:pPr>
                        <a:buNone/>
                      </a:pPr>
                      <a:r>
                        <a:rPr lang="en-US" altLang="en-US"/>
                        <a:t>Kiểu dữ liệu</a:t>
                      </a:r>
                      <a:endParaRPr lang="en-US" altLang="en-US"/>
                    </a:p>
                  </a:txBody>
                  <a:tcPr/>
                </a:tc>
                <a:tc>
                  <a:txBody>
                    <a:bodyPr/>
                    <a:p>
                      <a:pPr>
                        <a:buNone/>
                      </a:pPr>
                      <a:r>
                        <a:rPr lang="en-US" altLang="en-US"/>
                        <a:t>Cỡ lưu trữ</a:t>
                      </a:r>
                      <a:endParaRPr lang="en-US" altLang="en-US"/>
                    </a:p>
                  </a:txBody>
                  <a:tcPr/>
                </a:tc>
                <a:tc>
                  <a:txBody>
                    <a:bodyPr/>
                    <a:p>
                      <a:pPr>
                        <a:buNone/>
                      </a:pPr>
                      <a:r>
                        <a:rPr lang="en-US" altLang="en-US"/>
                        <a:t>Miền giá trị</a:t>
                      </a:r>
                      <a:endParaRPr lang="en-US" altLang="en-US"/>
                    </a:p>
                  </a:txBody>
                  <a:tcPr/>
                </a:tc>
              </a:tr>
              <a:tr h="381000">
                <a:tc>
                  <a:txBody>
                    <a:bodyPr/>
                    <a:p>
                      <a:pPr>
                        <a:buNone/>
                      </a:pPr>
                      <a:r>
                        <a:rPr lang="en-US" altLang="en-US"/>
                        <a:t>char </a:t>
                      </a:r>
                      <a:endParaRPr lang="en-US" altLang="en-US"/>
                    </a:p>
                  </a:txBody>
                  <a:tcPr/>
                </a:tc>
                <a:tc>
                  <a:txBody>
                    <a:bodyPr/>
                    <a:p>
                      <a:pPr>
                        <a:buNone/>
                      </a:pPr>
                      <a:r>
                        <a:rPr lang="en-US" altLang="en-US"/>
                        <a:t>1 byte </a:t>
                      </a:r>
                      <a:endParaRPr lang="en-US" altLang="en-US"/>
                    </a:p>
                  </a:txBody>
                  <a:tcPr/>
                </a:tc>
                <a:tc>
                  <a:txBody>
                    <a:bodyPr/>
                    <a:p>
                      <a:pPr>
                        <a:buNone/>
                      </a:pPr>
                      <a:r>
                        <a:rPr lang="en-US" altLang="en-US"/>
                        <a:t>-128 đến 127 OR 0 đến 255</a:t>
                      </a:r>
                      <a:endParaRPr lang="en-US" altLang="en-US"/>
                    </a:p>
                  </a:txBody>
                  <a:tcPr/>
                </a:tc>
              </a:tr>
              <a:tr h="381000">
                <a:tc>
                  <a:txBody>
                    <a:bodyPr/>
                    <a:p>
                      <a:pPr>
                        <a:buNone/>
                      </a:pPr>
                      <a:r>
                        <a:rPr lang="en-US" altLang="en-US"/>
                        <a:t>unsigned char</a:t>
                      </a:r>
                      <a:endParaRPr lang="en-US" altLang="en-US"/>
                    </a:p>
                  </a:txBody>
                  <a:tcPr/>
                </a:tc>
                <a:tc>
                  <a:txBody>
                    <a:bodyPr/>
                    <a:p>
                      <a:pPr>
                        <a:buNone/>
                      </a:pPr>
                      <a:r>
                        <a:rPr lang="en-US" altLang="en-US"/>
                        <a:t>1 byte</a:t>
                      </a:r>
                      <a:endParaRPr lang="en-US" altLang="en-US"/>
                    </a:p>
                  </a:txBody>
                  <a:tcPr/>
                </a:tc>
                <a:tc>
                  <a:txBody>
                    <a:bodyPr/>
                    <a:p>
                      <a:pPr>
                        <a:buNone/>
                      </a:pPr>
                      <a:r>
                        <a:rPr lang="en-US" altLang="en-US"/>
                        <a:t>0 đến 255</a:t>
                      </a:r>
                      <a:endParaRPr lang="en-US" altLang="en-US"/>
                    </a:p>
                  </a:txBody>
                  <a:tcPr/>
                </a:tc>
              </a:tr>
              <a:tr h="381000">
                <a:tc>
                  <a:txBody>
                    <a:bodyPr/>
                    <a:p>
                      <a:pPr>
                        <a:buNone/>
                      </a:pPr>
                      <a:r>
                        <a:rPr lang="en-US" altLang="en-US"/>
                        <a:t>signed char </a:t>
                      </a:r>
                      <a:endParaRPr lang="en-US" altLang="en-US"/>
                    </a:p>
                  </a:txBody>
                  <a:tcPr/>
                </a:tc>
                <a:tc>
                  <a:txBody>
                    <a:bodyPr/>
                    <a:p>
                      <a:pPr>
                        <a:buNone/>
                      </a:pPr>
                      <a:r>
                        <a:rPr lang="en-US" altLang="en-US"/>
                        <a:t>1 byte</a:t>
                      </a:r>
                      <a:endParaRPr lang="en-US" altLang="en-US"/>
                    </a:p>
                  </a:txBody>
                  <a:tcPr/>
                </a:tc>
                <a:tc>
                  <a:txBody>
                    <a:bodyPr/>
                    <a:p>
                      <a:pPr>
                        <a:buNone/>
                      </a:pPr>
                      <a:r>
                        <a:rPr lang="en-US" altLang="en-US"/>
                        <a:t>-128 đến 127</a:t>
                      </a:r>
                      <a:endParaRPr lang="en-US" altLang="en-US"/>
                    </a:p>
                  </a:txBody>
                  <a:tcPr/>
                </a:tc>
              </a:tr>
              <a:tr h="381000">
                <a:tc>
                  <a:txBody>
                    <a:bodyPr/>
                    <a:p>
                      <a:pPr>
                        <a:buNone/>
                      </a:pPr>
                      <a:r>
                        <a:rPr lang="en-US" altLang="en-US"/>
                        <a:t>int </a:t>
                      </a:r>
                      <a:endParaRPr lang="en-US" altLang="en-US"/>
                    </a:p>
                  </a:txBody>
                  <a:tcPr/>
                </a:tc>
                <a:tc>
                  <a:txBody>
                    <a:bodyPr/>
                    <a:p>
                      <a:pPr>
                        <a:buNone/>
                      </a:pPr>
                      <a:r>
                        <a:rPr lang="en-US" altLang="en-US"/>
                        <a:t>2 OR 4 bytes</a:t>
                      </a:r>
                      <a:endParaRPr lang="en-US" altLang="en-US"/>
                    </a:p>
                  </a:txBody>
                  <a:tcPr/>
                </a:tc>
                <a:tc>
                  <a:txBody>
                    <a:bodyPr/>
                    <a:p>
                      <a:pPr>
                        <a:buNone/>
                      </a:pPr>
                      <a:r>
                        <a:rPr lang="en-US" altLang="en-US"/>
                        <a:t>-32,768 đến 32,767 OR </a:t>
                      </a:r>
                      <a:endParaRPr lang="en-US" altLang="en-US"/>
                    </a:p>
                    <a:p>
                      <a:pPr>
                        <a:buNone/>
                      </a:pPr>
                      <a:r>
                        <a:rPr lang="en-US" altLang="en-US"/>
                        <a:t>-2,147,483,648 đến 2,147,483,647</a:t>
                      </a:r>
                      <a:endParaRPr lang="en-US" altLang="en-US"/>
                    </a:p>
                  </a:txBody>
                  <a:tcPr/>
                </a:tc>
              </a:tr>
              <a:tr h="381000">
                <a:tc>
                  <a:txBody>
                    <a:bodyPr/>
                    <a:p>
                      <a:pPr>
                        <a:buNone/>
                      </a:pPr>
                      <a:r>
                        <a:rPr lang="en-US" altLang="en-US"/>
                        <a:t>unsigned int </a:t>
                      </a:r>
                      <a:endParaRPr lang="en-US" altLang="en-US"/>
                    </a:p>
                  </a:txBody>
                  <a:tcPr/>
                </a:tc>
                <a:tc>
                  <a:txBody>
                    <a:bodyPr/>
                    <a:p>
                      <a:pPr>
                        <a:buNone/>
                      </a:pPr>
                      <a:r>
                        <a:rPr lang="en-US" altLang="en-US"/>
                        <a:t>2 OR 4 bytes </a:t>
                      </a:r>
                      <a:endParaRPr lang="en-US" altLang="en-US"/>
                    </a:p>
                  </a:txBody>
                  <a:tcPr/>
                </a:tc>
                <a:tc>
                  <a:txBody>
                    <a:bodyPr/>
                    <a:p>
                      <a:pPr>
                        <a:buNone/>
                      </a:pPr>
                      <a:r>
                        <a:rPr lang="en-US" altLang="en-US"/>
                        <a:t>0 đến 65,535 OR </a:t>
                      </a:r>
                      <a:endParaRPr lang="en-US" altLang="en-US"/>
                    </a:p>
                    <a:p>
                      <a:pPr>
                        <a:buNone/>
                      </a:pPr>
                      <a:r>
                        <a:rPr lang="en-US" altLang="en-US"/>
                        <a:t>0 đến 4,294,967,295</a:t>
                      </a:r>
                      <a:endParaRPr lang="en-US" altLang="en-US"/>
                    </a:p>
                  </a:txBody>
                  <a:tcPr/>
                </a:tc>
              </a:tr>
              <a:tr h="381000">
                <a:tc>
                  <a:txBody>
                    <a:bodyPr/>
                    <a:p>
                      <a:pPr>
                        <a:buNone/>
                      </a:pPr>
                      <a:r>
                        <a:rPr lang="en-US" altLang="en-US"/>
                        <a:t>short </a:t>
                      </a:r>
                      <a:endParaRPr lang="en-US" altLang="en-US"/>
                    </a:p>
                  </a:txBody>
                  <a:tcPr/>
                </a:tc>
                <a:tc>
                  <a:txBody>
                    <a:bodyPr/>
                    <a:p>
                      <a:pPr>
                        <a:buNone/>
                      </a:pPr>
                      <a:r>
                        <a:rPr lang="en-US" altLang="en-US"/>
                        <a:t>2 bytes </a:t>
                      </a:r>
                      <a:endParaRPr lang="en-US" altLang="en-US"/>
                    </a:p>
                  </a:txBody>
                  <a:tcPr/>
                </a:tc>
                <a:tc>
                  <a:txBody>
                    <a:bodyPr/>
                    <a:p>
                      <a:pPr>
                        <a:buNone/>
                      </a:pPr>
                      <a:r>
                        <a:rPr lang="en-US" altLang="en-US"/>
                        <a:t>-32,768 đến 32,767</a:t>
                      </a:r>
                      <a:endParaRPr lang="en-US" altLang="en-US"/>
                    </a:p>
                  </a:txBody>
                  <a:tcPr/>
                </a:tc>
              </a:tr>
              <a:tr h="381000">
                <a:tc>
                  <a:txBody>
                    <a:bodyPr/>
                    <a:p>
                      <a:pPr>
                        <a:buNone/>
                      </a:pPr>
                      <a:r>
                        <a:rPr lang="en-US" altLang="en-US"/>
                        <a:t>unsigned short </a:t>
                      </a:r>
                      <a:endParaRPr lang="en-US" altLang="en-US"/>
                    </a:p>
                  </a:txBody>
                  <a:tcPr/>
                </a:tc>
                <a:tc>
                  <a:txBody>
                    <a:bodyPr/>
                    <a:p>
                      <a:pPr>
                        <a:buNone/>
                      </a:pPr>
                      <a:r>
                        <a:rPr lang="en-US" altLang="en-US"/>
                        <a:t>2 bytes </a:t>
                      </a:r>
                      <a:endParaRPr lang="en-US" altLang="en-US"/>
                    </a:p>
                  </a:txBody>
                  <a:tcPr/>
                </a:tc>
                <a:tc>
                  <a:txBody>
                    <a:bodyPr/>
                    <a:p>
                      <a:pPr>
                        <a:buNone/>
                      </a:pPr>
                      <a:r>
                        <a:rPr lang="en-US" altLang="en-US"/>
                        <a:t>0 đến 65,535</a:t>
                      </a:r>
                      <a:endParaRPr lang="en-US" altLang="en-US"/>
                    </a:p>
                  </a:txBody>
                  <a:tcPr/>
                </a:tc>
              </a:tr>
              <a:tr h="381000">
                <a:tc>
                  <a:txBody>
                    <a:bodyPr/>
                    <a:p>
                      <a:pPr>
                        <a:buNone/>
                      </a:pPr>
                      <a:r>
                        <a:rPr lang="en-US" altLang="en-US"/>
                        <a:t>long</a:t>
                      </a:r>
                      <a:endParaRPr lang="en-US" altLang="en-US"/>
                    </a:p>
                  </a:txBody>
                  <a:tcPr/>
                </a:tc>
                <a:tc>
                  <a:txBody>
                    <a:bodyPr/>
                    <a:p>
                      <a:pPr>
                        <a:buNone/>
                      </a:pPr>
                      <a:r>
                        <a:rPr lang="en-US" altLang="en-US"/>
                        <a:t>4 bytes </a:t>
                      </a:r>
                      <a:endParaRPr lang="en-US" altLang="en-US"/>
                    </a:p>
                  </a:txBody>
                  <a:tcPr/>
                </a:tc>
                <a:tc>
                  <a:txBody>
                    <a:bodyPr/>
                    <a:p>
                      <a:pPr>
                        <a:buNone/>
                      </a:pPr>
                      <a:r>
                        <a:rPr lang="en-US" altLang="en-US"/>
                        <a:t>-2,147,483,648 đến 2,147,483,647</a:t>
                      </a:r>
                      <a:endParaRPr lang="en-US" altLang="en-US"/>
                    </a:p>
                  </a:txBody>
                  <a:tcPr/>
                </a:tc>
              </a:tr>
              <a:tr h="381000">
                <a:tc>
                  <a:txBody>
                    <a:bodyPr/>
                    <a:p>
                      <a:pPr>
                        <a:buNone/>
                      </a:pPr>
                      <a:r>
                        <a:rPr lang="en-US" altLang="en-US"/>
                        <a:t>unsigned long </a:t>
                      </a:r>
                      <a:endParaRPr lang="en-US" altLang="en-US"/>
                    </a:p>
                  </a:txBody>
                  <a:tcPr/>
                </a:tc>
                <a:tc>
                  <a:txBody>
                    <a:bodyPr/>
                    <a:p>
                      <a:pPr>
                        <a:buNone/>
                      </a:pPr>
                      <a:r>
                        <a:rPr lang="en-US" altLang="en-US"/>
                        <a:t>4 bytes </a:t>
                      </a:r>
                      <a:endParaRPr lang="en-US" altLang="en-US"/>
                    </a:p>
                  </a:txBody>
                  <a:tcPr/>
                </a:tc>
                <a:tc>
                  <a:txBody>
                    <a:bodyPr/>
                    <a:p>
                      <a:pPr>
                        <a:buNone/>
                      </a:pPr>
                      <a:r>
                        <a:rPr lang="en-US" altLang="en-US"/>
                        <a:t>0 đến 4,294,967,295</a:t>
                      </a:r>
                      <a:endParaRPr lang="en-US" altLang="en-US"/>
                    </a:p>
                  </a:txBody>
                  <a:tcPr/>
                </a:tc>
              </a:tr>
              <a:tr h="381000">
                <a:tc>
                  <a:txBody>
                    <a:bodyPr/>
                    <a:p>
                      <a:pPr>
                        <a:buNone/>
                      </a:pPr>
                      <a:r>
                        <a:rPr lang="en-US" altLang="en-US">
                          <a:solidFill>
                            <a:srgbClr val="FF0000"/>
                          </a:solidFill>
                        </a:rPr>
                        <a:t>float </a:t>
                      </a:r>
                      <a:endParaRPr lang="en-US" altLang="en-US">
                        <a:solidFill>
                          <a:srgbClr val="FF0000"/>
                        </a:solidFill>
                      </a:endParaRPr>
                    </a:p>
                  </a:txBody>
                  <a:tcPr/>
                </a:tc>
                <a:tc>
                  <a:txBody>
                    <a:bodyPr/>
                    <a:p>
                      <a:pPr>
                        <a:buNone/>
                      </a:pPr>
                      <a:r>
                        <a:rPr lang="en-US" altLang="en-US">
                          <a:solidFill>
                            <a:srgbClr val="FF0000"/>
                          </a:solidFill>
                        </a:rPr>
                        <a:t>4 bytes </a:t>
                      </a:r>
                      <a:endParaRPr lang="en-US" altLang="en-US">
                        <a:solidFill>
                          <a:srgbClr val="FF0000"/>
                        </a:solidFill>
                      </a:endParaRPr>
                    </a:p>
                  </a:txBody>
                  <a:tcPr/>
                </a:tc>
                <a:tc>
                  <a:txBody>
                    <a:bodyPr/>
                    <a:p>
                      <a:pPr>
                        <a:buNone/>
                      </a:pPr>
                      <a:r>
                        <a:rPr lang="en-US" altLang="en-US">
                          <a:solidFill>
                            <a:srgbClr val="FF0000"/>
                          </a:solidFill>
                        </a:rPr>
                        <a:t>3.4*10^-38 đến 3.4*10^38</a:t>
                      </a:r>
                      <a:endParaRPr lang="en-US" altLang="en-US">
                        <a:solidFill>
                          <a:srgbClr val="FF0000"/>
                        </a:solidFill>
                      </a:endParaRPr>
                    </a:p>
                  </a:txBody>
                  <a:tcPr/>
                </a:tc>
              </a:tr>
              <a:tr h="381000">
                <a:tc>
                  <a:txBody>
                    <a:bodyPr/>
                    <a:p>
                      <a:pPr>
                        <a:buNone/>
                      </a:pPr>
                      <a:r>
                        <a:rPr lang="en-US" altLang="en-US">
                          <a:solidFill>
                            <a:srgbClr val="FF0000"/>
                          </a:solidFill>
                        </a:rPr>
                        <a:t>double </a:t>
                      </a:r>
                      <a:endParaRPr lang="en-US" altLang="en-US">
                        <a:solidFill>
                          <a:srgbClr val="FF0000"/>
                        </a:solidFill>
                      </a:endParaRPr>
                    </a:p>
                  </a:txBody>
                  <a:tcPr/>
                </a:tc>
                <a:tc>
                  <a:txBody>
                    <a:bodyPr/>
                    <a:p>
                      <a:pPr>
                        <a:buNone/>
                      </a:pPr>
                      <a:r>
                        <a:rPr lang="en-US" altLang="en-US">
                          <a:solidFill>
                            <a:srgbClr val="FF0000"/>
                          </a:solidFill>
                        </a:rPr>
                        <a:t>8 bytes </a:t>
                      </a:r>
                      <a:endParaRPr lang="en-US" altLang="en-US">
                        <a:solidFill>
                          <a:srgbClr val="FF0000"/>
                        </a:solidFill>
                      </a:endParaRPr>
                    </a:p>
                  </a:txBody>
                  <a:tcPr/>
                </a:tc>
                <a:tc>
                  <a:txBody>
                    <a:bodyPr/>
                    <a:p>
                      <a:pPr>
                        <a:buNone/>
                      </a:pPr>
                      <a:r>
                        <a:rPr lang="en-US" altLang="en-US">
                          <a:solidFill>
                            <a:srgbClr val="FF0000"/>
                          </a:solidFill>
                        </a:rPr>
                        <a:t>1.7*10^-308 đến 1.7*10^308</a:t>
                      </a:r>
                      <a:endParaRPr lang="en-US" altLang="en-US">
                        <a:solidFill>
                          <a:srgbClr val="FF0000"/>
                        </a:solidFill>
                      </a:endParaRPr>
                    </a:p>
                  </a:txBody>
                  <a:tcPr/>
                </a:tc>
              </a:tr>
              <a:tr h="381000">
                <a:tc>
                  <a:txBody>
                    <a:bodyPr/>
                    <a:p>
                      <a:pPr>
                        <a:buNone/>
                      </a:pPr>
                      <a:r>
                        <a:rPr lang="en-US" altLang="en-US">
                          <a:solidFill>
                            <a:srgbClr val="FF0000"/>
                          </a:solidFill>
                        </a:rPr>
                        <a:t>long double </a:t>
                      </a:r>
                      <a:endParaRPr lang="en-US" altLang="en-US">
                        <a:solidFill>
                          <a:srgbClr val="FF0000"/>
                        </a:solidFill>
                      </a:endParaRPr>
                    </a:p>
                  </a:txBody>
                  <a:tcPr/>
                </a:tc>
                <a:tc>
                  <a:txBody>
                    <a:bodyPr/>
                    <a:p>
                      <a:pPr>
                        <a:buNone/>
                      </a:pPr>
                      <a:r>
                        <a:rPr lang="en-US" altLang="en-US">
                          <a:solidFill>
                            <a:srgbClr val="FF0000"/>
                          </a:solidFill>
                        </a:rPr>
                        <a:t>10 bytes </a:t>
                      </a:r>
                      <a:endParaRPr lang="en-US" altLang="en-US">
                        <a:solidFill>
                          <a:srgbClr val="FF0000"/>
                        </a:solidFill>
                      </a:endParaRPr>
                    </a:p>
                  </a:txBody>
                  <a:tcPr/>
                </a:tc>
                <a:tc>
                  <a:txBody>
                    <a:bodyPr/>
                    <a:p>
                      <a:pPr>
                        <a:buNone/>
                      </a:pPr>
                      <a:r>
                        <a:rPr lang="en-US" altLang="en-US">
                          <a:solidFill>
                            <a:srgbClr val="FF0000"/>
                          </a:solidFill>
                        </a:rPr>
                        <a:t>3.4*10^-4932 đến 1.1*10^4932</a:t>
                      </a:r>
                      <a:endParaRPr lang="en-US" altLang="en-US">
                        <a:solidFill>
                          <a:srgbClr val="FF0000"/>
                        </a:solidFill>
                      </a:endParaRPr>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963545" y="1567180"/>
            <a:ext cx="6264275" cy="3723005"/>
          </a:xfrm>
          <a:prstGeom prst="rect">
            <a:avLst/>
          </a:prstGeom>
          <a:noFill/>
        </p:spPr>
        <p:txBody>
          <a:bodyPr wrap="square" rtlCol="0">
            <a:spAutoFit/>
          </a:bodyPr>
          <a:p>
            <a:r>
              <a:rPr lang="en-US" altLang="en-US" sz="2800" b="1"/>
              <a:t>3.1 MỤC TIÊU</a:t>
            </a:r>
            <a:endParaRPr lang="en-US" altLang="en-US" sz="2800"/>
          </a:p>
          <a:p>
            <a:r>
              <a:rPr lang="en-US" altLang="en-US" sz="2800" b="1">
                <a:solidFill>
                  <a:srgbClr val="FF0000"/>
                </a:solidFill>
              </a:rPr>
              <a:t>3.2 NỘI DUNG</a:t>
            </a:r>
            <a:endParaRPr lang="en-US" altLang="en-US" sz="2000"/>
          </a:p>
          <a:p>
            <a:r>
              <a:rPr lang="en-US" altLang="en-US" sz="2000" b="1"/>
              <a:t>3.2.1. TỪ KHÓA</a:t>
            </a:r>
            <a:endParaRPr lang="en-US" altLang="en-US" sz="2000"/>
          </a:p>
          <a:p>
            <a:r>
              <a:rPr lang="en-US" altLang="en-US" sz="2000" b="1"/>
              <a:t>3.2.2. TÊN</a:t>
            </a:r>
            <a:endParaRPr lang="en-US" altLang="en-US" sz="2000"/>
          </a:p>
          <a:p>
            <a:r>
              <a:rPr lang="en-US" altLang="en-US" sz="2000" b="1"/>
              <a:t>3.2.3. KIỂU DỮ LIỆU</a:t>
            </a:r>
            <a:endParaRPr lang="en-US" altLang="en-US" sz="2000"/>
          </a:p>
          <a:p>
            <a:r>
              <a:rPr lang="en-US" altLang="en-US" sz="2000" b="1">
                <a:solidFill>
                  <a:srgbClr val="FF0000"/>
                </a:solidFill>
              </a:rPr>
              <a:t>3.2.4. GHI CHÚ</a:t>
            </a:r>
            <a:endParaRPr lang="en-US" altLang="en-US" sz="2000"/>
          </a:p>
          <a:p>
            <a:r>
              <a:rPr lang="en-US" altLang="en-US" sz="2000" b="1"/>
              <a:t>3.2.5. KHAI BÁO BIẾN</a:t>
            </a:r>
            <a:endParaRPr lang="en-US" altLang="en-US" sz="2000"/>
          </a:p>
          <a:p>
            <a:r>
              <a:rPr lang="en-US" altLang="en-US" sz="2000"/>
              <a:t>3.2.5.1. Tên biến.</a:t>
            </a:r>
            <a:endParaRPr lang="en-US" altLang="en-US" sz="2000"/>
          </a:p>
          <a:p>
            <a:r>
              <a:rPr lang="en-US" altLang="en-US" sz="2000"/>
              <a:t>3.2.5.2. Khai báo biến.</a:t>
            </a:r>
            <a:endParaRPr lang="en-US" altLang="en-US" sz="2000"/>
          </a:p>
          <a:p>
            <a:r>
              <a:rPr lang="en-US" altLang="en-US" sz="2000"/>
              <a:t>3.2.5.3. Vừa khai báo vừa khởi gán.</a:t>
            </a:r>
            <a:endParaRPr lang="en-US" altLang="en-US" sz="2000"/>
          </a:p>
          <a:p>
            <a:r>
              <a:rPr lang="en-US" altLang="en-US" sz="2000"/>
              <a:t>3.2.5.4. Phạm vi của biến.</a:t>
            </a:r>
            <a:endParaRPr lang="en-US"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052695" y="152400"/>
            <a:ext cx="2086610" cy="368300"/>
          </a:xfrm>
          <a:prstGeom prst="rect">
            <a:avLst/>
          </a:prstGeom>
          <a:noFill/>
        </p:spPr>
        <p:txBody>
          <a:bodyPr wrap="none" rtlCol="0" anchor="t">
            <a:spAutoFit/>
          </a:bodyPr>
          <a:p>
            <a:r>
              <a:rPr lang="en-US" altLang="en-US" b="1">
                <a:solidFill>
                  <a:srgbClr val="FF0000"/>
                </a:solidFill>
                <a:sym typeface="+mn-ea"/>
              </a:rPr>
              <a:t>3.2.4. GHI CHÚ</a:t>
            </a:r>
            <a:endParaRPr lang="en-US"/>
          </a:p>
        </p:txBody>
      </p:sp>
      <p:sp>
        <p:nvSpPr>
          <p:cNvPr id="3" name="Text Box 2"/>
          <p:cNvSpPr txBox="1"/>
          <p:nvPr/>
        </p:nvSpPr>
        <p:spPr>
          <a:xfrm>
            <a:off x="473710" y="659765"/>
            <a:ext cx="9634220" cy="922020"/>
          </a:xfrm>
          <a:prstGeom prst="rect">
            <a:avLst/>
          </a:prstGeom>
          <a:noFill/>
          <a:ln>
            <a:solidFill>
              <a:schemeClr val="accent1"/>
            </a:solidFill>
          </a:ln>
        </p:spPr>
        <p:txBody>
          <a:bodyPr wrap="square" rtlCol="0" anchor="t">
            <a:spAutoFit/>
          </a:bodyPr>
          <a:p>
            <a:r>
              <a:rPr lang="en-US" altLang="en-US"/>
              <a:t>	</a:t>
            </a:r>
            <a:r>
              <a:rPr lang="en-US"/>
              <a:t>Trong khi lập trình cần phải ghi chú để giải thích các biến, hằng, thao tác xử lý giúp cho chương trình rõ ràng dễ hiểu, dễ nhớ, dễ sửa chữa và để người khác đọc vào dễ hiểu. Trong C có các ghi chú sau: // hoặc /* nội dung ghi chú */</a:t>
            </a:r>
            <a:endParaRPr lang="en-US"/>
          </a:p>
        </p:txBody>
      </p:sp>
      <p:sp>
        <p:nvSpPr>
          <p:cNvPr id="4" name="Text Box 3"/>
          <p:cNvSpPr txBox="1"/>
          <p:nvPr/>
        </p:nvSpPr>
        <p:spPr>
          <a:xfrm>
            <a:off x="3616325" y="1721485"/>
            <a:ext cx="4223385" cy="3692525"/>
          </a:xfrm>
          <a:prstGeom prst="rect">
            <a:avLst/>
          </a:prstGeom>
          <a:solidFill>
            <a:srgbClr val="483C48"/>
          </a:solidFill>
        </p:spPr>
        <p:txBody>
          <a:bodyPr wrap="square" rtlCol="0" anchor="t">
            <a:spAutoFit/>
          </a:bodyPr>
          <a:p>
            <a:r>
              <a:rPr lang="en-US" u="sng">
                <a:solidFill>
                  <a:schemeClr val="bg1"/>
                </a:solidFill>
              </a:rPr>
              <a:t>Ví dụ 3 :</a:t>
            </a:r>
            <a:endParaRPr lang="en-US" u="sng">
              <a:solidFill>
                <a:schemeClr val="bg1"/>
              </a:solidFill>
            </a:endParaRPr>
          </a:p>
          <a:p>
            <a:endParaRPr lang="en-US">
              <a:solidFill>
                <a:schemeClr val="bg1"/>
              </a:solidFill>
            </a:endParaRPr>
          </a:p>
          <a:p>
            <a:r>
              <a:rPr lang="en-US">
                <a:solidFill>
                  <a:schemeClr val="bg1"/>
                </a:solidFill>
              </a:rPr>
              <a:t>void main()</a:t>
            </a:r>
            <a:endParaRPr lang="en-US">
              <a:solidFill>
                <a:schemeClr val="bg1"/>
              </a:solidFill>
            </a:endParaRPr>
          </a:p>
          <a:p>
            <a:r>
              <a:rPr lang="en-US">
                <a:solidFill>
                  <a:schemeClr val="bg1"/>
                </a:solidFill>
              </a:rPr>
              <a:t>{</a:t>
            </a:r>
            <a:endParaRPr lang="en-US">
              <a:solidFill>
                <a:schemeClr val="bg1"/>
              </a:solidFill>
            </a:endParaRPr>
          </a:p>
          <a:p>
            <a:r>
              <a:rPr lang="en-US">
                <a:solidFill>
                  <a:schemeClr val="bg1"/>
                </a:solidFill>
              </a:rPr>
              <a:t>int a, b;    //khai bao bien t kieu int</a:t>
            </a:r>
            <a:endParaRPr lang="en-US">
              <a:solidFill>
                <a:schemeClr val="bg1"/>
              </a:solidFill>
            </a:endParaRPr>
          </a:p>
          <a:p>
            <a:r>
              <a:rPr lang="en-US">
                <a:solidFill>
                  <a:schemeClr val="bg1"/>
                </a:solidFill>
              </a:rPr>
              <a:t>a = 1;    //gan 1 cho a</a:t>
            </a:r>
            <a:endParaRPr lang="en-US">
              <a:solidFill>
                <a:schemeClr val="bg1"/>
              </a:solidFill>
            </a:endParaRPr>
          </a:p>
          <a:p>
            <a:r>
              <a:rPr lang="en-US">
                <a:solidFill>
                  <a:schemeClr val="bg1"/>
                </a:solidFill>
              </a:rPr>
              <a:t>b =3;    //gan 3 cho b</a:t>
            </a:r>
            <a:endParaRPr lang="en-US">
              <a:solidFill>
                <a:schemeClr val="bg1"/>
              </a:solidFill>
            </a:endParaRPr>
          </a:p>
          <a:p>
            <a:r>
              <a:rPr lang="en-US">
                <a:solidFill>
                  <a:schemeClr val="bg1"/>
                </a:solidFill>
              </a:rPr>
              <a:t>/* thuat toan tim so lon nhat la</a:t>
            </a:r>
            <a:endParaRPr lang="en-US">
              <a:solidFill>
                <a:schemeClr val="bg1"/>
              </a:solidFill>
            </a:endParaRPr>
          </a:p>
          <a:p>
            <a:r>
              <a:rPr lang="en-US">
                <a:solidFill>
                  <a:schemeClr val="bg1"/>
                </a:solidFill>
              </a:rPr>
              <a:t>neu a lon hon b thi a lon nhat</a:t>
            </a:r>
            <a:endParaRPr lang="en-US">
              <a:solidFill>
                <a:schemeClr val="bg1"/>
              </a:solidFill>
            </a:endParaRPr>
          </a:p>
          <a:p>
            <a:r>
              <a:rPr lang="en-US">
                <a:solidFill>
                  <a:schemeClr val="bg1"/>
                </a:solidFill>
              </a:rPr>
              <a:t>nguoc lai b lon nhat */</a:t>
            </a:r>
            <a:endParaRPr lang="en-US">
              <a:solidFill>
                <a:schemeClr val="bg1"/>
              </a:solidFill>
            </a:endParaRPr>
          </a:p>
          <a:p>
            <a:r>
              <a:rPr lang="en-US">
                <a:solidFill>
                  <a:schemeClr val="bg1"/>
                </a:solidFill>
              </a:rPr>
              <a:t>if (a &gt; b) printf("max: %d", a);</a:t>
            </a:r>
            <a:endParaRPr lang="en-US">
              <a:solidFill>
                <a:schemeClr val="bg1"/>
              </a:solidFill>
            </a:endParaRPr>
          </a:p>
          <a:p>
            <a:r>
              <a:rPr lang="en-US">
                <a:solidFill>
                  <a:schemeClr val="bg1"/>
                </a:solidFill>
              </a:rPr>
              <a:t>else printf("max: %d", b);</a:t>
            </a:r>
            <a:endParaRPr lang="en-US">
              <a:solidFill>
                <a:schemeClr val="bg1"/>
              </a:solidFill>
            </a:endParaRPr>
          </a:p>
          <a:p>
            <a:r>
              <a:rPr lang="en-US">
                <a:solidFill>
                  <a:schemeClr val="bg1"/>
                </a:solidFill>
              </a:rPr>
              <a:t>}</a:t>
            </a:r>
            <a:endParaRPr lang="en-US">
              <a:solidFill>
                <a:schemeClr val="bg1"/>
              </a:solidFill>
            </a:endParaRPr>
          </a:p>
        </p:txBody>
      </p:sp>
      <p:sp>
        <p:nvSpPr>
          <p:cNvPr id="5" name="Text Box 4"/>
          <p:cNvSpPr txBox="1"/>
          <p:nvPr/>
        </p:nvSpPr>
        <p:spPr>
          <a:xfrm>
            <a:off x="473710" y="5522595"/>
            <a:ext cx="10718800" cy="922020"/>
          </a:xfrm>
          <a:prstGeom prst="rect">
            <a:avLst/>
          </a:prstGeom>
          <a:noFill/>
        </p:spPr>
        <p:txBody>
          <a:bodyPr wrap="square" rtlCol="0" anchor="t">
            <a:spAutoFit/>
          </a:bodyPr>
          <a:p>
            <a:r>
              <a:rPr lang="en-US" altLang="en-US"/>
              <a:t>	</a:t>
            </a:r>
            <a:r>
              <a:rPr lang="en-US"/>
              <a:t>Khi biên dịch chương trình, C gặp cặp dấu ghi chú sẽ không dịch ra ngôn ngữ máy.</a:t>
            </a:r>
            <a:endParaRPr lang="en-US"/>
          </a:p>
          <a:p>
            <a:r>
              <a:rPr lang="en-US" altLang="en-US"/>
              <a:t>	</a:t>
            </a:r>
            <a:r>
              <a:rPr lang="en-US"/>
              <a:t>Tóm lại, đối với ghi chú dạng // dùng để ghi chú một hàng và dạng /* …. */ có thể ghi chú một hàng hoặc nhiều hàng.</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963545" y="1567180"/>
            <a:ext cx="6264275" cy="3723005"/>
          </a:xfrm>
          <a:prstGeom prst="rect">
            <a:avLst/>
          </a:prstGeom>
          <a:noFill/>
        </p:spPr>
        <p:txBody>
          <a:bodyPr wrap="square" rtlCol="0">
            <a:spAutoFit/>
          </a:bodyPr>
          <a:p>
            <a:r>
              <a:rPr lang="en-US" altLang="en-US" sz="2800" b="1"/>
              <a:t>3.1 MỤC TIÊU</a:t>
            </a:r>
            <a:endParaRPr lang="en-US" altLang="en-US" sz="2800"/>
          </a:p>
          <a:p>
            <a:r>
              <a:rPr lang="en-US" altLang="en-US" sz="2800" b="1">
                <a:solidFill>
                  <a:srgbClr val="FF0000"/>
                </a:solidFill>
              </a:rPr>
              <a:t>3.2 NỘI DUNG</a:t>
            </a:r>
            <a:endParaRPr lang="en-US" altLang="en-US" sz="2000"/>
          </a:p>
          <a:p>
            <a:r>
              <a:rPr lang="en-US" altLang="en-US" sz="2000" b="1"/>
              <a:t>3.2.1. TỪ KHÓA</a:t>
            </a:r>
            <a:endParaRPr lang="en-US" altLang="en-US" sz="2000"/>
          </a:p>
          <a:p>
            <a:r>
              <a:rPr lang="en-US" altLang="en-US" sz="2000" b="1"/>
              <a:t>3.2.2. TÊN</a:t>
            </a:r>
            <a:endParaRPr lang="en-US" altLang="en-US" sz="2000"/>
          </a:p>
          <a:p>
            <a:r>
              <a:rPr lang="en-US" altLang="en-US" sz="2000" b="1"/>
              <a:t>3.2.3. KIỂU DỮ LIỆU</a:t>
            </a:r>
            <a:endParaRPr lang="en-US" altLang="en-US" sz="2000"/>
          </a:p>
          <a:p>
            <a:r>
              <a:rPr lang="en-US" altLang="en-US" sz="2000" b="1"/>
              <a:t>3.2.4. GHI CHÚ</a:t>
            </a:r>
            <a:endParaRPr lang="en-US" altLang="en-US" sz="2000"/>
          </a:p>
          <a:p>
            <a:r>
              <a:rPr lang="en-US" altLang="en-US" sz="2000" b="1">
                <a:solidFill>
                  <a:srgbClr val="FF0000"/>
                </a:solidFill>
              </a:rPr>
              <a:t>3.2.5. KHAI BÁO BIẾN</a:t>
            </a:r>
            <a:endParaRPr lang="en-US" altLang="en-US" sz="2000"/>
          </a:p>
          <a:p>
            <a:r>
              <a:rPr lang="en-US" altLang="en-US" sz="2000"/>
              <a:t>3.2.5.1. Tên biến.</a:t>
            </a:r>
            <a:endParaRPr lang="en-US" altLang="en-US" sz="2000"/>
          </a:p>
          <a:p>
            <a:r>
              <a:rPr lang="en-US" altLang="en-US" sz="2000"/>
              <a:t>3.2.5.2. Khai báo biến.</a:t>
            </a:r>
            <a:endParaRPr lang="en-US" altLang="en-US" sz="2000"/>
          </a:p>
          <a:p>
            <a:r>
              <a:rPr lang="en-US" altLang="en-US" sz="2000"/>
              <a:t>3.2.5.3. Vừa khai báo vừa khởi gán.</a:t>
            </a:r>
            <a:endParaRPr lang="en-US" altLang="en-US" sz="2000"/>
          </a:p>
          <a:p>
            <a:r>
              <a:rPr lang="en-US" altLang="en-US" sz="2000"/>
              <a:t>3.2.5.4. Phạm vi của biến.</a:t>
            </a:r>
            <a:endParaRPr lang="en-US"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625975" y="140335"/>
            <a:ext cx="2940685" cy="368300"/>
          </a:xfrm>
          <a:prstGeom prst="rect">
            <a:avLst/>
          </a:prstGeom>
          <a:noFill/>
        </p:spPr>
        <p:txBody>
          <a:bodyPr wrap="none" rtlCol="0" anchor="t">
            <a:spAutoFit/>
          </a:bodyPr>
          <a:p>
            <a:r>
              <a:rPr lang="en-US" altLang="en-US" b="1">
                <a:solidFill>
                  <a:srgbClr val="FF0000"/>
                </a:solidFill>
                <a:sym typeface="+mn-ea"/>
              </a:rPr>
              <a:t>3.2.5. KHAI BÁO BIẾN</a:t>
            </a:r>
            <a:endParaRPr lang="en-US"/>
          </a:p>
        </p:txBody>
      </p:sp>
      <p:sp>
        <p:nvSpPr>
          <p:cNvPr id="3" name="Text Box 2"/>
          <p:cNvSpPr txBox="1"/>
          <p:nvPr/>
        </p:nvSpPr>
        <p:spPr>
          <a:xfrm>
            <a:off x="673735" y="508635"/>
            <a:ext cx="3861435" cy="645160"/>
          </a:xfrm>
          <a:prstGeom prst="rect">
            <a:avLst/>
          </a:prstGeom>
          <a:noFill/>
          <a:ln>
            <a:solidFill>
              <a:schemeClr val="accent1"/>
            </a:solidFill>
          </a:ln>
        </p:spPr>
        <p:txBody>
          <a:bodyPr wrap="square" rtlCol="0" anchor="t">
            <a:spAutoFit/>
          </a:bodyPr>
          <a:p>
            <a:r>
              <a:rPr lang="en-US" b="1"/>
              <a:t>3.2.5.1 Tên biến</a:t>
            </a:r>
            <a:endParaRPr lang="en-US"/>
          </a:p>
          <a:p>
            <a:r>
              <a:rPr lang="en-US"/>
              <a:t>Cách đặt tên biến như mục 2.</a:t>
            </a:r>
            <a:endParaRPr lang="en-US"/>
          </a:p>
        </p:txBody>
      </p:sp>
      <p:sp>
        <p:nvSpPr>
          <p:cNvPr id="4" name="Text Box 3"/>
          <p:cNvSpPr txBox="1"/>
          <p:nvPr/>
        </p:nvSpPr>
        <p:spPr>
          <a:xfrm>
            <a:off x="673735" y="1273810"/>
            <a:ext cx="9373235" cy="2584450"/>
          </a:xfrm>
          <a:prstGeom prst="rect">
            <a:avLst/>
          </a:prstGeom>
          <a:noFill/>
          <a:ln>
            <a:solidFill>
              <a:schemeClr val="accent1"/>
            </a:solidFill>
          </a:ln>
        </p:spPr>
        <p:txBody>
          <a:bodyPr wrap="square" rtlCol="0" anchor="t">
            <a:spAutoFit/>
          </a:bodyPr>
          <a:p>
            <a:r>
              <a:rPr lang="en-US" b="1"/>
              <a:t>3.2.5.2 Khai báo biến</a:t>
            </a:r>
            <a:endParaRPr lang="en-US"/>
          </a:p>
          <a:p>
            <a:r>
              <a:rPr lang="en-US" altLang="en-US"/>
              <a:t>- </a:t>
            </a:r>
            <a:r>
              <a:rPr lang="en-US"/>
              <a:t>Cú pháp</a:t>
            </a:r>
            <a:endParaRPr lang="en-US"/>
          </a:p>
          <a:p>
            <a:r>
              <a:rPr lang="en-US" b="1"/>
              <a:t>Kiểu dữ liệu</a:t>
            </a:r>
            <a:r>
              <a:rPr lang="en-US"/>
              <a:t> </a:t>
            </a:r>
            <a:r>
              <a:rPr lang="en-US" b="1" i="1"/>
              <a:t>Danh sách tên biến</a:t>
            </a:r>
            <a:r>
              <a:rPr lang="en-US"/>
              <a:t>;</a:t>
            </a:r>
            <a:endParaRPr lang="en-US"/>
          </a:p>
          <a:p>
            <a:endParaRPr lang="en-US"/>
          </a:p>
          <a:p>
            <a:r>
              <a:rPr lang="en-US" altLang="en-US"/>
              <a:t>- </a:t>
            </a:r>
            <a:r>
              <a:rPr lang="en-US"/>
              <a:t>Kiểu dữ liệu: 1 trong các kiểu ở mục 3</a:t>
            </a:r>
            <a:endParaRPr lang="en-US"/>
          </a:p>
          <a:p>
            <a:r>
              <a:rPr lang="en-US" altLang="en-US"/>
              <a:t>	        </a:t>
            </a:r>
            <a:r>
              <a:rPr lang="en-US"/>
              <a:t>Danh sách tên biến: gồm các tên biến có cùng kiểu dữ liệu, mỗi tên biến cách nhau dấu phẩy (,), cuối cùng là dấu chấm phẩy (;).</a:t>
            </a:r>
            <a:endParaRPr lang="en-US"/>
          </a:p>
          <a:p>
            <a:endParaRPr lang="en-US"/>
          </a:p>
          <a:p>
            <a:r>
              <a:rPr lang="en-US" altLang="en-US"/>
              <a:t>- </a:t>
            </a:r>
            <a:r>
              <a:rPr lang="en-US"/>
              <a:t>Khi khai báo biến nên đặt tên biến theo quy tắc </a:t>
            </a:r>
            <a:r>
              <a:rPr lang="en-US" b="1"/>
              <a:t>Hungarian Notation</a:t>
            </a:r>
            <a:endParaRPr lang="en-US" b="1"/>
          </a:p>
        </p:txBody>
      </p:sp>
      <p:sp>
        <p:nvSpPr>
          <p:cNvPr id="5" name="Text Box 4"/>
          <p:cNvSpPr txBox="1"/>
          <p:nvPr/>
        </p:nvSpPr>
        <p:spPr>
          <a:xfrm>
            <a:off x="673735" y="3977640"/>
            <a:ext cx="7614285" cy="1198880"/>
          </a:xfrm>
          <a:prstGeom prst="rect">
            <a:avLst/>
          </a:prstGeom>
          <a:solidFill>
            <a:srgbClr val="483C48"/>
          </a:solidFill>
        </p:spPr>
        <p:txBody>
          <a:bodyPr wrap="square" rtlCol="0" anchor="t">
            <a:spAutoFit/>
          </a:bodyPr>
          <a:p>
            <a:r>
              <a:rPr lang="en-US" u="sng">
                <a:solidFill>
                  <a:schemeClr val="bg1"/>
                </a:solidFill>
              </a:rPr>
              <a:t>Ví dụ 4 :</a:t>
            </a:r>
            <a:endParaRPr lang="en-US" u="sng">
              <a:solidFill>
                <a:schemeClr val="bg1"/>
              </a:solidFill>
            </a:endParaRPr>
          </a:p>
          <a:p>
            <a:r>
              <a:rPr lang="en-US">
                <a:solidFill>
                  <a:schemeClr val="bg1"/>
                </a:solidFill>
              </a:rPr>
              <a:t>int ituoi; //khai báo biến ituoi có kiểu int</a:t>
            </a:r>
            <a:endParaRPr lang="en-US">
              <a:solidFill>
                <a:schemeClr val="bg1"/>
              </a:solidFill>
            </a:endParaRPr>
          </a:p>
          <a:p>
            <a:r>
              <a:rPr lang="en-US">
                <a:solidFill>
                  <a:schemeClr val="bg1"/>
                </a:solidFill>
              </a:rPr>
              <a:t>float fTrongluong; //khai báo biến fTrongluong có kiểu long</a:t>
            </a:r>
            <a:endParaRPr lang="en-US">
              <a:solidFill>
                <a:schemeClr val="bg1"/>
              </a:solidFill>
            </a:endParaRPr>
          </a:p>
          <a:p>
            <a:r>
              <a:rPr lang="en-US">
                <a:solidFill>
                  <a:schemeClr val="bg1"/>
                </a:solidFill>
              </a:rPr>
              <a:t>char ckitu1, ckitu2; //khai báo biến ckitu1, ckitu2 có kiểu char</a:t>
            </a:r>
            <a:endParaRPr lang="en-US">
              <a:solidFill>
                <a:schemeClr val="bg1"/>
              </a:solidFill>
            </a:endParaRPr>
          </a:p>
        </p:txBody>
      </p:sp>
      <p:sp>
        <p:nvSpPr>
          <p:cNvPr id="6" name="Text Box 5"/>
          <p:cNvSpPr txBox="1"/>
          <p:nvPr/>
        </p:nvSpPr>
        <p:spPr>
          <a:xfrm>
            <a:off x="673735" y="5276215"/>
            <a:ext cx="11454130" cy="1476375"/>
          </a:xfrm>
          <a:prstGeom prst="rect">
            <a:avLst/>
          </a:prstGeom>
          <a:noFill/>
        </p:spPr>
        <p:txBody>
          <a:bodyPr wrap="square" rtlCol="0" anchor="t">
            <a:spAutoFit/>
          </a:bodyPr>
          <a:p>
            <a:r>
              <a:rPr lang="en-US"/>
              <a:t>Các biến khai báo trên theo quy tắc </a:t>
            </a:r>
            <a:r>
              <a:rPr lang="en-US" b="1"/>
              <a:t>Hungarian Notation</a:t>
            </a:r>
            <a:r>
              <a:rPr lang="en-US"/>
              <a:t>. Nghĩa là biến ituoi là kiểu </a:t>
            </a:r>
            <a:r>
              <a:rPr lang="en-US" b="1"/>
              <a:t>int</a:t>
            </a:r>
            <a:r>
              <a:rPr lang="en-US"/>
              <a:t>, bạn</a:t>
            </a:r>
            <a:endParaRPr lang="en-US"/>
          </a:p>
          <a:p>
            <a:r>
              <a:rPr lang="en-US"/>
              <a:t>thêm chữ i (kí tự đầu của kiểu) vào đầu tên biến </a:t>
            </a:r>
            <a:r>
              <a:rPr lang="en-US" b="1"/>
              <a:t>tuoi</a:t>
            </a:r>
            <a:r>
              <a:rPr lang="en-US"/>
              <a:t> để trong quá trình lập trình hoặc sau này</a:t>
            </a:r>
            <a:endParaRPr lang="en-US"/>
          </a:p>
          <a:p>
            <a:r>
              <a:rPr lang="en-US"/>
              <a:t>xem lại, sửa chữa… bạn dễ dàng nhận ra biến </a:t>
            </a:r>
            <a:r>
              <a:rPr lang="en-US" b="1"/>
              <a:t>ituoi có kiểu int</a:t>
            </a:r>
            <a:r>
              <a:rPr lang="en-US"/>
              <a:t> mà không cần phải di chuyển đến phần khai báo mới biết kiể.u của biến này. Tương tự cho biến </a:t>
            </a:r>
            <a:r>
              <a:rPr lang="en-US" b="1"/>
              <a:t>fTrongluong</a:t>
            </a:r>
            <a:r>
              <a:rPr lang="en-US"/>
              <a:t>, bạn nhìn vào là biết ngay biến này có kiểu </a:t>
            </a:r>
            <a:r>
              <a:rPr lang="en-US" b="1"/>
              <a:t>float</a:t>
            </a:r>
            <a:r>
              <a:rPr lang="en-US"/>
              <a: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35965" y="305435"/>
            <a:ext cx="9048750" cy="922020"/>
          </a:xfrm>
          <a:prstGeom prst="rect">
            <a:avLst/>
          </a:prstGeom>
          <a:noFill/>
          <a:ln>
            <a:solidFill>
              <a:schemeClr val="accent1"/>
            </a:solidFill>
          </a:ln>
        </p:spPr>
        <p:txBody>
          <a:bodyPr wrap="square" rtlCol="0" anchor="t">
            <a:spAutoFit/>
          </a:bodyPr>
          <a:p>
            <a:r>
              <a:rPr lang="en-US" b="1"/>
              <a:t>3.2.5.3 Vừa khai báo vừa khởi gán</a:t>
            </a:r>
            <a:endParaRPr lang="en-US"/>
          </a:p>
          <a:p>
            <a:r>
              <a:rPr lang="en-US"/>
              <a:t>Có thể kết hợp việc khai báo với toán tử gán để biến nhận ngay giá trị cùng lúc với khai báo.</a:t>
            </a:r>
            <a:endParaRPr lang="en-US"/>
          </a:p>
        </p:txBody>
      </p:sp>
      <p:sp>
        <p:nvSpPr>
          <p:cNvPr id="3" name="Text Box 2"/>
          <p:cNvSpPr txBox="1"/>
          <p:nvPr/>
        </p:nvSpPr>
        <p:spPr>
          <a:xfrm>
            <a:off x="2432685" y="1375410"/>
            <a:ext cx="7326630" cy="5077460"/>
          </a:xfrm>
          <a:prstGeom prst="rect">
            <a:avLst/>
          </a:prstGeom>
          <a:solidFill>
            <a:srgbClr val="483C48"/>
          </a:solidFill>
        </p:spPr>
        <p:txBody>
          <a:bodyPr wrap="square" rtlCol="0" anchor="t">
            <a:spAutoFit/>
          </a:bodyPr>
          <a:p>
            <a:r>
              <a:rPr lang="en-US" u="sng">
                <a:solidFill>
                  <a:schemeClr val="bg1"/>
                </a:solidFill>
              </a:rPr>
              <a:t>Ví dụ 5 :</a:t>
            </a:r>
            <a:endParaRPr lang="en-US" u="sng">
              <a:solidFill>
                <a:schemeClr val="bg1"/>
              </a:solidFill>
            </a:endParaRPr>
          </a:p>
          <a:p>
            <a:endParaRPr lang="en-US" u="sng">
              <a:solidFill>
                <a:schemeClr val="bg1"/>
              </a:solidFill>
            </a:endParaRPr>
          </a:p>
          <a:p>
            <a:r>
              <a:rPr lang="en-US">
                <a:solidFill>
                  <a:schemeClr val="bg1"/>
                </a:solidFill>
              </a:rPr>
              <a:t>Khai báo trước, gán giá trị sau:</a:t>
            </a:r>
            <a:endParaRPr lang="en-US">
              <a:solidFill>
                <a:schemeClr val="bg1"/>
              </a:solidFill>
            </a:endParaRPr>
          </a:p>
          <a:p>
            <a:r>
              <a:rPr lang="en-US">
                <a:solidFill>
                  <a:schemeClr val="bg1"/>
                </a:solidFill>
              </a:rPr>
              <a:t>void main()</a:t>
            </a:r>
            <a:endParaRPr lang="en-US">
              <a:solidFill>
                <a:schemeClr val="bg1"/>
              </a:solidFill>
            </a:endParaRPr>
          </a:p>
          <a:p>
            <a:r>
              <a:rPr lang="en-US">
                <a:solidFill>
                  <a:schemeClr val="bg1"/>
                </a:solidFill>
              </a:rPr>
              <a:t>{</a:t>
            </a:r>
            <a:endParaRPr lang="en-US">
              <a:solidFill>
                <a:schemeClr val="bg1"/>
              </a:solidFill>
            </a:endParaRPr>
          </a:p>
          <a:p>
            <a:r>
              <a:rPr lang="en-US">
                <a:solidFill>
                  <a:schemeClr val="bg1"/>
                </a:solidFill>
              </a:rPr>
              <a:t>int a, b, c;</a:t>
            </a:r>
            <a:endParaRPr lang="en-US">
              <a:solidFill>
                <a:schemeClr val="bg1"/>
              </a:solidFill>
            </a:endParaRPr>
          </a:p>
          <a:p>
            <a:r>
              <a:rPr lang="en-US">
                <a:solidFill>
                  <a:schemeClr val="bg1"/>
                </a:solidFill>
              </a:rPr>
              <a:t>a = 1;</a:t>
            </a:r>
            <a:endParaRPr lang="en-US">
              <a:solidFill>
                <a:schemeClr val="bg1"/>
              </a:solidFill>
            </a:endParaRPr>
          </a:p>
          <a:p>
            <a:r>
              <a:rPr lang="en-US">
                <a:solidFill>
                  <a:schemeClr val="bg1"/>
                </a:solidFill>
              </a:rPr>
              <a:t>b = 2;</a:t>
            </a:r>
            <a:endParaRPr lang="en-US">
              <a:solidFill>
                <a:schemeClr val="bg1"/>
              </a:solidFill>
            </a:endParaRPr>
          </a:p>
          <a:p>
            <a:r>
              <a:rPr lang="en-US">
                <a:solidFill>
                  <a:schemeClr val="bg1"/>
                </a:solidFill>
              </a:rPr>
              <a:t>c = 5;</a:t>
            </a:r>
            <a:endParaRPr lang="en-US">
              <a:solidFill>
                <a:schemeClr val="bg1"/>
              </a:solidFill>
            </a:endParaRPr>
          </a:p>
          <a:p>
            <a:r>
              <a:rPr lang="en-US">
                <a:solidFill>
                  <a:schemeClr val="bg1"/>
                </a:solidFill>
              </a:rPr>
              <a:t>…</a:t>
            </a:r>
            <a:endParaRPr lang="en-US">
              <a:solidFill>
                <a:schemeClr val="bg1"/>
              </a:solidFill>
            </a:endParaRPr>
          </a:p>
          <a:p>
            <a:r>
              <a:rPr lang="en-US">
                <a:solidFill>
                  <a:schemeClr val="bg1"/>
                </a:solidFill>
              </a:rPr>
              <a:t>}</a:t>
            </a:r>
            <a:endParaRPr lang="en-US">
              <a:solidFill>
                <a:schemeClr val="bg1"/>
              </a:solidFill>
            </a:endParaRPr>
          </a:p>
          <a:p>
            <a:endParaRPr lang="en-US">
              <a:solidFill>
                <a:schemeClr val="bg1"/>
              </a:solidFill>
            </a:endParaRPr>
          </a:p>
          <a:p>
            <a:r>
              <a:rPr lang="en-US">
                <a:solidFill>
                  <a:schemeClr val="bg1"/>
                </a:solidFill>
              </a:rPr>
              <a:t>Vừa khai báo vừa gán giá trị:</a:t>
            </a:r>
            <a:endParaRPr lang="en-US">
              <a:solidFill>
                <a:schemeClr val="bg1"/>
              </a:solidFill>
            </a:endParaRPr>
          </a:p>
          <a:p>
            <a:r>
              <a:rPr lang="en-US">
                <a:solidFill>
                  <a:schemeClr val="bg1"/>
                </a:solidFill>
              </a:rPr>
              <a:t>void main()</a:t>
            </a:r>
            <a:endParaRPr lang="en-US">
              <a:solidFill>
                <a:schemeClr val="bg1"/>
              </a:solidFill>
            </a:endParaRPr>
          </a:p>
          <a:p>
            <a:r>
              <a:rPr lang="en-US">
                <a:solidFill>
                  <a:schemeClr val="bg1"/>
                </a:solidFill>
              </a:rPr>
              <a:t>{</a:t>
            </a:r>
            <a:endParaRPr lang="en-US">
              <a:solidFill>
                <a:schemeClr val="bg1"/>
              </a:solidFill>
            </a:endParaRPr>
          </a:p>
          <a:p>
            <a:r>
              <a:rPr lang="en-US">
                <a:solidFill>
                  <a:schemeClr val="bg1"/>
                </a:solidFill>
              </a:rPr>
              <a:t>int a = 1, b = 2, c = 5;</a:t>
            </a:r>
            <a:endParaRPr lang="en-US">
              <a:solidFill>
                <a:schemeClr val="bg1"/>
              </a:solidFill>
            </a:endParaRPr>
          </a:p>
          <a:p>
            <a:r>
              <a:rPr lang="en-US">
                <a:solidFill>
                  <a:schemeClr val="bg1"/>
                </a:solidFill>
              </a:rPr>
              <a:t>…</a:t>
            </a:r>
            <a:endParaRPr lang="en-US">
              <a:solidFill>
                <a:schemeClr val="bg1"/>
              </a:solidFill>
            </a:endParaRPr>
          </a:p>
          <a:p>
            <a:r>
              <a:rPr lang="en-US">
                <a:solidFill>
                  <a:schemeClr val="bg1"/>
                </a:solidFill>
              </a:rPr>
              <a:t>}</a:t>
            </a:r>
            <a:endParaRPr lang="en-US">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48970" y="358140"/>
            <a:ext cx="9248775" cy="1198880"/>
          </a:xfrm>
          <a:prstGeom prst="rect">
            <a:avLst/>
          </a:prstGeom>
          <a:noFill/>
          <a:ln>
            <a:solidFill>
              <a:schemeClr val="accent1"/>
            </a:solidFill>
          </a:ln>
        </p:spPr>
        <p:txBody>
          <a:bodyPr wrap="square" rtlCol="0" anchor="t">
            <a:spAutoFit/>
          </a:bodyPr>
          <a:p>
            <a:r>
              <a:rPr lang="en-US" b="1"/>
              <a:t>3.2.5.4 Phạm vi của biến</a:t>
            </a:r>
            <a:endParaRPr lang="en-US"/>
          </a:p>
          <a:p>
            <a:r>
              <a:rPr lang="en-US"/>
              <a:t>Khi lập trình, bạn phải nắm rõ phạm vi của biến. Nếu khai báo và sử dụng không đúng, không rõ ràng sẽ dẫn đến sai sót khó kiểm soát được, vì vậy bạn cần phải xác định đúng vị trí, phạm vi sử dụng biến trước khi sử dụng biến.</a:t>
            </a:r>
            <a:endParaRPr lang="en-US"/>
          </a:p>
        </p:txBody>
      </p:sp>
      <p:sp>
        <p:nvSpPr>
          <p:cNvPr id="3" name="Text Box 2"/>
          <p:cNvSpPr txBox="1"/>
          <p:nvPr/>
        </p:nvSpPr>
        <p:spPr>
          <a:xfrm>
            <a:off x="648970" y="2275840"/>
            <a:ext cx="8977630" cy="2306955"/>
          </a:xfrm>
          <a:prstGeom prst="rect">
            <a:avLst/>
          </a:prstGeom>
          <a:noFill/>
        </p:spPr>
        <p:txBody>
          <a:bodyPr wrap="square" rtlCol="0">
            <a:spAutoFit/>
          </a:bodyPr>
          <a:p>
            <a:r>
              <a:rPr lang="en-US" altLang="en-US"/>
              <a:t>- Khai báo biến ngoài (biến toàn cục): Vị trí biến đặt bên ngoài tất cả các hàm, cấu trúc... Các biến này có ảnh hưởng đến toàn bộ chương trình. Chu trình sống của nó là bắt đầu chạy chương trình đến lúc kết thúc chương trình.</a:t>
            </a:r>
            <a:endParaRPr lang="en-US" altLang="en-US"/>
          </a:p>
          <a:p>
            <a:endParaRPr lang="en-US" altLang="en-US"/>
          </a:p>
          <a:p>
            <a:r>
              <a:rPr lang="en-US" altLang="en-US"/>
              <a:t>- Khai báo biến trong (biến cục bộ): Vị trí biến đặt bên trong hàm, cấu trúc... Chỉ ảnh hưởng nội bộ bên trong hàm, cấu trúc đó... Chu trình sống của nó bắt đầu từ lúc hàm, cấu trúc được gọi thực hiện đến lúc thực hiện xong.</a:t>
            </a:r>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ounded Rectangle 1"/>
          <p:cNvSpPr/>
          <p:nvPr/>
        </p:nvSpPr>
        <p:spPr>
          <a:xfrm>
            <a:off x="4855210" y="323215"/>
            <a:ext cx="2481580" cy="1078230"/>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anose="02080604020202020204" pitchFamily="34" charset="0"/>
                <a:ea typeface="SimSun" pitchFamily="2" charset="-122"/>
              </a:rPr>
              <a:t>Kiểu dữ liệu</a:t>
            </a:r>
            <a:endParaRPr kumimoji="0" lang="en-US" altLang="zh-CN" sz="28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5" name="Oval 4"/>
          <p:cNvSpPr/>
          <p:nvPr/>
        </p:nvSpPr>
        <p:spPr>
          <a:xfrm>
            <a:off x="273050" y="1401445"/>
            <a:ext cx="4147820" cy="997585"/>
          </a:xfrm>
          <a:prstGeom prst="ellipse">
            <a:avLst/>
          </a:prstGeom>
          <a:gradFill rotWithShape="0">
            <a:gsLst>
              <a:gs pos="0">
                <a:srgbClr val="FBFB11"/>
              </a:gs>
              <a:gs pos="100000">
                <a:srgbClr val="838309"/>
              </a:gs>
            </a:gsLst>
            <a:lin ang="5400000" scaled="0"/>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Arial" panose="02080604020202020204" pitchFamily="34" charset="0"/>
                <a:ea typeface="SimSun" pitchFamily="2" charset="-122"/>
              </a:rPr>
              <a:t>Kiểu số nguyên (kiểu int) trong C</a:t>
            </a:r>
            <a:endParaRPr kumimoji="0" lang="zh-CN" altLang="en-US" sz="2000" b="0" i="0" u="none" strike="noStrike" cap="none" normalizeH="0" baseline="0" smtClean="0">
              <a:ln>
                <a:noFill/>
              </a:ln>
              <a:solidFill>
                <a:schemeClr val="tx1"/>
              </a:solidFill>
              <a:effectLst/>
              <a:latin typeface="Arial" panose="02080604020202020204" pitchFamily="34" charset="0"/>
              <a:ea typeface="SimSun" pitchFamily="2" charset="-122"/>
            </a:endParaRPr>
          </a:p>
        </p:txBody>
      </p:sp>
      <p:sp>
        <p:nvSpPr>
          <p:cNvPr id="3" name="Text Box 2"/>
          <p:cNvSpPr txBox="1"/>
          <p:nvPr/>
        </p:nvSpPr>
        <p:spPr>
          <a:xfrm>
            <a:off x="4641850" y="1607820"/>
            <a:ext cx="7329170" cy="1476375"/>
          </a:xfrm>
          <a:prstGeom prst="rect">
            <a:avLst/>
          </a:prstGeom>
          <a:noFill/>
        </p:spPr>
        <p:txBody>
          <a:bodyPr wrap="square" rtlCol="0">
            <a:spAutoFit/>
          </a:bodyPr>
          <a:p>
            <a:r>
              <a:rPr lang="en-US"/>
              <a:t>Bạn có thể lấy cỡ chính xác của các kiểu của các biến trên những nền tảng cụ thể, bạn có thể sử dụng toán tử </a:t>
            </a:r>
            <a:r>
              <a:rPr lang="en-US" b="1"/>
              <a:t>sizeof</a:t>
            </a:r>
            <a:r>
              <a:rPr lang="en-US"/>
              <a:t>. Biểu thức </a:t>
            </a:r>
            <a:r>
              <a:rPr lang="en-US" b="1" i="1"/>
              <a:t>sizeof(kieu)</a:t>
            </a:r>
            <a:r>
              <a:rPr lang="en-US"/>
              <a:t> trả về cỡ của đối tượng hoặc kiểu dưới dạng byte. Dưới đây là ví dụ để lấy về size của đối tượng int trên bất kỳ máy tính nào.</a:t>
            </a:r>
            <a:endParaRPr lang="en-US"/>
          </a:p>
        </p:txBody>
      </p:sp>
      <p:pic>
        <p:nvPicPr>
          <p:cNvPr id="4" name="Picture 3" descr="Screenshot from 2021-02-19 19-40-42"/>
          <p:cNvPicPr>
            <a:picLocks noChangeAspect="1"/>
          </p:cNvPicPr>
          <p:nvPr/>
        </p:nvPicPr>
        <p:blipFill>
          <a:blip r:embed="rId1"/>
          <a:stretch>
            <a:fillRect/>
          </a:stretch>
        </p:blipFill>
        <p:spPr>
          <a:xfrm>
            <a:off x="2075815" y="3084195"/>
            <a:ext cx="8039735" cy="3471545"/>
          </a:xfrm>
          <a:prstGeom prst="rect">
            <a:avLst/>
          </a:prstGeom>
        </p:spPr>
      </p:pic>
      <p:sp>
        <p:nvSpPr>
          <p:cNvPr id="6" name="Footer Placeholder 5"/>
          <p:cNvSpPr>
            <a:spLocks noGrp="1"/>
          </p:cNvSpPr>
          <p:nvPr>
            <p:ph type="ftr" sz="quarter" idx="3"/>
          </p:nvPr>
        </p:nvSpPr>
        <p:spPr/>
        <p:txBody>
          <a:bodyPr/>
          <a:p>
            <a:r>
              <a:rPr lang="en-US"/>
              <a:t>Variables and Types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963545" y="1567180"/>
            <a:ext cx="6264275" cy="3723005"/>
          </a:xfrm>
          <a:prstGeom prst="rect">
            <a:avLst/>
          </a:prstGeom>
          <a:noFill/>
        </p:spPr>
        <p:txBody>
          <a:bodyPr wrap="square" rtlCol="0">
            <a:spAutoFit/>
          </a:bodyPr>
          <a:p>
            <a:r>
              <a:rPr lang="en-US" altLang="en-US" sz="2800" b="1"/>
              <a:t>3.1 MỤC TIÊU</a:t>
            </a:r>
            <a:endParaRPr lang="en-US" altLang="en-US" sz="2800"/>
          </a:p>
          <a:p>
            <a:r>
              <a:rPr lang="en-US" altLang="en-US" sz="2800" b="1"/>
              <a:t>3.2 NỘI DUNG</a:t>
            </a:r>
            <a:endParaRPr lang="en-US" altLang="en-US" sz="2000"/>
          </a:p>
          <a:p>
            <a:r>
              <a:rPr lang="en-US" altLang="en-US" sz="2000" b="1"/>
              <a:t>3.2.1. TỪ KHÓA</a:t>
            </a:r>
            <a:endParaRPr lang="en-US" altLang="en-US" sz="2000"/>
          </a:p>
          <a:p>
            <a:r>
              <a:rPr lang="en-US" altLang="en-US" sz="2000" b="1"/>
              <a:t>3.2.2. TÊN</a:t>
            </a:r>
            <a:endParaRPr lang="en-US" altLang="en-US" sz="2000"/>
          </a:p>
          <a:p>
            <a:r>
              <a:rPr lang="en-US" altLang="en-US" sz="2000" b="1"/>
              <a:t>3.2.3. KIỂU DỮ LIỆU</a:t>
            </a:r>
            <a:endParaRPr lang="en-US" altLang="en-US" sz="2000"/>
          </a:p>
          <a:p>
            <a:r>
              <a:rPr lang="en-US" altLang="en-US" sz="2000" b="1"/>
              <a:t>3.2.4. GHI CHÚ</a:t>
            </a:r>
            <a:endParaRPr lang="en-US" altLang="en-US" sz="2000"/>
          </a:p>
          <a:p>
            <a:r>
              <a:rPr lang="en-US" altLang="en-US" sz="2000" b="1"/>
              <a:t>3.2.5. KHAI BÁO BIẾN</a:t>
            </a:r>
            <a:endParaRPr lang="en-US" altLang="en-US" sz="2000"/>
          </a:p>
          <a:p>
            <a:r>
              <a:rPr lang="en-US" altLang="en-US" sz="2000"/>
              <a:t>3.2.5.1. Tên biến.</a:t>
            </a:r>
            <a:endParaRPr lang="en-US" altLang="en-US" sz="2000"/>
          </a:p>
          <a:p>
            <a:r>
              <a:rPr lang="en-US" altLang="en-US" sz="2000"/>
              <a:t>3.2.5.2. Khai báo biến.</a:t>
            </a:r>
            <a:endParaRPr lang="en-US" altLang="en-US" sz="2000"/>
          </a:p>
          <a:p>
            <a:r>
              <a:rPr lang="en-US" altLang="en-US" sz="2000"/>
              <a:t>3.2.5.3. Vừa khai báo vừa khởi gán.</a:t>
            </a:r>
            <a:endParaRPr lang="en-US" altLang="en-US" sz="2000"/>
          </a:p>
          <a:p>
            <a:r>
              <a:rPr lang="en-US" altLang="en-US" sz="2000"/>
              <a:t>3.2.5.4. Phạm vi của biến.</a:t>
            </a:r>
            <a:endParaRPr lang="en-US"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963545" y="1567815"/>
            <a:ext cx="6264275" cy="3723005"/>
          </a:xfrm>
          <a:prstGeom prst="rect">
            <a:avLst/>
          </a:prstGeom>
          <a:noFill/>
        </p:spPr>
        <p:txBody>
          <a:bodyPr wrap="square" rtlCol="0">
            <a:spAutoFit/>
          </a:bodyPr>
          <a:p>
            <a:r>
              <a:rPr lang="en-US" altLang="en-US" sz="2800" b="1">
                <a:solidFill>
                  <a:srgbClr val="FF0000"/>
                </a:solidFill>
              </a:rPr>
              <a:t>3.1 MỤC TIÊU</a:t>
            </a:r>
            <a:endParaRPr lang="en-US" altLang="en-US" sz="2800"/>
          </a:p>
          <a:p>
            <a:r>
              <a:rPr lang="en-US" altLang="en-US" sz="2800" b="1"/>
              <a:t>3.2 NỘI DUNG</a:t>
            </a:r>
            <a:endParaRPr lang="en-US" altLang="en-US" sz="2000"/>
          </a:p>
          <a:p>
            <a:r>
              <a:rPr lang="en-US" altLang="en-US" sz="2000" b="1"/>
              <a:t>3.2.1. TỪ KHÓA</a:t>
            </a:r>
            <a:endParaRPr lang="en-US" altLang="en-US" sz="2000"/>
          </a:p>
          <a:p>
            <a:r>
              <a:rPr lang="en-US" altLang="en-US" sz="2000" b="1"/>
              <a:t>3.2.2. TÊN</a:t>
            </a:r>
            <a:endParaRPr lang="en-US" altLang="en-US" sz="2000"/>
          </a:p>
          <a:p>
            <a:r>
              <a:rPr lang="en-US" altLang="en-US" sz="2000" b="1"/>
              <a:t>3.2.3. KIỂU DỮ LIỆU</a:t>
            </a:r>
            <a:endParaRPr lang="en-US" altLang="en-US" sz="2000"/>
          </a:p>
          <a:p>
            <a:r>
              <a:rPr lang="en-US" altLang="en-US" sz="2000" b="1"/>
              <a:t>3.2.4. GHI CHÚ</a:t>
            </a:r>
            <a:endParaRPr lang="en-US" altLang="en-US" sz="2000"/>
          </a:p>
          <a:p>
            <a:r>
              <a:rPr lang="en-US" altLang="en-US" sz="2000" b="1"/>
              <a:t>3.2.5. KHAI BÁO BIẾN</a:t>
            </a:r>
            <a:endParaRPr lang="en-US" altLang="en-US" sz="2000"/>
          </a:p>
          <a:p>
            <a:r>
              <a:rPr lang="en-US" altLang="en-US" sz="2000"/>
              <a:t>3.2.5.1. Tên biến.</a:t>
            </a:r>
            <a:endParaRPr lang="en-US" altLang="en-US" sz="2000"/>
          </a:p>
          <a:p>
            <a:r>
              <a:rPr lang="en-US" altLang="en-US" sz="2000"/>
              <a:t>3.2.5.2. Khai báo biến.</a:t>
            </a:r>
            <a:endParaRPr lang="en-US" altLang="en-US" sz="2000"/>
          </a:p>
          <a:p>
            <a:r>
              <a:rPr lang="en-US" altLang="en-US" sz="2000"/>
              <a:t>3.2.5.3. Vừa khai báo vừa khởi gán.</a:t>
            </a:r>
            <a:endParaRPr lang="en-US" altLang="en-US" sz="2000"/>
          </a:p>
          <a:p>
            <a:r>
              <a:rPr lang="en-US" altLang="en-US" sz="2000"/>
              <a:t>3.2.5.4. Phạm vi của biến.</a:t>
            </a:r>
            <a:endParaRPr lang="en-US"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blob-1596103678074@2x"/>
          <p:cNvPicPr>
            <a:picLocks noChangeAspect="1"/>
          </p:cNvPicPr>
          <p:nvPr/>
        </p:nvPicPr>
        <p:blipFill>
          <a:blip r:embed="rId1"/>
          <a:stretch>
            <a:fillRect/>
          </a:stretch>
        </p:blipFill>
        <p:spPr>
          <a:xfrm>
            <a:off x="16510" y="16510"/>
            <a:ext cx="9863455" cy="6824345"/>
          </a:xfrm>
          <a:prstGeom prst="rect">
            <a:avLst/>
          </a:prstGeom>
        </p:spPr>
      </p:pic>
      <p:sp>
        <p:nvSpPr>
          <p:cNvPr id="2" name="Text Box 1"/>
          <p:cNvSpPr txBox="1"/>
          <p:nvPr/>
        </p:nvSpPr>
        <p:spPr>
          <a:xfrm>
            <a:off x="2800350" y="2152015"/>
            <a:ext cx="6591935" cy="2553335"/>
          </a:xfrm>
          <a:prstGeom prst="rect">
            <a:avLst/>
          </a:prstGeom>
          <a:noFill/>
        </p:spPr>
        <p:txBody>
          <a:bodyPr wrap="square" rtlCol="0" anchor="t">
            <a:spAutoFit/>
          </a:bodyPr>
          <a:p>
            <a:r>
              <a:rPr lang="en-US" sz="2000"/>
              <a:t>Sau khi hoàn tất bài này học viên sẽ hiểu và vận dụng các kiến thức kĩ năng cơ bản sau:</a:t>
            </a:r>
            <a:endParaRPr lang="en-US" sz="2000"/>
          </a:p>
          <a:p>
            <a:r>
              <a:rPr lang="en-US" sz="2000"/>
              <a:t>- Khái niệm từ khóa</a:t>
            </a:r>
            <a:endParaRPr lang="en-US" sz="2000"/>
          </a:p>
          <a:p>
            <a:r>
              <a:rPr lang="en-US" sz="2000"/>
              <a:t>- Các kiểu dữ liệu</a:t>
            </a:r>
            <a:endParaRPr lang="en-US" sz="2000"/>
          </a:p>
          <a:p>
            <a:r>
              <a:rPr lang="en-US" sz="2000"/>
              <a:t>- Cách ghi chú</a:t>
            </a:r>
            <a:endParaRPr lang="en-US" sz="2000"/>
          </a:p>
          <a:p>
            <a:r>
              <a:rPr lang="en-US" sz="2000"/>
              <a:t>- Đặt tên biến</a:t>
            </a:r>
            <a:endParaRPr lang="en-US" sz="2000"/>
          </a:p>
          <a:p>
            <a:r>
              <a:rPr lang="en-US" sz="2000"/>
              <a:t>- Khai báo biến.</a:t>
            </a:r>
            <a:endParaRPr lang="en-US" sz="2000"/>
          </a:p>
          <a:p>
            <a:r>
              <a:rPr lang="en-US" sz="2000"/>
              <a:t>- Phạm vi sử dụng biến.</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963545" y="1567180"/>
            <a:ext cx="6264275" cy="3723005"/>
          </a:xfrm>
          <a:prstGeom prst="rect">
            <a:avLst/>
          </a:prstGeom>
          <a:noFill/>
        </p:spPr>
        <p:txBody>
          <a:bodyPr wrap="square" rtlCol="0">
            <a:spAutoFit/>
          </a:bodyPr>
          <a:p>
            <a:r>
              <a:rPr lang="en-US" altLang="en-US" sz="2800" b="1"/>
              <a:t>3.1 MỤC TIÊU</a:t>
            </a:r>
            <a:endParaRPr lang="en-US" altLang="en-US" sz="2800"/>
          </a:p>
          <a:p>
            <a:r>
              <a:rPr lang="en-US" altLang="en-US" sz="2800" b="1">
                <a:solidFill>
                  <a:srgbClr val="FF0000"/>
                </a:solidFill>
              </a:rPr>
              <a:t>3.2 NỘI DUNG</a:t>
            </a:r>
            <a:endParaRPr lang="en-US" altLang="en-US" sz="2000">
              <a:solidFill>
                <a:srgbClr val="FF0000"/>
              </a:solidFill>
            </a:endParaRPr>
          </a:p>
          <a:p>
            <a:r>
              <a:rPr lang="en-US" altLang="en-US" sz="2000" b="1">
                <a:solidFill>
                  <a:srgbClr val="FF0000"/>
                </a:solidFill>
              </a:rPr>
              <a:t>3.2.1. TỪ KHÓA</a:t>
            </a:r>
            <a:endParaRPr lang="en-US" altLang="en-US" sz="2000"/>
          </a:p>
          <a:p>
            <a:r>
              <a:rPr lang="en-US" altLang="en-US" sz="2000" b="1"/>
              <a:t>3.2.2. TÊN</a:t>
            </a:r>
            <a:endParaRPr lang="en-US" altLang="en-US" sz="2000"/>
          </a:p>
          <a:p>
            <a:r>
              <a:rPr lang="en-US" altLang="en-US" sz="2000" b="1"/>
              <a:t>3.2.3. KIỂU DỮ LIỆU</a:t>
            </a:r>
            <a:endParaRPr lang="en-US" altLang="en-US" sz="2000"/>
          </a:p>
          <a:p>
            <a:r>
              <a:rPr lang="en-US" altLang="en-US" sz="2000" b="1"/>
              <a:t>3.2.4. GHI CHÚ</a:t>
            </a:r>
            <a:endParaRPr lang="en-US" altLang="en-US" sz="2000"/>
          </a:p>
          <a:p>
            <a:r>
              <a:rPr lang="en-US" altLang="en-US" sz="2000" b="1"/>
              <a:t>3.2.5. KHAI BÁO BIẾN</a:t>
            </a:r>
            <a:endParaRPr lang="en-US" altLang="en-US" sz="2000"/>
          </a:p>
          <a:p>
            <a:r>
              <a:rPr lang="en-US" altLang="en-US" sz="2000"/>
              <a:t>3.2.5.1. Tên biến.</a:t>
            </a:r>
            <a:endParaRPr lang="en-US" altLang="en-US" sz="2000"/>
          </a:p>
          <a:p>
            <a:r>
              <a:rPr lang="en-US" altLang="en-US" sz="2000"/>
              <a:t>3.2.5.2. Khai báo biến.</a:t>
            </a:r>
            <a:endParaRPr lang="en-US" altLang="en-US" sz="2000"/>
          </a:p>
          <a:p>
            <a:r>
              <a:rPr lang="en-US" altLang="en-US" sz="2000"/>
              <a:t>3.2.5.3. Vừa khai báo vừa khởi gán.</a:t>
            </a:r>
            <a:endParaRPr lang="en-US" altLang="en-US" sz="2000"/>
          </a:p>
          <a:p>
            <a:r>
              <a:rPr lang="en-US" altLang="en-US" sz="2000"/>
              <a:t>3.2.5.4. Phạm vi của biến.</a:t>
            </a:r>
            <a:endParaRPr lang="en-US"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05-05-2019-16-28-51-image-20190505182850-1"/>
          <p:cNvPicPr>
            <a:picLocks noChangeAspect="1"/>
          </p:cNvPicPr>
          <p:nvPr/>
        </p:nvPicPr>
        <p:blipFill>
          <a:blip r:embed="rId1"/>
          <a:stretch>
            <a:fillRect/>
          </a:stretch>
        </p:blipFill>
        <p:spPr>
          <a:xfrm>
            <a:off x="8357235" y="9525"/>
            <a:ext cx="3817620" cy="2094865"/>
          </a:xfrm>
          <a:prstGeom prst="rect">
            <a:avLst/>
          </a:prstGeom>
        </p:spPr>
      </p:pic>
      <p:sp>
        <p:nvSpPr>
          <p:cNvPr id="2" name="Text Box 1"/>
          <p:cNvSpPr txBox="1"/>
          <p:nvPr/>
        </p:nvSpPr>
        <p:spPr>
          <a:xfrm>
            <a:off x="5016500" y="102235"/>
            <a:ext cx="2159635" cy="368300"/>
          </a:xfrm>
          <a:prstGeom prst="rect">
            <a:avLst/>
          </a:prstGeom>
          <a:noFill/>
        </p:spPr>
        <p:txBody>
          <a:bodyPr wrap="none" rtlCol="0" anchor="t">
            <a:spAutoFit/>
          </a:bodyPr>
          <a:p>
            <a:r>
              <a:rPr lang="en-US" altLang="en-US" b="1">
                <a:solidFill>
                  <a:srgbClr val="FF0000"/>
                </a:solidFill>
                <a:sym typeface="+mn-ea"/>
              </a:rPr>
              <a:t>3.2.1. TỪ KHÓA</a:t>
            </a:r>
            <a:endParaRPr lang="en-US"/>
          </a:p>
        </p:txBody>
      </p:sp>
      <p:sp>
        <p:nvSpPr>
          <p:cNvPr id="3" name="Text Box 2"/>
          <p:cNvSpPr txBox="1"/>
          <p:nvPr/>
        </p:nvSpPr>
        <p:spPr>
          <a:xfrm>
            <a:off x="672465" y="846455"/>
            <a:ext cx="8977630" cy="645160"/>
          </a:xfrm>
          <a:prstGeom prst="rect">
            <a:avLst/>
          </a:prstGeom>
          <a:noFill/>
        </p:spPr>
        <p:txBody>
          <a:bodyPr wrap="square" rtlCol="0">
            <a:spAutoFit/>
          </a:bodyPr>
          <a:p>
            <a:r>
              <a:rPr lang="en-US" altLang="en-US"/>
              <a:t>Từ khóa là từ có ý nghĩa xác định dùng để khai báo dữ liệu, viết câu lệnh... Trong C có các từ khóa sau:</a:t>
            </a:r>
            <a:endParaRPr lang="en-US" altLang="en-US"/>
          </a:p>
        </p:txBody>
      </p:sp>
      <p:graphicFrame>
        <p:nvGraphicFramePr>
          <p:cNvPr id="4" name="Table 3"/>
          <p:cNvGraphicFramePr/>
          <p:nvPr/>
        </p:nvGraphicFramePr>
        <p:xfrm>
          <a:off x="1828800" y="1748790"/>
          <a:ext cx="8534400" cy="3810000"/>
        </p:xfrm>
        <a:graphic>
          <a:graphicData uri="http://schemas.openxmlformats.org/drawingml/2006/table">
            <a:tbl>
              <a:tblPr firstRow="1" bandRow="1">
                <a:tableStyleId>{5C22544A-7EE6-4342-B048-85BDC9FD1C3A}</a:tableStyleId>
              </a:tblPr>
              <a:tblGrid>
                <a:gridCol w="2133600"/>
                <a:gridCol w="2133600"/>
                <a:gridCol w="2133600"/>
                <a:gridCol w="2133600"/>
              </a:tblGrid>
              <a:tr h="381000">
                <a:tc>
                  <a:txBody>
                    <a:bodyPr/>
                    <a:p>
                      <a:pPr>
                        <a:buNone/>
                      </a:pPr>
                      <a:r>
                        <a:rPr lang="en-US" altLang="en-US"/>
                        <a:t>asm</a:t>
                      </a:r>
                      <a:endParaRPr lang="en-US" altLang="en-US"/>
                    </a:p>
                  </a:txBody>
                  <a:tcPr/>
                </a:tc>
                <a:tc>
                  <a:txBody>
                    <a:bodyPr/>
                    <a:p>
                      <a:pPr>
                        <a:buNone/>
                      </a:pPr>
                      <a:r>
                        <a:rPr lang="en-US" altLang="en-US"/>
                        <a:t>else </a:t>
                      </a:r>
                      <a:endParaRPr lang="en-US" altLang="en-US"/>
                    </a:p>
                  </a:txBody>
                  <a:tcPr/>
                </a:tc>
                <a:tc>
                  <a:txBody>
                    <a:bodyPr/>
                    <a:p>
                      <a:pPr>
                        <a:buNone/>
                      </a:pPr>
                      <a:r>
                        <a:rPr lang="en-US" altLang="en-US"/>
                        <a:t>interrupt </a:t>
                      </a:r>
                      <a:endParaRPr lang="en-US" altLang="en-US"/>
                    </a:p>
                  </a:txBody>
                  <a:tcPr/>
                </a:tc>
                <a:tc>
                  <a:txBody>
                    <a:bodyPr/>
                    <a:p>
                      <a:pPr>
                        <a:buNone/>
                      </a:pPr>
                      <a:r>
                        <a:rPr lang="en-US" altLang="en-US"/>
                        <a:t>sizeof </a:t>
                      </a:r>
                      <a:endParaRPr lang="en-US" altLang="en-US"/>
                    </a:p>
                  </a:txBody>
                  <a:tcPr/>
                </a:tc>
              </a:tr>
              <a:tr h="381000">
                <a:tc>
                  <a:txBody>
                    <a:bodyPr/>
                    <a:p>
                      <a:pPr>
                        <a:buNone/>
                      </a:pPr>
                      <a:r>
                        <a:rPr lang="en-US" altLang="en-US"/>
                        <a:t>break </a:t>
                      </a:r>
                      <a:endParaRPr lang="en-US" altLang="en-US"/>
                    </a:p>
                  </a:txBody>
                  <a:tcPr/>
                </a:tc>
                <a:tc>
                  <a:txBody>
                    <a:bodyPr/>
                    <a:p>
                      <a:pPr>
                        <a:buNone/>
                      </a:pPr>
                      <a:r>
                        <a:rPr lang="en-US" altLang="en-US"/>
                        <a:t>enum </a:t>
                      </a:r>
                      <a:endParaRPr lang="en-US" altLang="en-US"/>
                    </a:p>
                  </a:txBody>
                  <a:tcPr/>
                </a:tc>
                <a:tc>
                  <a:txBody>
                    <a:bodyPr/>
                    <a:p>
                      <a:pPr>
                        <a:buNone/>
                      </a:pPr>
                      <a:r>
                        <a:rPr lang="en-US" altLang="en-US"/>
                        <a:t>long </a:t>
                      </a:r>
                      <a:endParaRPr lang="en-US" altLang="en-US"/>
                    </a:p>
                  </a:txBody>
                  <a:tcPr/>
                </a:tc>
                <a:tc>
                  <a:txBody>
                    <a:bodyPr/>
                    <a:p>
                      <a:pPr>
                        <a:buNone/>
                      </a:pPr>
                      <a:r>
                        <a:rPr lang="en-US" altLang="en-US"/>
                        <a:t>switch </a:t>
                      </a:r>
                      <a:endParaRPr lang="en-US" altLang="en-US"/>
                    </a:p>
                  </a:txBody>
                  <a:tcPr/>
                </a:tc>
              </a:tr>
              <a:tr h="381000">
                <a:tc>
                  <a:txBody>
                    <a:bodyPr/>
                    <a:p>
                      <a:pPr>
                        <a:buNone/>
                      </a:pPr>
                      <a:r>
                        <a:rPr lang="en-US" altLang="en-US"/>
                        <a:t>case </a:t>
                      </a:r>
                      <a:endParaRPr lang="en-US" altLang="en-US"/>
                    </a:p>
                  </a:txBody>
                  <a:tcPr/>
                </a:tc>
                <a:tc>
                  <a:txBody>
                    <a:bodyPr/>
                    <a:p>
                      <a:pPr>
                        <a:buNone/>
                      </a:pPr>
                      <a:r>
                        <a:rPr lang="en-US" altLang="en-US"/>
                        <a:t>extern </a:t>
                      </a:r>
                      <a:endParaRPr lang="en-US" altLang="en-US"/>
                    </a:p>
                  </a:txBody>
                  <a:tcPr/>
                </a:tc>
                <a:tc>
                  <a:txBody>
                    <a:bodyPr/>
                    <a:p>
                      <a:pPr>
                        <a:buNone/>
                      </a:pPr>
                      <a:r>
                        <a:rPr lang="en-US" altLang="en-US"/>
                        <a:t>near </a:t>
                      </a:r>
                      <a:endParaRPr lang="en-US" altLang="en-US"/>
                    </a:p>
                  </a:txBody>
                  <a:tcPr/>
                </a:tc>
                <a:tc>
                  <a:txBody>
                    <a:bodyPr/>
                    <a:p>
                      <a:pPr>
                        <a:buNone/>
                      </a:pPr>
                      <a:r>
                        <a:rPr lang="en-US" altLang="en-US"/>
                        <a:t>typedef </a:t>
                      </a:r>
                      <a:endParaRPr lang="en-US" altLang="en-US"/>
                    </a:p>
                  </a:txBody>
                  <a:tcPr/>
                </a:tc>
              </a:tr>
              <a:tr h="381000">
                <a:tc>
                  <a:txBody>
                    <a:bodyPr/>
                    <a:p>
                      <a:pPr>
                        <a:buNone/>
                      </a:pPr>
                      <a:r>
                        <a:rPr lang="en-US" altLang="en-US"/>
                        <a:t>cdecl </a:t>
                      </a:r>
                      <a:endParaRPr lang="en-US" altLang="en-US"/>
                    </a:p>
                  </a:txBody>
                  <a:tcPr/>
                </a:tc>
                <a:tc>
                  <a:txBody>
                    <a:bodyPr/>
                    <a:p>
                      <a:pPr>
                        <a:buNone/>
                      </a:pPr>
                      <a:r>
                        <a:rPr lang="en-US" altLang="en-US"/>
                        <a:t>far </a:t>
                      </a:r>
                      <a:endParaRPr lang="en-US" altLang="en-US"/>
                    </a:p>
                  </a:txBody>
                  <a:tcPr/>
                </a:tc>
                <a:tc>
                  <a:txBody>
                    <a:bodyPr/>
                    <a:p>
                      <a:pPr>
                        <a:buNone/>
                      </a:pPr>
                      <a:r>
                        <a:rPr lang="en-US" altLang="en-US"/>
                        <a:t>pascal </a:t>
                      </a:r>
                      <a:endParaRPr lang="en-US" altLang="en-US"/>
                    </a:p>
                  </a:txBody>
                  <a:tcPr/>
                </a:tc>
                <a:tc>
                  <a:txBody>
                    <a:bodyPr/>
                    <a:p>
                      <a:pPr>
                        <a:buNone/>
                      </a:pPr>
                      <a:r>
                        <a:rPr lang="en-US" altLang="en-US"/>
                        <a:t>union </a:t>
                      </a:r>
                      <a:endParaRPr lang="en-US" altLang="en-US"/>
                    </a:p>
                  </a:txBody>
                  <a:tcPr/>
                </a:tc>
              </a:tr>
              <a:tr h="381000">
                <a:tc>
                  <a:txBody>
                    <a:bodyPr/>
                    <a:p>
                      <a:pPr>
                        <a:buNone/>
                      </a:pPr>
                      <a:r>
                        <a:rPr lang="en-US" altLang="en-US"/>
                        <a:t>char </a:t>
                      </a:r>
                      <a:endParaRPr lang="en-US" altLang="en-US"/>
                    </a:p>
                  </a:txBody>
                  <a:tcPr/>
                </a:tc>
                <a:tc>
                  <a:txBody>
                    <a:bodyPr/>
                    <a:p>
                      <a:pPr>
                        <a:buNone/>
                      </a:pPr>
                      <a:r>
                        <a:rPr lang="en-US" altLang="en-US"/>
                        <a:t>float </a:t>
                      </a:r>
                      <a:endParaRPr lang="en-US" altLang="en-US"/>
                    </a:p>
                  </a:txBody>
                  <a:tcPr/>
                </a:tc>
                <a:tc>
                  <a:txBody>
                    <a:bodyPr/>
                    <a:p>
                      <a:pPr>
                        <a:buNone/>
                      </a:pPr>
                      <a:r>
                        <a:rPr lang="en-US" altLang="en-US"/>
                        <a:t>register </a:t>
                      </a:r>
                      <a:endParaRPr lang="en-US" altLang="en-US"/>
                    </a:p>
                  </a:txBody>
                  <a:tcPr/>
                </a:tc>
                <a:tc>
                  <a:txBody>
                    <a:bodyPr/>
                    <a:p>
                      <a:pPr>
                        <a:buNone/>
                      </a:pPr>
                      <a:r>
                        <a:rPr lang="en-US" altLang="en-US"/>
                        <a:t>unsigned </a:t>
                      </a:r>
                      <a:endParaRPr lang="en-US" altLang="en-US"/>
                    </a:p>
                  </a:txBody>
                  <a:tcPr/>
                </a:tc>
              </a:tr>
              <a:tr h="381000">
                <a:tc>
                  <a:txBody>
                    <a:bodyPr/>
                    <a:p>
                      <a:pPr>
                        <a:buNone/>
                      </a:pPr>
                      <a:r>
                        <a:rPr lang="en-US" altLang="en-US"/>
                        <a:t>const </a:t>
                      </a:r>
                      <a:endParaRPr lang="en-US" altLang="en-US"/>
                    </a:p>
                  </a:txBody>
                  <a:tcPr/>
                </a:tc>
                <a:tc>
                  <a:txBody>
                    <a:bodyPr/>
                    <a:p>
                      <a:pPr>
                        <a:buNone/>
                      </a:pPr>
                      <a:r>
                        <a:rPr lang="en-US" altLang="en-US"/>
                        <a:t>for </a:t>
                      </a:r>
                      <a:endParaRPr lang="en-US" altLang="en-US"/>
                    </a:p>
                  </a:txBody>
                  <a:tcPr/>
                </a:tc>
                <a:tc>
                  <a:txBody>
                    <a:bodyPr/>
                    <a:p>
                      <a:pPr>
                        <a:buNone/>
                      </a:pPr>
                      <a:r>
                        <a:rPr lang="en-US" altLang="en-US"/>
                        <a:t>return </a:t>
                      </a:r>
                      <a:endParaRPr lang="en-US" altLang="en-US"/>
                    </a:p>
                  </a:txBody>
                  <a:tcPr/>
                </a:tc>
                <a:tc>
                  <a:txBody>
                    <a:bodyPr/>
                    <a:p>
                      <a:pPr>
                        <a:buNone/>
                      </a:pPr>
                      <a:r>
                        <a:rPr lang="en-US" altLang="en-US"/>
                        <a:t>void </a:t>
                      </a:r>
                      <a:endParaRPr lang="en-US" altLang="en-US"/>
                    </a:p>
                  </a:txBody>
                  <a:tcPr/>
                </a:tc>
              </a:tr>
              <a:tr h="381000">
                <a:tc>
                  <a:txBody>
                    <a:bodyPr/>
                    <a:p>
                      <a:pPr>
                        <a:buNone/>
                      </a:pPr>
                      <a:r>
                        <a:rPr lang="en-US" altLang="en-US"/>
                        <a:t>continue </a:t>
                      </a:r>
                      <a:endParaRPr lang="en-US" altLang="en-US"/>
                    </a:p>
                  </a:txBody>
                  <a:tcPr/>
                </a:tc>
                <a:tc>
                  <a:txBody>
                    <a:bodyPr/>
                    <a:p>
                      <a:pPr>
                        <a:buNone/>
                      </a:pPr>
                      <a:r>
                        <a:rPr lang="en-US" altLang="en-US"/>
                        <a:t>goto </a:t>
                      </a:r>
                      <a:endParaRPr lang="en-US" altLang="en-US"/>
                    </a:p>
                  </a:txBody>
                  <a:tcPr/>
                </a:tc>
                <a:tc>
                  <a:txBody>
                    <a:bodyPr/>
                    <a:p>
                      <a:pPr>
                        <a:buNone/>
                      </a:pPr>
                      <a:r>
                        <a:rPr lang="en-US" altLang="en-US"/>
                        <a:t>short </a:t>
                      </a:r>
                      <a:endParaRPr lang="en-US" altLang="en-US"/>
                    </a:p>
                  </a:txBody>
                  <a:tcPr/>
                </a:tc>
                <a:tc>
                  <a:txBody>
                    <a:bodyPr/>
                    <a:p>
                      <a:pPr>
                        <a:buNone/>
                      </a:pPr>
                      <a:r>
                        <a:rPr lang="en-US" altLang="en-US"/>
                        <a:t>volatile </a:t>
                      </a:r>
                      <a:endParaRPr lang="en-US" altLang="en-US"/>
                    </a:p>
                  </a:txBody>
                  <a:tcPr/>
                </a:tc>
              </a:tr>
              <a:tr h="381000">
                <a:tc>
                  <a:txBody>
                    <a:bodyPr/>
                    <a:p>
                      <a:pPr>
                        <a:buNone/>
                      </a:pPr>
                      <a:r>
                        <a:rPr lang="en-US" altLang="en-US"/>
                        <a:t>default </a:t>
                      </a:r>
                      <a:endParaRPr lang="en-US" altLang="en-US"/>
                    </a:p>
                  </a:txBody>
                  <a:tcPr/>
                </a:tc>
                <a:tc>
                  <a:txBody>
                    <a:bodyPr/>
                    <a:p>
                      <a:pPr>
                        <a:buNone/>
                      </a:pPr>
                      <a:r>
                        <a:rPr lang="en-US" altLang="en-US"/>
                        <a:t>huge </a:t>
                      </a:r>
                      <a:endParaRPr lang="en-US" altLang="en-US"/>
                    </a:p>
                  </a:txBody>
                  <a:tcPr/>
                </a:tc>
                <a:tc>
                  <a:txBody>
                    <a:bodyPr/>
                    <a:p>
                      <a:pPr>
                        <a:buNone/>
                      </a:pPr>
                      <a:r>
                        <a:rPr lang="en-US" altLang="en-US"/>
                        <a:t>static </a:t>
                      </a:r>
                      <a:endParaRPr lang="en-US" altLang="en-US"/>
                    </a:p>
                  </a:txBody>
                  <a:tcPr/>
                </a:tc>
                <a:tc>
                  <a:txBody>
                    <a:bodyPr/>
                    <a:p>
                      <a:pPr>
                        <a:buNone/>
                      </a:pPr>
                      <a:r>
                        <a:rPr lang="en-US" altLang="en-US"/>
                        <a:t>while </a:t>
                      </a:r>
                      <a:endParaRPr lang="en-US" altLang="en-US"/>
                    </a:p>
                  </a:txBody>
                  <a:tcPr/>
                </a:tc>
              </a:tr>
              <a:tr h="381000">
                <a:tc>
                  <a:txBody>
                    <a:bodyPr/>
                    <a:p>
                      <a:pPr>
                        <a:buNone/>
                      </a:pPr>
                      <a:r>
                        <a:rPr lang="en-US" altLang="en-US"/>
                        <a:t>do </a:t>
                      </a:r>
                      <a:endParaRPr lang="en-US" altLang="en-US"/>
                    </a:p>
                  </a:txBody>
                  <a:tcPr/>
                </a:tc>
                <a:tc>
                  <a:txBody>
                    <a:bodyPr/>
                    <a:p>
                      <a:pPr>
                        <a:buNone/>
                      </a:pPr>
                      <a:r>
                        <a:rPr lang="en-US" altLang="en-US"/>
                        <a:t>if </a:t>
                      </a:r>
                      <a:endParaRPr lang="en-US" altLang="en-US"/>
                    </a:p>
                  </a:txBody>
                  <a:tcPr/>
                </a:tc>
                <a:tc>
                  <a:txBody>
                    <a:bodyPr/>
                    <a:p>
                      <a:pPr>
                        <a:buNone/>
                      </a:pPr>
                      <a:r>
                        <a:rPr lang="en-US" altLang="en-US"/>
                        <a:t>struct </a:t>
                      </a:r>
                      <a:endParaRPr lang="en-US" altLang="en-US"/>
                    </a:p>
                  </a:txBody>
                  <a:tcPr/>
                </a:tc>
                <a:tc>
                  <a:txBody>
                    <a:bodyPr/>
                    <a:p>
                      <a:pPr>
                        <a:buNone/>
                      </a:pPr>
                      <a:endParaRPr lang="en-US"/>
                    </a:p>
                  </a:txBody>
                  <a:tcPr/>
                </a:tc>
              </a:tr>
              <a:tr h="381000">
                <a:tc>
                  <a:txBody>
                    <a:bodyPr/>
                    <a:p>
                      <a:pPr>
                        <a:buNone/>
                      </a:pPr>
                      <a:r>
                        <a:rPr lang="en-US" altLang="en-US"/>
                        <a:t>double </a:t>
                      </a:r>
                      <a:endParaRPr lang="en-US" altLang="en-US"/>
                    </a:p>
                  </a:txBody>
                  <a:tcPr/>
                </a:tc>
                <a:tc>
                  <a:txBody>
                    <a:bodyPr/>
                    <a:p>
                      <a:pPr>
                        <a:buNone/>
                      </a:pPr>
                      <a:r>
                        <a:rPr lang="en-US" altLang="en-US"/>
                        <a:t>int </a:t>
                      </a:r>
                      <a:endParaRPr lang="en-US" altLang="en-US"/>
                    </a:p>
                  </a:txBody>
                  <a:tcPr/>
                </a:tc>
                <a:tc>
                  <a:txBody>
                    <a:bodyPr/>
                    <a:p>
                      <a:pPr>
                        <a:buNone/>
                      </a:pPr>
                      <a:r>
                        <a:rPr lang="en-US" altLang="en-US"/>
                        <a:t>signed </a:t>
                      </a:r>
                      <a:endParaRPr lang="en-US" altLang="en-US"/>
                    </a:p>
                  </a:txBody>
                  <a:tcPr/>
                </a:tc>
                <a:tc>
                  <a:txBody>
                    <a:bodyPr/>
                    <a:p>
                      <a:pPr>
                        <a:buNone/>
                      </a:pPr>
                      <a:endParaRPr lang="en-US"/>
                    </a:p>
                  </a:txBody>
                  <a:tcPr/>
                </a:tc>
              </a:tr>
            </a:tbl>
          </a:graphicData>
        </a:graphic>
      </p:graphicFrame>
      <p:sp>
        <p:nvSpPr>
          <p:cNvPr id="5" name="Text Box 4"/>
          <p:cNvSpPr txBox="1"/>
          <p:nvPr/>
        </p:nvSpPr>
        <p:spPr>
          <a:xfrm>
            <a:off x="672465" y="5909310"/>
            <a:ext cx="5237480" cy="368300"/>
          </a:xfrm>
          <a:prstGeom prst="rect">
            <a:avLst/>
          </a:prstGeom>
          <a:noFill/>
        </p:spPr>
        <p:txBody>
          <a:bodyPr wrap="square" rtlCol="0">
            <a:spAutoFit/>
          </a:bodyPr>
          <a:p>
            <a:r>
              <a:rPr lang="en-US" altLang="en-US">
                <a:solidFill>
                  <a:srgbClr val="FF0000"/>
                </a:solidFill>
              </a:rPr>
              <a:t>Các từ khóa phải viết bằng </a:t>
            </a:r>
            <a:r>
              <a:rPr lang="en-US" altLang="en-US" b="1" i="1">
                <a:solidFill>
                  <a:srgbClr val="FF0000"/>
                </a:solidFill>
              </a:rPr>
              <a:t>chữ thường</a:t>
            </a:r>
            <a:r>
              <a:rPr lang="en-US" altLang="en-US">
                <a:solidFill>
                  <a:srgbClr val="FF0000"/>
                </a:solidFill>
              </a:rPr>
              <a:t>.</a:t>
            </a:r>
            <a:endParaRPr lang="en-US" altLang="en-US">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963545" y="1567180"/>
            <a:ext cx="6264275" cy="3723005"/>
          </a:xfrm>
          <a:prstGeom prst="rect">
            <a:avLst/>
          </a:prstGeom>
          <a:noFill/>
        </p:spPr>
        <p:txBody>
          <a:bodyPr wrap="square" rtlCol="0">
            <a:spAutoFit/>
          </a:bodyPr>
          <a:p>
            <a:r>
              <a:rPr lang="en-US" altLang="en-US" sz="2800" b="1"/>
              <a:t>3.1 MỤC TIÊU</a:t>
            </a:r>
            <a:endParaRPr lang="en-US" altLang="en-US" sz="2800"/>
          </a:p>
          <a:p>
            <a:r>
              <a:rPr lang="en-US" altLang="en-US" sz="2800" b="1">
                <a:solidFill>
                  <a:srgbClr val="FF0000"/>
                </a:solidFill>
              </a:rPr>
              <a:t>3.2 NỘI DUNG</a:t>
            </a:r>
            <a:endParaRPr lang="en-US" altLang="en-US" sz="2000">
              <a:solidFill>
                <a:srgbClr val="FF0000"/>
              </a:solidFill>
            </a:endParaRPr>
          </a:p>
          <a:p>
            <a:r>
              <a:rPr lang="en-US" altLang="en-US" sz="2000" b="1"/>
              <a:t>3.2.1. TỪ KHÓA</a:t>
            </a:r>
            <a:endParaRPr lang="en-US" altLang="en-US" sz="2000"/>
          </a:p>
          <a:p>
            <a:r>
              <a:rPr lang="en-US" altLang="en-US" sz="2000" b="1">
                <a:solidFill>
                  <a:srgbClr val="FF0000"/>
                </a:solidFill>
              </a:rPr>
              <a:t>3.2.2. TÊN</a:t>
            </a:r>
            <a:endParaRPr lang="en-US" altLang="en-US" sz="2000"/>
          </a:p>
          <a:p>
            <a:r>
              <a:rPr lang="en-US" altLang="en-US" sz="2000" b="1"/>
              <a:t>3.2.3. KIỂU DỮ LIỆU</a:t>
            </a:r>
            <a:endParaRPr lang="en-US" altLang="en-US" sz="2000"/>
          </a:p>
          <a:p>
            <a:r>
              <a:rPr lang="en-US" altLang="en-US" sz="2000" b="1"/>
              <a:t>3.2.4. GHI CHÚ</a:t>
            </a:r>
            <a:endParaRPr lang="en-US" altLang="en-US" sz="2000"/>
          </a:p>
          <a:p>
            <a:r>
              <a:rPr lang="en-US" altLang="en-US" sz="2000" b="1"/>
              <a:t>3.2.5. KHAI BÁO BIẾN</a:t>
            </a:r>
            <a:endParaRPr lang="en-US" altLang="en-US" sz="2000"/>
          </a:p>
          <a:p>
            <a:r>
              <a:rPr lang="en-US" altLang="en-US" sz="2000"/>
              <a:t>3.2.5.1. Tên biến.</a:t>
            </a:r>
            <a:endParaRPr lang="en-US" altLang="en-US" sz="2000"/>
          </a:p>
          <a:p>
            <a:r>
              <a:rPr lang="en-US" altLang="en-US" sz="2000"/>
              <a:t>3.2.5.2. Khai báo biến.</a:t>
            </a:r>
            <a:endParaRPr lang="en-US" altLang="en-US" sz="2000"/>
          </a:p>
          <a:p>
            <a:r>
              <a:rPr lang="en-US" altLang="en-US" sz="2000"/>
              <a:t>3.2.5.3. Vừa khai báo vừa khởi gán.</a:t>
            </a:r>
            <a:endParaRPr lang="en-US" altLang="en-US" sz="2000"/>
          </a:p>
          <a:p>
            <a:r>
              <a:rPr lang="en-US" altLang="en-US" sz="2000"/>
              <a:t>3.2.5.4. Phạm vi của biến.</a:t>
            </a:r>
            <a:endParaRPr lang="en-US"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44795" y="189865"/>
            <a:ext cx="1503045" cy="368300"/>
          </a:xfrm>
          <a:prstGeom prst="rect">
            <a:avLst/>
          </a:prstGeom>
          <a:noFill/>
        </p:spPr>
        <p:txBody>
          <a:bodyPr wrap="none" rtlCol="0" anchor="t">
            <a:spAutoFit/>
          </a:bodyPr>
          <a:p>
            <a:r>
              <a:rPr lang="en-US" altLang="en-US" b="1">
                <a:solidFill>
                  <a:srgbClr val="FF0000"/>
                </a:solidFill>
                <a:sym typeface="+mn-ea"/>
              </a:rPr>
              <a:t>3.2.2. TÊN</a:t>
            </a:r>
            <a:endParaRPr lang="en-US"/>
          </a:p>
        </p:txBody>
      </p:sp>
      <p:sp>
        <p:nvSpPr>
          <p:cNvPr id="3" name="Text Box 2"/>
          <p:cNvSpPr txBox="1"/>
          <p:nvPr/>
        </p:nvSpPr>
        <p:spPr>
          <a:xfrm>
            <a:off x="313055" y="706755"/>
            <a:ext cx="11565890" cy="1198880"/>
          </a:xfrm>
          <a:prstGeom prst="rect">
            <a:avLst/>
          </a:prstGeom>
          <a:noFill/>
          <a:ln>
            <a:solidFill>
              <a:schemeClr val="accent1"/>
            </a:solidFill>
          </a:ln>
        </p:spPr>
        <p:txBody>
          <a:bodyPr wrap="square" rtlCol="0" anchor="t">
            <a:spAutoFit/>
          </a:bodyPr>
          <a:p>
            <a:r>
              <a:rPr lang="en-US" altLang="en-US"/>
              <a:t>	</a:t>
            </a:r>
            <a:r>
              <a:rPr lang="en-US"/>
              <a:t>Khái niệm tên rất quan trọng trong quá trình lập trình, nó không những thể hiện rõ ý nghĩa trong chương trình mà còn dùng để xác định các đại lượng khác nhau khi thực hiện chương trình.</a:t>
            </a:r>
            <a:endParaRPr lang="en-US"/>
          </a:p>
          <a:p>
            <a:r>
              <a:rPr lang="en-US" altLang="en-US"/>
              <a:t>	</a:t>
            </a:r>
            <a:r>
              <a:rPr lang="en-US"/>
              <a:t>Tên thường được đặt cho hằng, biến, mảng, con trỏ, nhãn… Chiều dài tối đa của tên là </a:t>
            </a:r>
            <a:r>
              <a:rPr lang="en-US" b="1"/>
              <a:t>32 ký tự</a:t>
            </a:r>
            <a:r>
              <a:rPr lang="en-US"/>
              <a:t>.</a:t>
            </a:r>
            <a:endParaRPr lang="en-US"/>
          </a:p>
        </p:txBody>
      </p:sp>
      <p:sp>
        <p:nvSpPr>
          <p:cNvPr id="4" name="Text Box 3"/>
          <p:cNvSpPr txBox="1"/>
          <p:nvPr/>
        </p:nvSpPr>
        <p:spPr>
          <a:xfrm>
            <a:off x="313690" y="2002155"/>
            <a:ext cx="11565890" cy="645160"/>
          </a:xfrm>
          <a:prstGeom prst="rect">
            <a:avLst/>
          </a:prstGeom>
          <a:noFill/>
          <a:ln>
            <a:solidFill>
              <a:schemeClr val="accent1"/>
            </a:solidFill>
          </a:ln>
        </p:spPr>
        <p:txBody>
          <a:bodyPr wrap="square" rtlCol="0" anchor="t">
            <a:spAutoFit/>
          </a:bodyPr>
          <a:p>
            <a:r>
              <a:rPr lang="en-US" altLang="en-US"/>
              <a:t>	</a:t>
            </a:r>
            <a:r>
              <a:rPr lang="en-US"/>
              <a:t>Tên biến hợp lệ là một chuỗi ký tự liên tục gồm: </a:t>
            </a:r>
            <a:r>
              <a:rPr lang="en-US" b="1" i="1"/>
              <a:t>Ký tự chữ, số và dấu gạch dưới</a:t>
            </a:r>
            <a:r>
              <a:rPr lang="en-US"/>
              <a:t>. Ký tự </a:t>
            </a:r>
            <a:r>
              <a:rPr lang="en-US" b="1"/>
              <a:t>đầu</a:t>
            </a:r>
            <a:r>
              <a:rPr lang="en-US"/>
              <a:t> của tên phải là </a:t>
            </a:r>
            <a:r>
              <a:rPr lang="en-US" b="1" i="1"/>
              <a:t>chữ</a:t>
            </a:r>
            <a:r>
              <a:rPr lang="en-US"/>
              <a:t> hoặc </a:t>
            </a:r>
            <a:r>
              <a:rPr lang="en-US" b="1" i="1"/>
              <a:t>dấu gạch dưới</a:t>
            </a:r>
            <a:r>
              <a:rPr lang="en-US"/>
              <a:t>. Khi đặt tên không được đặt trùng với các từ khóa.</a:t>
            </a:r>
            <a:endParaRPr lang="en-US"/>
          </a:p>
        </p:txBody>
      </p:sp>
      <p:sp>
        <p:nvSpPr>
          <p:cNvPr id="5" name="Text Box 4"/>
          <p:cNvSpPr txBox="1"/>
          <p:nvPr/>
        </p:nvSpPr>
        <p:spPr>
          <a:xfrm>
            <a:off x="1704340" y="2743835"/>
            <a:ext cx="8785225" cy="3692525"/>
          </a:xfrm>
          <a:prstGeom prst="rect">
            <a:avLst/>
          </a:prstGeom>
          <a:noFill/>
        </p:spPr>
        <p:txBody>
          <a:bodyPr wrap="square" rtlCol="0" anchor="t">
            <a:spAutoFit/>
          </a:bodyPr>
          <a:p>
            <a:r>
              <a:rPr lang="en-US" u="sng"/>
              <a:t>Ví dụ 1 :</a:t>
            </a:r>
            <a:endParaRPr lang="en-US"/>
          </a:p>
          <a:p>
            <a:r>
              <a:rPr lang="en-US"/>
              <a:t>Các tên đúng: delta, a_1, Num_ODD, Case</a:t>
            </a:r>
            <a:endParaRPr lang="en-US"/>
          </a:p>
          <a:p>
            <a:r>
              <a:rPr lang="en-US"/>
              <a:t>Các tên sai:</a:t>
            </a:r>
            <a:endParaRPr lang="en-US"/>
          </a:p>
          <a:p>
            <a:r>
              <a:rPr lang="en-US"/>
              <a:t>3a_1 (ký tự đầu là số)</a:t>
            </a:r>
            <a:endParaRPr lang="en-US"/>
          </a:p>
          <a:p>
            <a:r>
              <a:rPr lang="en-US"/>
              <a:t>num-odd (sử dụng dấu gạch ngang)</a:t>
            </a:r>
            <a:endParaRPr lang="en-US"/>
          </a:p>
          <a:p>
            <a:r>
              <a:rPr lang="en-US"/>
              <a:t>int (đặt tên trùng với từ khóa)</a:t>
            </a:r>
            <a:endParaRPr lang="en-US"/>
          </a:p>
          <a:p>
            <a:r>
              <a:rPr lang="en-US"/>
              <a:t>del ta (có khoảng trắng)</a:t>
            </a:r>
            <a:endParaRPr lang="en-US"/>
          </a:p>
          <a:p>
            <a:r>
              <a:rPr lang="en-US"/>
              <a:t>f(x) (có dấu ngoặc tròn)</a:t>
            </a:r>
            <a:endParaRPr lang="en-US"/>
          </a:p>
          <a:p>
            <a:endParaRPr lang="en-US"/>
          </a:p>
          <a:p>
            <a:r>
              <a:rPr lang="en-US">
                <a:solidFill>
                  <a:srgbClr val="FF0000"/>
                </a:solidFill>
              </a:rPr>
              <a:t>Lưu ý: Trong C, tên phân biệt chữ hoa, chữ thường</a:t>
            </a:r>
            <a:endParaRPr lang="en-US">
              <a:solidFill>
                <a:srgbClr val="FF0000"/>
              </a:solidFill>
            </a:endParaRPr>
          </a:p>
          <a:p>
            <a:r>
              <a:rPr lang="en-US" u="sng"/>
              <a:t>Ví dụ 2 :</a:t>
            </a:r>
            <a:r>
              <a:rPr lang="en-US"/>
              <a:t> number khác Number</a:t>
            </a:r>
            <a:endParaRPr lang="en-US"/>
          </a:p>
          <a:p>
            <a:r>
              <a:rPr lang="en-US" altLang="en-US"/>
              <a:t>	 </a:t>
            </a:r>
            <a:r>
              <a:rPr lang="en-US"/>
              <a:t>case khác Case</a:t>
            </a:r>
            <a:endParaRPr lang="en-US"/>
          </a:p>
          <a:p>
            <a:r>
              <a:rPr lang="en-US" altLang="en-US"/>
              <a:t>	 </a:t>
            </a:r>
            <a:r>
              <a:rPr lang="en-US"/>
              <a:t>(case là từ khóa, do đó bạn đặt tên là Case vẫn đúng)</a:t>
            </a:r>
            <a:endParaRPr lang="en-US"/>
          </a:p>
        </p:txBody>
      </p:sp>
      <p:pic>
        <p:nvPicPr>
          <p:cNvPr id="7" name="Picture 6" descr="math-h-trong-c-200"/>
          <p:cNvPicPr>
            <a:picLocks noChangeAspect="1"/>
          </p:cNvPicPr>
          <p:nvPr/>
        </p:nvPicPr>
        <p:blipFill>
          <a:blip r:embed="rId1"/>
          <a:stretch>
            <a:fillRect/>
          </a:stretch>
        </p:blipFill>
        <p:spPr>
          <a:xfrm>
            <a:off x="8285480" y="3112135"/>
            <a:ext cx="2490470" cy="24904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963545" y="1567180"/>
            <a:ext cx="6264275" cy="3723005"/>
          </a:xfrm>
          <a:prstGeom prst="rect">
            <a:avLst/>
          </a:prstGeom>
          <a:noFill/>
        </p:spPr>
        <p:txBody>
          <a:bodyPr wrap="square" rtlCol="0">
            <a:spAutoFit/>
          </a:bodyPr>
          <a:p>
            <a:r>
              <a:rPr lang="en-US" altLang="en-US" sz="2800" b="1"/>
              <a:t>3.1 MỤC TIÊU</a:t>
            </a:r>
            <a:endParaRPr lang="en-US" altLang="en-US" sz="2800"/>
          </a:p>
          <a:p>
            <a:r>
              <a:rPr lang="en-US" altLang="en-US" sz="2800" b="1">
                <a:solidFill>
                  <a:srgbClr val="FF0000"/>
                </a:solidFill>
              </a:rPr>
              <a:t>3.2 NỘI DUNG</a:t>
            </a:r>
            <a:endParaRPr lang="en-US" altLang="en-US" sz="2000"/>
          </a:p>
          <a:p>
            <a:r>
              <a:rPr lang="en-US" altLang="en-US" sz="2000" b="1"/>
              <a:t>3.2.1. TỪ KHÓA</a:t>
            </a:r>
            <a:endParaRPr lang="en-US" altLang="en-US" sz="2000"/>
          </a:p>
          <a:p>
            <a:r>
              <a:rPr lang="en-US" altLang="en-US" sz="2000" b="1"/>
              <a:t>3.2.2. TÊN</a:t>
            </a:r>
            <a:endParaRPr lang="en-US" altLang="en-US" sz="2000"/>
          </a:p>
          <a:p>
            <a:r>
              <a:rPr lang="en-US" altLang="en-US" sz="2000" b="1">
                <a:solidFill>
                  <a:srgbClr val="FF0000"/>
                </a:solidFill>
              </a:rPr>
              <a:t>3.2.3. KIỂU DỮ LIỆU</a:t>
            </a:r>
            <a:endParaRPr lang="en-US" altLang="en-US" sz="2000"/>
          </a:p>
          <a:p>
            <a:r>
              <a:rPr lang="en-US" altLang="en-US" sz="2000" b="1"/>
              <a:t>3.2.4. GHI CHÚ</a:t>
            </a:r>
            <a:endParaRPr lang="en-US" altLang="en-US" sz="2000"/>
          </a:p>
          <a:p>
            <a:r>
              <a:rPr lang="en-US" altLang="en-US" sz="2000" b="1"/>
              <a:t>3.2.5. KHAI BÁO BIẾN</a:t>
            </a:r>
            <a:endParaRPr lang="en-US" altLang="en-US" sz="2000"/>
          </a:p>
          <a:p>
            <a:r>
              <a:rPr lang="en-US" altLang="en-US" sz="2000"/>
              <a:t>3.2.5.1. Tên biến.</a:t>
            </a:r>
            <a:endParaRPr lang="en-US" altLang="en-US" sz="2000"/>
          </a:p>
          <a:p>
            <a:r>
              <a:rPr lang="en-US" altLang="en-US" sz="2000"/>
              <a:t>3.2.5.2. Khai báo biến.</a:t>
            </a:r>
            <a:endParaRPr lang="en-US" altLang="en-US" sz="2000"/>
          </a:p>
          <a:p>
            <a:r>
              <a:rPr lang="en-US" altLang="en-US" sz="2000"/>
              <a:t>3.2.5.3. Vừa khai báo vừa khởi gán.</a:t>
            </a:r>
            <a:endParaRPr lang="en-US" altLang="en-US" sz="2000"/>
          </a:p>
          <a:p>
            <a:r>
              <a:rPr lang="en-US" altLang="en-US" sz="2000"/>
              <a:t>3.2.5.4. Phạm vi của biến.</a:t>
            </a:r>
            <a:endParaRPr lang="en-US" altLang="en-US" sz="2000"/>
          </a:p>
        </p:txBody>
      </p:sp>
      <p:pic>
        <p:nvPicPr>
          <p:cNvPr id="2" name="Picture 1" descr="ep-kieu-du-lieu-noi-rong"/>
          <p:cNvPicPr>
            <a:picLocks noChangeAspect="1"/>
          </p:cNvPicPr>
          <p:nvPr/>
        </p:nvPicPr>
        <p:blipFill>
          <a:blip r:embed="rId1"/>
          <a:stretch>
            <a:fillRect/>
          </a:stretch>
        </p:blipFill>
        <p:spPr>
          <a:xfrm>
            <a:off x="6285230" y="5220335"/>
            <a:ext cx="5904865" cy="1631950"/>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6424</Words>
  <Application>WPS Presentation</Application>
  <PresentationFormat>Widescreen</PresentationFormat>
  <Paragraphs>362</Paragraphs>
  <Slides>18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SimSun</vt:lpstr>
      <vt:lpstr>Wingdings</vt:lpstr>
      <vt:lpstr>DejaVu Sans</vt:lpstr>
      <vt:lpstr>微软雅黑</vt:lpstr>
      <vt:lpstr>Droid Sans Fallback</vt:lpstr>
      <vt:lpstr/>
      <vt:lpstr>Arial Unicode MS</vt:lpstr>
      <vt:lpstr>Calibri</vt:lpstr>
      <vt:lpstr>Standard Symbols PS</vt:lpstr>
      <vt:lpstr>Gubbi</vt:lpstr>
      <vt:lpstr>Phetsarath OT</vt:lpstr>
      <vt:lpstr>Gear Drives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anhtran</dc:creator>
  <cp:lastModifiedBy>anhtran</cp:lastModifiedBy>
  <cp:revision>9</cp:revision>
  <dcterms:created xsi:type="dcterms:W3CDTF">2021-07-25T10:56:13Z</dcterms:created>
  <dcterms:modified xsi:type="dcterms:W3CDTF">2021-07-25T10:56:13Z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