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482725" y="2459990"/>
            <a:ext cx="922655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BÀI 4 - NHẬP/XUẤT DỮ LIỆU</a:t>
            </a:r>
            <a:endParaRPr lang="en-US" altLang="en-US" sz="6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605" y="410210"/>
            <a:ext cx="6828790" cy="6038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Oval 2"/>
          <p:cNvSpPr/>
          <p:nvPr/>
        </p:nvSpPr>
        <p:spPr>
          <a:xfrm>
            <a:off x="182880" y="516255"/>
            <a:ext cx="2878455" cy="617855"/>
          </a:xfrm>
          <a:prstGeom prst="ellipse">
            <a:avLst/>
          </a:prstGeom>
          <a:gradFill rotWithShape="0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ym typeface="+mn-ea"/>
              </a:rPr>
              <a:t>4.2.2. Hàm scanf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44445" y="1322070"/>
            <a:ext cx="71031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b="1"/>
              <a:t>scanf ("chuỗi định dạng"[, đối mục 1, đối mục 2,…]);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525145" y="1844040"/>
            <a:ext cx="7662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Khi sử dụng hàm phải khai báo tiền xử lý </a:t>
            </a:r>
            <a:r>
              <a:rPr lang="en-US" b="1">
                <a:solidFill>
                  <a:schemeClr val="tx1"/>
                </a:solidFill>
              </a:rPr>
              <a:t>#include &lt;stdio.h&gt;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5145" y="2752090"/>
            <a:ext cx="69545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- scanf: tên hàm, phải viết bằng </a:t>
            </a:r>
            <a:r>
              <a:rPr lang="en-US">
                <a:solidFill>
                  <a:srgbClr val="FF0000"/>
                </a:solidFill>
              </a:rPr>
              <a:t>chữ thường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- khung định dạng: được đặt trong cặp nháy kép (" ") là hình ảnh dạng dữ liệu nhập vào.</a:t>
            </a:r>
            <a:endParaRPr lang="en-US"/>
          </a:p>
          <a:p>
            <a:endParaRPr lang="en-US"/>
          </a:p>
          <a:p>
            <a:r>
              <a:rPr lang="en-US"/>
              <a:t>- đối mục 1,…: là danh sách các đối mục cách nhau bởi dấu phẩy, mỗi đối mục sẽ tiếp nhận giá trị nhập vào.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04215" y="636270"/>
            <a:ext cx="591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CÁC VÍ DỤ THỰC HÀNH TỪ VD11 ĐẾN VD 15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0590" y="1297940"/>
            <a:ext cx="6094730" cy="1394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90" y="2692400"/>
            <a:ext cx="6094730" cy="3557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961255" y="210820"/>
            <a:ext cx="2268855" cy="6235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ym typeface="+mn-ea"/>
              </a:rPr>
              <a:t>4.3 BÀI TẬP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165" y="930910"/>
            <a:ext cx="100584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/>
              <a:t>1.</a:t>
            </a:r>
            <a:r>
              <a:rPr lang="en-US" i="1"/>
              <a:t> Viết chương trình đổi một số nguyên hệ 10 sang hệ 2.</a:t>
            </a:r>
            <a:endParaRPr lang="en-US" i="1"/>
          </a:p>
          <a:p>
            <a:endParaRPr lang="en-US" i="1"/>
          </a:p>
          <a:p>
            <a:r>
              <a:rPr lang="en-US" b="1" i="1"/>
              <a:t>2.</a:t>
            </a:r>
            <a:r>
              <a:rPr lang="en-US" i="1"/>
              <a:t> Viết chương trình đổi một số nguyên hệ 10 sang hệ 16.</a:t>
            </a:r>
            <a:endParaRPr lang="en-US" i="1"/>
          </a:p>
          <a:p>
            <a:endParaRPr lang="en-US" i="1"/>
          </a:p>
          <a:p>
            <a:r>
              <a:rPr lang="en-US" b="1" i="1"/>
              <a:t>3.</a:t>
            </a:r>
            <a:r>
              <a:rPr lang="en-US" i="1"/>
              <a:t> Viết chương trình đọc và 2 số nguyên và in ra kết quả của phép (+), phép trừ (-), phép nhân (*), phép chia (/). Nhận xét kết quả chia 2 số nguyên.</a:t>
            </a:r>
            <a:endParaRPr lang="en-US" i="1"/>
          </a:p>
          <a:p>
            <a:endParaRPr lang="en-US" i="1"/>
          </a:p>
          <a:p>
            <a:r>
              <a:rPr lang="en-US" b="1" i="1"/>
              <a:t>4.</a:t>
            </a:r>
            <a:r>
              <a:rPr lang="en-US" i="1"/>
              <a:t> Viết chương trình nhập vào bán kính hình cầu, tính và in ra diện tích, thể tích của</a:t>
            </a:r>
            <a:endParaRPr lang="en-US" i="1"/>
          </a:p>
          <a:p>
            <a:r>
              <a:rPr lang="en-US" i="1"/>
              <a:t>hình cầu đó.</a:t>
            </a:r>
            <a:endParaRPr lang="en-US" i="1"/>
          </a:p>
          <a:p>
            <a:r>
              <a:rPr lang="en-US" altLang="en-US" i="1"/>
              <a:t>		</a:t>
            </a:r>
            <a:r>
              <a:rPr lang="en-US" i="1"/>
              <a:t>Hướng dẫn: S = 4πR 2 và V = (4/3)πR 3 .</a:t>
            </a:r>
            <a:endParaRPr lang="en-US" i="1"/>
          </a:p>
          <a:p>
            <a:endParaRPr lang="en-US" i="1"/>
          </a:p>
          <a:p>
            <a:r>
              <a:rPr lang="en-US" b="1" i="1"/>
              <a:t>5.</a:t>
            </a:r>
            <a:r>
              <a:rPr lang="en-US" i="1"/>
              <a:t> Viết chương trình nhập vào một số a bất kỳ và in ra giá trị bình phương (a 2 ), lập</a:t>
            </a:r>
            <a:endParaRPr lang="en-US" i="1"/>
          </a:p>
          <a:p>
            <a:r>
              <a:rPr lang="en-US" i="1"/>
              <a:t>phương (a 3 ) của a và giá trị a 4 .</a:t>
            </a:r>
            <a:endParaRPr lang="en-US" i="1"/>
          </a:p>
          <a:p>
            <a:endParaRPr lang="en-US" i="1"/>
          </a:p>
          <a:p>
            <a:r>
              <a:rPr lang="en-US" b="1" i="1"/>
              <a:t>6.</a:t>
            </a:r>
            <a:r>
              <a:rPr lang="en-US" i="1"/>
              <a:t> Viết chương trình đọc từ bàn phím 3 số nguyên biểu diễn ngày, tháng, năm và xuất</a:t>
            </a:r>
            <a:endParaRPr lang="en-US" i="1"/>
          </a:p>
          <a:p>
            <a:r>
              <a:rPr lang="en-US" i="1"/>
              <a:t>ra màn hình dưới dạng "ngay/thang/nam" (chỉ lấy 2 số cuối của năm).</a:t>
            </a:r>
            <a:endParaRPr lang="en-US" i="1"/>
          </a:p>
          <a:p>
            <a:endParaRPr lang="en-US" i="1"/>
          </a:p>
          <a:p>
            <a:r>
              <a:rPr lang="en-US" b="1" i="1"/>
              <a:t>7.</a:t>
            </a:r>
            <a:r>
              <a:rPr lang="en-US" i="1"/>
              <a:t> Viết chương trình nhập vào số giây từ 0 đến 86399, đổi số giây nhập vào thành dạng "gio:phut:giay", mỗi thành phần là một số nguyên có 2 chữ số.</a:t>
            </a:r>
            <a:endParaRPr lang="en-US" i="1"/>
          </a:p>
          <a:p>
            <a:r>
              <a:rPr lang="en-US" i="1"/>
              <a:t>Ví dụ: 02:11:05</a:t>
            </a:r>
            <a:endParaRPr lang="en-US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79145" y="1022985"/>
            <a:ext cx="106337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Nếu bạn định biên dịch chương trình C với thư viện </a:t>
            </a:r>
            <a:r>
              <a:rPr lang="en-US" b="1"/>
              <a:t>math.h</a:t>
            </a:r>
            <a:r>
              <a:rPr lang="en-US"/>
              <a:t> trong LINUX bằng GCC hoặc G ++, bạn sẽ phải sử dụng tùy chọn Nottlm sau lệnh biên dịch.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gcc xyz.c -o xyz -lm</a:t>
            </a:r>
            <a:endParaRPr 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gcc -o file file.c -lm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/>
              <a:t>Đây</a:t>
            </a:r>
            <a:endParaRPr lang="en-US"/>
          </a:p>
          <a:p>
            <a:r>
              <a:rPr lang="en-US" b="1"/>
              <a:t>gcc</a:t>
            </a:r>
            <a:r>
              <a:rPr lang="en-US"/>
              <a:t> là lệnh biên dịch (tên trình biên dịch)</a:t>
            </a:r>
            <a:endParaRPr lang="en-US"/>
          </a:p>
          <a:p>
            <a:r>
              <a:rPr lang="en-US" b="1"/>
              <a:t>xyz.c</a:t>
            </a:r>
            <a:r>
              <a:rPr lang="en-US"/>
              <a:t> là tên tệp nguồn.</a:t>
            </a:r>
            <a:endParaRPr lang="en-US"/>
          </a:p>
          <a:p>
            <a:r>
              <a:rPr lang="en-US" b="1"/>
              <a:t>-o</a:t>
            </a:r>
            <a:r>
              <a:rPr lang="en-US"/>
              <a:t> là một tùy chọn để chỉ định tệp đầu ra.</a:t>
            </a:r>
            <a:endParaRPr lang="en-US"/>
          </a:p>
          <a:p>
            <a:r>
              <a:rPr lang="en-US" b="1"/>
              <a:t>xyz</a:t>
            </a:r>
            <a:r>
              <a:rPr lang="en-US"/>
              <a:t> là tên của tệp đầu ra.</a:t>
            </a:r>
            <a:endParaRPr lang="en-US"/>
          </a:p>
          <a:p>
            <a:r>
              <a:rPr lang="en-US" b="1"/>
              <a:t>-lm</a:t>
            </a:r>
            <a:r>
              <a:rPr lang="en-US"/>
              <a:t> là một tùy chọn để liên kết thư viện toán học ( libm ).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9145" y="5116195"/>
            <a:ext cx="76936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en-US"/>
              <a:t>Đ</a:t>
            </a:r>
            <a:r>
              <a:rPr lang="en-US"/>
              <a:t>ể biết thêm chi tiết ở đây là liên kết chứa bài viết đầy đủ về nó.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79145" y="5484495"/>
            <a:ext cx="769366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https://www.includehelp.com/c-programming-questions/compiling-program-with-math-library-linux.aspx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05350" y="180340"/>
            <a:ext cx="2781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solidFill>
                  <a:srgbClr val="FF0000"/>
                </a:solidFill>
              </a:rPr>
              <a:t>GHI CHÚ</a:t>
            </a:r>
            <a:endParaRPr lang="en-US" alt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71670" y="2105660"/>
            <a:ext cx="324929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4.1 MỤC TIÊU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4.2 NỘI DUNG</a:t>
            </a:r>
            <a:endParaRPr lang="en-US" altLang="en-US"/>
          </a:p>
          <a:p>
            <a:r>
              <a:rPr lang="en-US" altLang="en-US"/>
              <a:t>4.2.1. Hàm printf</a:t>
            </a:r>
            <a:endParaRPr lang="en-US" altLang="en-US"/>
          </a:p>
          <a:p>
            <a:r>
              <a:rPr lang="en-US" altLang="en-US"/>
              <a:t>4.2.2. Hàm scanf</a:t>
            </a:r>
            <a:endParaRPr lang="en-US" altLang="en-US"/>
          </a:p>
          <a:p>
            <a:endParaRPr lang="en-US" altLang="en-US"/>
          </a:p>
          <a:p>
            <a:r>
              <a:rPr lang="en-US" altLang="en-US" sz="2800"/>
              <a:t>4.3 BÀI TẬP</a:t>
            </a: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8870" y="1346835"/>
            <a:ext cx="4716145" cy="5495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53940" y="147955"/>
            <a:ext cx="2484120" cy="62992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ym typeface="+mn-ea"/>
              </a:rPr>
              <a:t>4.1 MỤC TIÊU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81300" y="2552065"/>
            <a:ext cx="66300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Sau khi hoàn tất bài này học viên sẽ hiểu và vận dụng các kiến thức kĩ năng cơ bản sau:</a:t>
            </a:r>
            <a:endParaRPr lang="en-US"/>
          </a:p>
          <a:p>
            <a:endParaRPr lang="en-US"/>
          </a:p>
          <a:p>
            <a:r>
              <a:rPr lang="en-US"/>
              <a:t>- Ý nghĩa, cách sử dụng hàm printf, scanf</a:t>
            </a:r>
            <a:endParaRPr lang="en-US"/>
          </a:p>
          <a:p>
            <a:r>
              <a:rPr lang="en-US"/>
              <a:t>- Sử dụng khuôn dạng, ký tự đặc biệt, ký tự điều khiển trong printf, scanf.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3320" y="1290320"/>
            <a:ext cx="4711065" cy="55600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92345" y="135255"/>
            <a:ext cx="2607310" cy="64325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ym typeface="+mn-ea"/>
              </a:rPr>
              <a:t>4.2 NỘI DUNG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257810" y="528955"/>
            <a:ext cx="2878455" cy="617855"/>
          </a:xfrm>
          <a:prstGeom prst="ellipse">
            <a:avLst/>
          </a:prstGeom>
          <a:gradFill rotWithShape="0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ym typeface="+mn-ea"/>
              </a:rPr>
              <a:t>4.2.1. Hàm printf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13965" y="1290320"/>
            <a:ext cx="716407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b="1"/>
              <a:t>printf ("chuỗi định dạng"[, đối mục 1, đối mục 2,…]);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257810" y="2031365"/>
            <a:ext cx="7552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Khi sử dụng hàm phải khai báo tiền xử lý </a:t>
            </a:r>
            <a:r>
              <a:rPr lang="en-US" b="1">
                <a:solidFill>
                  <a:schemeClr val="tx1"/>
                </a:solidFill>
              </a:rPr>
              <a:t>#include &lt;stdio.h&gt;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57810" y="2778125"/>
            <a:ext cx="70415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- printf: tên hàm, phải viết bằng </a:t>
            </a:r>
            <a:r>
              <a:rPr lang="en-US">
                <a:solidFill>
                  <a:srgbClr val="FF0000"/>
                </a:solidFill>
              </a:rPr>
              <a:t>chữ thường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- đối mục 1,…: là các mục dữ kiện cần in ra màn hình. Các đối mục này có thể là biến, hằng hoặc biểu thức </a:t>
            </a:r>
            <a:r>
              <a:rPr lang="en-US">
                <a:solidFill>
                  <a:srgbClr val="FF0000"/>
                </a:solidFill>
              </a:rPr>
              <a:t>phải được định trị trước khi in ra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- chuỗi định dạng: được đặt trong cặp nháy kép (" "), gồm 3 loại:</a:t>
            </a:r>
            <a:endParaRPr lang="en-US"/>
          </a:p>
          <a:p>
            <a:r>
              <a:rPr lang="en-US"/>
              <a:t>+ Đối với </a:t>
            </a:r>
            <a:r>
              <a:rPr lang="en-US" u="sng"/>
              <a:t>chuỗi kí tự</a:t>
            </a:r>
            <a:r>
              <a:rPr lang="en-US"/>
              <a:t> ghi như thế nào in ra giống như vậy.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5940" y="653415"/>
            <a:ext cx="10633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+ Đối với những </a:t>
            </a:r>
            <a:r>
              <a:rPr lang="en-US" u="sng"/>
              <a:t>kí tự chuyển đổi dạng thức</a:t>
            </a:r>
            <a:r>
              <a:rPr lang="en-US"/>
              <a:t> cho phép kết xuất giá trị của các đối mục</a:t>
            </a:r>
            <a:endParaRPr lang="en-US"/>
          </a:p>
          <a:p>
            <a:r>
              <a:rPr lang="en-US"/>
              <a:t>ra màn hình tạm gọi là mã định dạng. Sau đây là các dấu mô tả định dạng: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2764155" y="1508125"/>
          <a:ext cx="666369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940"/>
                <a:gridCol w="47307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%c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Ký tự đơn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%s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Chuỗi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%d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Số nguyên thập phân có dấu 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%f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Số chấm động (Ký hiệu thập phân)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%e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Số chấm động (Ký hiệu có số mũ)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%g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Số chấm động (%f hay %g)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%x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Số nguyên hex không dấu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%u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Số nguyên thập phân không dấu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%o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Số nguyên bát phân không dấu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Tiền tố dùng kèm với %d,%u,%x,%o để chỉ số nguyên dài (VD %ld)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%p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Con trỏ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61340" y="524510"/>
            <a:ext cx="4808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+ Các ký tự điều khiển và ký tự đặc biệt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561340" y="1435100"/>
          <a:ext cx="57550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/>
                <a:gridCol w="460946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Nhảy xuống dòng kế tiếp canh về cột đầu tiên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\t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Canh cột tab ngang 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\r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Nhảy về đầu hàng, không xuống hàng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\a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Tiếng kêu bíp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\\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 ra dấu \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\”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 ra dấu “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\'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 ra dấu '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%%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 ra dấu %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823835" y="1435100"/>
            <a:ext cx="3927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- Bề rộng trường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- Dấu - trước Bề rộng trường sẽ dịch giá trị sang trái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- Số số lẻ (Số số sau dấu phẩy)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920355" y="2747010"/>
            <a:ext cx="3733800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Đ</a:t>
            </a:r>
            <a:r>
              <a:rPr lang="en-US" b="1">
                <a:solidFill>
                  <a:srgbClr val="FF0000"/>
                </a:solidFill>
              </a:rPr>
              <a:t>ịnhdạng:</a:t>
            </a:r>
            <a:endParaRPr lang="en-US"/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%[flags][width][.precision]type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(đối với các kiểu số thực)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Vídụ:</a:t>
            </a:r>
            <a:r>
              <a:rPr lang="en-US">
                <a:solidFill>
                  <a:srgbClr val="FF0000"/>
                </a:solidFill>
              </a:rPr>
              <a:t> %+15.5f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165340" y="419735"/>
            <a:ext cx="0" cy="60178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696835" y="3866515"/>
            <a:ext cx="308610" cy="3213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04215" y="636270"/>
            <a:ext cx="591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CÁC VÍ DỤ THỰC HÀNH TỪ VD1 ĐẾN VD 10</a:t>
            </a:r>
            <a:endParaRPr lang="en-US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6590" y="1582420"/>
            <a:ext cx="489648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90" y="2239645"/>
            <a:ext cx="4895850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90" y="3853815"/>
            <a:ext cx="664781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426720"/>
            <a:ext cx="6628765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20" y="3074670"/>
            <a:ext cx="6600190" cy="3228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276225"/>
            <a:ext cx="480949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219200"/>
            <a:ext cx="480949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35" y="83820"/>
            <a:ext cx="5957570" cy="6690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01600"/>
            <a:ext cx="480949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044575"/>
            <a:ext cx="480949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3443</Words>
  <Application>WPS Presentation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Standard Symbols PS</vt:lpstr>
      <vt:lpstr>Gubbi</vt:lpstr>
      <vt:lpstr>Phetsarath OT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anhtran</dc:creator>
  <cp:lastModifiedBy>anhtran</cp:lastModifiedBy>
  <cp:revision>10</cp:revision>
  <dcterms:created xsi:type="dcterms:W3CDTF">2021-07-25T11:00:12Z</dcterms:created>
  <dcterms:modified xsi:type="dcterms:W3CDTF">2021-07-25T11:00:12Z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