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4" name="Rectangle 3"/>
          <p:cNvSpPr/>
          <p:nvPr/>
        </p:nvSpPr>
        <p:spPr>
          <a:xfrm>
            <a:off x="1519555" y="2275840"/>
            <a:ext cx="9152255" cy="193802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en-US" altLang="zh-CN" sz="6000" b="1">
                <a:solidFill>
                  <a:schemeClr val="accent4"/>
                </a:solidFill>
                <a:effectLst/>
              </a:rPr>
              <a:t>Bài 6 :</a:t>
            </a:r>
            <a:endParaRPr lang="en-US" altLang="zh-CN" sz="6000" b="1">
              <a:solidFill>
                <a:schemeClr val="accent4"/>
              </a:solidFill>
              <a:effectLst/>
            </a:endParaRPr>
          </a:p>
          <a:p>
            <a:pPr algn="ctr"/>
            <a:r>
              <a:rPr lang="en-US" altLang="zh-CN" sz="6000" b="1">
                <a:solidFill>
                  <a:schemeClr val="accent4"/>
                </a:solidFill>
                <a:effectLst/>
              </a:rPr>
              <a:t>CẤU TRÚC VÒNG LẶP</a:t>
            </a:r>
            <a:endParaRPr lang="en-US" altLang="zh-CN" sz="6000" b="1">
              <a:solidFill>
                <a:schemeClr val="accent4"/>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1287145" y="1721485"/>
            <a:ext cx="9617710" cy="3415030"/>
          </a:xfrm>
          <a:prstGeom prst="rect">
            <a:avLst/>
          </a:prstGeom>
          <a:noFill/>
        </p:spPr>
        <p:txBody>
          <a:bodyPr wrap="square" rtlCol="0" anchor="t">
            <a:spAutoFit/>
          </a:bodyPr>
          <a:p>
            <a:r>
              <a:rPr lang="en-US" altLang="en-US" b="1" i="1" u="sng">
                <a:solidFill>
                  <a:srgbClr val="FF0000"/>
                </a:solidFill>
              </a:rPr>
              <a:t>Lưu ý:</a:t>
            </a:r>
            <a:endParaRPr lang="en-US"/>
          </a:p>
          <a:p>
            <a:endParaRPr lang="en-US"/>
          </a:p>
          <a:p>
            <a:r>
              <a:rPr lang="en-US"/>
              <a:t>+ Biểu thức: có thể là một biểu thức hoặc nhiều biểu thức con. Nếu là nhiều biểu thức con thì cách nhau bởi dấu phẩy (,) và tính đúng sai của biểu thức được quyết định bởi biểu thức con cuối cùng.</a:t>
            </a:r>
            <a:endParaRPr lang="en-US"/>
          </a:p>
          <a:p>
            <a:r>
              <a:rPr lang="en-US"/>
              <a:t>+ Trong thân do…while (khối lệnh) có thể chứa một hoặc nhiều cấu trúc điều khiển khác.</a:t>
            </a:r>
            <a:endParaRPr lang="en-US"/>
          </a:p>
          <a:p>
            <a:endParaRPr lang="en-US"/>
          </a:p>
          <a:p>
            <a:r>
              <a:rPr lang="en-US"/>
              <a:t>+ Trong thân do…while có thể sử dụng lệnh </a:t>
            </a:r>
            <a:r>
              <a:rPr lang="en-US" b="1"/>
              <a:t>continue</a:t>
            </a:r>
            <a:r>
              <a:rPr lang="en-US"/>
              <a:t> để chuyển đến đầu vòng lặp (bỏ qua các câu lệnh còn lại trong thân).</a:t>
            </a:r>
            <a:endParaRPr lang="en-US"/>
          </a:p>
          <a:p>
            <a:r>
              <a:rPr lang="en-US"/>
              <a:t>+ Muốn thoát khỏi vòng lặp do…while tùy ý có thể dùng các lệnh </a:t>
            </a:r>
            <a:r>
              <a:rPr lang="en-US" b="1"/>
              <a:t>break</a:t>
            </a:r>
            <a:r>
              <a:rPr lang="en-US"/>
              <a:t>, </a:t>
            </a:r>
            <a:r>
              <a:rPr lang="en-US" b="1"/>
              <a:t>goto</a:t>
            </a:r>
            <a:r>
              <a:rPr lang="en-US"/>
              <a:t>, </a:t>
            </a:r>
            <a:r>
              <a:rPr lang="en-US" b="1"/>
              <a:t>return</a:t>
            </a:r>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163195" y="97790"/>
            <a:ext cx="3571875" cy="368300"/>
          </a:xfrm>
          <a:prstGeom prst="rect">
            <a:avLst/>
          </a:prstGeom>
          <a:noFill/>
        </p:spPr>
        <p:txBody>
          <a:bodyPr wrap="none" rtlCol="0" anchor="t">
            <a:spAutoFit/>
          </a:bodyPr>
          <a:p>
            <a:r>
              <a:rPr lang="en-US" altLang="en-US" b="1">
                <a:sym typeface="+mn-ea"/>
              </a:rPr>
              <a:t>6.2.6. Vòng lặp lồng nhau.</a:t>
            </a:r>
            <a:endParaRPr lang="en-US" b="1"/>
          </a:p>
        </p:txBody>
      </p:sp>
      <p:pic>
        <p:nvPicPr>
          <p:cNvPr id="3" name="Picture 2"/>
          <p:cNvPicPr>
            <a:picLocks noChangeAspect="1"/>
          </p:cNvPicPr>
          <p:nvPr/>
        </p:nvPicPr>
        <p:blipFill>
          <a:blip r:embed="rId1"/>
          <a:stretch>
            <a:fillRect/>
          </a:stretch>
        </p:blipFill>
        <p:spPr>
          <a:xfrm>
            <a:off x="2623185" y="466090"/>
            <a:ext cx="6944995" cy="4997450"/>
          </a:xfrm>
          <a:prstGeom prst="rect">
            <a:avLst/>
          </a:prstGeom>
        </p:spPr>
      </p:pic>
      <p:pic>
        <p:nvPicPr>
          <p:cNvPr id="4" name="Picture 3"/>
          <p:cNvPicPr>
            <a:picLocks noChangeAspect="1"/>
          </p:cNvPicPr>
          <p:nvPr/>
        </p:nvPicPr>
        <p:blipFill>
          <a:blip r:embed="rId2"/>
          <a:stretch>
            <a:fillRect/>
          </a:stretch>
        </p:blipFill>
        <p:spPr>
          <a:xfrm>
            <a:off x="2623820" y="5463540"/>
            <a:ext cx="6944995" cy="1464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3092450" y="81915"/>
            <a:ext cx="6007100" cy="6694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135890" y="97790"/>
            <a:ext cx="6108065" cy="368300"/>
          </a:xfrm>
          <a:prstGeom prst="rect">
            <a:avLst/>
          </a:prstGeom>
          <a:noFill/>
        </p:spPr>
        <p:txBody>
          <a:bodyPr wrap="none" rtlCol="0" anchor="t">
            <a:spAutoFit/>
          </a:bodyPr>
          <a:p>
            <a:r>
              <a:rPr lang="en-US" altLang="en-US" b="1">
                <a:sym typeface="+mn-ea"/>
              </a:rPr>
              <a:t>6.2.7. So sánh sự khác nhau của các vòng lặp.</a:t>
            </a:r>
            <a:endParaRPr lang="en-US" b="1"/>
          </a:p>
        </p:txBody>
      </p:sp>
      <p:sp>
        <p:nvSpPr>
          <p:cNvPr id="3" name="Text Box 2"/>
          <p:cNvSpPr txBox="1"/>
          <p:nvPr/>
        </p:nvSpPr>
        <p:spPr>
          <a:xfrm>
            <a:off x="748665" y="1998345"/>
            <a:ext cx="10694670" cy="2861310"/>
          </a:xfrm>
          <a:prstGeom prst="rect">
            <a:avLst/>
          </a:prstGeom>
          <a:noFill/>
        </p:spPr>
        <p:txBody>
          <a:bodyPr wrap="square" rtlCol="0" anchor="t">
            <a:spAutoFit/>
          </a:bodyPr>
          <a:p>
            <a:r>
              <a:rPr lang="en-US"/>
              <a:t>- Vòng lặp for thường sử dụng khi biết được số lần lặp xác định.</a:t>
            </a:r>
            <a:endParaRPr lang="en-US"/>
          </a:p>
          <a:p>
            <a:endParaRPr lang="en-US"/>
          </a:p>
          <a:p>
            <a:endParaRPr lang="en-US"/>
          </a:p>
          <a:p>
            <a:endParaRPr lang="en-US"/>
          </a:p>
          <a:p>
            <a:r>
              <a:rPr lang="en-US"/>
              <a:t>- Vòng lặp thường while, do…while sử dụng khi không biết rõ số lần lặp.</a:t>
            </a:r>
            <a:endParaRPr lang="en-US"/>
          </a:p>
          <a:p>
            <a:endParaRPr lang="en-US"/>
          </a:p>
          <a:p>
            <a:r>
              <a:rPr lang="en-US"/>
              <a:t>- Khi gọi vòng lặp while, do…while, nếu biểu thức sai vòng lặp while sẽ không được thực hiện lần nào nhưng vòng lặp do…while thực hiện được 1 lần.</a:t>
            </a:r>
            <a:endParaRPr lang="en-US"/>
          </a:p>
          <a:p>
            <a:endParaRPr lang="en-US"/>
          </a:p>
          <a:p>
            <a:r>
              <a:rPr lang="en-US" altLang="en-US"/>
              <a:t>=&gt; </a:t>
            </a:r>
            <a:r>
              <a:rPr lang="en-US"/>
              <a:t>Số lần thực hiện ít nhất của while là 0 và của do…while là 1</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Snip Single Corner Rectangle 1"/>
          <p:cNvSpPr/>
          <p:nvPr/>
        </p:nvSpPr>
        <p:spPr>
          <a:xfrm>
            <a:off x="4916170" y="104140"/>
            <a:ext cx="2360295" cy="51117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6.3/BÀI TẬP</a:t>
            </a:r>
            <a:endParaRPr lang="en-US"/>
          </a:p>
        </p:txBody>
      </p:sp>
      <p:sp>
        <p:nvSpPr>
          <p:cNvPr id="5" name="Text Box 4"/>
          <p:cNvSpPr txBox="1"/>
          <p:nvPr/>
        </p:nvSpPr>
        <p:spPr>
          <a:xfrm>
            <a:off x="1725295" y="749300"/>
            <a:ext cx="8742045" cy="6185535"/>
          </a:xfrm>
          <a:prstGeom prst="rect">
            <a:avLst/>
          </a:prstGeom>
          <a:noFill/>
        </p:spPr>
        <p:txBody>
          <a:bodyPr wrap="square" rtlCol="0" anchor="t">
            <a:spAutoFit/>
          </a:bodyPr>
          <a:p>
            <a:r>
              <a:rPr lang="en-US"/>
              <a:t>1. Viết chương trình in ra bảng mã ASCII</a:t>
            </a:r>
            <a:endParaRPr lang="en-US"/>
          </a:p>
          <a:p>
            <a:endParaRPr lang="en-US"/>
          </a:p>
          <a:p>
            <a:r>
              <a:rPr lang="en-US"/>
              <a:t>2. Viết chương trình tính tổng bậc 3 của N số nguyên đầu tiên.</a:t>
            </a:r>
            <a:endParaRPr lang="en-US"/>
          </a:p>
          <a:p>
            <a:endParaRPr lang="en-US"/>
          </a:p>
          <a:p>
            <a:r>
              <a:rPr lang="en-US"/>
              <a:t>3. Viết chương trình nhập vào một số nguyên rồi in ra tất cả các ước số của số đó.</a:t>
            </a:r>
            <a:endParaRPr lang="en-US"/>
          </a:p>
          <a:p>
            <a:endParaRPr lang="en-US"/>
          </a:p>
          <a:p>
            <a:r>
              <a:rPr lang="en-US"/>
              <a:t>4. Viết chương trình vẽ một tam giác cân bằng các dấu *</a:t>
            </a:r>
            <a:endParaRPr lang="en-US"/>
          </a:p>
          <a:p>
            <a:endParaRPr lang="en-US"/>
          </a:p>
          <a:p>
            <a:r>
              <a:rPr lang="en-US"/>
              <a:t>5. Viết chương trình tính tổng nghịch đảo của N số nguyên đầu tiên theo công thức</a:t>
            </a:r>
            <a:endParaRPr lang="en-US"/>
          </a:p>
          <a:p>
            <a:r>
              <a:rPr lang="en-US"/>
              <a:t>S = 1 + 1/2 + 1/3 + … + 1/N</a:t>
            </a:r>
            <a:endParaRPr lang="en-US"/>
          </a:p>
          <a:p>
            <a:endParaRPr lang="en-US"/>
          </a:p>
          <a:p>
            <a:r>
              <a:rPr lang="en-US"/>
              <a:t>6. Viết chương trình tính tổng bình phương các số lẻ từ 1 đến N.</a:t>
            </a:r>
            <a:endParaRPr lang="en-US"/>
          </a:p>
          <a:p>
            <a:endParaRPr lang="en-US"/>
          </a:p>
          <a:p>
            <a:r>
              <a:rPr lang="en-US"/>
              <a:t>7. Viết chương trình nhập vào N số nguyên, tìm số lớn nhất, số nhỏ nhất.</a:t>
            </a:r>
            <a:endParaRPr lang="en-US"/>
          </a:p>
          <a:p>
            <a:endParaRPr lang="en-US"/>
          </a:p>
          <a:p>
            <a:r>
              <a:rPr lang="en-US"/>
              <a:t>8. Viết chương trình nhập vào N rồi tính giai thừa của N.</a:t>
            </a:r>
            <a:endParaRPr lang="en-US"/>
          </a:p>
          <a:p>
            <a:endParaRPr lang="en-US"/>
          </a:p>
          <a:p>
            <a:r>
              <a:rPr lang="en-US"/>
              <a:t>9. Viết chương trình tìm USCLN, BSCNN của 2 số.</a:t>
            </a:r>
            <a:endParaRPr lang="en-US"/>
          </a:p>
          <a:p>
            <a:endParaRPr lang="en-US"/>
          </a:p>
          <a:p>
            <a:r>
              <a:rPr lang="en-US"/>
              <a:t>10. Viết chương trình vẽ một tam giác cân rỗng bằng các dấu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715010" y="558800"/>
            <a:ext cx="10761980" cy="5908040"/>
          </a:xfrm>
          <a:prstGeom prst="rect">
            <a:avLst/>
          </a:prstGeom>
          <a:noFill/>
        </p:spPr>
        <p:txBody>
          <a:bodyPr wrap="square" rtlCol="0" anchor="t">
            <a:spAutoFit/>
          </a:bodyPr>
          <a:p>
            <a:r>
              <a:rPr lang="en-US"/>
              <a:t>11. Viết chương trình vẽ hình chữ nhật rỗng bằng các dấu *.</a:t>
            </a:r>
            <a:endParaRPr lang="en-US"/>
          </a:p>
          <a:p>
            <a:r>
              <a:rPr lang="en-US"/>
              <a:t>12. Viết chương trình nhập vào một số và kiểm tra xem số đó có phải là số nguyên tố hay</a:t>
            </a:r>
            <a:endParaRPr lang="en-US"/>
          </a:p>
          <a:p>
            <a:r>
              <a:rPr lang="en-US"/>
              <a:t>không?</a:t>
            </a:r>
            <a:endParaRPr lang="en-US"/>
          </a:p>
          <a:p>
            <a:r>
              <a:rPr lang="en-US"/>
              <a:t>13. Viết chương trình tính số hạng thứ n của dãy Fibonaci.</a:t>
            </a:r>
            <a:endParaRPr lang="en-US"/>
          </a:p>
          <a:p>
            <a:r>
              <a:rPr lang="en-US"/>
              <a:t>Dãy Fibonaci là dãy số gồm các số hạng p(n) với:</a:t>
            </a:r>
            <a:endParaRPr lang="en-US"/>
          </a:p>
          <a:p>
            <a:r>
              <a:rPr lang="en-US" altLang="en-US"/>
              <a:t>	</a:t>
            </a:r>
            <a:r>
              <a:rPr lang="en-US"/>
              <a:t>p(n) = p(n-1) + p(n-2) với n&gt;2 và p(1) = p(2) = 1</a:t>
            </a:r>
            <a:endParaRPr lang="en-US"/>
          </a:p>
          <a:p>
            <a:r>
              <a:rPr lang="en-US" altLang="en-US"/>
              <a:t>	</a:t>
            </a:r>
            <a:r>
              <a:rPr lang="en-US"/>
              <a:t>Dãy Fibonaci sẽ là: 1 1 2 3 5 8 13 21 34 55 89 144…</a:t>
            </a:r>
            <a:endParaRPr lang="en-US"/>
          </a:p>
          <a:p>
            <a:r>
              <a:rPr lang="en-US"/>
              <a:t>14. Viết chương trình tính giá trị của đa thức</a:t>
            </a:r>
            <a:endParaRPr lang="en-US"/>
          </a:p>
          <a:p>
            <a:r>
              <a:rPr lang="en-US" altLang="en-US"/>
              <a:t>	</a:t>
            </a:r>
            <a:r>
              <a:rPr lang="en-US"/>
              <a:t>P n = a n x n + a n-1 x n-1 + … + a 1 x 1 + a 0</a:t>
            </a:r>
            <a:endParaRPr lang="en-US"/>
          </a:p>
          <a:p>
            <a:r>
              <a:rPr lang="en-US"/>
              <a:t>Hướng dẫn đa thức có thể viết lại</a:t>
            </a:r>
            <a:endParaRPr lang="en-US"/>
          </a:p>
          <a:p>
            <a:r>
              <a:rPr lang="en-US" altLang="en-US"/>
              <a:t>	</a:t>
            </a:r>
            <a:r>
              <a:rPr lang="en-US"/>
              <a:t>P n = (…(a n x + a n-1 )x + a n-2 )x + … + a 0</a:t>
            </a:r>
            <a:endParaRPr lang="en-US"/>
          </a:p>
          <a:p>
            <a:r>
              <a:rPr lang="en-US" altLang="en-US"/>
              <a:t>	</a:t>
            </a:r>
            <a:r>
              <a:rPr lang="en-US"/>
              <a:t>Như vậy trước tiên tính a n x + a n-1, lấy kết quả nhân với x, sau đó lấy kết quả nhân với x cộng thêm a n-2 , lấy kết quả nhân với x … n gọi là bậc của đa thức.</a:t>
            </a:r>
            <a:endParaRPr lang="en-US"/>
          </a:p>
          <a:p>
            <a:r>
              <a:rPr lang="en-US"/>
              <a:t>15. Viết chương trình tính xn với x, n được nhập vào từ bàn phím.</a:t>
            </a:r>
            <a:endParaRPr lang="en-US"/>
          </a:p>
          <a:p>
            <a:r>
              <a:rPr lang="en-US"/>
              <a:t>16. Viết chương trình nhập vào 1 số từ 0 đến 9. In ra chữ số tương ứng. Ví dụ: nhập vào số 5, in ra "Năm".</a:t>
            </a:r>
            <a:endParaRPr lang="en-US"/>
          </a:p>
          <a:p>
            <a:r>
              <a:rPr lang="en-US"/>
              <a:t>17. Viết chương trình phân tích một số nguyên N thành tích của các thừa số nguyên tố.</a:t>
            </a:r>
            <a:endParaRPr lang="en-US"/>
          </a:p>
          <a:p>
            <a:r>
              <a:rPr lang="en-US"/>
              <a:t>18. Viết chương trình lặp lại nhiều lần công việc nhập một ký tự và in ra mã ASCII của ký tự đó, khi nào nhập số 0 thì dừng.</a:t>
            </a:r>
            <a:endParaRPr lang="en-US"/>
          </a:p>
          <a:p>
            <a:r>
              <a:rPr lang="en-US"/>
              <a:t>19. Viết chương trình tìm ước số chung lớn nhất và bội số chung nhỏ nhất của 2 số nguyên.</a:t>
            </a:r>
            <a:endParaRPr lang="en-US"/>
          </a:p>
          <a:p>
            <a:r>
              <a:rPr lang="en-US"/>
              <a:t>20. Viết chương trình in lá cờ nước Mỹ.</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741045" y="474980"/>
            <a:ext cx="10709275" cy="5908040"/>
          </a:xfrm>
          <a:prstGeom prst="rect">
            <a:avLst/>
          </a:prstGeom>
          <a:noFill/>
        </p:spPr>
        <p:txBody>
          <a:bodyPr wrap="square" rtlCol="0" anchor="t">
            <a:spAutoFit/>
          </a:bodyPr>
          <a:p>
            <a:r>
              <a:rPr lang="en-US"/>
              <a:t>21. Viết chương trình tính dân số của một thành phố sau 10 năm nữa, biết rằng dân số</a:t>
            </a:r>
            <a:endParaRPr lang="en-US"/>
          </a:p>
          <a:p>
            <a:r>
              <a:rPr lang="en-US"/>
              <a:t>hiện nay là 6.000.000, tỉ lệ tăng dân số hàng năm là 1.8% .</a:t>
            </a:r>
            <a:endParaRPr lang="en-US"/>
          </a:p>
          <a:p>
            <a:r>
              <a:rPr lang="en-US"/>
              <a:t>22. Viết chương trình tìm các số nguyên gồm 3 chữ số sao cho tích của 3 chữ số bằng</a:t>
            </a:r>
            <a:endParaRPr lang="en-US"/>
          </a:p>
          <a:p>
            <a:r>
              <a:rPr lang="en-US"/>
              <a:t>tổng 3 chữ số. Ví dụ: 1*2*3 = 1+2+3.</a:t>
            </a:r>
            <a:endParaRPr lang="en-US"/>
          </a:p>
          <a:p>
            <a:r>
              <a:rPr lang="en-US"/>
              <a:t>23. Viết chương trình tìm các số nguyên a, b, c, d khác nhau trong khoảng từ 0 tới 10</a:t>
            </a:r>
            <a:endParaRPr lang="en-US"/>
          </a:p>
          <a:p>
            <a:r>
              <a:rPr lang="en-US"/>
              <a:t>thỏa mãn điều kiện a*d*d = b*c*c*c</a:t>
            </a:r>
            <a:endParaRPr lang="en-US"/>
          </a:p>
          <a:p>
            <a:r>
              <a:rPr lang="en-US"/>
              <a:t>24. Viết chương trình tính tổ hợp N chập K (với K &lt;= N)</a:t>
            </a:r>
            <a:endParaRPr lang="en-US"/>
          </a:p>
          <a:p>
            <a:r>
              <a:rPr lang="en-US" altLang="en-US"/>
              <a:t>	</a:t>
            </a:r>
            <a:r>
              <a:rPr lang="en-US"/>
              <a:t>C=((N-k+1) * (N-k+2)*…N)/1*2*3*…*k</a:t>
            </a:r>
            <a:endParaRPr lang="en-US"/>
          </a:p>
          <a:p>
            <a:r>
              <a:rPr lang="en-US"/>
              <a:t>Trong đó C là một tích gồm k phần tử với phần tử thứ I là (N-k+1)/I. Để viết chương</a:t>
            </a:r>
            <a:endParaRPr lang="en-US"/>
          </a:p>
          <a:p>
            <a:r>
              <a:rPr lang="en-US"/>
              <a:t>trình này, bạn dùng vòng lặp For với biến điều khiển I từ giá trị đầu là 1 tăng đến giá trị cuối là k kết hợp với việc nhân dồn vào kết quả C.</a:t>
            </a:r>
            <a:endParaRPr lang="en-US"/>
          </a:p>
          <a:p>
            <a:r>
              <a:rPr lang="en-US"/>
              <a:t>25. Viết chương trình giải bài toán cổ điển sau:</a:t>
            </a:r>
            <a:endParaRPr lang="en-US"/>
          </a:p>
          <a:p>
            <a:r>
              <a:rPr lang="en-US" altLang="en-US"/>
              <a:t>	</a:t>
            </a:r>
            <a:r>
              <a:rPr lang="en-US"/>
              <a:t>Trăm trâu, trăm cỏ</a:t>
            </a:r>
            <a:endParaRPr lang="en-US"/>
          </a:p>
          <a:p>
            <a:r>
              <a:rPr lang="en-US" altLang="en-US"/>
              <a:t>	</a:t>
            </a:r>
            <a:r>
              <a:rPr lang="en-US"/>
              <a:t>Trâu đứng ăn năm</a:t>
            </a:r>
            <a:endParaRPr lang="en-US"/>
          </a:p>
          <a:p>
            <a:r>
              <a:rPr lang="en-US" altLang="en-US"/>
              <a:t>	</a:t>
            </a:r>
            <a:r>
              <a:rPr lang="en-US"/>
              <a:t>Trâu nằm ăn ba,</a:t>
            </a:r>
            <a:endParaRPr lang="en-US"/>
          </a:p>
          <a:p>
            <a:r>
              <a:rPr lang="en-US" altLang="en-US"/>
              <a:t>	</a:t>
            </a:r>
            <a:r>
              <a:rPr lang="en-US"/>
              <a:t>Ba trâu già ăn một</a:t>
            </a:r>
            <a:endParaRPr lang="en-US"/>
          </a:p>
          <a:p>
            <a:r>
              <a:rPr lang="en-US"/>
              <a:t>Hỏi mỗi loại trâu có bao nhiêu con.</a:t>
            </a:r>
            <a:endParaRPr lang="en-US"/>
          </a:p>
          <a:p>
            <a:r>
              <a:rPr lang="en-US"/>
              <a:t>26. Viết chương trình giải bài toán cổ điển sau:</a:t>
            </a:r>
            <a:endParaRPr lang="en-US"/>
          </a:p>
          <a:p>
            <a:r>
              <a:rPr lang="en-US" altLang="en-US"/>
              <a:t>	</a:t>
            </a:r>
            <a:r>
              <a:rPr lang="en-US"/>
              <a:t>Vừa gà vừa chó 36 con</a:t>
            </a:r>
            <a:endParaRPr lang="en-US"/>
          </a:p>
          <a:p>
            <a:r>
              <a:rPr lang="en-US" altLang="en-US"/>
              <a:t>	</a:t>
            </a:r>
            <a:r>
              <a:rPr lang="en-US"/>
              <a:t>Bó lại cho tròn, đếm đủ 100 chân</a:t>
            </a:r>
            <a:endParaRPr lang="en-US"/>
          </a:p>
          <a:p>
            <a:r>
              <a:rPr lang="en-US"/>
              <a:t>Hỏi có bao nhiêu gà, bao nhiêu chó</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3" name="Text Box 2"/>
          <p:cNvSpPr txBox="1"/>
          <p:nvPr/>
        </p:nvSpPr>
        <p:spPr>
          <a:xfrm>
            <a:off x="918210" y="335915"/>
            <a:ext cx="10354945" cy="6185535"/>
          </a:xfrm>
          <a:prstGeom prst="rect">
            <a:avLst/>
          </a:prstGeom>
          <a:noFill/>
        </p:spPr>
        <p:txBody>
          <a:bodyPr wrap="square" rtlCol="0" anchor="t">
            <a:spAutoFit/>
          </a:bodyPr>
          <a:p>
            <a:r>
              <a:rPr lang="en-US"/>
              <a:t>27. Viết chương trình in ra bảng cửu chương</a:t>
            </a:r>
            <a:endParaRPr lang="en-US"/>
          </a:p>
          <a:p>
            <a:endParaRPr lang="en-US"/>
          </a:p>
          <a:p>
            <a:r>
              <a:rPr lang="en-US"/>
              <a:t>28. Viết chương trình xác định xem một tờ giấy có độ dày 0.1 mm. Phải gấp đôi tờ giấy</a:t>
            </a:r>
            <a:endParaRPr lang="en-US"/>
          </a:p>
          <a:p>
            <a:r>
              <a:rPr lang="en-US"/>
              <a:t>bao nhiêu lần để nó có độ dày 1m.</a:t>
            </a:r>
            <a:endParaRPr lang="en-US"/>
          </a:p>
          <a:p>
            <a:endParaRPr lang="en-US"/>
          </a:p>
          <a:p>
            <a:r>
              <a:rPr lang="en-US"/>
              <a:t>29. Viết chương trình tìm các số nguyên tố từ 2 đến N, với N được nhập vào.</a:t>
            </a:r>
            <a:endParaRPr lang="en-US"/>
          </a:p>
          <a:p>
            <a:endParaRPr lang="en-US"/>
          </a:p>
          <a:p>
            <a:r>
              <a:rPr lang="en-US"/>
              <a:t>30. Viết chương trình lặp đi lặp lại các công việc sau:</a:t>
            </a:r>
            <a:endParaRPr lang="en-US"/>
          </a:p>
          <a:p>
            <a:r>
              <a:rPr lang="en-US"/>
              <a:t>- Nhập vào một ký tự trên bàn phím.</a:t>
            </a:r>
            <a:endParaRPr lang="en-US"/>
          </a:p>
          <a:p>
            <a:r>
              <a:rPr lang="en-US"/>
              <a:t>- Nếu là chữ thường thì in ra chính nó và chữ HOA tương ứng.</a:t>
            </a:r>
            <a:endParaRPr lang="en-US"/>
          </a:p>
          <a:p>
            <a:r>
              <a:rPr lang="en-US"/>
              <a:t>- Nếu là chữ HOA thì in ra chính nó và chữ thường tường ứng.</a:t>
            </a:r>
            <a:endParaRPr lang="en-US"/>
          </a:p>
          <a:p>
            <a:r>
              <a:rPr lang="en-US"/>
              <a:t>- Nếu là ký số thì in ra chính nó.</a:t>
            </a:r>
            <a:endParaRPr lang="en-US"/>
          </a:p>
          <a:p>
            <a:r>
              <a:rPr lang="en-US"/>
              <a:t>- Nếu là một ký tự điều khiển thì kết thúc chương trình</a:t>
            </a:r>
            <a:endParaRPr lang="en-US"/>
          </a:p>
          <a:p>
            <a:endParaRPr lang="en-US"/>
          </a:p>
          <a:p>
            <a:r>
              <a:rPr lang="en-US"/>
              <a:t>31. Viết chương trình nhập vào x, n tính:</a:t>
            </a:r>
            <a:endParaRPr lang="en-US"/>
          </a:p>
          <a:p>
            <a:endParaRPr lang="en-US"/>
          </a:p>
          <a:p>
            <a:endParaRPr lang="en-US"/>
          </a:p>
          <a:p>
            <a:endParaRPr lang="en-US"/>
          </a:p>
          <a:p>
            <a:endParaRPr lang="en-US"/>
          </a:p>
          <a:p>
            <a:r>
              <a:rPr lang="en-US"/>
              <a:t>32. Viết chương trình nhập vào N số nguyên, đếm xem có bao nhiêu số âm, bao nhiêu số</a:t>
            </a:r>
            <a:endParaRPr lang="en-US"/>
          </a:p>
          <a:p>
            <a:r>
              <a:rPr lang="en-US"/>
              <a:t>dương và bao nhiêu số không.</a:t>
            </a:r>
            <a:endParaRPr lang="en-US"/>
          </a:p>
        </p:txBody>
      </p:sp>
      <p:pic>
        <p:nvPicPr>
          <p:cNvPr id="4" name="Picture 3"/>
          <p:cNvPicPr>
            <a:picLocks noChangeAspect="1"/>
          </p:cNvPicPr>
          <p:nvPr/>
        </p:nvPicPr>
        <p:blipFill>
          <a:blip r:embed="rId1"/>
          <a:stretch>
            <a:fillRect/>
          </a:stretch>
        </p:blipFill>
        <p:spPr>
          <a:xfrm>
            <a:off x="2117090" y="4548505"/>
            <a:ext cx="2724150" cy="9721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734695" y="75565"/>
            <a:ext cx="7232015" cy="368300"/>
          </a:xfrm>
          <a:prstGeom prst="rect">
            <a:avLst/>
          </a:prstGeom>
          <a:noFill/>
          <a:ln>
            <a:solidFill>
              <a:schemeClr val="bg1"/>
            </a:solidFill>
          </a:ln>
        </p:spPr>
        <p:txBody>
          <a:bodyPr wrap="square" rtlCol="0" anchor="t">
            <a:spAutoFit/>
          </a:bodyPr>
          <a:p>
            <a:r>
              <a:rPr lang="en-US"/>
              <a:t>https://freetuts.net/ref/ham-getchar-trong-c-c++-486.html</a:t>
            </a:r>
            <a:endParaRPr lang="en-US"/>
          </a:p>
        </p:txBody>
      </p:sp>
      <p:sp>
        <p:nvSpPr>
          <p:cNvPr id="3" name="Text Box 2"/>
          <p:cNvSpPr txBox="1"/>
          <p:nvPr/>
        </p:nvSpPr>
        <p:spPr>
          <a:xfrm>
            <a:off x="734695" y="443865"/>
            <a:ext cx="6918960" cy="368300"/>
          </a:xfrm>
          <a:prstGeom prst="rect">
            <a:avLst/>
          </a:prstGeom>
          <a:noFill/>
          <a:ln>
            <a:solidFill>
              <a:schemeClr val="bg1"/>
            </a:solidFill>
          </a:ln>
        </p:spPr>
        <p:txBody>
          <a:bodyPr wrap="square" rtlCol="0" anchor="t">
            <a:spAutoFit/>
          </a:bodyPr>
          <a:p>
            <a:r>
              <a:rPr lang="en-US"/>
              <a:t>https://freetuts.net/ref/ham-putchar-trong-c-c++-491.html</a:t>
            </a:r>
            <a:endParaRPr lang="en-US"/>
          </a:p>
        </p:txBody>
      </p:sp>
      <p:sp>
        <p:nvSpPr>
          <p:cNvPr id="4" name="Text Box 3"/>
          <p:cNvSpPr txBox="1"/>
          <p:nvPr/>
        </p:nvSpPr>
        <p:spPr>
          <a:xfrm>
            <a:off x="734695" y="965835"/>
            <a:ext cx="9135745" cy="1753235"/>
          </a:xfrm>
          <a:prstGeom prst="rect">
            <a:avLst/>
          </a:prstGeom>
          <a:noFill/>
          <a:ln>
            <a:solidFill>
              <a:schemeClr val="bg1"/>
            </a:solidFill>
          </a:ln>
        </p:spPr>
        <p:txBody>
          <a:bodyPr wrap="square" rtlCol="0" anchor="t">
            <a:spAutoFit/>
          </a:bodyPr>
          <a:p>
            <a:r>
              <a:rPr lang="en-US"/>
              <a:t>++i tăng giá trị của i lên 1 và trả về giá trị mới đó.</a:t>
            </a:r>
            <a:endParaRPr lang="en-US"/>
          </a:p>
          <a:p>
            <a:endParaRPr lang="en-US"/>
          </a:p>
          <a:p>
            <a:r>
              <a:rPr lang="en-US"/>
              <a:t>i++ cũng tương tự</a:t>
            </a:r>
            <a:r>
              <a:rPr lang="en-US" altLang="en-US"/>
              <a:t>,</a:t>
            </a:r>
            <a:r>
              <a:rPr lang="en-US"/>
              <a:t> nhưng giá trị trả về là giá trị ban đầu của i trước khi được tăng lên 1.</a:t>
            </a:r>
            <a:endParaRPr lang="en-US"/>
          </a:p>
          <a:p>
            <a:endParaRPr lang="en-US"/>
          </a:p>
          <a:p>
            <a:r>
              <a:rPr lang="en-US"/>
              <a:t>https://codelearn.io/sharing/su-khac-biet-giua-i-va-i-la-gi</a:t>
            </a:r>
            <a:endParaRPr lang="en-US"/>
          </a:p>
        </p:txBody>
      </p:sp>
      <p:sp>
        <p:nvSpPr>
          <p:cNvPr id="5" name="Text Box 4"/>
          <p:cNvSpPr txBox="1"/>
          <p:nvPr/>
        </p:nvSpPr>
        <p:spPr>
          <a:xfrm>
            <a:off x="734695" y="2884805"/>
            <a:ext cx="10803890" cy="3969385"/>
          </a:xfrm>
          <a:prstGeom prst="rect">
            <a:avLst/>
          </a:prstGeom>
          <a:noFill/>
          <a:ln>
            <a:solidFill>
              <a:schemeClr val="bg1"/>
            </a:solidFill>
          </a:ln>
        </p:spPr>
        <p:txBody>
          <a:bodyPr wrap="square" rtlCol="0">
            <a:spAutoFit/>
          </a:bodyPr>
          <a:p>
            <a:r>
              <a:rPr lang="en-US" altLang="en-US">
                <a:solidFill>
                  <a:srgbClr val="FF0000"/>
                </a:solidFill>
              </a:rPr>
              <a:t>Thứ tự thực hiện for</a:t>
            </a:r>
            <a:br>
              <a:rPr lang="en-US" altLang="en-US"/>
            </a:br>
            <a:br>
              <a:rPr lang="en-US" altLang="en-US"/>
            </a:br>
            <a:r>
              <a:rPr lang="en-US" altLang="en-US"/>
              <a:t>bt1 -&gt; bt2 -&gt; khối lệnh +(-&gt;) bt3</a:t>
            </a:r>
            <a:endParaRPr lang="en-US" altLang="en-US"/>
          </a:p>
          <a:p>
            <a:endParaRPr lang="en-US" altLang="en-US"/>
          </a:p>
          <a:p>
            <a:r>
              <a:rPr lang="en-US" altLang="en-US">
                <a:solidFill>
                  <a:srgbClr val="FF0000"/>
                </a:solidFill>
              </a:rPr>
              <a:t>Thứ tự i++ trong while</a:t>
            </a:r>
            <a:endParaRPr lang="en-US" altLang="en-US"/>
          </a:p>
          <a:p>
            <a:endParaRPr lang="en-US" altLang="en-US"/>
          </a:p>
          <a:p>
            <a:r>
              <a:rPr lang="en-US" altLang="en-US" u="sng"/>
              <a:t>VD:</a:t>
            </a:r>
            <a:r>
              <a:rPr lang="en-US" altLang="en-US"/>
              <a:t> 	i=0; </a:t>
            </a:r>
            <a:r>
              <a:rPr lang="en-US" altLang="en-US" i="1"/>
              <a:t>//chon n=5.</a:t>
            </a:r>
            <a:endParaRPr lang="en-US" altLang="en-US"/>
          </a:p>
          <a:p>
            <a:r>
              <a:rPr lang="en-US" altLang="en-US"/>
              <a:t>	while(i++&lt;n)  </a:t>
            </a:r>
            <a:r>
              <a:rPr lang="en-US" altLang="en-US" i="1"/>
              <a:t>//i ban dau o day la 0, i cuoi cung la 4.</a:t>
            </a:r>
            <a:endParaRPr lang="en-US" altLang="en-US"/>
          </a:p>
          <a:p>
            <a:r>
              <a:rPr lang="en-US" altLang="en-US"/>
              <a:t>	{</a:t>
            </a:r>
            <a:endParaRPr lang="en-US" altLang="en-US"/>
          </a:p>
          <a:p>
            <a:r>
              <a:rPr lang="en-US" altLang="en-US"/>
              <a:t>		sum = sum + i; </a:t>
            </a:r>
            <a:r>
              <a:rPr lang="en-US" altLang="en-US" i="1"/>
              <a:t>//i ban dau xuong day la 1, cuoi cung la 5.</a:t>
            </a:r>
            <a:endParaRPr lang="en-US" altLang="en-US"/>
          </a:p>
          <a:p>
            <a:r>
              <a:rPr lang="en-US" altLang="en-US"/>
              <a:t>		printf("%d\n",i); </a:t>
            </a:r>
            <a:r>
              <a:rPr lang="en-US" altLang="en-US" i="1"/>
              <a:t>//i ban dau xuong day cung la 1, cuoi cung la 5.</a:t>
            </a:r>
            <a:endParaRPr lang="en-US" altLang="en-US"/>
          </a:p>
          <a:p>
            <a:r>
              <a:rPr lang="en-US" altLang="en-US"/>
              <a:t>	}</a:t>
            </a:r>
            <a:endParaRPr lang="en-US" altLang="en-US"/>
          </a:p>
          <a:p>
            <a:r>
              <a:rPr lang="en-US" altLang="en-US"/>
              <a:t>OR</a:t>
            </a:r>
            <a:endParaRPr lang="en-US" altLang="en-US"/>
          </a:p>
          <a:p>
            <a:r>
              <a:rPr lang="en-US" altLang="en-US"/>
              <a:t>while(sum = sum + i,i++&lt;n); </a:t>
            </a:r>
            <a:r>
              <a:rPr lang="en-US" altLang="en-US" i="1"/>
              <a:t>// i ban dau la 0, het cau lenh thanh 1, 0+1+2+3+4+5 = 15</a:t>
            </a:r>
            <a:endParaRPr lang="en-US" alt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3" name="Text Box 2"/>
          <p:cNvSpPr txBox="1"/>
          <p:nvPr/>
        </p:nvSpPr>
        <p:spPr>
          <a:xfrm>
            <a:off x="3604895" y="1582420"/>
            <a:ext cx="4982845" cy="3692525"/>
          </a:xfrm>
          <a:prstGeom prst="rect">
            <a:avLst/>
          </a:prstGeom>
          <a:noFill/>
        </p:spPr>
        <p:txBody>
          <a:bodyPr wrap="square" rtlCol="0">
            <a:spAutoFit/>
          </a:bodyPr>
          <a:p>
            <a:r>
              <a:rPr lang="en-US" altLang="en-US" b="1"/>
              <a:t>6.1/ MỤC TIÊU</a:t>
            </a:r>
            <a:endParaRPr lang="en-US" altLang="en-US"/>
          </a:p>
          <a:p>
            <a:endParaRPr lang="en-US" altLang="en-US"/>
          </a:p>
          <a:p>
            <a:r>
              <a:rPr lang="en-US" altLang="en-US" b="1"/>
              <a:t>6.2/ NỘI DUNG</a:t>
            </a:r>
            <a:endParaRPr lang="en-US" altLang="en-US"/>
          </a:p>
          <a:p>
            <a:r>
              <a:rPr lang="en-US" altLang="en-US"/>
              <a:t>6.2.1. Lệnh for.</a:t>
            </a:r>
            <a:endParaRPr lang="en-US" altLang="en-US"/>
          </a:p>
          <a:p>
            <a:r>
              <a:rPr lang="en-US" altLang="en-US"/>
              <a:t>6.2.2. Lệnh break.</a:t>
            </a:r>
            <a:endParaRPr lang="en-US" altLang="en-US"/>
          </a:p>
          <a:p>
            <a:r>
              <a:rPr lang="en-US" altLang="en-US"/>
              <a:t>6.2.3. Lệnh continue.</a:t>
            </a:r>
            <a:endParaRPr lang="en-US" altLang="en-US"/>
          </a:p>
          <a:p>
            <a:r>
              <a:rPr lang="en-US" altLang="en-US"/>
              <a:t>6.2.4. Lệnh while.</a:t>
            </a:r>
            <a:endParaRPr lang="en-US" altLang="en-US"/>
          </a:p>
          <a:p>
            <a:r>
              <a:rPr lang="en-US" altLang="en-US"/>
              <a:t>6.2.5. Lệnh do...while.</a:t>
            </a:r>
            <a:endParaRPr lang="en-US" altLang="en-US"/>
          </a:p>
          <a:p>
            <a:r>
              <a:rPr lang="en-US" altLang="en-US"/>
              <a:t>6.2.6. Vòng lặp lồng nhau.</a:t>
            </a:r>
            <a:endParaRPr lang="en-US" altLang="en-US"/>
          </a:p>
          <a:p>
            <a:r>
              <a:rPr lang="en-US" altLang="en-US"/>
              <a:t>6.2.7. So sánh sự khác nhau của các vòng lặp.</a:t>
            </a:r>
            <a:endParaRPr lang="en-US" altLang="en-US"/>
          </a:p>
          <a:p>
            <a:endParaRPr lang="en-US" altLang="en-US"/>
          </a:p>
          <a:p>
            <a:r>
              <a:rPr lang="en-US" altLang="en-US" b="1"/>
              <a:t>6.3/BÀI TẬP</a:t>
            </a:r>
            <a:endParaRPr lang="en-US"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644525" y="266700"/>
            <a:ext cx="10902950" cy="2861310"/>
          </a:xfrm>
          <a:prstGeom prst="rect">
            <a:avLst/>
          </a:prstGeom>
          <a:noFill/>
          <a:ln>
            <a:solidFill>
              <a:schemeClr val="bg1"/>
            </a:solidFill>
          </a:ln>
        </p:spPr>
        <p:txBody>
          <a:bodyPr wrap="square" rtlCol="0" anchor="t">
            <a:spAutoFit/>
          </a:bodyPr>
          <a:p>
            <a:r>
              <a:rPr lang="en-US" altLang="en-US" b="1">
                <a:solidFill>
                  <a:srgbClr val="FF0000"/>
                </a:solidFill>
              </a:rPr>
              <a:t>WHILE(1)</a:t>
            </a:r>
            <a:endParaRPr lang="en-US"/>
          </a:p>
          <a:p>
            <a:endParaRPr lang="en-US"/>
          </a:p>
          <a:p>
            <a:r>
              <a:rPr lang="en-US"/>
              <a:t>Vòng lặp do while (), chỉ dừng khi điều kiện trong while không còn thỏa, hay nói cách khác nó trả về giá trị false(0), và sẽ làm mãi khi nó trả về giá trị true(1), mà khi ta ghi while(1) tức là ta đã ghán kết quả của biểu thức so sánh điều kiện trong while = true =&gt; nó cứ lặp lại hoài</a:t>
            </a:r>
            <a:endParaRPr lang="en-US"/>
          </a:p>
          <a:p>
            <a:endParaRPr lang="en-US"/>
          </a:p>
          <a:p>
            <a:r>
              <a:rPr lang="en-US"/>
              <a:t>Cái này như kiểu :</a:t>
            </a:r>
            <a:endParaRPr lang="en-US"/>
          </a:p>
          <a:p>
            <a:endParaRPr lang="en-US"/>
          </a:p>
          <a:p>
            <a:r>
              <a:rPr lang="en-US"/>
              <a:t>for (i=0 ; ; i++ )</a:t>
            </a:r>
            <a:endParaRPr lang="en-US"/>
          </a:p>
          <a:p>
            <a:r>
              <a:rPr lang="en-US"/>
              <a:t>chạy ko ngừng với giá trị i tăng dần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Snip Single Corner Rectangle 1"/>
          <p:cNvSpPr/>
          <p:nvPr/>
        </p:nvSpPr>
        <p:spPr>
          <a:xfrm>
            <a:off x="4561840" y="104775"/>
            <a:ext cx="3068320" cy="53784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6.1/ MỤC TIÊU</a:t>
            </a:r>
            <a:endParaRPr lang="en-US"/>
          </a:p>
        </p:txBody>
      </p:sp>
      <p:sp>
        <p:nvSpPr>
          <p:cNvPr id="3" name="Text Box 2"/>
          <p:cNvSpPr txBox="1"/>
          <p:nvPr/>
        </p:nvSpPr>
        <p:spPr>
          <a:xfrm>
            <a:off x="1626235" y="2136775"/>
            <a:ext cx="8938895" cy="2584450"/>
          </a:xfrm>
          <a:prstGeom prst="rect">
            <a:avLst/>
          </a:prstGeom>
          <a:noFill/>
        </p:spPr>
        <p:txBody>
          <a:bodyPr wrap="square" rtlCol="0" anchor="t">
            <a:spAutoFit/>
          </a:bodyPr>
          <a:p>
            <a:r>
              <a:rPr lang="en-US"/>
              <a:t>Sau khi hoàn tất bài này học viên sẽ hiểu và vận dụng các kiến thức kĩ năng cơ bản sau:</a:t>
            </a:r>
            <a:endParaRPr lang="en-US"/>
          </a:p>
          <a:p>
            <a:endParaRPr lang="en-US"/>
          </a:p>
          <a:p>
            <a:r>
              <a:rPr lang="en-US"/>
              <a:t>- Ý nghĩa, cách hoạt động của vòng lặp.</a:t>
            </a:r>
            <a:endParaRPr lang="en-US"/>
          </a:p>
          <a:p>
            <a:r>
              <a:rPr lang="en-US"/>
              <a:t>- Cú pháp, ý nghĩa, cách sử dụng lệnh for, while, do…while.</a:t>
            </a:r>
            <a:endParaRPr lang="en-US"/>
          </a:p>
          <a:p>
            <a:r>
              <a:rPr lang="en-US"/>
              <a:t>- Ý nghĩa và cách sử dụng lệnh break, continue.</a:t>
            </a:r>
            <a:endParaRPr lang="en-US"/>
          </a:p>
          <a:p>
            <a:r>
              <a:rPr lang="en-US"/>
              <a:t>- Một số bài toán sử dụng lệnh for, while, do…while thông qua các ví dụ.</a:t>
            </a:r>
            <a:endParaRPr lang="en-US"/>
          </a:p>
          <a:p>
            <a:r>
              <a:rPr lang="en-US"/>
              <a:t>- So sánh, đánh giá một số bài toán sử dụng lệnh for, while hoặc do…while.</a:t>
            </a:r>
            <a:endParaRPr lang="en-US"/>
          </a:p>
          <a:p>
            <a:r>
              <a:rPr lang="en-US"/>
              <a:t>- Cấu trúc vòng lặp lồng nhau.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Snip Single Corner Rectangle 1"/>
          <p:cNvSpPr/>
          <p:nvPr/>
        </p:nvSpPr>
        <p:spPr>
          <a:xfrm>
            <a:off x="4502785" y="90805"/>
            <a:ext cx="3186430" cy="53784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6.2/ NỘI DUNG</a:t>
            </a:r>
            <a:endParaRPr lang="en-US"/>
          </a:p>
        </p:txBody>
      </p:sp>
      <p:sp>
        <p:nvSpPr>
          <p:cNvPr id="3" name="Text Box 2"/>
          <p:cNvSpPr txBox="1"/>
          <p:nvPr/>
        </p:nvSpPr>
        <p:spPr>
          <a:xfrm>
            <a:off x="344805" y="628650"/>
            <a:ext cx="2127885" cy="368300"/>
          </a:xfrm>
          <a:prstGeom prst="rect">
            <a:avLst/>
          </a:prstGeom>
          <a:noFill/>
        </p:spPr>
        <p:txBody>
          <a:bodyPr wrap="none" rtlCol="0" anchor="t">
            <a:spAutoFit/>
          </a:bodyPr>
          <a:p>
            <a:r>
              <a:rPr lang="en-US" altLang="en-US" b="1">
                <a:sym typeface="+mn-ea"/>
              </a:rPr>
              <a:t>6.2.1. Lệnh for.</a:t>
            </a:r>
            <a:endParaRPr lang="en-US" b="1"/>
          </a:p>
        </p:txBody>
      </p:sp>
      <p:sp>
        <p:nvSpPr>
          <p:cNvPr id="4" name="Text Box 3"/>
          <p:cNvSpPr txBox="1"/>
          <p:nvPr/>
        </p:nvSpPr>
        <p:spPr>
          <a:xfrm>
            <a:off x="344805" y="996950"/>
            <a:ext cx="9919970" cy="368300"/>
          </a:xfrm>
          <a:prstGeom prst="rect">
            <a:avLst/>
          </a:prstGeom>
          <a:noFill/>
        </p:spPr>
        <p:txBody>
          <a:bodyPr wrap="square" rtlCol="0" anchor="t">
            <a:spAutoFit/>
          </a:bodyPr>
          <a:p>
            <a:r>
              <a:rPr lang="en-US"/>
              <a:t>Vòng lặp xác định thực hiện lặp lại một số lần xác định của một (chuỗi hành động)</a:t>
            </a:r>
            <a:endParaRPr lang="en-US"/>
          </a:p>
        </p:txBody>
      </p:sp>
      <p:pic>
        <p:nvPicPr>
          <p:cNvPr id="5" name="Picture 4"/>
          <p:cNvPicPr>
            <a:picLocks noChangeAspect="1"/>
          </p:cNvPicPr>
          <p:nvPr/>
        </p:nvPicPr>
        <p:blipFill>
          <a:blip r:embed="rId1"/>
          <a:stretch>
            <a:fillRect/>
          </a:stretch>
        </p:blipFill>
        <p:spPr>
          <a:xfrm>
            <a:off x="344805" y="1595120"/>
            <a:ext cx="5940425" cy="4505960"/>
          </a:xfrm>
          <a:prstGeom prst="rect">
            <a:avLst/>
          </a:prstGeom>
        </p:spPr>
      </p:pic>
      <p:sp>
        <p:nvSpPr>
          <p:cNvPr id="6" name="Text Box 5"/>
          <p:cNvSpPr txBox="1"/>
          <p:nvPr/>
        </p:nvSpPr>
        <p:spPr>
          <a:xfrm>
            <a:off x="6534785" y="1595120"/>
            <a:ext cx="5530215" cy="3692525"/>
          </a:xfrm>
          <a:prstGeom prst="rect">
            <a:avLst/>
          </a:prstGeom>
          <a:noFill/>
        </p:spPr>
        <p:txBody>
          <a:bodyPr wrap="square" rtlCol="0" anchor="t">
            <a:spAutoFit/>
          </a:bodyPr>
          <a:p>
            <a:r>
              <a:rPr lang="en-US" b="1" i="1" u="sng"/>
              <a:t>Giải thích:</a:t>
            </a:r>
            <a:endParaRPr lang="en-US"/>
          </a:p>
          <a:p>
            <a:r>
              <a:rPr lang="en-US"/>
              <a:t>+ Biểu thức 1: khởi tạo giá trị ban đầu cho biến điều khiển.</a:t>
            </a:r>
            <a:endParaRPr lang="en-US"/>
          </a:p>
          <a:p>
            <a:r>
              <a:rPr lang="en-US"/>
              <a:t>+ Biểu thức 2: là quan hệ logic thể hiện điều kiện tiếp tục vòng lặp.</a:t>
            </a:r>
            <a:endParaRPr lang="en-US"/>
          </a:p>
          <a:p>
            <a:r>
              <a:rPr lang="en-US"/>
              <a:t>+ Biểu thức 3: phép gán dùng thay đổi giá trị biến điều khiển.</a:t>
            </a:r>
            <a:endParaRPr lang="en-US"/>
          </a:p>
          <a:p>
            <a:endParaRPr lang="en-US"/>
          </a:p>
          <a:p>
            <a:r>
              <a:rPr lang="en-US" b="1" i="1" u="sng"/>
              <a:t>Nhận xét:</a:t>
            </a:r>
            <a:endParaRPr lang="en-US"/>
          </a:p>
          <a:p>
            <a:r>
              <a:rPr lang="en-US"/>
              <a:t>+ Biểu thức 1 bao giờ cũng chỉ được tính toán một lần khi gọi thực hiện for.</a:t>
            </a:r>
            <a:endParaRPr lang="en-US"/>
          </a:p>
          <a:p>
            <a:r>
              <a:rPr lang="en-US"/>
              <a:t>+ Biểu thức 2, 3 và thân for có thể thực hiện lặp lại nhiều lần.</a:t>
            </a:r>
            <a:endParaRPr lang="en-US"/>
          </a:p>
        </p:txBody>
      </p:sp>
      <p:sp>
        <p:nvSpPr>
          <p:cNvPr id="7" name="Text Box 6"/>
          <p:cNvSpPr txBox="1"/>
          <p:nvPr/>
        </p:nvSpPr>
        <p:spPr>
          <a:xfrm>
            <a:off x="6534785" y="5732780"/>
            <a:ext cx="2557780" cy="368300"/>
          </a:xfrm>
          <a:prstGeom prst="rect">
            <a:avLst/>
          </a:prstGeom>
          <a:noFill/>
        </p:spPr>
        <p:txBody>
          <a:bodyPr wrap="square" rtlCol="0">
            <a:spAutoFit/>
          </a:bodyPr>
          <a:p>
            <a:r>
              <a:rPr lang="en-US" altLang="en-US">
                <a:solidFill>
                  <a:srgbClr val="FF0000"/>
                </a:solidFill>
              </a:rPr>
              <a:t>Các Ví dụ từ 1 đến 8.</a:t>
            </a:r>
            <a:endParaRPr lang="en-US" alt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1325245" y="613410"/>
            <a:ext cx="9541510" cy="5354320"/>
          </a:xfrm>
          <a:prstGeom prst="rect">
            <a:avLst/>
          </a:prstGeom>
          <a:noFill/>
        </p:spPr>
        <p:txBody>
          <a:bodyPr wrap="square" rtlCol="0" anchor="t">
            <a:spAutoFit/>
          </a:bodyPr>
          <a:p>
            <a:r>
              <a:rPr lang="en-US" b="1" i="1" u="sng">
                <a:solidFill>
                  <a:srgbClr val="FF0000"/>
                </a:solidFill>
              </a:rPr>
              <a:t>Lưu ý:</a:t>
            </a:r>
            <a:endParaRPr lang="en-US" b="1" i="1" u="sng"/>
          </a:p>
          <a:p>
            <a:endParaRPr lang="en-US" b="1" i="1" u="sng"/>
          </a:p>
          <a:p>
            <a:endParaRPr lang="en-US"/>
          </a:p>
          <a:p>
            <a:r>
              <a:rPr lang="en-US"/>
              <a:t>+ Biểu thức 1, 2, 3 phải phân cách bằng dấu chấm phẩy (</a:t>
            </a:r>
            <a:r>
              <a:rPr lang="en-US" b="1"/>
              <a:t>;</a:t>
            </a:r>
            <a:r>
              <a:rPr lang="en-US"/>
              <a:t>)</a:t>
            </a:r>
            <a:endParaRPr lang="en-US"/>
          </a:p>
          <a:p>
            <a:r>
              <a:rPr lang="en-US"/>
              <a:t>+ Nếu biểu thức 2 không có, vòng for được xem là luôn luôn đúng. Muốn thoát khỏi vòng lặp for phải dùng một trong 3 lệnh </a:t>
            </a:r>
            <a:r>
              <a:rPr lang="en-US" b="1"/>
              <a:t>break</a:t>
            </a:r>
            <a:r>
              <a:rPr lang="en-US"/>
              <a:t>, </a:t>
            </a:r>
            <a:r>
              <a:rPr lang="en-US" b="1"/>
              <a:t>goto</a:t>
            </a:r>
            <a:r>
              <a:rPr lang="en-US"/>
              <a:t> hoặc </a:t>
            </a:r>
            <a:r>
              <a:rPr lang="en-US" b="1"/>
              <a:t>return</a:t>
            </a:r>
            <a:r>
              <a:rPr lang="en-US"/>
              <a:t>.</a:t>
            </a:r>
            <a:endParaRPr lang="en-US"/>
          </a:p>
          <a:p>
            <a:endParaRPr lang="en-US"/>
          </a:p>
          <a:p>
            <a:r>
              <a:rPr lang="en-US"/>
              <a:t>+ Với mỗi biểu thức có thể viết thành một dãy biểu thức con phân cách nhau bởi </a:t>
            </a:r>
            <a:r>
              <a:rPr lang="en-US" b="1"/>
              <a:t>dấu phẩy</a:t>
            </a:r>
            <a:r>
              <a:rPr lang="en-US"/>
              <a:t>. Khi đó các biểu thức con được xác định </a:t>
            </a:r>
            <a:r>
              <a:rPr lang="en-US" b="1"/>
              <a:t>từ trái sang phải</a:t>
            </a:r>
            <a:r>
              <a:rPr lang="en-US"/>
              <a:t>. Tính đúng sai của dãy biểu thức con trong </a:t>
            </a:r>
            <a:r>
              <a:rPr lang="en-US" b="1"/>
              <a:t>biểu thức thứ 2</a:t>
            </a:r>
            <a:r>
              <a:rPr lang="en-US"/>
              <a:t> được xác định bởi </a:t>
            </a:r>
            <a:r>
              <a:rPr lang="en-US" b="1"/>
              <a:t>biểu thức con cuối cùng</a:t>
            </a:r>
            <a:r>
              <a:rPr lang="en-US"/>
              <a:t>.</a:t>
            </a:r>
            <a:endParaRPr lang="en-US"/>
          </a:p>
          <a:p>
            <a:r>
              <a:rPr lang="en-US"/>
              <a:t>+ Trong thân for (khối lệnh) có thể chứa một hoặc nhiều cấu trúc điều khiển khác.</a:t>
            </a:r>
            <a:endParaRPr lang="en-US"/>
          </a:p>
          <a:p>
            <a:endParaRPr lang="en-US"/>
          </a:p>
          <a:p>
            <a:r>
              <a:rPr lang="en-US"/>
              <a:t>+ Khi gặp lệnh </a:t>
            </a:r>
            <a:r>
              <a:rPr lang="en-US" b="1"/>
              <a:t>break</a:t>
            </a:r>
            <a:r>
              <a:rPr lang="en-US"/>
              <a:t>, cấu trúc lặp sâu nhất sẽ thoát ra.</a:t>
            </a:r>
            <a:endParaRPr lang="en-US"/>
          </a:p>
          <a:p>
            <a:r>
              <a:rPr lang="en-US"/>
              <a:t>+ Trong thân for có thể dùng lệnh </a:t>
            </a:r>
            <a:r>
              <a:rPr lang="en-US" b="1"/>
              <a:t>goto</a:t>
            </a:r>
            <a:r>
              <a:rPr lang="en-US"/>
              <a:t> để thoát khỏi vòng lặp đến vị trí mong muốn.</a:t>
            </a:r>
            <a:endParaRPr lang="en-US"/>
          </a:p>
          <a:p>
            <a:r>
              <a:rPr lang="en-US"/>
              <a:t>+ Trong thân for có thể sử dụng </a:t>
            </a:r>
            <a:r>
              <a:rPr lang="en-US" b="1"/>
              <a:t>return</a:t>
            </a:r>
            <a:r>
              <a:rPr lang="en-US"/>
              <a:t> để trở về một hàm nào đó.</a:t>
            </a:r>
            <a:endParaRPr lang="en-US"/>
          </a:p>
          <a:p>
            <a:r>
              <a:rPr lang="en-US"/>
              <a:t>+ Trong thân for có thể sử dụng lệnh </a:t>
            </a:r>
            <a:r>
              <a:rPr lang="en-US" b="1"/>
              <a:t>continue</a:t>
            </a:r>
            <a:r>
              <a:rPr lang="en-US"/>
              <a:t> để chuyển đến đầu vòng lặp (bỏ qua các câu lệnh còn lại trong thân).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154305" y="149860"/>
            <a:ext cx="2529205" cy="368300"/>
          </a:xfrm>
          <a:prstGeom prst="rect">
            <a:avLst/>
          </a:prstGeom>
          <a:noFill/>
        </p:spPr>
        <p:txBody>
          <a:bodyPr wrap="none" rtlCol="0" anchor="t">
            <a:spAutoFit/>
          </a:bodyPr>
          <a:p>
            <a:r>
              <a:rPr lang="en-US" altLang="en-US" b="1">
                <a:sym typeface="+mn-ea"/>
              </a:rPr>
              <a:t>6.2.2. Lệnh break.</a:t>
            </a:r>
            <a:endParaRPr lang="en-US" b="1"/>
          </a:p>
        </p:txBody>
      </p:sp>
      <p:sp>
        <p:nvSpPr>
          <p:cNvPr id="3" name="Text Box 2"/>
          <p:cNvSpPr txBox="1"/>
          <p:nvPr/>
        </p:nvSpPr>
        <p:spPr>
          <a:xfrm>
            <a:off x="551815" y="628015"/>
            <a:ext cx="10865485" cy="1476375"/>
          </a:xfrm>
          <a:prstGeom prst="rect">
            <a:avLst/>
          </a:prstGeom>
          <a:noFill/>
        </p:spPr>
        <p:txBody>
          <a:bodyPr wrap="square" rtlCol="0" anchor="t">
            <a:spAutoFit/>
          </a:bodyPr>
          <a:p>
            <a:r>
              <a:rPr lang="en-US"/>
              <a:t>Thông thường lệnh break dùng để thoát khỏi vòng lặp không xác định điều kiện dừng hoặc bạn muốn dừng vòng lặp theo điều kiện do bạn chỉ định.</a:t>
            </a:r>
            <a:endParaRPr lang="en-US"/>
          </a:p>
          <a:p>
            <a:endParaRPr lang="en-US"/>
          </a:p>
          <a:p>
            <a:r>
              <a:rPr lang="en-US"/>
              <a:t>Việc dùng lệnh break để thoát khỏi vòng lặp thường sử dụng phối hợp với lệnh if. Lệnh break dùng trong for, while, do…while, switch. Lệnh break thoát khỏi vòng lặp chứa nó.</a:t>
            </a:r>
            <a:endParaRPr lang="en-US"/>
          </a:p>
        </p:txBody>
      </p:sp>
      <p:sp>
        <p:nvSpPr>
          <p:cNvPr id="4" name="Text Box 3"/>
          <p:cNvSpPr txBox="1"/>
          <p:nvPr/>
        </p:nvSpPr>
        <p:spPr>
          <a:xfrm>
            <a:off x="551815" y="2456815"/>
            <a:ext cx="10550525" cy="645160"/>
          </a:xfrm>
          <a:prstGeom prst="rect">
            <a:avLst/>
          </a:prstGeom>
          <a:noFill/>
        </p:spPr>
        <p:txBody>
          <a:bodyPr wrap="square" rtlCol="0" anchor="t">
            <a:spAutoFit/>
          </a:bodyPr>
          <a:p>
            <a:r>
              <a:rPr lang="en-US" b="1" u="sng"/>
              <a:t>Ví dụ 9 </a:t>
            </a:r>
            <a:r>
              <a:rPr lang="en-US"/>
              <a:t>: Như ví dụ 7, 8</a:t>
            </a:r>
            <a:endParaRPr lang="en-US"/>
          </a:p>
          <a:p>
            <a:r>
              <a:rPr lang="en-US" altLang="en-US"/>
              <a:t>	</a:t>
            </a:r>
            <a:r>
              <a:rPr lang="en-US"/>
              <a:t>Sử dụng lệnh break trong switch để nhảy bỏ các câu lệnh kế tiếp còn lại.</a:t>
            </a:r>
            <a:endParaRPr lang="en-US"/>
          </a:p>
        </p:txBody>
      </p:sp>
      <p:sp>
        <p:nvSpPr>
          <p:cNvPr id="5" name="Text Box 4"/>
          <p:cNvSpPr txBox="1"/>
          <p:nvPr/>
        </p:nvSpPr>
        <p:spPr>
          <a:xfrm>
            <a:off x="154305" y="3389630"/>
            <a:ext cx="2913380" cy="368300"/>
          </a:xfrm>
          <a:prstGeom prst="rect">
            <a:avLst/>
          </a:prstGeom>
          <a:noFill/>
        </p:spPr>
        <p:txBody>
          <a:bodyPr wrap="none" rtlCol="0" anchor="t">
            <a:spAutoFit/>
          </a:bodyPr>
          <a:p>
            <a:r>
              <a:rPr lang="en-US" altLang="en-US" b="1">
                <a:sym typeface="+mn-ea"/>
              </a:rPr>
              <a:t>6.2.3. Lệnh continue.</a:t>
            </a:r>
            <a:endParaRPr lang="en-US" b="1"/>
          </a:p>
        </p:txBody>
      </p:sp>
      <p:sp>
        <p:nvSpPr>
          <p:cNvPr id="6" name="Text Box 5"/>
          <p:cNvSpPr txBox="1"/>
          <p:nvPr/>
        </p:nvSpPr>
        <p:spPr>
          <a:xfrm>
            <a:off x="551180" y="3973830"/>
            <a:ext cx="10866120" cy="1476375"/>
          </a:xfrm>
          <a:prstGeom prst="rect">
            <a:avLst/>
          </a:prstGeom>
          <a:noFill/>
        </p:spPr>
        <p:txBody>
          <a:bodyPr wrap="square" rtlCol="0" anchor="t">
            <a:spAutoFit/>
          </a:bodyPr>
          <a:p>
            <a:r>
              <a:rPr lang="en-US"/>
              <a:t>Được dùng trong vòng lặp for, while, do…while. Khi lệnh continue thi hành quyền điều khiển sẽ trao qua cho biểu thức điều kiện của vòng lặp gần nhất.</a:t>
            </a:r>
            <a:endParaRPr lang="en-US"/>
          </a:p>
          <a:p>
            <a:endParaRPr lang="en-US"/>
          </a:p>
          <a:p>
            <a:r>
              <a:rPr lang="en-US"/>
              <a:t>Nghĩa là lộn ngược lên đầu vòng lặp, tất cả những lệnh đi sau trong vòng lặp chứa continue sẽ bị bỏ qua không thi hành.</a:t>
            </a:r>
            <a:endParaRPr lang="en-US"/>
          </a:p>
        </p:txBody>
      </p:sp>
      <p:sp>
        <p:nvSpPr>
          <p:cNvPr id="7" name="Text Box 6"/>
          <p:cNvSpPr txBox="1"/>
          <p:nvPr/>
        </p:nvSpPr>
        <p:spPr>
          <a:xfrm>
            <a:off x="551815" y="5755005"/>
            <a:ext cx="2933700" cy="368300"/>
          </a:xfrm>
          <a:prstGeom prst="rect">
            <a:avLst/>
          </a:prstGeom>
          <a:noFill/>
        </p:spPr>
        <p:txBody>
          <a:bodyPr wrap="square" rtlCol="0" anchor="t">
            <a:spAutoFit/>
          </a:bodyPr>
          <a:p>
            <a:r>
              <a:rPr lang="en-US" b="1" u="sng"/>
              <a:t>Ví dụ 10 </a:t>
            </a:r>
            <a:r>
              <a:rPr lang="en-US"/>
              <a:t>: Như ví dụ 8</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3" name="Text Box 2"/>
          <p:cNvSpPr txBox="1"/>
          <p:nvPr/>
        </p:nvSpPr>
        <p:spPr>
          <a:xfrm>
            <a:off x="126365" y="123825"/>
            <a:ext cx="2476500" cy="368300"/>
          </a:xfrm>
          <a:prstGeom prst="rect">
            <a:avLst/>
          </a:prstGeom>
          <a:noFill/>
        </p:spPr>
        <p:txBody>
          <a:bodyPr wrap="none" rtlCol="0" anchor="t">
            <a:spAutoFit/>
          </a:bodyPr>
          <a:p>
            <a:r>
              <a:rPr lang="en-US" altLang="en-US" b="1">
                <a:sym typeface="+mn-ea"/>
              </a:rPr>
              <a:t>6.2.4. Lệnh while.</a:t>
            </a:r>
            <a:endParaRPr lang="en-US" b="1"/>
          </a:p>
        </p:txBody>
      </p:sp>
      <p:sp>
        <p:nvSpPr>
          <p:cNvPr id="4" name="Text Box 3"/>
          <p:cNvSpPr txBox="1"/>
          <p:nvPr/>
        </p:nvSpPr>
        <p:spPr>
          <a:xfrm>
            <a:off x="563880" y="492125"/>
            <a:ext cx="6893560" cy="368300"/>
          </a:xfrm>
          <a:prstGeom prst="rect">
            <a:avLst/>
          </a:prstGeom>
          <a:noFill/>
        </p:spPr>
        <p:txBody>
          <a:bodyPr wrap="square" rtlCol="0" anchor="t">
            <a:spAutoFit/>
          </a:bodyPr>
          <a:p>
            <a:r>
              <a:rPr lang="en-US"/>
              <a:t>Vòng lặp thực hiện lặp lại trong khi biểu thức còn đúng.</a:t>
            </a:r>
            <a:endParaRPr lang="en-US"/>
          </a:p>
        </p:txBody>
      </p:sp>
      <p:pic>
        <p:nvPicPr>
          <p:cNvPr id="5" name="Picture 4"/>
          <p:cNvPicPr>
            <a:picLocks noChangeAspect="1"/>
          </p:cNvPicPr>
          <p:nvPr/>
        </p:nvPicPr>
        <p:blipFill>
          <a:blip r:embed="rId1"/>
          <a:stretch>
            <a:fillRect/>
          </a:stretch>
        </p:blipFill>
        <p:spPr>
          <a:xfrm>
            <a:off x="1273810" y="1183005"/>
            <a:ext cx="8018780" cy="4491990"/>
          </a:xfrm>
          <a:prstGeom prst="rect">
            <a:avLst/>
          </a:prstGeom>
        </p:spPr>
      </p:pic>
      <p:sp>
        <p:nvSpPr>
          <p:cNvPr id="7" name="Text Box 6"/>
          <p:cNvSpPr txBox="1"/>
          <p:nvPr/>
        </p:nvSpPr>
        <p:spPr>
          <a:xfrm>
            <a:off x="9773920" y="5029835"/>
            <a:ext cx="1915795" cy="645160"/>
          </a:xfrm>
          <a:prstGeom prst="rect">
            <a:avLst/>
          </a:prstGeom>
          <a:noFill/>
        </p:spPr>
        <p:txBody>
          <a:bodyPr wrap="square" rtlCol="0">
            <a:spAutoFit/>
          </a:bodyPr>
          <a:p>
            <a:r>
              <a:rPr lang="en-US" altLang="en-US">
                <a:solidFill>
                  <a:srgbClr val="FF0000"/>
                </a:solidFill>
              </a:rPr>
              <a:t>Các Ví dụ từ 11 đến 15.</a:t>
            </a:r>
            <a:endParaRPr lang="en-US" alt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885825" y="1721485"/>
            <a:ext cx="10420350" cy="3415030"/>
          </a:xfrm>
          <a:prstGeom prst="rect">
            <a:avLst/>
          </a:prstGeom>
          <a:noFill/>
        </p:spPr>
        <p:txBody>
          <a:bodyPr wrap="square" rtlCol="0" anchor="t">
            <a:spAutoFit/>
          </a:bodyPr>
          <a:p>
            <a:r>
              <a:rPr lang="en-US" altLang="en-US" b="1" i="1" u="sng">
                <a:solidFill>
                  <a:srgbClr val="FF0000"/>
                </a:solidFill>
              </a:rPr>
              <a:t>Lưu ý:</a:t>
            </a:r>
            <a:endParaRPr lang="en-US" altLang="en-US" b="1" i="1" u="sng"/>
          </a:p>
          <a:p>
            <a:endParaRPr lang="en-US"/>
          </a:p>
          <a:p>
            <a:r>
              <a:rPr lang="en-US"/>
              <a:t>+ Biểu thức: có thể là một biểu thức hoặc nhiều biểu thức con. Nếu là nhiều biểu thức</a:t>
            </a:r>
            <a:endParaRPr lang="en-US"/>
          </a:p>
          <a:p>
            <a:r>
              <a:rPr lang="en-US"/>
              <a:t>con thì cách nhau bởi dấu phẩy (,) và tính đúng sai của biểu thức được quyết định bởi biểu thức</a:t>
            </a:r>
            <a:endParaRPr lang="en-US"/>
          </a:p>
          <a:p>
            <a:r>
              <a:rPr lang="en-US"/>
              <a:t>con cuối cùng.</a:t>
            </a:r>
            <a:endParaRPr lang="en-US"/>
          </a:p>
          <a:p>
            <a:r>
              <a:rPr lang="en-US"/>
              <a:t>+ Trong thân while (khối lệnh) có thể chứa một hoặc nhiều cấu trúc điều khiển khác.</a:t>
            </a:r>
            <a:endParaRPr lang="en-US"/>
          </a:p>
          <a:p>
            <a:endParaRPr lang="en-US"/>
          </a:p>
          <a:p>
            <a:r>
              <a:rPr lang="en-US"/>
              <a:t>+ Trong thân while có thể sử dụng lệnh </a:t>
            </a:r>
            <a:r>
              <a:rPr lang="en-US" b="1"/>
              <a:t>continue</a:t>
            </a:r>
            <a:r>
              <a:rPr lang="en-US"/>
              <a:t> để chuyển đến đầu vòng lặp (bỏ qua các câu lệnh còn lại trong thân).</a:t>
            </a:r>
            <a:endParaRPr lang="en-US"/>
          </a:p>
          <a:p>
            <a:r>
              <a:rPr lang="en-US"/>
              <a:t>+ Muốn thoát khỏi vòng lặp while tùy ý có thể dùng các lệnh </a:t>
            </a:r>
            <a:r>
              <a:rPr lang="en-US" b="1"/>
              <a:t>break</a:t>
            </a:r>
            <a:r>
              <a:rPr lang="en-US"/>
              <a:t>, </a:t>
            </a:r>
            <a:r>
              <a:rPr lang="en-US" b="1"/>
              <a:t>goto</a:t>
            </a:r>
            <a:r>
              <a:rPr lang="en-US"/>
              <a:t>, </a:t>
            </a:r>
            <a:r>
              <a:rPr lang="en-US" b="1"/>
              <a:t>return</a:t>
            </a:r>
            <a:r>
              <a:rPr lang="en-US"/>
              <a:t> như</a:t>
            </a:r>
            <a:endParaRPr lang="en-US"/>
          </a:p>
          <a:p>
            <a:r>
              <a:rPr lang="en-US"/>
              <a:t>lệnh for.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2" name="Text Box 1"/>
          <p:cNvSpPr txBox="1"/>
          <p:nvPr/>
        </p:nvSpPr>
        <p:spPr>
          <a:xfrm>
            <a:off x="100330" y="137160"/>
            <a:ext cx="3058160" cy="368300"/>
          </a:xfrm>
          <a:prstGeom prst="rect">
            <a:avLst/>
          </a:prstGeom>
          <a:noFill/>
        </p:spPr>
        <p:txBody>
          <a:bodyPr wrap="none" rtlCol="0" anchor="t">
            <a:spAutoFit/>
          </a:bodyPr>
          <a:p>
            <a:r>
              <a:rPr lang="en-US" altLang="en-US" b="1">
                <a:sym typeface="+mn-ea"/>
              </a:rPr>
              <a:t>6.2.5. Lệnh do...while.</a:t>
            </a:r>
            <a:endParaRPr lang="en-US" b="1"/>
          </a:p>
        </p:txBody>
      </p:sp>
      <p:sp>
        <p:nvSpPr>
          <p:cNvPr id="3" name="Text Box 2"/>
          <p:cNvSpPr txBox="1"/>
          <p:nvPr/>
        </p:nvSpPr>
        <p:spPr>
          <a:xfrm>
            <a:off x="642620" y="505460"/>
            <a:ext cx="6252210" cy="368300"/>
          </a:xfrm>
          <a:prstGeom prst="rect">
            <a:avLst/>
          </a:prstGeom>
          <a:noFill/>
        </p:spPr>
        <p:txBody>
          <a:bodyPr wrap="square" rtlCol="0" anchor="t">
            <a:spAutoFit/>
          </a:bodyPr>
          <a:p>
            <a:r>
              <a:rPr lang="en-US"/>
              <a:t>Vòng lặp thực hiện lặp lại cho đến khi biểu thức sai.</a:t>
            </a:r>
            <a:endParaRPr lang="en-US"/>
          </a:p>
        </p:txBody>
      </p:sp>
      <p:pic>
        <p:nvPicPr>
          <p:cNvPr id="4" name="Picture 3"/>
          <p:cNvPicPr>
            <a:picLocks noChangeAspect="1"/>
          </p:cNvPicPr>
          <p:nvPr/>
        </p:nvPicPr>
        <p:blipFill>
          <a:blip r:embed="rId1"/>
          <a:stretch>
            <a:fillRect/>
          </a:stretch>
        </p:blipFill>
        <p:spPr>
          <a:xfrm>
            <a:off x="1351280" y="873760"/>
            <a:ext cx="6251575" cy="5491480"/>
          </a:xfrm>
          <a:prstGeom prst="rect">
            <a:avLst/>
          </a:prstGeom>
        </p:spPr>
      </p:pic>
      <p:sp>
        <p:nvSpPr>
          <p:cNvPr id="7" name="Text Box 6"/>
          <p:cNvSpPr txBox="1"/>
          <p:nvPr/>
        </p:nvSpPr>
        <p:spPr>
          <a:xfrm>
            <a:off x="8318500" y="4740910"/>
            <a:ext cx="3004185" cy="368300"/>
          </a:xfrm>
          <a:prstGeom prst="rect">
            <a:avLst/>
          </a:prstGeom>
          <a:noFill/>
        </p:spPr>
        <p:txBody>
          <a:bodyPr wrap="square" rtlCol="0">
            <a:spAutoFit/>
          </a:bodyPr>
          <a:p>
            <a:r>
              <a:rPr lang="en-US" altLang="en-US">
                <a:solidFill>
                  <a:srgbClr val="FF0000"/>
                </a:solidFill>
              </a:rPr>
              <a:t>Các Ví dụ từ 16 đến 17.</a:t>
            </a:r>
            <a:endParaRPr lang="en-US" altLang="en-US">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8910</Words>
  <Application>WPS Presentation</Application>
  <PresentationFormat>Widescreen</PresentationFormat>
  <Paragraphs>237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Calibri</vt:lpstr>
      <vt:lpstr>DejaVu Sans</vt:lpstr>
      <vt:lpstr>微软雅黑</vt:lpstr>
      <vt:lpstr>Droid Sans Fallback</vt:lpstr>
      <vt:lpstr/>
      <vt:lpstr>Arial Unicode MS</vt:lpstr>
      <vt:lpstr>Calibri Light</vt:lpstr>
      <vt:lpstr>Phetsarath OT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9</cp:revision>
  <dcterms:created xsi:type="dcterms:W3CDTF">2021-08-02T05:30:49Z</dcterms:created>
  <dcterms:modified xsi:type="dcterms:W3CDTF">2021-08-02T05:30:49Z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