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7B32B2"/>
            </a:gs>
            <a:gs pos="48000">
              <a:srgbClr val="4F2073">
                <a:alpha val="100000"/>
              </a:srgbClr>
            </a:gs>
            <a:gs pos="67000">
              <a:srgbClr val="5E2688">
                <a:alpha val="100000"/>
              </a:srgbClr>
            </a:gs>
            <a:gs pos="87000">
              <a:srgbClr val="401A5D"/>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2955290" y="2829560"/>
            <a:ext cx="6280785" cy="1198880"/>
          </a:xfrm>
          <a:prstGeom prst="rect">
            <a:avLst/>
          </a:prstGeom>
          <a:noFill/>
          <a:ln>
            <a:noFill/>
          </a:ln>
        </p:spPr>
        <p:txBody>
          <a:bodyPr wrap="none" rtlCol="0" anchor="t">
            <a:spAutoFit/>
          </a:bodyPr>
          <a:p>
            <a:pPr algn="ctr"/>
            <a:r>
              <a:rPr lang="" altLang="en-US" sz="7200" b="1">
                <a:ln w="22225">
                  <a:solidFill>
                    <a:schemeClr val="accent2"/>
                  </a:solidFill>
                  <a:prstDash val="solid"/>
                </a:ln>
                <a:solidFill>
                  <a:schemeClr val="accent2">
                    <a:lumMod val="40000"/>
                    <a:lumOff val="60000"/>
                  </a:schemeClr>
                </a:solidFill>
                <a:effectLst/>
              </a:rPr>
              <a:t>BÀI 7 - HÀM</a:t>
            </a:r>
            <a:endParaRPr lang="" altLang="en-US"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780" y="139065"/>
            <a:ext cx="5782310" cy="368300"/>
          </a:xfrm>
          <a:prstGeom prst="rect">
            <a:avLst/>
          </a:prstGeom>
          <a:noFill/>
        </p:spPr>
        <p:txBody>
          <a:bodyPr wrap="none" rtlCol="0" anchor="t">
            <a:spAutoFit/>
          </a:bodyPr>
          <a:p>
            <a:r>
              <a:rPr lang="en-US" altLang="en-US" b="1">
                <a:solidFill>
                  <a:schemeClr val="bg1"/>
                </a:solidFill>
                <a:sym typeface="+mn-ea"/>
              </a:rPr>
              <a:t>7.2.2. Tham số dạng tham biến và tham trị.</a:t>
            </a:r>
            <a:endParaRPr lang="en-US" b="1"/>
          </a:p>
        </p:txBody>
      </p:sp>
      <p:pic>
        <p:nvPicPr>
          <p:cNvPr id="3" name="Picture 2"/>
          <p:cNvPicPr>
            <a:picLocks noChangeAspect="1"/>
          </p:cNvPicPr>
          <p:nvPr/>
        </p:nvPicPr>
        <p:blipFill>
          <a:blip r:embed="rId1"/>
          <a:stretch>
            <a:fillRect/>
          </a:stretch>
        </p:blipFill>
        <p:spPr>
          <a:xfrm>
            <a:off x="1019175" y="856615"/>
            <a:ext cx="10153015" cy="3408045"/>
          </a:xfrm>
          <a:prstGeom prst="rect">
            <a:avLst/>
          </a:prstGeom>
        </p:spPr>
      </p:pic>
      <p:sp>
        <p:nvSpPr>
          <p:cNvPr id="4" name="Text Box 3"/>
          <p:cNvSpPr txBox="1"/>
          <p:nvPr/>
        </p:nvSpPr>
        <p:spPr>
          <a:xfrm>
            <a:off x="734695" y="4639310"/>
            <a:ext cx="10722610" cy="922020"/>
          </a:xfrm>
          <a:prstGeom prst="rect">
            <a:avLst/>
          </a:prstGeom>
          <a:solidFill>
            <a:srgbClr val="FFFF00"/>
          </a:solidFill>
        </p:spPr>
        <p:txBody>
          <a:bodyPr wrap="square" rtlCol="0" anchor="t">
            <a:spAutoFit/>
          </a:bodyPr>
          <a:p>
            <a:r>
              <a:rPr lang="" altLang="en-US" b="1">
                <a:solidFill>
                  <a:srgbClr val="FF0000"/>
                </a:solidFill>
              </a:rPr>
              <a:t>CHÚ Ý:</a:t>
            </a:r>
            <a:r>
              <a:rPr lang="en-US"/>
              <a:t> Đối với hàm sử dụng lệnh return bạn chỉ có thể trả về duy nhất 1 giá trị mà thôi.</a:t>
            </a:r>
            <a:endParaRPr lang="en-US"/>
          </a:p>
          <a:p>
            <a:r>
              <a:rPr lang="en-US"/>
              <a:t>Để có thể trả về nhiều giá trị sau khi gọi hàm bạn sử dụng hàm truyền nhiều tham số dạng tham biến.</a:t>
            </a:r>
            <a:endParaRPr lang="en-US"/>
          </a:p>
        </p:txBody>
      </p:sp>
      <p:sp>
        <p:nvSpPr>
          <p:cNvPr id="5" name="Text Box 4"/>
          <p:cNvSpPr txBox="1"/>
          <p:nvPr/>
        </p:nvSpPr>
        <p:spPr>
          <a:xfrm>
            <a:off x="9083040" y="-65405"/>
            <a:ext cx="3068320" cy="922020"/>
          </a:xfrm>
          <a:prstGeom prst="rect">
            <a:avLst/>
          </a:prstGeom>
          <a:noFill/>
        </p:spPr>
        <p:txBody>
          <a:bodyPr wrap="square" rtlCol="0">
            <a:spAutoFit/>
          </a:bodyPr>
          <a:p>
            <a:r>
              <a:rPr lang="en-US" altLang="en-US" b="1">
                <a:solidFill>
                  <a:srgbClr val="FF0000"/>
                </a:solidFill>
              </a:rPr>
              <a:t>Sai </a:t>
            </a:r>
            <a:r>
              <a:rPr lang="" altLang="en-US" b="1">
                <a:solidFill>
                  <a:srgbClr val="FF0000"/>
                </a:solidFill>
              </a:rPr>
              <a:t>phần tham chiếu </a:t>
            </a:r>
            <a:r>
              <a:rPr lang="en-US" altLang="en-US" b="1">
                <a:solidFill>
                  <a:srgbClr val="FF0000"/>
                </a:solidFill>
              </a:rPr>
              <a:t>đọc thêm bài giảng của Long</a:t>
            </a:r>
            <a:endParaRPr lang="en-US" altLang="en-US"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4155" y="201930"/>
            <a:ext cx="3959225" cy="368300"/>
          </a:xfrm>
          <a:prstGeom prst="rect">
            <a:avLst/>
          </a:prstGeom>
          <a:noFill/>
        </p:spPr>
        <p:txBody>
          <a:bodyPr wrap="none" rtlCol="0" anchor="t">
            <a:spAutoFit/>
          </a:bodyPr>
          <a:p>
            <a:r>
              <a:rPr lang="en-US" altLang="en-US" b="1">
                <a:solidFill>
                  <a:schemeClr val="bg1"/>
                </a:solidFill>
                <a:sym typeface="+mn-ea"/>
              </a:rPr>
              <a:t>7.2.3. Sử dụng biến toàn cục.</a:t>
            </a:r>
            <a:endParaRPr lang="en-US" b="1"/>
          </a:p>
        </p:txBody>
      </p:sp>
      <p:pic>
        <p:nvPicPr>
          <p:cNvPr id="3" name="Picture 2"/>
          <p:cNvPicPr>
            <a:picLocks noChangeAspect="1"/>
          </p:cNvPicPr>
          <p:nvPr/>
        </p:nvPicPr>
        <p:blipFill>
          <a:blip r:embed="rId1"/>
          <a:stretch>
            <a:fillRect/>
          </a:stretch>
        </p:blipFill>
        <p:spPr>
          <a:xfrm>
            <a:off x="6945630" y="53975"/>
            <a:ext cx="4892675" cy="5632450"/>
          </a:xfrm>
          <a:prstGeom prst="rect">
            <a:avLst/>
          </a:prstGeom>
        </p:spPr>
      </p:pic>
      <p:sp>
        <p:nvSpPr>
          <p:cNvPr id="4" name="Text Box 3"/>
          <p:cNvSpPr txBox="1"/>
          <p:nvPr/>
        </p:nvSpPr>
        <p:spPr>
          <a:xfrm>
            <a:off x="224155" y="570230"/>
            <a:ext cx="6512560" cy="6185535"/>
          </a:xfrm>
          <a:prstGeom prst="rect">
            <a:avLst/>
          </a:prstGeom>
          <a:noFill/>
        </p:spPr>
        <p:txBody>
          <a:bodyPr wrap="square" rtlCol="0" anchor="t">
            <a:spAutoFit/>
          </a:bodyPr>
          <a:p>
            <a:r>
              <a:rPr lang="en-US" b="1">
                <a:solidFill>
                  <a:schemeClr val="bg1"/>
                </a:solidFill>
              </a:rPr>
              <a:t># Giải thích chương trình</a:t>
            </a:r>
            <a:endParaRPr lang="en-US">
              <a:solidFill>
                <a:schemeClr val="bg1"/>
              </a:solidFill>
            </a:endParaRPr>
          </a:p>
          <a:p>
            <a:r>
              <a:rPr lang="" altLang="en-US">
                <a:solidFill>
                  <a:schemeClr val="bg1"/>
                </a:solidFill>
              </a:rPr>
              <a:t>	</a:t>
            </a:r>
            <a:r>
              <a:rPr lang="en-US">
                <a:solidFill>
                  <a:schemeClr val="bg1"/>
                </a:solidFill>
              </a:rPr>
              <a:t>Chương trình trên gồm 2 hàm oddeven và negative, 2 hàm này bạn thấy không có tham số để truyền biến inum vào xử lý nhưng vẫn cho kết quả đúng. Do chương trình sử dụng biến inum toàn cục (dòng.9) nên biến này có ảnh hưởng đến toàn bộ chương trình mỗi khi gọi và sử dụng nó. Xét tình huống sau: Giả sử trong hàm negative ta khai báo biến inum có kiểu int như sau:</a:t>
            </a:r>
            <a:endParaRPr lang="en-US">
              <a:solidFill>
                <a:schemeClr val="bg1"/>
              </a:solidFill>
            </a:endParaRPr>
          </a:p>
          <a:p>
            <a:r>
              <a:rPr lang="en-US">
                <a:solidFill>
                  <a:schemeClr val="bg1"/>
                </a:solidFill>
              </a:rPr>
              <a:t>void negative()</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int inum;</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a:t>
            </a:r>
            <a:endParaRPr lang="en-US">
              <a:solidFill>
                <a:schemeClr val="bg1"/>
              </a:solidFill>
            </a:endParaRPr>
          </a:p>
          <a:p>
            <a:r>
              <a:rPr lang="" altLang="en-US">
                <a:solidFill>
                  <a:schemeClr val="bg1"/>
                </a:solidFill>
              </a:rPr>
              <a:t>	</a:t>
            </a:r>
            <a:r>
              <a:rPr lang="en-US">
                <a:solidFill>
                  <a:schemeClr val="bg1"/>
                </a:solidFill>
              </a:rPr>
              <a:t>Khi đó chương trình sẽ cho kết quả sai! Do các câu lệnh trong hàm negative sử dụng biến inum sẽ sử dụng biến inum khai báo trong hàm negative và lúc này biến inum toàn cục không có tác dụng đối với các câu lệnh trong hàm này. Biến inum khai báo trong hàm negative chỉ có ảnh hưởng trong phạm vi hàm và chu trình sống của nó bắt đầu từ lúc gọi hàm đến khi thực hiện xong.</a:t>
            </a:r>
            <a:endParaRPr lang="en-US">
              <a:solidFill>
                <a:schemeClr val="bg1"/>
              </a:solidFill>
            </a:endParaRPr>
          </a:p>
        </p:txBody>
      </p:sp>
      <p:sp>
        <p:nvSpPr>
          <p:cNvPr id="5" name="Text Box 4"/>
          <p:cNvSpPr txBox="1"/>
          <p:nvPr/>
        </p:nvSpPr>
        <p:spPr>
          <a:xfrm>
            <a:off x="6946265" y="5833745"/>
            <a:ext cx="4892040" cy="922020"/>
          </a:xfrm>
          <a:prstGeom prst="rect">
            <a:avLst/>
          </a:prstGeom>
          <a:solidFill>
            <a:srgbClr val="FFFF00"/>
          </a:solidFill>
        </p:spPr>
        <p:txBody>
          <a:bodyPr wrap="square" rtlCol="0" anchor="t">
            <a:spAutoFit/>
          </a:bodyPr>
          <a:p>
            <a:r>
              <a:rPr lang="" altLang="en-US" b="1">
                <a:solidFill>
                  <a:srgbClr val="FF0000"/>
                </a:solidFill>
              </a:rPr>
              <a:t>CHÚ Ý:</a:t>
            </a:r>
            <a:r>
              <a:rPr lang="en-US"/>
              <a:t> Cẩn thận khi đặt tên biến, xác định rõ phạm vi của biến khi sử dụng để có thể dễ dàng kiểm soát chương trình.</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7595" y="878205"/>
            <a:ext cx="1951990" cy="922020"/>
          </a:xfrm>
          <a:prstGeom prst="rect">
            <a:avLst/>
          </a:prstGeom>
          <a:noFill/>
        </p:spPr>
        <p:txBody>
          <a:bodyPr wrap="square" rtlCol="0" anchor="t">
            <a:spAutoFit/>
          </a:bodyPr>
          <a:p>
            <a:r>
              <a:rPr lang="en-US" altLang="en-US" b="1">
                <a:solidFill>
                  <a:schemeClr val="bg1"/>
                </a:solidFill>
                <a:sym typeface="+mn-ea"/>
              </a:rPr>
              <a:t>7.2.4. Dùng dẫn hướng #define.</a:t>
            </a:r>
            <a:endParaRPr lang="en-US" b="1"/>
          </a:p>
        </p:txBody>
      </p:sp>
      <p:pic>
        <p:nvPicPr>
          <p:cNvPr id="3" name="Picture 2"/>
          <p:cNvPicPr>
            <a:picLocks noChangeAspect="1"/>
          </p:cNvPicPr>
          <p:nvPr/>
        </p:nvPicPr>
        <p:blipFill>
          <a:blip r:embed="rId1"/>
          <a:stretch>
            <a:fillRect/>
          </a:stretch>
        </p:blipFill>
        <p:spPr>
          <a:xfrm>
            <a:off x="3985895" y="75565"/>
            <a:ext cx="7875270" cy="6706235"/>
          </a:xfrm>
          <a:prstGeom prst="rect">
            <a:avLst/>
          </a:prstGeom>
        </p:spPr>
      </p:pic>
      <p:sp>
        <p:nvSpPr>
          <p:cNvPr id="5" name="Text Box 4"/>
          <p:cNvSpPr txBox="1"/>
          <p:nvPr/>
        </p:nvSpPr>
        <p:spPr>
          <a:xfrm>
            <a:off x="236855" y="2646045"/>
            <a:ext cx="3633470" cy="2861310"/>
          </a:xfrm>
          <a:prstGeom prst="rect">
            <a:avLst/>
          </a:prstGeom>
          <a:noFill/>
        </p:spPr>
        <p:txBody>
          <a:bodyPr wrap="square" rtlCol="0">
            <a:spAutoFit/>
          </a:bodyPr>
          <a:p>
            <a:r>
              <a:rPr lang="" altLang="en-US">
                <a:solidFill>
                  <a:schemeClr val="bg1"/>
                </a:solidFill>
              </a:rPr>
              <a:t>- Đặt tên cho một hằng số.</a:t>
            </a:r>
            <a:endParaRPr lang="" altLang="en-US">
              <a:solidFill>
                <a:schemeClr val="bg1"/>
              </a:solidFill>
            </a:endParaRPr>
          </a:p>
          <a:p>
            <a:r>
              <a:rPr lang="" altLang="en-US">
                <a:solidFill>
                  <a:schemeClr val="bg1"/>
                </a:solidFill>
              </a:rPr>
              <a:t>=&gt; Hạn chế sử dụng để khai báo hằng số, có thể thay thế bằng const &lt;kiểu&gt; tên = value;</a:t>
            </a:r>
            <a:endParaRPr lang="" altLang="en-US">
              <a:solidFill>
                <a:schemeClr val="bg1"/>
              </a:solidFill>
            </a:endParaRPr>
          </a:p>
          <a:p>
            <a:r>
              <a:rPr lang="" altLang="en-US">
                <a:solidFill>
                  <a:schemeClr val="bg1"/>
                </a:solidFill>
              </a:rPr>
              <a:t>=&gt; tránh đặt tên define giống tên các biến.</a:t>
            </a:r>
            <a:endParaRPr lang="" altLang="en-US">
              <a:solidFill>
                <a:schemeClr val="bg1"/>
              </a:solidFill>
            </a:endParaRPr>
          </a:p>
          <a:p>
            <a:endParaRPr lang="" altLang="en-US">
              <a:solidFill>
                <a:schemeClr val="bg1"/>
              </a:solidFill>
            </a:endParaRPr>
          </a:p>
          <a:p>
            <a:r>
              <a:rPr lang="" altLang="en-US">
                <a:solidFill>
                  <a:schemeClr val="bg1"/>
                </a:solidFill>
              </a:rPr>
              <a:t>-Sử dụng để định nghĩa một hàm.</a:t>
            </a:r>
            <a:endParaRPr lang=""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hevron 1"/>
          <p:cNvSpPr/>
          <p:nvPr/>
        </p:nvSpPr>
        <p:spPr>
          <a:xfrm>
            <a:off x="4680585" y="100965"/>
            <a:ext cx="2830830" cy="8661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olidFill>
                  <a:schemeClr val="bg1"/>
                </a:solidFill>
                <a:sym typeface="+mn-ea"/>
              </a:rPr>
              <a:t>7.3 BÀI TẬP</a:t>
            </a:r>
            <a:endParaRPr lang="en-US" b="1"/>
          </a:p>
        </p:txBody>
      </p:sp>
      <p:sp>
        <p:nvSpPr>
          <p:cNvPr id="3" name="Text Box 2"/>
          <p:cNvSpPr txBox="1"/>
          <p:nvPr/>
        </p:nvSpPr>
        <p:spPr>
          <a:xfrm>
            <a:off x="2903220" y="2136775"/>
            <a:ext cx="6385560" cy="2584450"/>
          </a:xfrm>
          <a:prstGeom prst="rect">
            <a:avLst/>
          </a:prstGeom>
          <a:noFill/>
        </p:spPr>
        <p:txBody>
          <a:bodyPr wrap="square" rtlCol="0" anchor="t">
            <a:spAutoFit/>
          </a:bodyPr>
          <a:p>
            <a:r>
              <a:rPr lang="en-US">
                <a:solidFill>
                  <a:schemeClr val="bg1"/>
                </a:solidFill>
              </a:rPr>
              <a:t>1. Viết hàm tính n!</a:t>
            </a:r>
            <a:endParaRPr lang="en-US">
              <a:solidFill>
                <a:schemeClr val="bg1"/>
              </a:solidFill>
            </a:endParaRPr>
          </a:p>
          <a:p>
            <a:endParaRPr lang="en-US">
              <a:solidFill>
                <a:schemeClr val="bg1"/>
              </a:solidFill>
            </a:endParaRPr>
          </a:p>
          <a:p>
            <a:r>
              <a:rPr lang="en-US">
                <a:solidFill>
                  <a:schemeClr val="bg1"/>
                </a:solidFill>
              </a:rPr>
              <a:t>2. Viết hàm tính tổng S = 1+2+….+n.</a:t>
            </a:r>
            <a:endParaRPr lang="en-US">
              <a:solidFill>
                <a:schemeClr val="bg1"/>
              </a:solidFill>
            </a:endParaRPr>
          </a:p>
          <a:p>
            <a:endParaRPr lang="en-US">
              <a:solidFill>
                <a:schemeClr val="bg1"/>
              </a:solidFill>
            </a:endParaRPr>
          </a:p>
          <a:p>
            <a:r>
              <a:rPr lang="en-US">
                <a:solidFill>
                  <a:schemeClr val="bg1"/>
                </a:solidFill>
              </a:rPr>
              <a:t>3. Viết hàm kiểm tra số nguyên tố.</a:t>
            </a:r>
            <a:endParaRPr lang="en-US">
              <a:solidFill>
                <a:schemeClr val="bg1"/>
              </a:solidFill>
            </a:endParaRPr>
          </a:p>
          <a:p>
            <a:endParaRPr lang="en-US">
              <a:solidFill>
                <a:schemeClr val="bg1"/>
              </a:solidFill>
            </a:endParaRPr>
          </a:p>
          <a:p>
            <a:r>
              <a:rPr lang="en-US">
                <a:solidFill>
                  <a:schemeClr val="bg1"/>
                </a:solidFill>
              </a:rPr>
              <a:t>4. Viết hàm tính số hạng thứ n trong dãy Fibonacci.</a:t>
            </a:r>
            <a:endParaRPr lang="en-US">
              <a:solidFill>
                <a:schemeClr val="bg1"/>
              </a:solidFill>
            </a:endParaRPr>
          </a:p>
          <a:p>
            <a:endParaRPr lang="en-US">
              <a:solidFill>
                <a:schemeClr val="bg1"/>
              </a:solidFill>
            </a:endParaRPr>
          </a:p>
          <a:p>
            <a:r>
              <a:rPr lang="en-US">
                <a:solidFill>
                  <a:schemeClr val="bg1"/>
                </a:solidFill>
              </a:rPr>
              <a:t>5. Viết hàm tìm số lớn nhất trong 2 số.</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10585" y="189865"/>
            <a:ext cx="5264785" cy="398780"/>
          </a:xfrm>
          <a:prstGeom prst="rect">
            <a:avLst/>
          </a:prstGeom>
          <a:noFill/>
        </p:spPr>
        <p:txBody>
          <a:bodyPr wrap="square" rtlCol="0" anchor="t">
            <a:spAutoFit/>
          </a:bodyPr>
          <a:p>
            <a:r>
              <a:rPr lang="en-US" sz="2000" b="1">
                <a:solidFill>
                  <a:srgbClr val="FF0000"/>
                </a:solidFill>
              </a:rPr>
              <a:t>Cách khai báo và sử dụng typedef</a:t>
            </a:r>
            <a:endParaRPr lang="en-US" sz="2000" b="1">
              <a:solidFill>
                <a:srgbClr val="FF0000"/>
              </a:solidFill>
            </a:endParaRPr>
          </a:p>
        </p:txBody>
      </p:sp>
      <p:sp>
        <p:nvSpPr>
          <p:cNvPr id="3" name="Text Box 2"/>
          <p:cNvSpPr txBox="1"/>
          <p:nvPr/>
        </p:nvSpPr>
        <p:spPr>
          <a:xfrm>
            <a:off x="536575" y="730250"/>
            <a:ext cx="10885170" cy="1198880"/>
          </a:xfrm>
          <a:prstGeom prst="rect">
            <a:avLst/>
          </a:prstGeom>
          <a:noFill/>
        </p:spPr>
        <p:txBody>
          <a:bodyPr wrap="square" rtlCol="0" anchor="t">
            <a:spAutoFit/>
          </a:bodyPr>
          <a:p>
            <a:r>
              <a:rPr lang="en-US" b="1">
                <a:solidFill>
                  <a:schemeClr val="bg1"/>
                </a:solidFill>
              </a:rPr>
              <a:t>Cách sử dụng typedef</a:t>
            </a:r>
            <a:endParaRPr lang="en-US">
              <a:solidFill>
                <a:schemeClr val="bg1"/>
              </a:solidFill>
            </a:endParaRPr>
          </a:p>
          <a:p>
            <a:endParaRPr lang="en-US">
              <a:solidFill>
                <a:schemeClr val="bg1"/>
              </a:solidFill>
            </a:endParaRPr>
          </a:p>
          <a:p>
            <a:r>
              <a:rPr lang="en-US">
                <a:solidFill>
                  <a:schemeClr val="bg1"/>
                </a:solidFill>
              </a:rPr>
              <a:t>Ngôn ngữ chương trình C/C++ cung cấp một từ khóa typedef, mà bạn có thể sử dụng để cung cấp kiểu cho một tên mới.</a:t>
            </a:r>
            <a:endParaRPr lang="en-US">
              <a:solidFill>
                <a:schemeClr val="bg1"/>
              </a:solidFill>
            </a:endParaRPr>
          </a:p>
        </p:txBody>
      </p:sp>
      <p:pic>
        <p:nvPicPr>
          <p:cNvPr id="4" name="Picture 3"/>
          <p:cNvPicPr>
            <a:picLocks noChangeAspect="1"/>
          </p:cNvPicPr>
          <p:nvPr/>
        </p:nvPicPr>
        <p:blipFill>
          <a:blip r:embed="rId1"/>
          <a:stretch>
            <a:fillRect/>
          </a:stretch>
        </p:blipFill>
        <p:spPr>
          <a:xfrm>
            <a:off x="536575" y="2102485"/>
            <a:ext cx="4883150" cy="4257675"/>
          </a:xfrm>
          <a:prstGeom prst="rect">
            <a:avLst/>
          </a:prstGeom>
        </p:spPr>
      </p:pic>
      <p:sp>
        <p:nvSpPr>
          <p:cNvPr id="5" name="Text Box 4"/>
          <p:cNvSpPr txBox="1"/>
          <p:nvPr/>
        </p:nvSpPr>
        <p:spPr>
          <a:xfrm>
            <a:off x="5755640" y="2662555"/>
            <a:ext cx="5878195" cy="3138170"/>
          </a:xfrm>
          <a:prstGeom prst="rect">
            <a:avLst/>
          </a:prstGeom>
          <a:noFill/>
        </p:spPr>
        <p:txBody>
          <a:bodyPr wrap="square" rtlCol="0" anchor="t">
            <a:spAutoFit/>
          </a:bodyPr>
          <a:p>
            <a:r>
              <a:rPr lang="en-US" b="1">
                <a:solidFill>
                  <a:schemeClr val="bg1"/>
                </a:solidFill>
              </a:rPr>
              <a:t>Sự khác nhau giữa typedef và define</a:t>
            </a:r>
            <a:endParaRPr lang="en-US">
              <a:solidFill>
                <a:schemeClr val="bg1"/>
              </a:solidFill>
            </a:endParaRPr>
          </a:p>
          <a:p>
            <a:endParaRPr lang="en-US">
              <a:solidFill>
                <a:schemeClr val="bg1"/>
              </a:solidFill>
            </a:endParaRPr>
          </a:p>
          <a:p>
            <a:r>
              <a:rPr lang="" altLang="en-US">
                <a:solidFill>
                  <a:schemeClr val="bg1"/>
                </a:solidFill>
              </a:rPr>
              <a:t>	</a:t>
            </a:r>
            <a:r>
              <a:rPr lang="en-US">
                <a:solidFill>
                  <a:schemeClr val="bg1"/>
                </a:solidFill>
              </a:rPr>
              <a:t>typedef được giới hạn chỉ cung cấp các tên viết tắt cho các kiểu, trong khi đó #define có thể được sử dụng để định nghĩa tên hiệu cho cả các giá trị, như bạn có thể định nghĩa pi là 3.14, ….</a:t>
            </a:r>
            <a:endParaRPr lang="en-US">
              <a:solidFill>
                <a:schemeClr val="bg1"/>
              </a:solidFill>
            </a:endParaRPr>
          </a:p>
          <a:p>
            <a:r>
              <a:rPr lang="en-US">
                <a:solidFill>
                  <a:schemeClr val="bg1"/>
                </a:solidFill>
              </a:rPr>
              <a:t>    </a:t>
            </a:r>
            <a:endParaRPr lang="en-US">
              <a:solidFill>
                <a:schemeClr val="bg1"/>
              </a:solidFill>
            </a:endParaRPr>
          </a:p>
          <a:p>
            <a:r>
              <a:rPr lang="" altLang="en-US">
                <a:solidFill>
                  <a:schemeClr val="bg1"/>
                </a:solidFill>
              </a:rPr>
              <a:t>	</a:t>
            </a:r>
            <a:r>
              <a:rPr lang="en-US">
                <a:solidFill>
                  <a:schemeClr val="bg1"/>
                </a:solidFill>
              </a:rPr>
              <a:t>Sự phiên dịch typedef được thực hiện bởi bộ biên dịch, trong khi lệnh #define được xử lý bởi bộ tiền xử lý.</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2330" y="2136775"/>
            <a:ext cx="5387975" cy="2584450"/>
          </a:xfrm>
          <a:prstGeom prst="rect">
            <a:avLst/>
          </a:prstGeom>
          <a:noFill/>
        </p:spPr>
        <p:txBody>
          <a:bodyPr wrap="square" rtlCol="0">
            <a:spAutoFit/>
          </a:bodyPr>
          <a:p>
            <a:r>
              <a:rPr lang="" altLang="en-US" b="1">
                <a:solidFill>
                  <a:schemeClr val="bg1"/>
                </a:solidFill>
              </a:rPr>
              <a:t>7.1 MỤC TIÊU</a:t>
            </a:r>
            <a:endParaRPr lang="" altLang="en-US">
              <a:solidFill>
                <a:schemeClr val="bg1"/>
              </a:solidFill>
            </a:endParaRPr>
          </a:p>
          <a:p>
            <a:endParaRPr lang="" altLang="en-US">
              <a:solidFill>
                <a:schemeClr val="bg1"/>
              </a:solidFill>
            </a:endParaRPr>
          </a:p>
          <a:p>
            <a:r>
              <a:rPr lang="" altLang="en-US" b="1">
                <a:solidFill>
                  <a:schemeClr val="bg1"/>
                </a:solidFill>
              </a:rPr>
              <a:t>7.2 NỘI DUNG</a:t>
            </a:r>
            <a:endParaRPr lang="" altLang="en-US">
              <a:solidFill>
                <a:schemeClr val="bg1"/>
              </a:solidFill>
            </a:endParaRPr>
          </a:p>
          <a:p>
            <a:r>
              <a:rPr lang="" altLang="en-US">
                <a:solidFill>
                  <a:schemeClr val="bg1"/>
                </a:solidFill>
              </a:rPr>
              <a:t>7.2.1. Các ví dụ về hàm.</a:t>
            </a:r>
            <a:endParaRPr lang="" altLang="en-US">
              <a:solidFill>
                <a:schemeClr val="bg1"/>
              </a:solidFill>
            </a:endParaRPr>
          </a:p>
          <a:p>
            <a:r>
              <a:rPr lang="" altLang="en-US">
                <a:solidFill>
                  <a:schemeClr val="bg1"/>
                </a:solidFill>
              </a:rPr>
              <a:t>7.2.2. Tham số dạng tham biến và tham trị.</a:t>
            </a:r>
            <a:endParaRPr lang="" altLang="en-US">
              <a:solidFill>
                <a:schemeClr val="bg1"/>
              </a:solidFill>
            </a:endParaRPr>
          </a:p>
          <a:p>
            <a:r>
              <a:rPr lang="" altLang="en-US">
                <a:solidFill>
                  <a:schemeClr val="bg1"/>
                </a:solidFill>
              </a:rPr>
              <a:t>7.2.3. Sử dụng biến toàn cục.</a:t>
            </a:r>
            <a:endParaRPr lang="" altLang="en-US">
              <a:solidFill>
                <a:schemeClr val="bg1"/>
              </a:solidFill>
            </a:endParaRPr>
          </a:p>
          <a:p>
            <a:r>
              <a:rPr lang="" altLang="en-US">
                <a:solidFill>
                  <a:schemeClr val="bg1"/>
                </a:solidFill>
              </a:rPr>
              <a:t>7.2.4. Dùng dẫn hướng #define.</a:t>
            </a:r>
            <a:endParaRPr lang="" altLang="en-US">
              <a:solidFill>
                <a:schemeClr val="bg1"/>
              </a:solidFill>
            </a:endParaRPr>
          </a:p>
          <a:p>
            <a:endParaRPr lang="" altLang="en-US">
              <a:solidFill>
                <a:schemeClr val="bg1"/>
              </a:solidFill>
            </a:endParaRPr>
          </a:p>
          <a:p>
            <a:r>
              <a:rPr lang="" altLang="en-US" b="1">
                <a:solidFill>
                  <a:schemeClr val="bg1"/>
                </a:solidFill>
              </a:rPr>
              <a:t>7.3 BÀI TẬP</a:t>
            </a:r>
            <a:endParaRPr lang="" altLang="en-US"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hevron 1"/>
          <p:cNvSpPr/>
          <p:nvPr/>
        </p:nvSpPr>
        <p:spPr>
          <a:xfrm>
            <a:off x="4680585" y="100965"/>
            <a:ext cx="2830830" cy="8661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olidFill>
                  <a:schemeClr val="bg1"/>
                </a:solidFill>
                <a:sym typeface="+mn-ea"/>
              </a:rPr>
              <a:t>7.1 MỤC TIÊU</a:t>
            </a:r>
            <a:endParaRPr lang="en-US" b="1"/>
          </a:p>
        </p:txBody>
      </p:sp>
      <p:sp>
        <p:nvSpPr>
          <p:cNvPr id="3" name="Text Box 2"/>
          <p:cNvSpPr txBox="1"/>
          <p:nvPr/>
        </p:nvSpPr>
        <p:spPr>
          <a:xfrm>
            <a:off x="3114675" y="2414270"/>
            <a:ext cx="5962650" cy="2030095"/>
          </a:xfrm>
          <a:prstGeom prst="rect">
            <a:avLst/>
          </a:prstGeom>
          <a:noFill/>
        </p:spPr>
        <p:txBody>
          <a:bodyPr wrap="square" rtlCol="0" anchor="t">
            <a:spAutoFit/>
          </a:bodyPr>
          <a:p>
            <a:r>
              <a:rPr lang="en-US">
                <a:solidFill>
                  <a:schemeClr val="bg1"/>
                </a:solidFill>
              </a:rPr>
              <a:t>Sau khi hoàn tất bài này học viên sẽ hiểu và vận dụng các kiến thức kĩ năng cơ bản sau:</a:t>
            </a:r>
            <a:endParaRPr lang="en-US">
              <a:solidFill>
                <a:schemeClr val="bg1"/>
              </a:solidFill>
            </a:endParaRPr>
          </a:p>
          <a:p>
            <a:endParaRPr lang="en-US">
              <a:solidFill>
                <a:schemeClr val="bg1"/>
              </a:solidFill>
            </a:endParaRPr>
          </a:p>
          <a:p>
            <a:r>
              <a:rPr lang="en-US">
                <a:solidFill>
                  <a:schemeClr val="bg1"/>
                </a:solidFill>
              </a:rPr>
              <a:t>- Khái niệm, cách khai báo về hàm.</a:t>
            </a:r>
            <a:endParaRPr lang="en-US">
              <a:solidFill>
                <a:schemeClr val="bg1"/>
              </a:solidFill>
            </a:endParaRPr>
          </a:p>
          <a:p>
            <a:r>
              <a:rPr lang="en-US">
                <a:solidFill>
                  <a:schemeClr val="bg1"/>
                </a:solidFill>
              </a:rPr>
              <a:t>- Cách truyền tham số, tham biến, tham trị.</a:t>
            </a:r>
            <a:endParaRPr lang="en-US">
              <a:solidFill>
                <a:schemeClr val="bg1"/>
              </a:solidFill>
            </a:endParaRPr>
          </a:p>
          <a:p>
            <a:r>
              <a:rPr lang="en-US">
                <a:solidFill>
                  <a:schemeClr val="bg1"/>
                </a:solidFill>
              </a:rPr>
              <a:t>- Sử dụng biến cục bộ, toàn cục trong hàm.</a:t>
            </a:r>
            <a:endParaRPr lang="en-US">
              <a:solidFill>
                <a:schemeClr val="bg1"/>
              </a:solidFill>
            </a:endParaRPr>
          </a:p>
          <a:p>
            <a:r>
              <a:rPr lang="en-US">
                <a:solidFill>
                  <a:schemeClr val="bg1"/>
                </a:solidFill>
              </a:rPr>
              <a:t>- Sử dụng tiền xử lý #define</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hevron 1"/>
          <p:cNvSpPr/>
          <p:nvPr/>
        </p:nvSpPr>
        <p:spPr>
          <a:xfrm>
            <a:off x="4469130" y="80645"/>
            <a:ext cx="3253740" cy="8661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olidFill>
                  <a:schemeClr val="bg1"/>
                </a:solidFill>
                <a:sym typeface="+mn-ea"/>
              </a:rPr>
              <a:t>7.2 NỘI DUNG</a:t>
            </a:r>
            <a:endParaRPr lang="en-US" b="1"/>
          </a:p>
        </p:txBody>
      </p:sp>
      <p:sp>
        <p:nvSpPr>
          <p:cNvPr id="3" name="Text Box 2"/>
          <p:cNvSpPr txBox="1"/>
          <p:nvPr/>
        </p:nvSpPr>
        <p:spPr>
          <a:xfrm>
            <a:off x="132715" y="946785"/>
            <a:ext cx="3274060" cy="368300"/>
          </a:xfrm>
          <a:prstGeom prst="rect">
            <a:avLst/>
          </a:prstGeom>
          <a:noFill/>
        </p:spPr>
        <p:txBody>
          <a:bodyPr wrap="none" rtlCol="0" anchor="t">
            <a:spAutoFit/>
          </a:bodyPr>
          <a:p>
            <a:r>
              <a:rPr lang="en-US" altLang="en-US" b="1">
                <a:solidFill>
                  <a:schemeClr val="bg1"/>
                </a:solidFill>
                <a:sym typeface="+mn-ea"/>
              </a:rPr>
              <a:t>7.2.1. Các ví dụ về hàm.</a:t>
            </a:r>
            <a:endParaRPr lang="en-US" b="1"/>
          </a:p>
        </p:txBody>
      </p:sp>
      <p:sp>
        <p:nvSpPr>
          <p:cNvPr id="4" name="Text Box 3"/>
          <p:cNvSpPr txBox="1"/>
          <p:nvPr/>
        </p:nvSpPr>
        <p:spPr>
          <a:xfrm>
            <a:off x="132715" y="1315085"/>
            <a:ext cx="11603355" cy="645160"/>
          </a:xfrm>
          <a:prstGeom prst="rect">
            <a:avLst/>
          </a:prstGeom>
          <a:noFill/>
        </p:spPr>
        <p:txBody>
          <a:bodyPr wrap="square" rtlCol="0" anchor="t">
            <a:spAutoFit/>
          </a:bodyPr>
          <a:p>
            <a:r>
              <a:rPr lang="" altLang="en-US">
                <a:solidFill>
                  <a:schemeClr val="bg1"/>
                </a:solidFill>
              </a:rPr>
              <a:t>	</a:t>
            </a:r>
            <a:r>
              <a:rPr lang="en-US">
                <a:solidFill>
                  <a:schemeClr val="bg1"/>
                </a:solidFill>
              </a:rPr>
              <a:t>Hàm là một chương trình con thực hiện một khối công việc được lặp đi lặp lại nhiều lần trong khi chạy chương trình hoặc dùng tách một khối công việc cụ thể để chương trình đỡ phức tạp.</a:t>
            </a:r>
            <a:endParaRPr lang="en-US">
              <a:solidFill>
                <a:schemeClr val="bg1"/>
              </a:solidFill>
            </a:endParaRPr>
          </a:p>
        </p:txBody>
      </p:sp>
      <p:pic>
        <p:nvPicPr>
          <p:cNvPr id="5" name="Picture 4"/>
          <p:cNvPicPr>
            <a:picLocks noChangeAspect="1"/>
          </p:cNvPicPr>
          <p:nvPr/>
        </p:nvPicPr>
        <p:blipFill>
          <a:blip r:embed="rId1"/>
          <a:stretch>
            <a:fillRect/>
          </a:stretch>
        </p:blipFill>
        <p:spPr>
          <a:xfrm>
            <a:off x="400685" y="1960245"/>
            <a:ext cx="5600065" cy="4621530"/>
          </a:xfrm>
          <a:prstGeom prst="rect">
            <a:avLst/>
          </a:prstGeom>
        </p:spPr>
      </p:pic>
      <p:sp>
        <p:nvSpPr>
          <p:cNvPr id="7" name="Text Box 6"/>
          <p:cNvSpPr txBox="1"/>
          <p:nvPr/>
        </p:nvSpPr>
        <p:spPr>
          <a:xfrm>
            <a:off x="6177280" y="2701925"/>
            <a:ext cx="5751830" cy="3138170"/>
          </a:xfrm>
          <a:prstGeom prst="rect">
            <a:avLst/>
          </a:prstGeom>
          <a:noFill/>
        </p:spPr>
        <p:txBody>
          <a:bodyPr wrap="square" rtlCol="0" anchor="t">
            <a:spAutoFit/>
          </a:bodyPr>
          <a:p>
            <a:r>
              <a:rPr lang="en-US" b="1">
                <a:solidFill>
                  <a:schemeClr val="bg1"/>
                </a:solidFill>
              </a:rPr>
              <a:t># Giải thích chương trình</a:t>
            </a:r>
            <a:endParaRPr lang="en-US">
              <a:solidFill>
                <a:schemeClr val="bg1"/>
              </a:solidFill>
            </a:endParaRPr>
          </a:p>
          <a:p>
            <a:r>
              <a:rPr lang="" altLang="en-US">
                <a:solidFill>
                  <a:schemeClr val="bg1"/>
                </a:solidFill>
              </a:rPr>
              <a:t>- </a:t>
            </a:r>
            <a:r>
              <a:rPr lang="en-US">
                <a:solidFill>
                  <a:schemeClr val="bg1"/>
                </a:solidFill>
              </a:rPr>
              <a:t>Dòng 8 đến dòng 14: định nghĩa hàm </a:t>
            </a:r>
            <a:r>
              <a:rPr lang="en-US" b="1">
                <a:solidFill>
                  <a:schemeClr val="bg1"/>
                </a:solidFill>
              </a:rPr>
              <a:t>line</a:t>
            </a:r>
            <a:r>
              <a:rPr lang="en-US">
                <a:solidFill>
                  <a:schemeClr val="bg1"/>
                </a:solidFill>
              </a:rPr>
              <a:t>, hàm này không trả về giá trị, thực hiện công việc in ra 19 dấu sao.</a:t>
            </a:r>
            <a:endParaRPr lang="en-US">
              <a:solidFill>
                <a:schemeClr val="bg1"/>
              </a:solidFill>
            </a:endParaRPr>
          </a:p>
          <a:p>
            <a:endParaRPr lang="en-US">
              <a:solidFill>
                <a:schemeClr val="bg1"/>
              </a:solidFill>
            </a:endParaRPr>
          </a:p>
          <a:p>
            <a:r>
              <a:rPr lang="" altLang="en-US">
                <a:solidFill>
                  <a:schemeClr val="bg1"/>
                </a:solidFill>
              </a:rPr>
              <a:t>- </a:t>
            </a:r>
            <a:r>
              <a:rPr lang="en-US">
                <a:solidFill>
                  <a:schemeClr val="bg1"/>
                </a:solidFill>
              </a:rPr>
              <a:t>Dòng 5: khai báo prototype, sau tên hàm phải có dấu chầm phẩy</a:t>
            </a:r>
            <a:endParaRPr lang="en-US">
              <a:solidFill>
                <a:schemeClr val="bg1"/>
              </a:solidFill>
            </a:endParaRPr>
          </a:p>
          <a:p>
            <a:r>
              <a:rPr lang="en-US">
                <a:solidFill>
                  <a:schemeClr val="bg1"/>
                </a:solidFill>
              </a:rPr>
              <a:t>Trong hàm line có sử dụng biến i, biến i là biến cục bộ chỉ sử dụng được trong phạm vi hàm line.</a:t>
            </a:r>
            <a:endParaRPr lang="en-US">
              <a:solidFill>
                <a:schemeClr val="bg1"/>
              </a:solidFill>
            </a:endParaRPr>
          </a:p>
          <a:p>
            <a:endParaRPr lang="en-US">
              <a:solidFill>
                <a:schemeClr val="bg1"/>
              </a:solidFill>
            </a:endParaRPr>
          </a:p>
          <a:p>
            <a:r>
              <a:rPr lang="" altLang="en-US">
                <a:solidFill>
                  <a:schemeClr val="bg1"/>
                </a:solidFill>
              </a:rPr>
              <a:t>- </a:t>
            </a:r>
            <a:r>
              <a:rPr lang="en-US">
                <a:solidFill>
                  <a:schemeClr val="bg1"/>
                </a:solidFill>
              </a:rPr>
              <a:t>Dòng 18 và 20: gọi thực hiện hàm line.</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62025" y="772160"/>
            <a:ext cx="10267315" cy="3411220"/>
          </a:xfrm>
          <a:prstGeom prst="rect">
            <a:avLst/>
          </a:prstGeom>
        </p:spPr>
      </p:pic>
      <p:sp>
        <p:nvSpPr>
          <p:cNvPr id="3" name="Text Box 2"/>
          <p:cNvSpPr txBox="1"/>
          <p:nvPr/>
        </p:nvSpPr>
        <p:spPr>
          <a:xfrm>
            <a:off x="962025" y="4538980"/>
            <a:ext cx="10267315" cy="1476375"/>
          </a:xfrm>
          <a:prstGeom prst="rect">
            <a:avLst/>
          </a:prstGeom>
          <a:solidFill>
            <a:srgbClr val="FFFF00"/>
          </a:solidFill>
        </p:spPr>
        <p:txBody>
          <a:bodyPr wrap="square" rtlCol="0" anchor="t">
            <a:spAutoFit/>
          </a:bodyPr>
          <a:p>
            <a:r>
              <a:rPr lang="" altLang="en-US" b="1">
                <a:solidFill>
                  <a:srgbClr val="FF0000"/>
                </a:solidFill>
              </a:rPr>
              <a:t>CHÚ Ý:</a:t>
            </a:r>
            <a:r>
              <a:rPr lang="en-US">
                <a:solidFill>
                  <a:schemeClr val="tx1"/>
                </a:solidFill>
              </a:rPr>
              <a:t> Không có dấu chấm phẩy sau tên hàm, phải có cặp dấu ngoặc ( ) sau tên hàm nếu hàm không có tham số truyền vào. Phải có dấu chấm phẩy sau tên hàm khai báo prototype.</a:t>
            </a:r>
            <a:endParaRPr lang="en-US">
              <a:solidFill>
                <a:schemeClr val="tx1"/>
              </a:solidFill>
            </a:endParaRPr>
          </a:p>
          <a:p>
            <a:endParaRPr lang="en-US">
              <a:solidFill>
                <a:schemeClr val="tx1"/>
              </a:solidFill>
            </a:endParaRPr>
          </a:p>
          <a:p>
            <a:r>
              <a:rPr lang="en-US">
                <a:solidFill>
                  <a:schemeClr val="tx1"/>
                </a:solidFill>
              </a:rPr>
              <a:t>Nên khai báo prototype cho dù hàm được gọi nằm trước hay sau câu lệnh gọi nó.</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68935" y="372745"/>
            <a:ext cx="6347460" cy="4719320"/>
          </a:xfrm>
          <a:prstGeom prst="rect">
            <a:avLst/>
          </a:prstGeom>
        </p:spPr>
      </p:pic>
      <p:pic>
        <p:nvPicPr>
          <p:cNvPr id="3" name="Picture 2"/>
          <p:cNvPicPr>
            <a:picLocks noChangeAspect="1"/>
          </p:cNvPicPr>
          <p:nvPr/>
        </p:nvPicPr>
        <p:blipFill>
          <a:blip r:embed="rId2"/>
          <a:stretch>
            <a:fillRect/>
          </a:stretch>
        </p:blipFill>
        <p:spPr>
          <a:xfrm>
            <a:off x="368935" y="5092065"/>
            <a:ext cx="6346190" cy="1002665"/>
          </a:xfrm>
          <a:prstGeom prst="rect">
            <a:avLst/>
          </a:prstGeom>
        </p:spPr>
      </p:pic>
      <p:sp>
        <p:nvSpPr>
          <p:cNvPr id="4" name="Text Box 3"/>
          <p:cNvSpPr txBox="1"/>
          <p:nvPr/>
        </p:nvSpPr>
        <p:spPr>
          <a:xfrm>
            <a:off x="6917690" y="1301750"/>
            <a:ext cx="5096510" cy="3415030"/>
          </a:xfrm>
          <a:prstGeom prst="rect">
            <a:avLst/>
          </a:prstGeom>
          <a:noFill/>
        </p:spPr>
        <p:txBody>
          <a:bodyPr wrap="square" rtlCol="0" anchor="t">
            <a:spAutoFit/>
          </a:bodyPr>
          <a:p>
            <a:r>
              <a:rPr lang="en-US" b="1">
                <a:solidFill>
                  <a:schemeClr val="bg1"/>
                </a:solidFill>
              </a:rPr>
              <a:t># Giải thích chương trình</a:t>
            </a:r>
            <a:endParaRPr lang="en-US">
              <a:solidFill>
                <a:schemeClr val="bg1"/>
              </a:solidFill>
            </a:endParaRPr>
          </a:p>
          <a:p>
            <a:r>
              <a:rPr lang="en-US">
                <a:solidFill>
                  <a:schemeClr val="bg1"/>
                </a:solidFill>
              </a:rPr>
              <a:t>Hàm power có hai tham số truyền vào là ix, in có kiểu int và kiểu trả về cũng có kiểu int.</a:t>
            </a:r>
            <a:endParaRPr lang="en-US">
              <a:solidFill>
                <a:schemeClr val="bg1"/>
              </a:solidFill>
            </a:endParaRPr>
          </a:p>
          <a:p>
            <a:endParaRPr lang="en-US">
              <a:solidFill>
                <a:schemeClr val="bg1"/>
              </a:solidFill>
            </a:endParaRPr>
          </a:p>
          <a:p>
            <a:r>
              <a:rPr lang="en-US">
                <a:solidFill>
                  <a:schemeClr val="bg1"/>
                </a:solidFill>
              </a:rPr>
              <a:t>Dòng 13: return ip: trả về giá trị sau khi tính toán</a:t>
            </a:r>
            <a:endParaRPr lang="en-US">
              <a:solidFill>
                <a:schemeClr val="bg1"/>
              </a:solidFill>
            </a:endParaRPr>
          </a:p>
          <a:p>
            <a:endParaRPr lang="en-US">
              <a:solidFill>
                <a:schemeClr val="bg1"/>
              </a:solidFill>
            </a:endParaRPr>
          </a:p>
          <a:p>
            <a:r>
              <a:rPr lang="en-US">
                <a:solidFill>
                  <a:schemeClr val="bg1"/>
                </a:solidFill>
              </a:rPr>
              <a:t>Dòng 18: đối mục 2 và 3 có kiểu trả về là int sau khi thực hiện gọi power.</a:t>
            </a:r>
            <a:endParaRPr lang="en-US">
              <a:solidFill>
                <a:schemeClr val="bg1"/>
              </a:solidFill>
            </a:endParaRPr>
          </a:p>
          <a:p>
            <a:r>
              <a:rPr lang="en-US">
                <a:solidFill>
                  <a:schemeClr val="bg1"/>
                </a:solidFill>
              </a:rPr>
              <a:t>Hai tham số ix, in của hàm power là dạng truyền tham trị.</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08710" y="647065"/>
            <a:ext cx="9975215" cy="3959225"/>
          </a:xfrm>
          <a:prstGeom prst="rect">
            <a:avLst/>
          </a:prstGeom>
        </p:spPr>
      </p:pic>
      <p:sp>
        <p:nvSpPr>
          <p:cNvPr id="3" name="Text Box 2"/>
          <p:cNvSpPr txBox="1"/>
          <p:nvPr/>
        </p:nvSpPr>
        <p:spPr>
          <a:xfrm>
            <a:off x="1108075" y="5202555"/>
            <a:ext cx="9975215" cy="645160"/>
          </a:xfrm>
          <a:prstGeom prst="rect">
            <a:avLst/>
          </a:prstGeom>
          <a:solidFill>
            <a:srgbClr val="FFFF00"/>
          </a:solidFill>
        </p:spPr>
        <p:txBody>
          <a:bodyPr wrap="square" rtlCol="0" anchor="t">
            <a:spAutoFit/>
          </a:bodyPr>
          <a:p>
            <a:r>
              <a:rPr lang="" altLang="en-US" b="1">
                <a:solidFill>
                  <a:srgbClr val="FF0000"/>
                </a:solidFill>
              </a:rPr>
              <a:t>CHÚ Ý:</a:t>
            </a:r>
            <a:r>
              <a:rPr lang="en-US"/>
              <a:t> Quy tắc đặt tên hàm giống tên biến, hằng… Mỗi đối số cách nhau = dấu phẩy kèm theo kiểu dữ liệu tương ứng.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63855" y="112395"/>
            <a:ext cx="7268845" cy="4351020"/>
          </a:xfrm>
          <a:prstGeom prst="rect">
            <a:avLst/>
          </a:prstGeom>
        </p:spPr>
      </p:pic>
      <p:pic>
        <p:nvPicPr>
          <p:cNvPr id="3" name="Picture 2"/>
          <p:cNvPicPr>
            <a:picLocks noChangeAspect="1"/>
          </p:cNvPicPr>
          <p:nvPr/>
        </p:nvPicPr>
        <p:blipFill>
          <a:blip r:embed="rId2"/>
          <a:stretch>
            <a:fillRect/>
          </a:stretch>
        </p:blipFill>
        <p:spPr>
          <a:xfrm>
            <a:off x="363855" y="4463415"/>
            <a:ext cx="7268210" cy="2295525"/>
          </a:xfrm>
          <a:prstGeom prst="rect">
            <a:avLst/>
          </a:prstGeom>
        </p:spPr>
      </p:pic>
      <p:sp>
        <p:nvSpPr>
          <p:cNvPr id="4" name="Text Box 3"/>
          <p:cNvSpPr txBox="1"/>
          <p:nvPr/>
        </p:nvSpPr>
        <p:spPr>
          <a:xfrm>
            <a:off x="8121650" y="2275205"/>
            <a:ext cx="3532505" cy="2306955"/>
          </a:xfrm>
          <a:prstGeom prst="rect">
            <a:avLst/>
          </a:prstGeom>
          <a:noFill/>
        </p:spPr>
        <p:txBody>
          <a:bodyPr wrap="square" rtlCol="0" anchor="t">
            <a:spAutoFit/>
          </a:bodyPr>
          <a:p>
            <a:r>
              <a:rPr lang="en-US" b="1">
                <a:solidFill>
                  <a:schemeClr val="bg1"/>
                </a:solidFill>
              </a:rPr>
              <a:t># Giải thích chương trình</a:t>
            </a:r>
            <a:endParaRPr lang="en-US">
              <a:solidFill>
                <a:schemeClr val="bg1"/>
              </a:solidFill>
            </a:endParaRPr>
          </a:p>
          <a:p>
            <a:endParaRPr lang="en-US">
              <a:solidFill>
                <a:schemeClr val="bg1"/>
              </a:solidFill>
            </a:endParaRPr>
          </a:p>
          <a:p>
            <a:r>
              <a:rPr lang="en-US">
                <a:solidFill>
                  <a:schemeClr val="bg1"/>
                </a:solidFill>
              </a:rPr>
              <a:t>Hàm time có hai tham số truyền vào là ix, in có kiểu int. 2 tham số này có toán tử địa chỉ &amp; đi trước cho biết 2 tham số này là dạng truyền tham biến.</a:t>
            </a:r>
            <a:endParaRPr lang="en-US">
              <a:solidFill>
                <a:schemeClr val="bg1"/>
              </a:solidFill>
            </a:endParaRPr>
          </a:p>
        </p:txBody>
      </p:sp>
      <p:sp>
        <p:nvSpPr>
          <p:cNvPr id="5" name="Text Box 4"/>
          <p:cNvSpPr txBox="1"/>
          <p:nvPr/>
        </p:nvSpPr>
        <p:spPr>
          <a:xfrm>
            <a:off x="8290560" y="330200"/>
            <a:ext cx="3068320" cy="645160"/>
          </a:xfrm>
          <a:prstGeom prst="rect">
            <a:avLst/>
          </a:prstGeom>
          <a:noFill/>
        </p:spPr>
        <p:txBody>
          <a:bodyPr wrap="square" rtlCol="0">
            <a:spAutoFit/>
          </a:bodyPr>
          <a:p>
            <a:r>
              <a:rPr lang="" altLang="en-US" b="1">
                <a:solidFill>
                  <a:srgbClr val="FF0000"/>
                </a:solidFill>
              </a:rPr>
              <a:t>Sai đọc thêm bài giảng của Long</a:t>
            </a:r>
            <a:endParaRPr lang="" altLang="en-US"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28700" y="1184910"/>
            <a:ext cx="10135235" cy="4487545"/>
          </a:xfrm>
          <a:prstGeom prst="rect">
            <a:avLst/>
          </a:prstGeom>
        </p:spPr>
      </p:pic>
      <p:sp>
        <p:nvSpPr>
          <p:cNvPr id="5" name="Text Box 4"/>
          <p:cNvSpPr txBox="1"/>
          <p:nvPr/>
        </p:nvSpPr>
        <p:spPr>
          <a:xfrm>
            <a:off x="8290560" y="330200"/>
            <a:ext cx="3068320" cy="645160"/>
          </a:xfrm>
          <a:prstGeom prst="rect">
            <a:avLst/>
          </a:prstGeom>
          <a:noFill/>
        </p:spPr>
        <p:txBody>
          <a:bodyPr wrap="square" rtlCol="0">
            <a:spAutoFit/>
          </a:bodyPr>
          <a:p>
            <a:r>
              <a:rPr lang="en-US" altLang="en-US" b="1">
                <a:solidFill>
                  <a:srgbClr val="FF0000"/>
                </a:solidFill>
              </a:rPr>
              <a:t>Sai đọc thêm bài giảng của Long</a:t>
            </a:r>
            <a:endParaRPr lang="en-US" altLang="en-US" b="1">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3983</Words>
  <Application>WPS Presentation</Application>
  <PresentationFormat>Widescreen</PresentationFormat>
  <Paragraphs>109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
      <vt:lpstr>Arial Unicode MS</vt:lpstr>
      <vt:lpstr>Calibri Light</vt:lpstr>
      <vt:lpstr>DejaVu Sans</vt:lpstr>
      <vt:lpstr>Calibri</vt:lpstr>
      <vt:lpstr>微软雅黑</vt:lpstr>
      <vt:lpstr>Droid Sans Fallback</vt:lpstr>
      <vt:lpstr>Standard Symbols PS</vt:lpstr>
      <vt:lpstr>Gubbi</vt:lpstr>
      <vt:lpstr>Phetsarath OT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5</cp:revision>
  <dcterms:created xsi:type="dcterms:W3CDTF">2021-08-02T14:31:27Z</dcterms:created>
  <dcterms:modified xsi:type="dcterms:W3CDTF">2021-08-02T14:31:27Z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