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2" r:id="rId8"/>
    <p:sldId id="261"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73000">
              <a:srgbClr val="B23535">
                <a:alpha val="100000"/>
              </a:srgbClr>
            </a:gs>
            <a:gs pos="60000">
              <a:srgbClr val="A23232">
                <a:alpha val="100000"/>
              </a:srgbClr>
            </a:gs>
            <a:gs pos="21000">
              <a:srgbClr val="C13838">
                <a:alpha val="100000"/>
              </a:srgbClr>
            </a:gs>
            <a:gs pos="0">
              <a:srgbClr val="FE4444"/>
            </a:gs>
            <a:gs pos="100000">
              <a:srgbClr val="832B2B"/>
            </a:gs>
          </a:gsLst>
          <a:lin ang="5400000" scaled="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1.png"/><Relationship Id="rId1"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3.png"/><Relationship Id="rId1"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5.png"/><Relationship Id="rId1"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7.png"/><Relationship Id="rId1"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9.png"/><Relationship Id="rId1"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1.png"/><Relationship Id="rId1"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3.png"/><Relationship Id="rId1" Type="http://schemas.openxmlformats.org/officeDocument/2006/relationships/image" Target="../media/image3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4.png"/><Relationship Id="rId1" Type="http://schemas.openxmlformats.org/officeDocument/2006/relationships/image" Target="../media/image13.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3"/>
          <p:cNvSpPr/>
          <p:nvPr/>
        </p:nvSpPr>
        <p:spPr>
          <a:xfrm>
            <a:off x="1129030" y="2275205"/>
            <a:ext cx="9933305" cy="2306955"/>
          </a:xfrm>
          <a:prstGeom prst="rect">
            <a:avLst/>
          </a:prstGeom>
          <a:noFill/>
          <a:ln>
            <a:noFill/>
          </a:ln>
        </p:spPr>
        <p:txBody>
          <a:bodyPr wrap="square" rtlCol="0" anchor="t">
            <a:spAutoFit/>
          </a:bodyPr>
          <a:p>
            <a:pPr algn="ctr"/>
            <a:r>
              <a:rPr lang="en-US" altLang="en-US" sz="7200" b="1">
                <a:ln w="13462">
                  <a:solidFill>
                    <a:schemeClr val="bg1"/>
                  </a:solidFill>
                  <a:prstDash val="solid"/>
                </a:ln>
                <a:solidFill>
                  <a:schemeClr val="tx1">
                    <a:lumMod val="85000"/>
                    <a:lumOff val="15000"/>
                  </a:schemeClr>
                </a:solidFill>
                <a:effectLst>
                  <a:outerShdw dist="38100" dir="2700000" algn="bl" rotWithShape="0">
                    <a:schemeClr val="accent5"/>
                  </a:outerShdw>
                </a:effectLst>
              </a:rPr>
              <a:t>BÀI 8 - MẢNG VÀ CHUỖI </a:t>
            </a:r>
            <a:endParaRPr lang="en-US" altLang="en-US" sz="7200"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79400" y="202565"/>
            <a:ext cx="5784850" cy="368300"/>
          </a:xfrm>
          <a:prstGeom prst="rect">
            <a:avLst/>
          </a:prstGeom>
          <a:noFill/>
        </p:spPr>
        <p:txBody>
          <a:bodyPr wrap="none" rtlCol="0" anchor="t">
            <a:spAutoFit/>
          </a:bodyPr>
          <a:p>
            <a:r>
              <a:rPr lang="en-US" altLang="en-US" u="sng">
                <a:solidFill>
                  <a:schemeClr val="bg1"/>
                </a:solidFill>
                <a:sym typeface="+mn-ea"/>
              </a:rPr>
              <a:t>8.2.1.13. Sử dụng biến khác trong mảng 2 chiều.</a:t>
            </a:r>
            <a:endParaRPr lang="en-US" altLang="en-US" u="sng">
              <a:solidFill>
                <a:schemeClr val="bg1"/>
              </a:solidFill>
              <a:sym typeface="+mn-ea"/>
            </a:endParaRPr>
          </a:p>
        </p:txBody>
      </p:sp>
      <p:sp>
        <p:nvSpPr>
          <p:cNvPr id="3" name="Text Box 2"/>
          <p:cNvSpPr txBox="1"/>
          <p:nvPr/>
        </p:nvSpPr>
        <p:spPr>
          <a:xfrm>
            <a:off x="895985" y="570865"/>
            <a:ext cx="2028825" cy="368300"/>
          </a:xfrm>
          <a:prstGeom prst="rect">
            <a:avLst/>
          </a:prstGeom>
          <a:noFill/>
        </p:spPr>
        <p:txBody>
          <a:bodyPr wrap="square" rtlCol="0" anchor="t">
            <a:spAutoFit/>
          </a:bodyPr>
          <a:p>
            <a:r>
              <a:rPr lang="en-US"/>
              <a:t>Như mục 3.1.5.</a:t>
            </a:r>
            <a:endParaRPr lang="en-US"/>
          </a:p>
        </p:txBody>
      </p:sp>
      <p:sp>
        <p:nvSpPr>
          <p:cNvPr id="4" name="Text Box 3"/>
          <p:cNvSpPr txBox="1"/>
          <p:nvPr/>
        </p:nvSpPr>
        <p:spPr>
          <a:xfrm>
            <a:off x="279400" y="939165"/>
            <a:ext cx="3919220" cy="368300"/>
          </a:xfrm>
          <a:prstGeom prst="rect">
            <a:avLst/>
          </a:prstGeom>
          <a:noFill/>
        </p:spPr>
        <p:txBody>
          <a:bodyPr wrap="none" rtlCol="0" anchor="t">
            <a:spAutoFit/>
          </a:bodyPr>
          <a:p>
            <a:r>
              <a:rPr lang="en-US" altLang="en-US" u="sng">
                <a:solidFill>
                  <a:schemeClr val="bg1"/>
                </a:solidFill>
                <a:sym typeface="+mn-ea"/>
              </a:rPr>
              <a:t>8.2.1.14. Khởi tạo mảng 2 chiều.</a:t>
            </a:r>
            <a:endParaRPr lang="en-US" altLang="en-US" u="sng">
              <a:solidFill>
                <a:schemeClr val="bg1"/>
              </a:solidFill>
              <a:sym typeface="+mn-ea"/>
            </a:endParaRPr>
          </a:p>
        </p:txBody>
      </p:sp>
      <p:sp>
        <p:nvSpPr>
          <p:cNvPr id="5" name="Text Box 4"/>
          <p:cNvSpPr txBox="1"/>
          <p:nvPr/>
        </p:nvSpPr>
        <p:spPr>
          <a:xfrm>
            <a:off x="895985" y="1402080"/>
            <a:ext cx="2998470" cy="368300"/>
          </a:xfrm>
          <a:prstGeom prst="rect">
            <a:avLst/>
          </a:prstGeom>
          <a:noFill/>
        </p:spPr>
        <p:txBody>
          <a:bodyPr wrap="square" rtlCol="0" anchor="t">
            <a:spAutoFit/>
          </a:bodyPr>
          <a:p>
            <a:r>
              <a:rPr lang="en-US" u="sng"/>
              <a:t>Ví dụ 11 :</a:t>
            </a:r>
            <a:r>
              <a:rPr lang="en-US"/>
              <a:t> Vẽ chữ H lớn.</a:t>
            </a:r>
            <a:endParaRPr lang="en-US"/>
          </a:p>
        </p:txBody>
      </p:sp>
      <p:pic>
        <p:nvPicPr>
          <p:cNvPr id="6" name="Picture 5"/>
          <p:cNvPicPr>
            <a:picLocks noChangeAspect="1"/>
          </p:cNvPicPr>
          <p:nvPr/>
        </p:nvPicPr>
        <p:blipFill>
          <a:blip r:embed="rId1"/>
          <a:stretch>
            <a:fillRect/>
          </a:stretch>
        </p:blipFill>
        <p:spPr>
          <a:xfrm>
            <a:off x="6360795" y="202565"/>
            <a:ext cx="5448300" cy="59969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65430" y="149860"/>
            <a:ext cx="6153785" cy="368300"/>
          </a:xfrm>
          <a:prstGeom prst="rect">
            <a:avLst/>
          </a:prstGeom>
          <a:noFill/>
        </p:spPr>
        <p:txBody>
          <a:bodyPr wrap="none" rtlCol="0" anchor="t">
            <a:spAutoFit/>
          </a:bodyPr>
          <a:p>
            <a:r>
              <a:rPr lang="en-US" altLang="en-US" u="sng">
                <a:solidFill>
                  <a:schemeClr val="bg1"/>
                </a:solidFill>
                <a:sym typeface="+mn-ea"/>
              </a:rPr>
              <a:t>8.2.1.15. Dùng mảng 1 chiều làm tham số cho hàm.</a:t>
            </a:r>
            <a:endParaRPr lang="en-US" altLang="en-US" u="sng">
              <a:solidFill>
                <a:schemeClr val="bg1"/>
              </a:solidFill>
              <a:sym typeface="+mn-ea"/>
            </a:endParaRPr>
          </a:p>
        </p:txBody>
      </p:sp>
      <p:pic>
        <p:nvPicPr>
          <p:cNvPr id="3" name="Picture 2"/>
          <p:cNvPicPr>
            <a:picLocks noChangeAspect="1"/>
          </p:cNvPicPr>
          <p:nvPr/>
        </p:nvPicPr>
        <p:blipFill>
          <a:blip r:embed="rId1"/>
          <a:stretch>
            <a:fillRect/>
          </a:stretch>
        </p:blipFill>
        <p:spPr>
          <a:xfrm>
            <a:off x="6716395" y="5715"/>
            <a:ext cx="5265420" cy="2101850"/>
          </a:xfrm>
          <a:prstGeom prst="rect">
            <a:avLst/>
          </a:prstGeom>
        </p:spPr>
      </p:pic>
      <p:pic>
        <p:nvPicPr>
          <p:cNvPr id="4" name="Picture 3"/>
          <p:cNvPicPr>
            <a:picLocks noChangeAspect="1"/>
          </p:cNvPicPr>
          <p:nvPr/>
        </p:nvPicPr>
        <p:blipFill>
          <a:blip r:embed="rId2"/>
          <a:stretch>
            <a:fillRect/>
          </a:stretch>
        </p:blipFill>
        <p:spPr>
          <a:xfrm>
            <a:off x="6716395" y="2107565"/>
            <a:ext cx="5243195" cy="4739640"/>
          </a:xfrm>
          <a:prstGeom prst="rect">
            <a:avLst/>
          </a:prstGeom>
        </p:spPr>
      </p:pic>
      <p:sp>
        <p:nvSpPr>
          <p:cNvPr id="5" name="Text Box 4"/>
          <p:cNvSpPr txBox="1"/>
          <p:nvPr/>
        </p:nvSpPr>
        <p:spPr>
          <a:xfrm>
            <a:off x="137795" y="518160"/>
            <a:ext cx="6408420" cy="4799965"/>
          </a:xfrm>
          <a:prstGeom prst="rect">
            <a:avLst/>
          </a:prstGeom>
          <a:noFill/>
        </p:spPr>
        <p:txBody>
          <a:bodyPr wrap="square" rtlCol="0" anchor="t">
            <a:spAutoFit/>
          </a:bodyPr>
          <a:p>
            <a:r>
              <a:rPr lang="en-US" b="1"/>
              <a:t>) Giải thích chương trình</a:t>
            </a:r>
            <a:endParaRPr lang="en-US" b="1"/>
          </a:p>
          <a:p>
            <a:endParaRPr lang="en-US" b="1"/>
          </a:p>
          <a:p>
            <a:r>
              <a:rPr lang="en-US"/>
              <a:t>Chương trình ban đầu hàm max có hai tham số truyền vào và kết quả trả về là giá trị max có kiểu nguyên, một tham số là mảng 1 chiều kiểu int và một tham số có kiểu int. Với chương trình sau khi sửa hàm max chỉ còn một tham số truyền vào nhưng cho kết quả như nhau. Do sau khi sửa chương trình mảng a[MAX] được khai báo lại là biến toàn cục nên hàm max không cần truyền tham số mảng vào cũng có thể sử dụng được. </a:t>
            </a:r>
            <a:endParaRPr lang="en-US"/>
          </a:p>
          <a:p>
            <a:endParaRPr lang="en-US"/>
          </a:p>
          <a:p>
            <a:r>
              <a:rPr lang="en-US"/>
              <a:t>Tuy vậy, khi lập trình bạn nên viết như chương trình ban đầu là truyền tham số mảng vào (dạng tổng quát) để hàm max có thể thực hiện được trên nhiều mảng khác nhau. Còn với chương trình sửa lại bạn chỉ sử dụng hàm max được với mảng a mà thôi.</a:t>
            </a:r>
            <a:endParaRPr lang="en-US"/>
          </a:p>
        </p:txBody>
      </p:sp>
      <p:sp>
        <p:nvSpPr>
          <p:cNvPr id="6" name="Text Box 5"/>
          <p:cNvSpPr txBox="1"/>
          <p:nvPr/>
        </p:nvSpPr>
        <p:spPr>
          <a:xfrm>
            <a:off x="265430" y="5318125"/>
            <a:ext cx="6153150" cy="1476375"/>
          </a:xfrm>
          <a:prstGeom prst="rect">
            <a:avLst/>
          </a:prstGeom>
          <a:solidFill>
            <a:srgbClr val="FFFF00"/>
          </a:solidFill>
        </p:spPr>
        <p:txBody>
          <a:bodyPr wrap="square" rtlCol="0" anchor="t">
            <a:spAutoFit/>
          </a:bodyPr>
          <a:p>
            <a:r>
              <a:rPr lang="en-US" altLang="en-US" b="1">
                <a:solidFill>
                  <a:srgbClr val="FF0000"/>
                </a:solidFill>
              </a:rPr>
              <a:t>LƯU Ý:</a:t>
            </a:r>
            <a:r>
              <a:rPr lang="en-US"/>
              <a:t> Bạn lưu ý rằng khi truyền mảng sang hàm, không tạo bản sao mảng mới. Vì vậy mảng truyền sang hàm có dạng tham biến. Nghĩa là giá trị của các phần tử trong mảng sẽ bị ảnh hưởng nếu có sự thay đổi trên chúng.</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50190" y="103505"/>
            <a:ext cx="5975350" cy="2306955"/>
          </a:xfrm>
          <a:prstGeom prst="rect">
            <a:avLst/>
          </a:prstGeom>
          <a:noFill/>
        </p:spPr>
        <p:txBody>
          <a:bodyPr wrap="square" rtlCol="0" anchor="t">
            <a:spAutoFit/>
          </a:bodyPr>
          <a:p>
            <a:r>
              <a:rPr lang="en-US" u="sng"/>
              <a:t>Ví dụ 13 :</a:t>
            </a:r>
            <a:r>
              <a:rPr lang="en-US"/>
              <a:t> Bạn khai báo các mảng sau ia[MAX], ib[MAX], ic[MAX]. Để tìm giá trị lớn</a:t>
            </a:r>
            <a:endParaRPr lang="en-US"/>
          </a:p>
          <a:p>
            <a:r>
              <a:rPr lang="en-US"/>
              <a:t>nhất của từng mảng. Bạn chỉ cần gọi hàm</a:t>
            </a:r>
            <a:endParaRPr lang="en-US"/>
          </a:p>
          <a:p>
            <a:r>
              <a:rPr lang="en-US"/>
              <a:t>- imax_a = max(ia, i);</a:t>
            </a:r>
            <a:endParaRPr lang="en-US"/>
          </a:p>
          <a:p>
            <a:r>
              <a:rPr lang="en-US"/>
              <a:t>- imax_b = max(ib, i);</a:t>
            </a:r>
            <a:endParaRPr lang="en-US"/>
          </a:p>
          <a:p>
            <a:r>
              <a:rPr lang="en-US"/>
              <a:t>- imax_c = max(ic, i);</a:t>
            </a:r>
            <a:endParaRPr lang="en-US"/>
          </a:p>
          <a:p>
            <a:r>
              <a:rPr lang="en-US"/>
              <a:t>Với chương trình sửa lại bạn không thể tìm được số lớn nhất của mảng b và c.</a:t>
            </a:r>
            <a:endParaRPr lang="en-US"/>
          </a:p>
        </p:txBody>
      </p:sp>
      <p:pic>
        <p:nvPicPr>
          <p:cNvPr id="3" name="Picture 2"/>
          <p:cNvPicPr>
            <a:picLocks noChangeAspect="1"/>
          </p:cNvPicPr>
          <p:nvPr/>
        </p:nvPicPr>
        <p:blipFill>
          <a:blip r:embed="rId1"/>
          <a:stretch>
            <a:fillRect/>
          </a:stretch>
        </p:blipFill>
        <p:spPr>
          <a:xfrm>
            <a:off x="6658610" y="40640"/>
            <a:ext cx="5298440" cy="6776085"/>
          </a:xfrm>
          <a:prstGeom prst="rect">
            <a:avLst/>
          </a:prstGeom>
        </p:spPr>
      </p:pic>
      <p:pic>
        <p:nvPicPr>
          <p:cNvPr id="4" name="Picture 3"/>
          <p:cNvPicPr>
            <a:picLocks noChangeAspect="1"/>
          </p:cNvPicPr>
          <p:nvPr/>
        </p:nvPicPr>
        <p:blipFill>
          <a:blip r:embed="rId2"/>
          <a:stretch>
            <a:fillRect/>
          </a:stretch>
        </p:blipFill>
        <p:spPr>
          <a:xfrm>
            <a:off x="250190" y="2410460"/>
            <a:ext cx="5831840" cy="2093595"/>
          </a:xfrm>
          <a:prstGeom prst="rect">
            <a:avLst/>
          </a:prstGeom>
        </p:spPr>
      </p:pic>
      <p:sp>
        <p:nvSpPr>
          <p:cNvPr id="5" name="Text Box 4"/>
          <p:cNvSpPr txBox="1"/>
          <p:nvPr/>
        </p:nvSpPr>
        <p:spPr>
          <a:xfrm>
            <a:off x="238125" y="4509770"/>
            <a:ext cx="5987415" cy="2030095"/>
          </a:xfrm>
          <a:prstGeom prst="rect">
            <a:avLst/>
          </a:prstGeom>
          <a:noFill/>
        </p:spPr>
        <p:txBody>
          <a:bodyPr wrap="square" rtlCol="0" anchor="t">
            <a:spAutoFit/>
          </a:bodyPr>
          <a:p>
            <a:r>
              <a:rPr lang="en-US" b="1"/>
              <a:t>) Giải thích chương trình</a:t>
            </a:r>
            <a:endParaRPr lang="en-US"/>
          </a:p>
          <a:p>
            <a:r>
              <a:rPr lang="en-US"/>
              <a:t>Hàm input có kiểu trả về là int thông qua biến i (cho biết số lượng phần tử đã nhập vào) và 1 tham số là mảng 1 chiều kiểu int. Dòng 41, 43, 45 lần lượt gọi hàm input với các tham số là mảng a, b, c. Khi hàm input thực hiện việc nhập liệu thì các phần tử trong mảng cũng được cập nhật theo.</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04800" y="228600"/>
            <a:ext cx="6153785" cy="368300"/>
          </a:xfrm>
          <a:prstGeom prst="rect">
            <a:avLst/>
          </a:prstGeom>
          <a:noFill/>
        </p:spPr>
        <p:txBody>
          <a:bodyPr wrap="none" rtlCol="0" anchor="t">
            <a:spAutoFit/>
          </a:bodyPr>
          <a:p>
            <a:r>
              <a:rPr lang="en-US" altLang="en-US" u="sng">
                <a:solidFill>
                  <a:schemeClr val="bg1"/>
                </a:solidFill>
                <a:sym typeface="+mn-ea"/>
              </a:rPr>
              <a:t>8.2.1.16. Dùng mảng 2 chiều làm tham số cho hàm.</a:t>
            </a:r>
            <a:endParaRPr lang="en-US" altLang="en-US" u="sng">
              <a:solidFill>
                <a:schemeClr val="bg1"/>
              </a:solidFill>
              <a:sym typeface="+mn-ea"/>
            </a:endParaRPr>
          </a:p>
        </p:txBody>
      </p:sp>
      <p:pic>
        <p:nvPicPr>
          <p:cNvPr id="3" name="Picture 2"/>
          <p:cNvPicPr>
            <a:picLocks noChangeAspect="1"/>
          </p:cNvPicPr>
          <p:nvPr/>
        </p:nvPicPr>
        <p:blipFill>
          <a:blip r:embed="rId1"/>
          <a:stretch>
            <a:fillRect/>
          </a:stretch>
        </p:blipFill>
        <p:spPr>
          <a:xfrm>
            <a:off x="304800" y="761365"/>
            <a:ext cx="5544185" cy="4826635"/>
          </a:xfrm>
          <a:prstGeom prst="rect">
            <a:avLst/>
          </a:prstGeom>
        </p:spPr>
      </p:pic>
      <p:pic>
        <p:nvPicPr>
          <p:cNvPr id="4" name="Picture 3"/>
          <p:cNvPicPr>
            <a:picLocks noChangeAspect="1"/>
          </p:cNvPicPr>
          <p:nvPr/>
        </p:nvPicPr>
        <p:blipFill>
          <a:blip r:embed="rId2"/>
          <a:stretch>
            <a:fillRect/>
          </a:stretch>
        </p:blipFill>
        <p:spPr>
          <a:xfrm>
            <a:off x="6655435" y="191770"/>
            <a:ext cx="4964430" cy="647446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p:cNvPicPr>
            <a:picLocks noChangeAspect="1"/>
          </p:cNvPicPr>
          <p:nvPr/>
        </p:nvPicPr>
        <p:blipFill>
          <a:blip r:embed="rId1"/>
          <a:stretch>
            <a:fillRect/>
          </a:stretch>
        </p:blipFill>
        <p:spPr>
          <a:xfrm>
            <a:off x="290830" y="137795"/>
            <a:ext cx="5677535" cy="2372995"/>
          </a:xfrm>
          <a:prstGeom prst="rect">
            <a:avLst/>
          </a:prstGeom>
        </p:spPr>
      </p:pic>
      <p:sp>
        <p:nvSpPr>
          <p:cNvPr id="2" name="Text Box 1"/>
          <p:cNvSpPr txBox="1"/>
          <p:nvPr/>
        </p:nvSpPr>
        <p:spPr>
          <a:xfrm>
            <a:off x="290830" y="2877185"/>
            <a:ext cx="5765165" cy="2306955"/>
          </a:xfrm>
          <a:prstGeom prst="rect">
            <a:avLst/>
          </a:prstGeom>
          <a:noFill/>
        </p:spPr>
        <p:txBody>
          <a:bodyPr wrap="square" rtlCol="0" anchor="t">
            <a:spAutoFit/>
          </a:bodyPr>
          <a:p>
            <a:r>
              <a:rPr lang="en-US" b="1"/>
              <a:t>) Giải thích chương trình</a:t>
            </a:r>
            <a:endParaRPr lang="en-US" b="1"/>
          </a:p>
          <a:p>
            <a:endParaRPr lang="en-US"/>
          </a:p>
          <a:p>
            <a:r>
              <a:rPr lang="en-US"/>
              <a:t>Trong chương trình khai báo biến in toàn cục do biến này sử dụng trong suốt quá trình</a:t>
            </a:r>
            <a:endParaRPr lang="en-US"/>
          </a:p>
          <a:p>
            <a:r>
              <a:rPr lang="en-US"/>
              <a:t>chạy chương trình. Tham số truyền vào hàm là mảng hai chiều dưới dạng a[][MAX] vì hàm</a:t>
            </a:r>
            <a:endParaRPr lang="en-US"/>
          </a:p>
          <a:p>
            <a:r>
              <a:rPr lang="en-US"/>
              <a:t>không dành chỗ cho mảng, hàm chỉ cần biết số cột để tham khảo đến các phần tử.</a:t>
            </a:r>
            <a:endParaRPr lang="en-US"/>
          </a:p>
        </p:txBody>
      </p:sp>
      <p:pic>
        <p:nvPicPr>
          <p:cNvPr id="3" name="Picture 2"/>
          <p:cNvPicPr>
            <a:picLocks noChangeAspect="1"/>
          </p:cNvPicPr>
          <p:nvPr/>
        </p:nvPicPr>
        <p:blipFill>
          <a:blip r:embed="rId2"/>
          <a:stretch>
            <a:fillRect/>
          </a:stretch>
        </p:blipFill>
        <p:spPr>
          <a:xfrm>
            <a:off x="6570345" y="191770"/>
            <a:ext cx="5228590" cy="2907665"/>
          </a:xfrm>
          <a:prstGeom prst="rect">
            <a:avLst/>
          </a:prstGeom>
        </p:spPr>
      </p:pic>
      <p:sp>
        <p:nvSpPr>
          <p:cNvPr id="4" name="Text Box 3"/>
          <p:cNvSpPr txBox="1"/>
          <p:nvPr/>
        </p:nvSpPr>
        <p:spPr>
          <a:xfrm>
            <a:off x="6570345" y="3653155"/>
            <a:ext cx="5306695" cy="922020"/>
          </a:xfrm>
          <a:prstGeom prst="rect">
            <a:avLst/>
          </a:prstGeom>
          <a:solidFill>
            <a:srgbClr val="FFFF00"/>
          </a:solidFill>
        </p:spPr>
        <p:txBody>
          <a:bodyPr wrap="square" rtlCol="0" anchor="t">
            <a:spAutoFit/>
          </a:bodyPr>
          <a:p>
            <a:r>
              <a:rPr lang="en-US" altLang="en-US" b="1">
                <a:solidFill>
                  <a:srgbClr val="FF0000"/>
                </a:solidFill>
              </a:rPr>
              <a:t>LƯU Ý:</a:t>
            </a:r>
            <a:r>
              <a:rPr lang="en-US"/>
              <a:t>Giống như mảng 1 chiều khi truyền mảng 2 chiều sang hàm cũng không tạo bản</a:t>
            </a:r>
            <a:endParaRPr lang="en-US"/>
          </a:p>
          <a:p>
            <a:r>
              <a:rPr lang="en-US"/>
              <a:t>sao mới.</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10185" y="136525"/>
            <a:ext cx="1727200" cy="368300"/>
          </a:xfrm>
          <a:prstGeom prst="rect">
            <a:avLst/>
          </a:prstGeom>
          <a:noFill/>
        </p:spPr>
        <p:txBody>
          <a:bodyPr wrap="none" rtlCol="0" anchor="t">
            <a:spAutoFit/>
          </a:bodyPr>
          <a:p>
            <a:r>
              <a:rPr lang="en-US" altLang="en-US" b="1">
                <a:sym typeface="+mn-ea"/>
              </a:rPr>
              <a:t>8.2.2. Chuỗi</a:t>
            </a:r>
            <a:endParaRPr lang="en-US"/>
          </a:p>
        </p:txBody>
      </p:sp>
      <p:sp>
        <p:nvSpPr>
          <p:cNvPr id="3" name="Text Box 2"/>
          <p:cNvSpPr txBox="1"/>
          <p:nvPr/>
        </p:nvSpPr>
        <p:spPr>
          <a:xfrm>
            <a:off x="775335" y="504825"/>
            <a:ext cx="10406380" cy="1198880"/>
          </a:xfrm>
          <a:prstGeom prst="rect">
            <a:avLst/>
          </a:prstGeom>
          <a:noFill/>
        </p:spPr>
        <p:txBody>
          <a:bodyPr wrap="square" rtlCol="0" anchor="t">
            <a:spAutoFit/>
          </a:bodyPr>
          <a:p>
            <a:r>
              <a:rPr lang="en-US"/>
              <a:t>Chuỗi được xem như là một mảng 1 chiều gồm các phần tử có kiểu char như mẫu tự, con số và bất cứ ký tự đặc biệt như +, -, *, /, $, #…</a:t>
            </a:r>
            <a:endParaRPr lang="en-US"/>
          </a:p>
          <a:p>
            <a:r>
              <a:rPr lang="en-US"/>
              <a:t>Theo quy ước, một chuỗi sẽ được kết thúc bởi ký tự null ('\0' : kí tự rỗng).</a:t>
            </a:r>
            <a:endParaRPr lang="en-US"/>
          </a:p>
          <a:p>
            <a:r>
              <a:rPr lang="en-US"/>
              <a:t>Ví dụ: chuỗi "Infoworld" được lưu trữ như sau:</a:t>
            </a:r>
            <a:endParaRPr lang="en-US"/>
          </a:p>
        </p:txBody>
      </p:sp>
      <p:pic>
        <p:nvPicPr>
          <p:cNvPr id="4" name="Picture 3"/>
          <p:cNvPicPr>
            <a:picLocks noChangeAspect="1"/>
          </p:cNvPicPr>
          <p:nvPr/>
        </p:nvPicPr>
        <p:blipFill>
          <a:blip r:embed="rId1"/>
          <a:stretch>
            <a:fillRect/>
          </a:stretch>
        </p:blipFill>
        <p:spPr>
          <a:xfrm>
            <a:off x="3724275" y="1703705"/>
            <a:ext cx="4744085" cy="723900"/>
          </a:xfrm>
          <a:prstGeom prst="rect">
            <a:avLst/>
          </a:prstGeom>
        </p:spPr>
      </p:pic>
      <p:sp>
        <p:nvSpPr>
          <p:cNvPr id="5" name="Text Box 4"/>
          <p:cNvSpPr txBox="1"/>
          <p:nvPr/>
        </p:nvSpPr>
        <p:spPr>
          <a:xfrm>
            <a:off x="337820" y="2795905"/>
            <a:ext cx="3261995" cy="368300"/>
          </a:xfrm>
          <a:prstGeom prst="rect">
            <a:avLst/>
          </a:prstGeom>
          <a:noFill/>
        </p:spPr>
        <p:txBody>
          <a:bodyPr wrap="square" rtlCol="0" anchor="t">
            <a:spAutoFit/>
          </a:bodyPr>
          <a:p>
            <a:r>
              <a:rPr lang="en-US" u="sng"/>
              <a:t>Ví dụ 17 :</a:t>
            </a:r>
            <a:r>
              <a:rPr lang="en-US"/>
              <a:t> char cname[30];</a:t>
            </a:r>
            <a:endParaRPr lang="en-US"/>
          </a:p>
        </p:txBody>
      </p:sp>
      <p:sp>
        <p:nvSpPr>
          <p:cNvPr id="6" name="Text Box 5"/>
          <p:cNvSpPr txBox="1"/>
          <p:nvPr/>
        </p:nvSpPr>
        <p:spPr>
          <a:xfrm>
            <a:off x="213360" y="2427605"/>
            <a:ext cx="3510915" cy="368300"/>
          </a:xfrm>
          <a:prstGeom prst="rect">
            <a:avLst/>
          </a:prstGeom>
          <a:noFill/>
        </p:spPr>
        <p:txBody>
          <a:bodyPr wrap="none" rtlCol="0" anchor="t">
            <a:spAutoFit/>
          </a:bodyPr>
          <a:p>
            <a:r>
              <a:rPr lang="en-US" altLang="en-US" u="sng">
                <a:solidFill>
                  <a:schemeClr val="bg1"/>
                </a:solidFill>
                <a:sym typeface="+mn-ea"/>
              </a:rPr>
              <a:t>8.2.2.1. Cách khai báo chuỗi.</a:t>
            </a:r>
            <a:endParaRPr lang="en-US" altLang="en-US" u="sng">
              <a:solidFill>
                <a:schemeClr val="bg1"/>
              </a:solidFill>
              <a:sym typeface="+mn-ea"/>
            </a:endParaRPr>
          </a:p>
        </p:txBody>
      </p:sp>
      <p:sp>
        <p:nvSpPr>
          <p:cNvPr id="7" name="Text Box 6"/>
          <p:cNvSpPr txBox="1"/>
          <p:nvPr/>
        </p:nvSpPr>
        <p:spPr>
          <a:xfrm>
            <a:off x="775335" y="3164205"/>
            <a:ext cx="10328275" cy="645160"/>
          </a:xfrm>
          <a:prstGeom prst="rect">
            <a:avLst/>
          </a:prstGeom>
          <a:noFill/>
        </p:spPr>
        <p:txBody>
          <a:bodyPr wrap="square" rtlCol="0" anchor="t">
            <a:spAutoFit/>
          </a:bodyPr>
          <a:p>
            <a:r>
              <a:rPr lang="en-US"/>
              <a:t>Ý nghĩa: Khai báo chuỗi cname có chiều dài 30 kí tự. Do chuỗi kết thúc bằng kí tự null, nên khi bạn khai báo chuỗi có chiều dài 30 kí tự chỉ có thể chứa 29 kí tự.</a:t>
            </a:r>
            <a:endParaRPr lang="en-US"/>
          </a:p>
        </p:txBody>
      </p:sp>
      <p:pic>
        <p:nvPicPr>
          <p:cNvPr id="8" name="Picture 7"/>
          <p:cNvPicPr>
            <a:picLocks noChangeAspect="1"/>
          </p:cNvPicPr>
          <p:nvPr/>
        </p:nvPicPr>
        <p:blipFill>
          <a:blip r:embed="rId2"/>
          <a:stretch>
            <a:fillRect/>
          </a:stretch>
        </p:blipFill>
        <p:spPr>
          <a:xfrm>
            <a:off x="775335" y="3809365"/>
            <a:ext cx="4571365" cy="2885440"/>
          </a:xfrm>
          <a:prstGeom prst="rect">
            <a:avLst/>
          </a:prstGeom>
        </p:spPr>
      </p:pic>
      <p:sp>
        <p:nvSpPr>
          <p:cNvPr id="9" name="Text Box 8"/>
          <p:cNvSpPr txBox="1"/>
          <p:nvPr/>
        </p:nvSpPr>
        <p:spPr>
          <a:xfrm>
            <a:off x="5556250" y="3959860"/>
            <a:ext cx="6329680" cy="2584450"/>
          </a:xfrm>
          <a:prstGeom prst="rect">
            <a:avLst/>
          </a:prstGeom>
          <a:solidFill>
            <a:srgbClr val="FFFF00"/>
          </a:solidFill>
        </p:spPr>
        <p:txBody>
          <a:bodyPr wrap="square" rtlCol="0" anchor="t">
            <a:spAutoFit/>
          </a:bodyPr>
          <a:p>
            <a:r>
              <a:rPr lang="en-US" altLang="en-US" b="1">
                <a:solidFill>
                  <a:srgbClr val="FF0000"/>
                </a:solidFill>
              </a:rPr>
              <a:t>LƯU Ý</a:t>
            </a:r>
            <a:r>
              <a:rPr lang="en-US" b="1">
                <a:solidFill>
                  <a:srgbClr val="FF0000"/>
                </a:solidFill>
              </a:rPr>
              <a:t>:</a:t>
            </a:r>
            <a:r>
              <a:rPr lang="en-US"/>
              <a:t> không cần sử dụng toán tử địa chỉ &amp; trong cname trong lệnh scanf("%s",fname), vì bản thân fname đã là địa chỉ.</a:t>
            </a:r>
            <a:endParaRPr lang="en-US"/>
          </a:p>
          <a:p>
            <a:endParaRPr lang="en-US"/>
          </a:p>
          <a:p>
            <a:r>
              <a:rPr lang="en-US"/>
              <a:t>Dùng hàm scanf để nhập chuỗi có hạn chế như sau: Khi bạn thử lại chương trình trên với dữ liệu nhập vào là Mai Lan, nhưng khi in ra bạn chỉ nhận được Mai. Vì hàm scanf nhận vào dữ liệu đến khi gặp khoảng trắng thì kết thúc.</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33045" y="228600"/>
            <a:ext cx="5221605" cy="368300"/>
          </a:xfrm>
          <a:prstGeom prst="rect">
            <a:avLst/>
          </a:prstGeom>
          <a:noFill/>
        </p:spPr>
        <p:txBody>
          <a:bodyPr wrap="none" rtlCol="0" anchor="t">
            <a:spAutoFit/>
          </a:bodyPr>
          <a:p>
            <a:r>
              <a:rPr lang="en-US" altLang="en-US" u="sng">
                <a:solidFill>
                  <a:schemeClr val="bg1"/>
                </a:solidFill>
                <a:sym typeface="+mn-ea"/>
              </a:rPr>
              <a:t>8.2.2.2. Hàm nhập (gets), xuất (puts) chuỗi.</a:t>
            </a:r>
            <a:endParaRPr lang="en-US" altLang="en-US" u="sng">
              <a:solidFill>
                <a:schemeClr val="bg1"/>
              </a:solidFill>
              <a:sym typeface="+mn-ea"/>
            </a:endParaRPr>
          </a:p>
        </p:txBody>
      </p:sp>
      <p:pic>
        <p:nvPicPr>
          <p:cNvPr id="3" name="Picture 2"/>
          <p:cNvPicPr>
            <a:picLocks noChangeAspect="1"/>
          </p:cNvPicPr>
          <p:nvPr/>
        </p:nvPicPr>
        <p:blipFill>
          <a:blip r:embed="rId1"/>
          <a:stretch>
            <a:fillRect/>
          </a:stretch>
        </p:blipFill>
        <p:spPr>
          <a:xfrm>
            <a:off x="233045" y="765810"/>
            <a:ext cx="5742940" cy="2847975"/>
          </a:xfrm>
          <a:prstGeom prst="rect">
            <a:avLst/>
          </a:prstGeom>
        </p:spPr>
      </p:pic>
      <p:pic>
        <p:nvPicPr>
          <p:cNvPr id="4" name="Picture 3"/>
          <p:cNvPicPr>
            <a:picLocks noChangeAspect="1"/>
          </p:cNvPicPr>
          <p:nvPr/>
        </p:nvPicPr>
        <p:blipFill>
          <a:blip r:embed="rId2"/>
          <a:stretch>
            <a:fillRect/>
          </a:stretch>
        </p:blipFill>
        <p:spPr>
          <a:xfrm>
            <a:off x="233045" y="3613785"/>
            <a:ext cx="5768975" cy="1233805"/>
          </a:xfrm>
          <a:prstGeom prst="rect">
            <a:avLst/>
          </a:prstGeom>
        </p:spPr>
      </p:pic>
      <p:sp>
        <p:nvSpPr>
          <p:cNvPr id="5" name="Text Box 4"/>
          <p:cNvSpPr txBox="1"/>
          <p:nvPr/>
        </p:nvSpPr>
        <p:spPr>
          <a:xfrm>
            <a:off x="6189345" y="1873885"/>
            <a:ext cx="5831205" cy="1476375"/>
          </a:xfrm>
          <a:prstGeom prst="rect">
            <a:avLst/>
          </a:prstGeom>
          <a:solidFill>
            <a:srgbClr val="FFFF00"/>
          </a:solidFill>
        </p:spPr>
        <p:txBody>
          <a:bodyPr wrap="square" rtlCol="0" anchor="t">
            <a:spAutoFit/>
          </a:bodyPr>
          <a:p>
            <a:r>
              <a:rPr lang="en-US" altLang="en-US" b="1">
                <a:solidFill>
                  <a:srgbClr val="FF0000"/>
                </a:solidFill>
              </a:rPr>
              <a:t>LƯU Ý:</a:t>
            </a:r>
            <a:r>
              <a:rPr lang="en-US"/>
              <a:t> Đối với hàm puts kí tự kết thúc chuỗi null (\0) được thay thế bằng kí tự newline (\n). Hàm gets và puts chỉ có 1 đối số và không sử dụng dạng thức trong nhập liệu cũng như xuất ra màn hình.</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88290" y="202565"/>
            <a:ext cx="2829560" cy="368300"/>
          </a:xfrm>
          <a:prstGeom prst="rect">
            <a:avLst/>
          </a:prstGeom>
          <a:noFill/>
        </p:spPr>
        <p:txBody>
          <a:bodyPr wrap="none" rtlCol="0" anchor="t">
            <a:spAutoFit/>
          </a:bodyPr>
          <a:p>
            <a:r>
              <a:rPr lang="en-US" altLang="en-US" u="sng">
                <a:solidFill>
                  <a:schemeClr val="bg1"/>
                </a:solidFill>
                <a:sym typeface="+mn-ea"/>
              </a:rPr>
              <a:t>8.2.2.3. Khởi tạo chuỗi.</a:t>
            </a:r>
            <a:endParaRPr lang="en-US" altLang="en-US" u="sng">
              <a:solidFill>
                <a:schemeClr val="bg1"/>
              </a:solidFill>
              <a:sym typeface="+mn-ea"/>
            </a:endParaRPr>
          </a:p>
        </p:txBody>
      </p:sp>
      <p:pic>
        <p:nvPicPr>
          <p:cNvPr id="3" name="Picture 2"/>
          <p:cNvPicPr>
            <a:picLocks noChangeAspect="1"/>
          </p:cNvPicPr>
          <p:nvPr/>
        </p:nvPicPr>
        <p:blipFill>
          <a:blip r:embed="rId1"/>
          <a:stretch>
            <a:fillRect/>
          </a:stretch>
        </p:blipFill>
        <p:spPr>
          <a:xfrm>
            <a:off x="288290" y="803275"/>
            <a:ext cx="5382260" cy="3204845"/>
          </a:xfrm>
          <a:prstGeom prst="rect">
            <a:avLst/>
          </a:prstGeom>
        </p:spPr>
      </p:pic>
      <p:sp>
        <p:nvSpPr>
          <p:cNvPr id="4" name="Text Box 3"/>
          <p:cNvSpPr txBox="1"/>
          <p:nvPr/>
        </p:nvSpPr>
        <p:spPr>
          <a:xfrm>
            <a:off x="288290" y="4309110"/>
            <a:ext cx="5382260" cy="922020"/>
          </a:xfrm>
          <a:prstGeom prst="rect">
            <a:avLst/>
          </a:prstGeom>
          <a:solidFill>
            <a:srgbClr val="FFFF00"/>
          </a:solidFill>
        </p:spPr>
        <p:txBody>
          <a:bodyPr wrap="square" rtlCol="0" anchor="t">
            <a:spAutoFit/>
          </a:bodyPr>
          <a:p>
            <a:r>
              <a:rPr lang="en-US" altLang="en-US" b="1">
                <a:solidFill>
                  <a:srgbClr val="FF0000"/>
                </a:solidFill>
              </a:rPr>
              <a:t>LƯU Ý:</a:t>
            </a:r>
            <a:r>
              <a:rPr lang="en-US" altLang="en-US"/>
              <a:t> </a:t>
            </a:r>
            <a:r>
              <a:rPr lang="en-US"/>
              <a:t>Chiều dài tối đa của chuỗi khởi tạo bằng số kí tự + 1 (kí tự null). Với chuỗi chao có chiều dài là 9.</a:t>
            </a:r>
            <a:endParaRPr lang="en-US"/>
          </a:p>
        </p:txBody>
      </p:sp>
      <p:sp>
        <p:nvSpPr>
          <p:cNvPr id="5" name="Text Box 4"/>
          <p:cNvSpPr txBox="1"/>
          <p:nvPr/>
        </p:nvSpPr>
        <p:spPr>
          <a:xfrm>
            <a:off x="6055995" y="202565"/>
            <a:ext cx="2517775" cy="368300"/>
          </a:xfrm>
          <a:prstGeom prst="rect">
            <a:avLst/>
          </a:prstGeom>
          <a:noFill/>
        </p:spPr>
        <p:txBody>
          <a:bodyPr wrap="none" rtlCol="0" anchor="t">
            <a:spAutoFit/>
          </a:bodyPr>
          <a:p>
            <a:r>
              <a:rPr lang="en-US" altLang="en-US" u="sng">
                <a:solidFill>
                  <a:schemeClr val="bg1"/>
                </a:solidFill>
                <a:sym typeface="+mn-ea"/>
              </a:rPr>
              <a:t>8.2.2.4. Mảng chuỗi.</a:t>
            </a:r>
            <a:endParaRPr lang="en-US" altLang="en-US" u="sng">
              <a:solidFill>
                <a:schemeClr val="bg1"/>
              </a:solidFill>
              <a:sym typeface="+mn-ea"/>
            </a:endParaRPr>
          </a:p>
        </p:txBody>
      </p:sp>
      <p:pic>
        <p:nvPicPr>
          <p:cNvPr id="6" name="Picture 5"/>
          <p:cNvPicPr>
            <a:picLocks noChangeAspect="1"/>
          </p:cNvPicPr>
          <p:nvPr/>
        </p:nvPicPr>
        <p:blipFill>
          <a:blip r:embed="rId2"/>
          <a:stretch>
            <a:fillRect/>
          </a:stretch>
        </p:blipFill>
        <p:spPr>
          <a:xfrm>
            <a:off x="6055995" y="803275"/>
            <a:ext cx="5579745" cy="515239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gular Pentagon 1"/>
          <p:cNvSpPr/>
          <p:nvPr/>
        </p:nvSpPr>
        <p:spPr>
          <a:xfrm>
            <a:off x="4297680" y="90170"/>
            <a:ext cx="3597275" cy="455295"/>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b="1">
                <a:sym typeface="+mn-ea"/>
              </a:rPr>
              <a:t>8.3 BÀI TẬP</a:t>
            </a:r>
            <a:endParaRPr lang="en-US"/>
          </a:p>
        </p:txBody>
      </p:sp>
      <p:sp>
        <p:nvSpPr>
          <p:cNvPr id="3" name="Text Box 2"/>
          <p:cNvSpPr txBox="1"/>
          <p:nvPr/>
        </p:nvSpPr>
        <p:spPr>
          <a:xfrm>
            <a:off x="106045" y="650240"/>
            <a:ext cx="11979910" cy="6000750"/>
          </a:xfrm>
          <a:prstGeom prst="rect">
            <a:avLst/>
          </a:prstGeom>
          <a:noFill/>
        </p:spPr>
        <p:txBody>
          <a:bodyPr wrap="square" rtlCol="0" anchor="t">
            <a:spAutoFit/>
          </a:bodyPr>
          <a:p>
            <a:r>
              <a:rPr lang="en-US" sz="1600"/>
              <a:t>1. Viết hàm tìm số lớn nhất, nhỏ nhất trong một mảng n số nguyên.</a:t>
            </a:r>
            <a:endParaRPr lang="en-US" sz="1600"/>
          </a:p>
          <a:p>
            <a:r>
              <a:rPr lang="en-US" sz="1600"/>
              <a:t>2. Viết hàm sắp xếp tăng dần, giảm dần của một dãy số cho trước.</a:t>
            </a:r>
            <a:endParaRPr lang="en-US" sz="1600"/>
          </a:p>
          <a:p>
            <a:r>
              <a:rPr lang="en-US" sz="1600"/>
              <a:t>3. Viết hàm tách tên và họ lót từ một chuỗi cho trước.</a:t>
            </a:r>
            <a:endParaRPr lang="en-US" sz="1600"/>
          </a:p>
          <a:p>
            <a:r>
              <a:rPr lang="en-US" sz="1600"/>
              <a:t>4. Viết hàm cắt bỏ khoảng trắng thừa ở giữa, hai đầu.</a:t>
            </a:r>
            <a:endParaRPr lang="en-US" sz="1600"/>
          </a:p>
          <a:p>
            <a:r>
              <a:rPr lang="en-US" sz="1600"/>
              <a:t>5. Viết hàm chuyển đổi 1 chuỗi sang chữ thường và 1 hàm chuyển đổi sang chữ HOA.</a:t>
            </a:r>
            <a:endParaRPr lang="en-US" sz="1600"/>
          </a:p>
          <a:p>
            <a:r>
              <a:rPr lang="en-US" sz="1600"/>
              <a:t>6. Viết hàm chuyển đổi 1 chuỗi sang dạng Title Case (kí tự đầu của mỗi từ là chữ HOA, các kí tự còn lại chữ thường)</a:t>
            </a:r>
            <a:endParaRPr lang="en-US" sz="1600"/>
          </a:p>
          <a:p>
            <a:r>
              <a:rPr lang="en-US" sz="1600"/>
              <a:t>7. Viết chương trình nhập vào 1 chuỗi và in ra chuỗi đảo ngược.</a:t>
            </a:r>
            <a:endParaRPr lang="en-US" sz="1600"/>
          </a:p>
          <a:p>
            <a:r>
              <a:rPr lang="en-US" altLang="en-US" sz="1600"/>
              <a:t>	</a:t>
            </a:r>
            <a:r>
              <a:rPr lang="en-US" sz="1600"/>
              <a:t>Ví dụ: Nhập vào chuỗi "Lap trinh C can ban"</a:t>
            </a:r>
            <a:endParaRPr lang="en-US" sz="1600"/>
          </a:p>
          <a:p>
            <a:r>
              <a:rPr lang="en-US" altLang="en-US" sz="1600"/>
              <a:t>	</a:t>
            </a:r>
            <a:r>
              <a:rPr lang="en-US" sz="1600"/>
              <a:t>In ra "nab nac C hnirt paL"</a:t>
            </a:r>
            <a:endParaRPr lang="en-US" sz="1600"/>
          </a:p>
          <a:p>
            <a:r>
              <a:rPr lang="en-US" sz="1600"/>
              <a:t>8. Viết chương trình nhập vào một chuỗi ký tự rồi đếm xem trong chuỗi đó có bao nhiêu</a:t>
            </a:r>
            <a:endParaRPr lang="en-US" sz="1600"/>
          </a:p>
          <a:p>
            <a:r>
              <a:rPr lang="en-US" sz="1600"/>
              <a:t>chữ 'th'.</a:t>
            </a:r>
            <a:endParaRPr lang="en-US" sz="1600"/>
          </a:p>
          <a:p>
            <a:r>
              <a:rPr lang="en-US" sz="1600"/>
              <a:t>9. Biết rằng năm 0 là năm Canh thân (năm kỵ nhau có chu kì là 3, năm hợp nhau có chu</a:t>
            </a:r>
            <a:endParaRPr lang="en-US" sz="1600"/>
          </a:p>
          <a:p>
            <a:r>
              <a:rPr lang="en-US" sz="1600"/>
              <a:t>kì là 4). Hãy viết chương trình cho phép gõ vào năm dương lịch (ví dụ 1997), xuất ra năm âm lịch (Đinh sửu) và các năm kỵ và hợp.</a:t>
            </a:r>
            <a:endParaRPr lang="en-US" sz="1600"/>
          </a:p>
          <a:p>
            <a:r>
              <a:rPr lang="en-US" altLang="en-US" sz="1600"/>
              <a:t>	</a:t>
            </a:r>
            <a:r>
              <a:rPr lang="en-US" sz="1600"/>
              <a:t>Có 12 chi: Tý, Sửu, Dần, Mão, Thìn, Tỵ, Ngọ, Mùi, Thân, Dậu, Tuất, Hợi.</a:t>
            </a:r>
            <a:endParaRPr lang="en-US" sz="1600"/>
          </a:p>
          <a:p>
            <a:r>
              <a:rPr lang="en-US" altLang="en-US" sz="1600"/>
              <a:t>	</a:t>
            </a:r>
            <a:r>
              <a:rPr lang="en-US" sz="1600"/>
              <a:t>Có 10 can: Giáp, Ất, Bính, Đinh, Mậu, Kỷ, Canh, Tân, Nhâm, Quý.</a:t>
            </a:r>
            <a:endParaRPr lang="en-US" sz="1600"/>
          </a:p>
          <a:p>
            <a:r>
              <a:rPr lang="en-US" sz="1600"/>
              <a:t>10. Viết chương trình nhập vào 3 chữ số (305, 6, 28). Cho biết dòng chữ mô tả giá trị con số đó. Ví dụ 305 -&gt; ba trăm lẻ năm.</a:t>
            </a:r>
            <a:endParaRPr lang="en-US" sz="1600"/>
          </a:p>
          <a:p>
            <a:r>
              <a:rPr lang="en-US" sz="1600"/>
              <a:t>11. Viết chương trình nhập vào một chuỗi sau đó in ra màn hình mỗi dòng là một từ. Ví dụ chuỗi "Lap trinh C". Kết quả in ra</a:t>
            </a:r>
            <a:endParaRPr lang="en-US" sz="1600"/>
          </a:p>
          <a:p>
            <a:r>
              <a:rPr lang="en-US" sz="1600"/>
              <a:t>Lap trinh C</a:t>
            </a:r>
            <a:endParaRPr lang="en-US" sz="1600"/>
          </a:p>
          <a:p>
            <a:r>
              <a:rPr lang="en-US" sz="1600"/>
              <a:t>12. Viết chương trình nhập vào một chuỗi các kí tự, ký số, khoảng trắng và dấu chấm câu. Cho biết chuỗi trên gồm bao nhiêu từ.</a:t>
            </a:r>
            <a:endParaRPr lang="en-US" sz="1600"/>
          </a:p>
          <a:p>
            <a:r>
              <a:rPr lang="en-US" sz="1600"/>
              <a:t>13. Viết chương trình nhập vào một chuỗi ký tự. Kiểm tra xem chuỗi đó có đối xứng không?</a:t>
            </a:r>
            <a:endParaRPr lang="en-US" sz="16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99695" y="198120"/>
            <a:ext cx="11993245" cy="5908040"/>
          </a:xfrm>
          <a:prstGeom prst="rect">
            <a:avLst/>
          </a:prstGeom>
          <a:noFill/>
        </p:spPr>
        <p:txBody>
          <a:bodyPr wrap="square" rtlCol="0" anchor="t">
            <a:spAutoFit/>
          </a:bodyPr>
          <a:p>
            <a:r>
              <a:rPr lang="en-US"/>
              <a:t>14. Viết chương trình nhập vào một chuỗi gồm các chữ cái (a -&gt; z, A -&gt; Z). Hãy đếm xem</a:t>
            </a:r>
            <a:endParaRPr lang="en-US"/>
          </a:p>
          <a:p>
            <a:r>
              <a:rPr lang="en-US"/>
              <a:t>có bao nhiêu nguyên âm a, i, e, o, u.</a:t>
            </a:r>
            <a:endParaRPr lang="en-US"/>
          </a:p>
          <a:p>
            <a:endParaRPr lang="en-US"/>
          </a:p>
          <a:p>
            <a:r>
              <a:rPr lang="en-US"/>
              <a:t>15. Giả sử số phòng trong một khách sạn được cho bởi hằng số NUM_ROOM. Viết:</a:t>
            </a:r>
            <a:endParaRPr lang="en-US"/>
          </a:p>
          <a:p>
            <a:r>
              <a:rPr lang="en-US"/>
              <a:t>a. Một khai báo dãy thích hợp để theo dõi phòng nào còn trống.</a:t>
            </a:r>
            <a:endParaRPr lang="en-US"/>
          </a:p>
          <a:p>
            <a:r>
              <a:rPr lang="en-US"/>
              <a:t>b. Một hàm tìm phòng nào còn trống.</a:t>
            </a:r>
            <a:endParaRPr lang="en-US"/>
          </a:p>
          <a:p>
            <a:r>
              <a:rPr lang="en-US"/>
              <a:t>c. Viết chương trình đơn giản để quản lý phòng khách sạn theo dạng một trình đơn chọn công việc gồm có 4 mục như sau:</a:t>
            </a:r>
            <a:endParaRPr lang="en-US"/>
          </a:p>
          <a:p>
            <a:r>
              <a:rPr lang="en-US"/>
              <a:t>- Tìm phòng trống.</a:t>
            </a:r>
            <a:endParaRPr lang="en-US"/>
          </a:p>
          <a:p>
            <a:r>
              <a:rPr lang="en-US"/>
              <a:t>- Trả phòng.</a:t>
            </a:r>
            <a:endParaRPr lang="en-US"/>
          </a:p>
          <a:p>
            <a:r>
              <a:rPr lang="en-US"/>
              <a:t>- Liệt kê những phòng còn trống.</a:t>
            </a:r>
            <a:endParaRPr lang="en-US"/>
          </a:p>
          <a:p>
            <a:r>
              <a:rPr lang="en-US"/>
              <a:t>- Liệt kê những phòng đã thuê.</a:t>
            </a:r>
            <a:endParaRPr lang="en-US"/>
          </a:p>
          <a:p>
            <a:r>
              <a:rPr lang="en-US"/>
              <a:t>- Kết thúc.</a:t>
            </a:r>
            <a:endParaRPr lang="en-US"/>
          </a:p>
          <a:p>
            <a:endParaRPr lang="en-US"/>
          </a:p>
          <a:p>
            <a:r>
              <a:rPr lang="en-US"/>
              <a:t>16. Viết chương trình mô tả văn bản của một bức điện tín. Nhập liệu bao gồm 1 hay</a:t>
            </a:r>
            <a:endParaRPr lang="en-US"/>
          </a:p>
          <a:p>
            <a:r>
              <a:rPr lang="en-US"/>
              <a:t>nhiều dòng chứa một số từ, mỗi từ cách nhau khoảng trắng. In ra hóa đơn tính tiền với mỗi từ</a:t>
            </a:r>
            <a:endParaRPr lang="en-US"/>
          </a:p>
          <a:p>
            <a:r>
              <a:rPr lang="en-US"/>
              <a:t>giá 100 đồng, phí trả thêm 50 đồng cho từ dài quá 8 kí tự. Hóa đơn có dạng sau:</a:t>
            </a:r>
            <a:endParaRPr lang="en-US"/>
          </a:p>
          <a:p>
            <a:r>
              <a:rPr lang="en-US"/>
              <a:t>So tu : 10</a:t>
            </a:r>
            <a:endParaRPr lang="en-US"/>
          </a:p>
          <a:p>
            <a:r>
              <a:rPr lang="en-US"/>
              <a:t>So tu co kich thuoc binh thuong : 8 x 100 = 800 dong</a:t>
            </a:r>
            <a:endParaRPr lang="en-US"/>
          </a:p>
          <a:p>
            <a:r>
              <a:rPr lang="en-US"/>
              <a:t>So tu co kích thuoc &gt; 8 ki tu : 2 x 150 = 300 dong</a:t>
            </a:r>
            <a:endParaRPr lang="en-US"/>
          </a:p>
          <a:p>
            <a:r>
              <a:rPr lang="en-US"/>
              <a:t>Tong cong : 1100 dong</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687955" y="59690"/>
            <a:ext cx="6816090" cy="6739255"/>
          </a:xfrm>
          <a:prstGeom prst="rect">
            <a:avLst/>
          </a:prstGeom>
          <a:noFill/>
        </p:spPr>
        <p:txBody>
          <a:bodyPr wrap="square" rtlCol="0">
            <a:spAutoFit/>
          </a:bodyPr>
          <a:p>
            <a:r>
              <a:rPr lang="en-US" altLang="en-US" sz="1600" b="1"/>
              <a:t>8.1 MỤC TIÊU</a:t>
            </a:r>
            <a:endParaRPr lang="en-US" altLang="en-US" sz="1600" b="1"/>
          </a:p>
          <a:p>
            <a:endParaRPr lang="en-US" altLang="en-US" sz="1600"/>
          </a:p>
          <a:p>
            <a:r>
              <a:rPr lang="en-US" altLang="en-US" sz="1600" b="1"/>
              <a:t>8.2 NỘI DUNG</a:t>
            </a:r>
            <a:endParaRPr lang="en-US" altLang="en-US" sz="1600"/>
          </a:p>
          <a:p>
            <a:r>
              <a:rPr lang="en-US" altLang="en-US" sz="1600" b="1"/>
              <a:t>8.2.1.Mảng</a:t>
            </a:r>
            <a:endParaRPr lang="en-US" altLang="en-US" sz="1600"/>
          </a:p>
          <a:p>
            <a:r>
              <a:rPr lang="en-US" altLang="en-US" sz="1600"/>
              <a:t>8.2.1.1. Cách khai báo mảng.</a:t>
            </a:r>
            <a:endParaRPr lang="en-US" altLang="en-US" sz="1600"/>
          </a:p>
          <a:p>
            <a:r>
              <a:rPr lang="en-US" altLang="en-US" sz="1600"/>
              <a:t>8.2.1.2. Tham chiếu đến từng phần tử mảng.</a:t>
            </a:r>
            <a:endParaRPr lang="en-US" altLang="en-US" sz="1600"/>
          </a:p>
          <a:p>
            <a:r>
              <a:rPr lang="en-US" altLang="en-US" sz="1600"/>
              <a:t>8.2.1.3. Nhập dữ liệu cho mảng.</a:t>
            </a:r>
            <a:endParaRPr lang="en-US" altLang="en-US" sz="1600"/>
          </a:p>
          <a:p>
            <a:r>
              <a:rPr lang="en-US" altLang="en-US" sz="1600"/>
              <a:t>8.2.1.4. Đọc dữ liệu từ mảng.</a:t>
            </a:r>
            <a:endParaRPr lang="en-US" altLang="en-US" sz="1600"/>
          </a:p>
          <a:p>
            <a:r>
              <a:rPr lang="en-US" altLang="en-US" sz="1600"/>
              <a:t>8.2.1.5. Sử dụng biến kiểu khác.</a:t>
            </a:r>
            <a:endParaRPr lang="en-US" altLang="en-US" sz="1600"/>
          </a:p>
          <a:p>
            <a:r>
              <a:rPr lang="en-US" altLang="en-US" sz="1600"/>
              <a:t>8.2.1.6. Kỹ thuật Sentinal.</a:t>
            </a:r>
            <a:endParaRPr lang="en-US" altLang="en-US" sz="1600"/>
          </a:p>
          <a:p>
            <a:r>
              <a:rPr lang="en-US" altLang="en-US" sz="1600"/>
              <a:t>8.2.1.7. Khởi tạo mảng.</a:t>
            </a:r>
            <a:endParaRPr lang="en-US" altLang="en-US" sz="1600"/>
          </a:p>
          <a:p>
            <a:r>
              <a:rPr lang="en-US" altLang="en-US" sz="1600"/>
              <a:t>8.2.1.8. Khởi tạo mảng không bao hàm kích thước.</a:t>
            </a:r>
            <a:endParaRPr lang="en-US" altLang="en-US" sz="1600"/>
          </a:p>
          <a:p>
            <a:r>
              <a:rPr lang="en-US" altLang="en-US" sz="1600"/>
              <a:t>8.2.1.9. Mảng nhiều chiều.</a:t>
            </a:r>
            <a:endParaRPr lang="en-US" altLang="en-US" sz="1600"/>
          </a:p>
          <a:p>
            <a:r>
              <a:rPr lang="en-US" altLang="en-US" sz="1600"/>
              <a:t>8.2.1.10. Tham chiều đến từng phần tử mảng 2 chiều.</a:t>
            </a:r>
            <a:endParaRPr lang="en-US" altLang="en-US" sz="1600"/>
          </a:p>
          <a:p>
            <a:r>
              <a:rPr lang="en-US" altLang="en-US" sz="1600"/>
              <a:t>8.2.1.11. Nhập dữ liệu cho mảng 2 chiều.</a:t>
            </a:r>
            <a:endParaRPr lang="en-US" altLang="en-US" sz="1600"/>
          </a:p>
          <a:p>
            <a:r>
              <a:rPr lang="en-US" altLang="en-US" sz="1600"/>
              <a:t>8.2.1.12. Đọc dữ liệu từ mảng 2 chiều.</a:t>
            </a:r>
            <a:endParaRPr lang="en-US" altLang="en-US" sz="1600"/>
          </a:p>
          <a:p>
            <a:r>
              <a:rPr lang="en-US" altLang="en-US" sz="1600"/>
              <a:t>8.2.1.13. Sử dụng biến khác trong mảng 2 chiều.</a:t>
            </a:r>
            <a:endParaRPr lang="en-US" altLang="en-US" sz="1600"/>
          </a:p>
          <a:p>
            <a:r>
              <a:rPr lang="en-US" altLang="en-US" sz="1600"/>
              <a:t>8.2.1.14. Khởi tạo mảng 2 chiều.</a:t>
            </a:r>
            <a:endParaRPr lang="en-US" altLang="en-US" sz="1600"/>
          </a:p>
          <a:p>
            <a:r>
              <a:rPr lang="en-US" altLang="en-US" sz="1600"/>
              <a:t>8.2.1.15. Dùng mảng 1 chiều làm tham số cho hàm.</a:t>
            </a:r>
            <a:endParaRPr lang="en-US" altLang="en-US" sz="1600"/>
          </a:p>
          <a:p>
            <a:r>
              <a:rPr lang="en-US" altLang="en-US" sz="1600"/>
              <a:t>8.2.1.16. Dùng mảng 2 chiều làm tham số cho hàm.</a:t>
            </a:r>
            <a:endParaRPr lang="en-US" altLang="en-US" sz="1600"/>
          </a:p>
          <a:p>
            <a:r>
              <a:rPr lang="en-US" altLang="en-US" sz="1600" b="1"/>
              <a:t>8.2.2. Chuỗi</a:t>
            </a:r>
            <a:endParaRPr lang="en-US" altLang="en-US" sz="1600"/>
          </a:p>
          <a:p>
            <a:r>
              <a:rPr lang="en-US" altLang="en-US" sz="1600"/>
              <a:t>8.2.2.1. Cách khai báo chuỗi.</a:t>
            </a:r>
            <a:endParaRPr lang="en-US" altLang="en-US" sz="1600"/>
          </a:p>
          <a:p>
            <a:r>
              <a:rPr lang="en-US" altLang="en-US" sz="1600"/>
              <a:t>8.2.2.2. Hàm nhập (gets), xuất (puts) chuỗi.</a:t>
            </a:r>
            <a:endParaRPr lang="en-US" altLang="en-US" sz="1600"/>
          </a:p>
          <a:p>
            <a:r>
              <a:rPr lang="en-US" altLang="en-US" sz="1600"/>
              <a:t>8.2.2.3. </a:t>
            </a:r>
            <a:r>
              <a:rPr lang="en-US" altLang="en-US" sz="1600">
                <a:sym typeface="+mn-ea"/>
              </a:rPr>
              <a:t>Khởi tạo chuỗi.</a:t>
            </a:r>
            <a:endParaRPr lang="en-US" altLang="en-US" sz="1600">
              <a:sym typeface="+mn-ea"/>
            </a:endParaRPr>
          </a:p>
          <a:p>
            <a:r>
              <a:rPr lang="en-US" altLang="en-US" sz="1600"/>
              <a:t>8.2.2.4. Mảng chuỗi.</a:t>
            </a:r>
            <a:endParaRPr lang="en-US" altLang="en-US" sz="1600"/>
          </a:p>
          <a:p>
            <a:endParaRPr lang="en-US" altLang="en-US" sz="1600"/>
          </a:p>
          <a:p>
            <a:r>
              <a:rPr lang="en-US" altLang="en-US" sz="1600" b="1"/>
              <a:t>8.3 BÀI TẬP</a:t>
            </a:r>
            <a:endParaRPr lang="en-US" altLang="en-US" sz="1600" b="1"/>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51765" y="111760"/>
            <a:ext cx="11888470" cy="6462395"/>
          </a:xfrm>
          <a:prstGeom prst="rect">
            <a:avLst/>
          </a:prstGeom>
          <a:noFill/>
        </p:spPr>
        <p:txBody>
          <a:bodyPr wrap="square" rtlCol="0" anchor="t">
            <a:spAutoFit/>
          </a:bodyPr>
          <a:p>
            <a:r>
              <a:rPr lang="en-US">
                <a:sym typeface="+mn-ea"/>
              </a:rPr>
              <a:t>17. Viết chương thống kê xem có bao nhiêu người họ "Ly", "Tran"… trong 1 danh sách</a:t>
            </a:r>
            <a:endParaRPr lang="en-US"/>
          </a:p>
          <a:p>
            <a:r>
              <a:rPr lang="en-US">
                <a:sym typeface="+mn-ea"/>
              </a:rPr>
              <a:t>cho trước. Nếu không có thông báo "Không có nguoi nao thuoc ho ….".</a:t>
            </a:r>
            <a:endParaRPr lang="en-US"/>
          </a:p>
          <a:p>
            <a:r>
              <a:rPr lang="en-US">
                <a:sym typeface="+mn-ea"/>
              </a:rPr>
              <a:t>18. Viết chương trình nhập vào 1 chuỗi, sau đó chép sang chuỗi khác một chuỗi con từ</a:t>
            </a:r>
            <a:endParaRPr lang="en-US"/>
          </a:p>
          <a:p>
            <a:r>
              <a:rPr lang="en-US">
                <a:sym typeface="+mn-ea"/>
              </a:rPr>
              <a:t>chuỗi ban đầu có số kí tự chỉ định.</a:t>
            </a:r>
            <a:endParaRPr lang="en-US"/>
          </a:p>
          <a:p>
            <a:r>
              <a:rPr lang="en-US" u="sng">
                <a:sym typeface="+mn-ea"/>
              </a:rPr>
              <a:t>Ví dụ:</a:t>
            </a:r>
            <a:r>
              <a:rPr lang="en-US">
                <a:sym typeface="+mn-ea"/>
              </a:rPr>
              <a:t> Chuỗi ban đầu "Le Thuy Doan Trang". Nếu số kí tự chỉ định là 2 thì chuỗi đích</a:t>
            </a:r>
            <a:endParaRPr lang="en-US"/>
          </a:p>
          <a:p>
            <a:r>
              <a:rPr lang="en-US">
                <a:sym typeface="+mn-ea"/>
              </a:rPr>
              <a:t>sẽ là "Le"</a:t>
            </a:r>
            <a:endParaRPr lang="en-US"/>
          </a:p>
          <a:p>
            <a:r>
              <a:rPr lang="en-US">
                <a:sym typeface="+mn-ea"/>
              </a:rPr>
              <a:t>19. Viết chương trình nhập vào 1 chuỗi, sau đó chép sang chuỗi khác một chuỗi con từ</a:t>
            </a:r>
            <a:endParaRPr lang="en-US"/>
          </a:p>
          <a:p>
            <a:r>
              <a:rPr lang="en-US">
                <a:sym typeface="+mn-ea"/>
              </a:rPr>
              <a:t>chuỗi ban đầu với vị trí bắt đầu và số kí tự chỉ định.</a:t>
            </a:r>
            <a:endParaRPr lang="en-US"/>
          </a:p>
          <a:p>
            <a:r>
              <a:rPr lang="en-US" u="sng">
                <a:sym typeface="+mn-ea"/>
              </a:rPr>
              <a:t>Ví dụ:</a:t>
            </a:r>
            <a:r>
              <a:rPr lang="en-US">
                <a:sym typeface="+mn-ea"/>
              </a:rPr>
              <a:t> Chuỗi ban đầu "Le Thuy Doan Trang". Nếu vị trí ban đầu là 14 và số kí tự chỉ</a:t>
            </a:r>
            <a:endParaRPr lang="en-US"/>
          </a:p>
          <a:p>
            <a:r>
              <a:rPr lang="en-US">
                <a:sym typeface="+mn-ea"/>
              </a:rPr>
              <a:t>định là 5 thì chuỗi đích sẽ là "Trang"</a:t>
            </a:r>
            <a:endParaRPr lang="en-US"/>
          </a:p>
          <a:p>
            <a:r>
              <a:rPr lang="en-US">
                <a:sym typeface="+mn-ea"/>
              </a:rPr>
              <a:t>20. Viết chương trình nhập vào 1 chuỗi nguồn, ví dụ "Nguyen Minh Long", sau đó nhập</a:t>
            </a:r>
            <a:endParaRPr lang="en-US"/>
          </a:p>
          <a:p>
            <a:r>
              <a:rPr lang="en-US">
                <a:sym typeface="+mn-ea"/>
              </a:rPr>
              <a:t>vào 1 chuỗi con, ví dụ "Minh", chương trình sẽ xác định vị trí bắt đầu của chuỗi con ở vị trí nào</a:t>
            </a:r>
            <a:endParaRPr lang="en-US"/>
          </a:p>
          <a:p>
            <a:r>
              <a:rPr lang="en-US">
                <a:sym typeface="+mn-ea"/>
              </a:rPr>
              <a:t>trong chuỗi nguồn. Kết quả in ra màn hình như sau:</a:t>
            </a:r>
            <a:endParaRPr lang="en-US"/>
          </a:p>
          <a:p>
            <a:r>
              <a:rPr lang="en-US">
                <a:sym typeface="+mn-ea"/>
              </a:rPr>
              <a:t>- Chuoi nguon la : Nguyen Minh Long</a:t>
            </a:r>
            <a:endParaRPr lang="en-US"/>
          </a:p>
          <a:p>
            <a:r>
              <a:rPr lang="en-US">
                <a:sym typeface="+mn-ea"/>
              </a:rPr>
              <a:t>- Chuoi con la : Minh</a:t>
            </a:r>
            <a:endParaRPr lang="en-US"/>
          </a:p>
          <a:p>
            <a:r>
              <a:rPr lang="en-US">
                <a:sym typeface="+mn-ea"/>
              </a:rPr>
              <a:t>- Vi tri bat dau cua chuoi con la : 8</a:t>
            </a:r>
            <a:endParaRPr lang="en-US"/>
          </a:p>
          <a:p>
            <a:r>
              <a:rPr lang="en-US">
                <a:sym typeface="+mn-ea"/>
              </a:rPr>
              <a:t>21. Viết chương thực hiện các yêu cầu sau:</a:t>
            </a:r>
            <a:endParaRPr lang="en-US"/>
          </a:p>
          <a:p>
            <a:r>
              <a:rPr lang="en-US">
                <a:sym typeface="+mn-ea"/>
              </a:rPr>
              <a:t>- Nhập vào 1 chuỗi bất kỳ, ví dụ : "Nguyen Minh Long</a:t>
            </a:r>
            <a:endParaRPr lang="en-US"/>
          </a:p>
          <a:p>
            <a:r>
              <a:rPr lang="en-US">
                <a:sym typeface="+mn-ea"/>
              </a:rPr>
              <a:t>- Muốn xóa từ vị trí nào, ví dụ : 8</a:t>
            </a:r>
            <a:endParaRPr lang="en-US"/>
          </a:p>
          <a:p>
            <a:r>
              <a:rPr lang="en-US">
                <a:sym typeface="+mn-ea"/>
              </a:rPr>
              <a:t>- Muốn xóa bao nhieu kí tự, ví dụ : 5</a:t>
            </a:r>
            <a:endParaRPr lang="en-US"/>
          </a:p>
          <a:p>
            <a:r>
              <a:rPr lang="en-US">
                <a:sym typeface="+mn-ea"/>
              </a:rPr>
              <a:t>Kết quả in ra man hinh:</a:t>
            </a:r>
            <a:endParaRPr lang="en-US"/>
          </a:p>
          <a:p>
            <a:r>
              <a:rPr lang="en-US">
                <a:sym typeface="+mn-ea"/>
              </a:rPr>
              <a:t>- Chuoi nguon la : Nguyen Minh Long</a:t>
            </a:r>
            <a:endParaRPr lang="en-US"/>
          </a:p>
          <a:p>
            <a:r>
              <a:rPr lang="en-US">
                <a:sym typeface="+mn-ea"/>
              </a:rPr>
              <a:t>- Chuoi sau khi xoa : Nguyen Long</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050155" y="90170"/>
            <a:ext cx="2091690" cy="706755"/>
          </a:xfrm>
          <a:prstGeom prst="rect">
            <a:avLst/>
          </a:prstGeom>
          <a:noFill/>
        </p:spPr>
        <p:txBody>
          <a:bodyPr wrap="square" rtlCol="0">
            <a:spAutoFit/>
          </a:bodyPr>
          <a:p>
            <a:r>
              <a:rPr lang="" altLang="en-US" sz="4000" b="1">
                <a:solidFill>
                  <a:schemeClr val="bg1"/>
                </a:solidFill>
              </a:rPr>
              <a:t>LƯU Ý</a:t>
            </a:r>
            <a:endParaRPr lang="" altLang="en-US" sz="4000" b="1">
              <a:solidFill>
                <a:schemeClr val="bg1"/>
              </a:solidFill>
            </a:endParaRPr>
          </a:p>
        </p:txBody>
      </p:sp>
      <p:sp>
        <p:nvSpPr>
          <p:cNvPr id="3" name="Text Box 2"/>
          <p:cNvSpPr txBox="1"/>
          <p:nvPr/>
        </p:nvSpPr>
        <p:spPr>
          <a:xfrm>
            <a:off x="763905" y="796925"/>
            <a:ext cx="10299065" cy="922020"/>
          </a:xfrm>
          <a:prstGeom prst="rect">
            <a:avLst/>
          </a:prstGeom>
          <a:noFill/>
          <a:ln>
            <a:solidFill>
              <a:schemeClr val="bg1"/>
            </a:solidFill>
          </a:ln>
        </p:spPr>
        <p:txBody>
          <a:bodyPr wrap="square" rtlCol="0">
            <a:spAutoFit/>
          </a:bodyPr>
          <a:p>
            <a:r>
              <a:rPr lang="" altLang="en-US"/>
              <a:t>Cách viết xác định kiểu in ra cho biến mới (ko được khai báo đầu) trong câu lệnh printf:</a:t>
            </a:r>
            <a:endParaRPr lang="" altLang="en-US"/>
          </a:p>
          <a:p>
            <a:r>
              <a:rPr lang="" altLang="en-US"/>
              <a:t>(kiểu) biến mới</a:t>
            </a:r>
            <a:endParaRPr lang="" altLang="en-US" u="sng"/>
          </a:p>
          <a:p>
            <a:r>
              <a:rPr lang="" altLang="en-US" u="sng"/>
              <a:t>VD:</a:t>
            </a:r>
            <a:r>
              <a:rPr lang="" altLang="en-US"/>
              <a:t> printf(“%f”,(float)sum/n);    //nếu để ngoặc đơn ntn (sum/n) sẽ sai</a:t>
            </a:r>
            <a:endParaRPr lang=""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gular Pentagon 1"/>
          <p:cNvSpPr/>
          <p:nvPr/>
        </p:nvSpPr>
        <p:spPr>
          <a:xfrm>
            <a:off x="4297680" y="90170"/>
            <a:ext cx="3597275" cy="455295"/>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b="1">
                <a:sym typeface="+mn-ea"/>
              </a:rPr>
              <a:t>8.1 MỤC TIÊU</a:t>
            </a:r>
            <a:endParaRPr lang="en-US"/>
          </a:p>
        </p:txBody>
      </p:sp>
      <p:sp>
        <p:nvSpPr>
          <p:cNvPr id="3" name="Text Box 2"/>
          <p:cNvSpPr txBox="1"/>
          <p:nvPr/>
        </p:nvSpPr>
        <p:spPr>
          <a:xfrm>
            <a:off x="2956560" y="2275840"/>
            <a:ext cx="6280150" cy="2584450"/>
          </a:xfrm>
          <a:prstGeom prst="rect">
            <a:avLst/>
          </a:prstGeom>
          <a:noFill/>
        </p:spPr>
        <p:txBody>
          <a:bodyPr wrap="square" rtlCol="0" anchor="t">
            <a:spAutoFit/>
          </a:bodyPr>
          <a:p>
            <a:r>
              <a:rPr lang="en-US"/>
              <a:t>Sau khi hoàn tất bài này học viên sẽ hiểu và vận dụng các kiến thức kĩ năng cơ bản sau:</a:t>
            </a:r>
            <a:endParaRPr lang="en-US"/>
          </a:p>
          <a:p>
            <a:endParaRPr lang="en-US"/>
          </a:p>
          <a:p>
            <a:r>
              <a:rPr lang="en-US"/>
              <a:t>- Ý nghĩa, cách khai báo mảng, chuỗi.</a:t>
            </a:r>
            <a:endParaRPr lang="en-US"/>
          </a:p>
          <a:p>
            <a:r>
              <a:rPr lang="en-US"/>
              <a:t>- Nhập, xuất mảng, chuỗi.</a:t>
            </a:r>
            <a:endParaRPr lang="en-US"/>
          </a:p>
          <a:p>
            <a:r>
              <a:rPr lang="en-US"/>
              <a:t>- Khởi tạo mảng chuỗi.</a:t>
            </a:r>
            <a:endParaRPr lang="en-US"/>
          </a:p>
          <a:p>
            <a:r>
              <a:rPr lang="en-US"/>
              <a:t>- Một số kỹ thuật thao tác trên mảng, chuỗi.</a:t>
            </a:r>
            <a:endParaRPr lang="en-US"/>
          </a:p>
          <a:p>
            <a:r>
              <a:rPr lang="en-US"/>
              <a:t>- Dùng mảng làm tham số cho hàm.</a:t>
            </a:r>
            <a:endParaRPr lang="en-US"/>
          </a:p>
          <a:p>
            <a:r>
              <a:rPr lang="en-US"/>
              <a:t>- Một số hàm xử lý chuỗi</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gular Pentagon 1"/>
          <p:cNvSpPr/>
          <p:nvPr/>
        </p:nvSpPr>
        <p:spPr>
          <a:xfrm>
            <a:off x="4297680" y="90170"/>
            <a:ext cx="3597275" cy="455295"/>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b="1">
                <a:sym typeface="+mn-ea"/>
              </a:rPr>
              <a:t>8.2 NỘI DUNG</a:t>
            </a:r>
            <a:endParaRPr lang="en-US"/>
          </a:p>
        </p:txBody>
      </p:sp>
      <p:sp>
        <p:nvSpPr>
          <p:cNvPr id="3" name="Text Box 2"/>
          <p:cNvSpPr txBox="1"/>
          <p:nvPr/>
        </p:nvSpPr>
        <p:spPr>
          <a:xfrm>
            <a:off x="255270" y="686435"/>
            <a:ext cx="1628140" cy="368300"/>
          </a:xfrm>
          <a:prstGeom prst="rect">
            <a:avLst/>
          </a:prstGeom>
          <a:noFill/>
        </p:spPr>
        <p:txBody>
          <a:bodyPr wrap="none" rtlCol="0" anchor="t">
            <a:spAutoFit/>
          </a:bodyPr>
          <a:p>
            <a:r>
              <a:rPr lang="en-US" altLang="en-US" b="1">
                <a:sym typeface="+mn-ea"/>
              </a:rPr>
              <a:t>8.2.1.Mảng</a:t>
            </a:r>
            <a:endParaRPr lang="en-US"/>
          </a:p>
        </p:txBody>
      </p:sp>
      <p:sp>
        <p:nvSpPr>
          <p:cNvPr id="4" name="Text Box 3"/>
          <p:cNvSpPr txBox="1"/>
          <p:nvPr/>
        </p:nvSpPr>
        <p:spPr>
          <a:xfrm>
            <a:off x="683895" y="1054735"/>
            <a:ext cx="10553065" cy="645160"/>
          </a:xfrm>
          <a:prstGeom prst="rect">
            <a:avLst/>
          </a:prstGeom>
          <a:noFill/>
        </p:spPr>
        <p:txBody>
          <a:bodyPr wrap="square" rtlCol="0" anchor="t">
            <a:spAutoFit/>
          </a:bodyPr>
          <a:p>
            <a:r>
              <a:rPr lang="en-US"/>
              <a:t>Là tập hợp các phần tử có cùng dữ liệu. Giả sử bạn muốn lưu n số nguyên để tính trung</a:t>
            </a:r>
            <a:endParaRPr lang="en-US"/>
          </a:p>
          <a:p>
            <a:r>
              <a:rPr lang="en-US"/>
              <a:t>bình, bạn không thể khai báo n biến để lưu n giá trị rồi sau đó tính trung bình.</a:t>
            </a:r>
            <a:endParaRPr lang="en-US"/>
          </a:p>
        </p:txBody>
      </p:sp>
      <p:sp>
        <p:nvSpPr>
          <p:cNvPr id="5" name="Text Box 4"/>
          <p:cNvSpPr txBox="1"/>
          <p:nvPr/>
        </p:nvSpPr>
        <p:spPr>
          <a:xfrm>
            <a:off x="255270" y="1699895"/>
            <a:ext cx="3545840" cy="368300"/>
          </a:xfrm>
          <a:prstGeom prst="rect">
            <a:avLst/>
          </a:prstGeom>
          <a:noFill/>
        </p:spPr>
        <p:txBody>
          <a:bodyPr wrap="none" rtlCol="0" anchor="t">
            <a:spAutoFit/>
          </a:bodyPr>
          <a:p>
            <a:r>
              <a:rPr lang="en-US" altLang="en-US" u="sng">
                <a:solidFill>
                  <a:schemeClr val="bg1"/>
                </a:solidFill>
                <a:sym typeface="+mn-ea"/>
              </a:rPr>
              <a:t>8.2.1.1. Cách khai báo mảng.</a:t>
            </a:r>
            <a:endParaRPr lang="en-US" altLang="en-US" u="sng">
              <a:solidFill>
                <a:schemeClr val="bg1"/>
              </a:solidFill>
              <a:sym typeface="+mn-ea"/>
            </a:endParaRPr>
          </a:p>
        </p:txBody>
      </p:sp>
      <p:sp>
        <p:nvSpPr>
          <p:cNvPr id="6" name="Text Box 5"/>
          <p:cNvSpPr txBox="1"/>
          <p:nvPr/>
        </p:nvSpPr>
        <p:spPr>
          <a:xfrm>
            <a:off x="683895" y="2068195"/>
            <a:ext cx="10862945" cy="645160"/>
          </a:xfrm>
          <a:prstGeom prst="rect">
            <a:avLst/>
          </a:prstGeom>
          <a:noFill/>
        </p:spPr>
        <p:txBody>
          <a:bodyPr wrap="square" rtlCol="0" anchor="t">
            <a:spAutoFit/>
          </a:bodyPr>
          <a:p>
            <a:r>
              <a:rPr lang="en-US" u="sng"/>
              <a:t>Ví dụ 2 :</a:t>
            </a:r>
            <a:r>
              <a:rPr lang="en-US"/>
              <a:t> </a:t>
            </a:r>
            <a:r>
              <a:rPr lang="en-US" b="1" i="1"/>
              <a:t>int ia[10];</a:t>
            </a:r>
            <a:r>
              <a:rPr lang="en-US"/>
              <a:t> với </a:t>
            </a:r>
            <a:r>
              <a:rPr lang="en-US" b="1"/>
              <a:t>int</a:t>
            </a:r>
            <a:r>
              <a:rPr lang="en-US"/>
              <a:t> là kiểu mảng, </a:t>
            </a:r>
            <a:r>
              <a:rPr lang="en-US" b="1"/>
              <a:t>ia</a:t>
            </a:r>
            <a:r>
              <a:rPr lang="en-US"/>
              <a:t> là tên mảng, </a:t>
            </a:r>
            <a:r>
              <a:rPr lang="en-US" b="1"/>
              <a:t>10</a:t>
            </a:r>
            <a:r>
              <a:rPr lang="en-US"/>
              <a:t> số phần tử mảng</a:t>
            </a:r>
            <a:endParaRPr lang="en-US"/>
          </a:p>
          <a:p>
            <a:r>
              <a:rPr lang="en-US"/>
              <a:t>Ý nghĩa: Khai báo một mảng số nguyên gồm 10 phần tử, mỗi phần tử có kiểu int.</a:t>
            </a:r>
            <a:endParaRPr lang="en-US"/>
          </a:p>
        </p:txBody>
      </p:sp>
      <p:pic>
        <p:nvPicPr>
          <p:cNvPr id="7" name="Picture 6"/>
          <p:cNvPicPr>
            <a:picLocks noChangeAspect="1"/>
          </p:cNvPicPr>
          <p:nvPr/>
        </p:nvPicPr>
        <p:blipFill>
          <a:blip r:embed="rId1"/>
          <a:stretch>
            <a:fillRect/>
          </a:stretch>
        </p:blipFill>
        <p:spPr>
          <a:xfrm>
            <a:off x="3524250" y="2860675"/>
            <a:ext cx="4370705" cy="1136650"/>
          </a:xfrm>
          <a:prstGeom prst="rect">
            <a:avLst/>
          </a:prstGeom>
        </p:spPr>
      </p:pic>
      <p:sp>
        <p:nvSpPr>
          <p:cNvPr id="8" name="Text Box 7"/>
          <p:cNvSpPr txBox="1"/>
          <p:nvPr/>
        </p:nvSpPr>
        <p:spPr>
          <a:xfrm>
            <a:off x="255270" y="4217670"/>
            <a:ext cx="5318125" cy="368300"/>
          </a:xfrm>
          <a:prstGeom prst="rect">
            <a:avLst/>
          </a:prstGeom>
          <a:noFill/>
        </p:spPr>
        <p:txBody>
          <a:bodyPr wrap="none" rtlCol="0" anchor="t">
            <a:spAutoFit/>
          </a:bodyPr>
          <a:p>
            <a:r>
              <a:rPr lang="en-US" altLang="en-US" u="sng">
                <a:solidFill>
                  <a:schemeClr val="bg1"/>
                </a:solidFill>
                <a:sym typeface="+mn-ea"/>
              </a:rPr>
              <a:t>8.2.1.2. Tham chiếu đến từng phần tử mảng.</a:t>
            </a:r>
            <a:endParaRPr lang="en-US" altLang="en-US" u="sng">
              <a:solidFill>
                <a:schemeClr val="bg1"/>
              </a:solidFill>
              <a:sym typeface="+mn-ea"/>
            </a:endParaRPr>
          </a:p>
        </p:txBody>
      </p:sp>
      <p:sp>
        <p:nvSpPr>
          <p:cNvPr id="9" name="Text Box 8"/>
          <p:cNvSpPr txBox="1"/>
          <p:nvPr/>
        </p:nvSpPr>
        <p:spPr>
          <a:xfrm>
            <a:off x="683895" y="4585970"/>
            <a:ext cx="10552430" cy="922020"/>
          </a:xfrm>
          <a:prstGeom prst="rect">
            <a:avLst/>
          </a:prstGeom>
          <a:noFill/>
        </p:spPr>
        <p:txBody>
          <a:bodyPr wrap="square" rtlCol="0" anchor="t">
            <a:spAutoFit/>
          </a:bodyPr>
          <a:p>
            <a:r>
              <a:rPr lang="en-US"/>
              <a:t>Sau khi mảng được khai báo, mỗi phần tử trong mảng đều có chỉ số để tham chiếu. Chỉ</a:t>
            </a:r>
            <a:endParaRPr lang="en-US"/>
          </a:p>
          <a:p>
            <a:r>
              <a:rPr lang="en-US"/>
              <a:t>số bắt đầu từ 0 đến n-1 (với n là kích thước mảng). Trong ví dụ trên, ta khai báo mảng 10 phần tử thì chỉ số bắt đầu từ 0 đến 9.</a:t>
            </a:r>
            <a:endParaRPr lang="en-US"/>
          </a:p>
        </p:txBody>
      </p:sp>
      <p:pic>
        <p:nvPicPr>
          <p:cNvPr id="10" name="Picture 9"/>
          <p:cNvPicPr>
            <a:picLocks noChangeAspect="1"/>
          </p:cNvPicPr>
          <p:nvPr/>
        </p:nvPicPr>
        <p:blipFill>
          <a:blip r:embed="rId2"/>
          <a:stretch>
            <a:fillRect/>
          </a:stretch>
        </p:blipFill>
        <p:spPr>
          <a:xfrm>
            <a:off x="3524250" y="5507990"/>
            <a:ext cx="4370705" cy="1027430"/>
          </a:xfrm>
          <a:prstGeom prst="rect">
            <a:avLst/>
          </a:prstGeom>
        </p:spPr>
      </p:pic>
      <p:sp>
        <p:nvSpPr>
          <p:cNvPr id="11" name="Text Box 10"/>
          <p:cNvSpPr txBox="1"/>
          <p:nvPr/>
        </p:nvSpPr>
        <p:spPr>
          <a:xfrm>
            <a:off x="8696325" y="5422265"/>
            <a:ext cx="2540000" cy="1198880"/>
          </a:xfrm>
          <a:prstGeom prst="rect">
            <a:avLst/>
          </a:prstGeom>
          <a:noFill/>
        </p:spPr>
        <p:txBody>
          <a:bodyPr wrap="square" rtlCol="0" anchor="t">
            <a:spAutoFit/>
          </a:bodyPr>
          <a:p>
            <a:r>
              <a:rPr lang="en-US"/>
              <a:t>ia[2], ia[7]… là phần tử thứ 3, 8… trong mảng xem như là một biến kiểu int.</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47650" y="137160"/>
            <a:ext cx="3855720" cy="368300"/>
          </a:xfrm>
          <a:prstGeom prst="rect">
            <a:avLst/>
          </a:prstGeom>
          <a:noFill/>
        </p:spPr>
        <p:txBody>
          <a:bodyPr wrap="none" rtlCol="0" anchor="t">
            <a:spAutoFit/>
          </a:bodyPr>
          <a:p>
            <a:r>
              <a:rPr lang="en-US" altLang="en-US" u="sng">
                <a:solidFill>
                  <a:schemeClr val="bg1"/>
                </a:solidFill>
                <a:sym typeface="+mn-ea"/>
              </a:rPr>
              <a:t>8.2.1.3. Nhập dữ liệu cho mảng.</a:t>
            </a:r>
            <a:endParaRPr lang="en-US" altLang="en-US" u="sng">
              <a:solidFill>
                <a:schemeClr val="bg1"/>
              </a:solidFill>
              <a:sym typeface="+mn-ea"/>
            </a:endParaRPr>
          </a:p>
        </p:txBody>
      </p:sp>
      <p:pic>
        <p:nvPicPr>
          <p:cNvPr id="4" name="Picture 3"/>
          <p:cNvPicPr>
            <a:picLocks noChangeAspect="1"/>
          </p:cNvPicPr>
          <p:nvPr/>
        </p:nvPicPr>
        <p:blipFill>
          <a:blip r:embed="rId1"/>
          <a:stretch>
            <a:fillRect/>
          </a:stretch>
        </p:blipFill>
        <p:spPr>
          <a:xfrm>
            <a:off x="661035" y="661670"/>
            <a:ext cx="4690745" cy="1180465"/>
          </a:xfrm>
          <a:prstGeom prst="rect">
            <a:avLst/>
          </a:prstGeom>
        </p:spPr>
      </p:pic>
      <p:sp>
        <p:nvSpPr>
          <p:cNvPr id="5" name="Text Box 4"/>
          <p:cNvSpPr txBox="1"/>
          <p:nvPr/>
        </p:nvSpPr>
        <p:spPr>
          <a:xfrm>
            <a:off x="247650" y="1934210"/>
            <a:ext cx="3521075" cy="368300"/>
          </a:xfrm>
          <a:prstGeom prst="rect">
            <a:avLst/>
          </a:prstGeom>
          <a:noFill/>
        </p:spPr>
        <p:txBody>
          <a:bodyPr wrap="none" rtlCol="0" anchor="t">
            <a:spAutoFit/>
          </a:bodyPr>
          <a:p>
            <a:r>
              <a:rPr lang="en-US" altLang="en-US" u="sng">
                <a:solidFill>
                  <a:schemeClr val="bg1"/>
                </a:solidFill>
                <a:sym typeface="+mn-ea"/>
              </a:rPr>
              <a:t>8.2.1.4. Đọc dữ liệu từ mảng.</a:t>
            </a:r>
            <a:endParaRPr lang="en-US" altLang="en-US" u="sng">
              <a:solidFill>
                <a:schemeClr val="bg1"/>
              </a:solidFill>
              <a:sym typeface="+mn-ea"/>
            </a:endParaRPr>
          </a:p>
        </p:txBody>
      </p:sp>
      <p:pic>
        <p:nvPicPr>
          <p:cNvPr id="7" name="Picture 6"/>
          <p:cNvPicPr>
            <a:picLocks noChangeAspect="1"/>
          </p:cNvPicPr>
          <p:nvPr/>
        </p:nvPicPr>
        <p:blipFill>
          <a:blip r:embed="rId2"/>
          <a:stretch>
            <a:fillRect/>
          </a:stretch>
        </p:blipFill>
        <p:spPr>
          <a:xfrm>
            <a:off x="661035" y="2413000"/>
            <a:ext cx="2033905" cy="588010"/>
          </a:xfrm>
          <a:prstGeom prst="rect">
            <a:avLst/>
          </a:prstGeom>
        </p:spPr>
      </p:pic>
      <p:pic>
        <p:nvPicPr>
          <p:cNvPr id="8" name="Picture 7"/>
          <p:cNvPicPr>
            <a:picLocks noChangeAspect="1"/>
          </p:cNvPicPr>
          <p:nvPr/>
        </p:nvPicPr>
        <p:blipFill>
          <a:blip r:embed="rId3"/>
          <a:stretch>
            <a:fillRect/>
          </a:stretch>
        </p:blipFill>
        <p:spPr>
          <a:xfrm>
            <a:off x="5918835" y="137160"/>
            <a:ext cx="6074410" cy="6550025"/>
          </a:xfrm>
          <a:prstGeom prst="rect">
            <a:avLst/>
          </a:prstGeom>
        </p:spPr>
      </p:pic>
      <p:sp>
        <p:nvSpPr>
          <p:cNvPr id="9" name="Text Box 8"/>
          <p:cNvSpPr txBox="1"/>
          <p:nvPr/>
        </p:nvSpPr>
        <p:spPr>
          <a:xfrm>
            <a:off x="247650" y="3321685"/>
            <a:ext cx="5410835" cy="2030095"/>
          </a:xfrm>
          <a:prstGeom prst="rect">
            <a:avLst/>
          </a:prstGeom>
          <a:solidFill>
            <a:srgbClr val="FFFF00"/>
          </a:solidFill>
        </p:spPr>
        <p:txBody>
          <a:bodyPr wrap="square" rtlCol="0" anchor="t">
            <a:spAutoFit/>
          </a:bodyPr>
          <a:p>
            <a:r>
              <a:rPr lang="en-US" altLang="en-US" b="1">
                <a:solidFill>
                  <a:srgbClr val="FF0000"/>
                </a:solidFill>
              </a:rPr>
              <a:t>LƯU Ý:</a:t>
            </a:r>
            <a:r>
              <a:rPr lang="en-US"/>
              <a:t> Điều gì sẽ xảy ra cho đoạn chương trình trên nếu bạn nhập n &gt; 50 trong khi bạn chỉ khai báo mảng ia tối đa là 50 phần tử. </a:t>
            </a:r>
            <a:endParaRPr lang="en-US"/>
          </a:p>
          <a:p>
            <a:endParaRPr lang="en-US"/>
          </a:p>
          <a:p>
            <a:r>
              <a:rPr lang="en-US"/>
              <a:t>Bạn dùng lệnh if để ngăn chặn điều này trước khi vào thực hiện lệnh for. Thay dòng 9, 10 bằng đoạn lệnh sau :</a:t>
            </a:r>
            <a:endParaRPr lang="en-US"/>
          </a:p>
        </p:txBody>
      </p:sp>
      <p:pic>
        <p:nvPicPr>
          <p:cNvPr id="10" name="Picture 9"/>
          <p:cNvPicPr>
            <a:picLocks noChangeAspect="1"/>
          </p:cNvPicPr>
          <p:nvPr/>
        </p:nvPicPr>
        <p:blipFill>
          <a:blip r:embed="rId4"/>
          <a:stretch>
            <a:fillRect/>
          </a:stretch>
        </p:blipFill>
        <p:spPr>
          <a:xfrm>
            <a:off x="247650" y="5502910"/>
            <a:ext cx="5410835" cy="101663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75590" y="203200"/>
            <a:ext cx="3876675" cy="368300"/>
          </a:xfrm>
          <a:prstGeom prst="rect">
            <a:avLst/>
          </a:prstGeom>
          <a:noFill/>
        </p:spPr>
        <p:txBody>
          <a:bodyPr wrap="none" rtlCol="0" anchor="t">
            <a:spAutoFit/>
          </a:bodyPr>
          <a:p>
            <a:r>
              <a:rPr lang="en-US" altLang="en-US" u="sng">
                <a:solidFill>
                  <a:schemeClr val="bg1"/>
                </a:solidFill>
                <a:sym typeface="+mn-ea"/>
              </a:rPr>
              <a:t>8.2.1.5. Sử dụng biến kiểu khác.</a:t>
            </a:r>
            <a:endParaRPr lang="en-US" altLang="en-US" u="sng">
              <a:solidFill>
                <a:schemeClr val="bg1"/>
              </a:solidFill>
              <a:sym typeface="+mn-ea"/>
            </a:endParaRPr>
          </a:p>
        </p:txBody>
      </p:sp>
      <p:sp>
        <p:nvSpPr>
          <p:cNvPr id="3" name="Text Box 2"/>
          <p:cNvSpPr txBox="1"/>
          <p:nvPr/>
        </p:nvSpPr>
        <p:spPr>
          <a:xfrm>
            <a:off x="812800" y="652780"/>
            <a:ext cx="10826115" cy="645160"/>
          </a:xfrm>
          <a:prstGeom prst="rect">
            <a:avLst/>
          </a:prstGeom>
          <a:noFill/>
        </p:spPr>
        <p:txBody>
          <a:bodyPr wrap="square" rtlCol="0" anchor="t">
            <a:spAutoFit/>
          </a:bodyPr>
          <a:p>
            <a:r>
              <a:rPr lang="en-US"/>
              <a:t>Ngoài kiểu int, bạn có thể khai báo mảng kiểu char, float, double…</a:t>
            </a:r>
            <a:endParaRPr lang="en-US"/>
          </a:p>
          <a:p>
            <a:r>
              <a:rPr lang="en-US" u="sng"/>
              <a:t>Ví dụ 4 :</a:t>
            </a:r>
            <a:r>
              <a:rPr lang="en-US"/>
              <a:t> char cloai[20]; float ftemp[10]; cách tham chiếu, nhập dữ liệu, đọc dữ liệu như trên.</a:t>
            </a:r>
            <a:endParaRPr lang="en-US"/>
          </a:p>
        </p:txBody>
      </p:sp>
      <p:sp>
        <p:nvSpPr>
          <p:cNvPr id="4" name="Text Box 3"/>
          <p:cNvSpPr txBox="1"/>
          <p:nvPr/>
        </p:nvSpPr>
        <p:spPr>
          <a:xfrm>
            <a:off x="275590" y="1383030"/>
            <a:ext cx="3169920" cy="368300"/>
          </a:xfrm>
          <a:prstGeom prst="rect">
            <a:avLst/>
          </a:prstGeom>
          <a:noFill/>
        </p:spPr>
        <p:txBody>
          <a:bodyPr wrap="none" rtlCol="0" anchor="t">
            <a:spAutoFit/>
          </a:bodyPr>
          <a:p>
            <a:r>
              <a:rPr lang="en-US" altLang="en-US" u="sng">
                <a:solidFill>
                  <a:schemeClr val="bg1"/>
                </a:solidFill>
                <a:sym typeface="+mn-ea"/>
              </a:rPr>
              <a:t>8.2.1.6. Kỹ thuật Sentinal.</a:t>
            </a:r>
            <a:endParaRPr lang="en-US" altLang="en-US" u="sng">
              <a:solidFill>
                <a:schemeClr val="bg1"/>
              </a:solidFill>
              <a:sym typeface="+mn-ea"/>
            </a:endParaRPr>
          </a:p>
        </p:txBody>
      </p:sp>
      <p:pic>
        <p:nvPicPr>
          <p:cNvPr id="5" name="Picture 4"/>
          <p:cNvPicPr>
            <a:picLocks noChangeAspect="1"/>
          </p:cNvPicPr>
          <p:nvPr/>
        </p:nvPicPr>
        <p:blipFill>
          <a:blip r:embed="rId1"/>
          <a:stretch>
            <a:fillRect/>
          </a:stretch>
        </p:blipFill>
        <p:spPr>
          <a:xfrm>
            <a:off x="6654800" y="1383030"/>
            <a:ext cx="4984750" cy="4035425"/>
          </a:xfrm>
          <a:prstGeom prst="rect">
            <a:avLst/>
          </a:prstGeom>
        </p:spPr>
      </p:pic>
      <p:sp>
        <p:nvSpPr>
          <p:cNvPr id="6" name="Text Box 5"/>
          <p:cNvSpPr txBox="1"/>
          <p:nvPr/>
        </p:nvSpPr>
        <p:spPr>
          <a:xfrm>
            <a:off x="812800" y="1848485"/>
            <a:ext cx="5400675" cy="1198880"/>
          </a:xfrm>
          <a:prstGeom prst="rect">
            <a:avLst/>
          </a:prstGeom>
          <a:noFill/>
        </p:spPr>
        <p:txBody>
          <a:bodyPr wrap="square" rtlCol="0" anchor="t">
            <a:spAutoFit/>
          </a:bodyPr>
          <a:p>
            <a:r>
              <a:rPr lang="en-US"/>
              <a:t>Sử dụng kỹ thuật này để nhập liệu giá trị cho các phần tử mảng mà không biết rõ số lượng phần tử sẽ nhập vào là bao nhiêu (không biết số n).</a:t>
            </a:r>
            <a:endParaRPr lang="en-US"/>
          </a:p>
        </p:txBody>
      </p:sp>
      <p:pic>
        <p:nvPicPr>
          <p:cNvPr id="7" name="Picture 6"/>
          <p:cNvPicPr>
            <a:picLocks noChangeAspect="1"/>
          </p:cNvPicPr>
          <p:nvPr/>
        </p:nvPicPr>
        <p:blipFill>
          <a:blip r:embed="rId2"/>
          <a:stretch>
            <a:fillRect/>
          </a:stretch>
        </p:blipFill>
        <p:spPr>
          <a:xfrm>
            <a:off x="6654800" y="5418455"/>
            <a:ext cx="4984115" cy="1189355"/>
          </a:xfrm>
          <a:prstGeom prst="rect">
            <a:avLst/>
          </a:prstGeom>
        </p:spPr>
      </p:pic>
      <p:sp>
        <p:nvSpPr>
          <p:cNvPr id="8" name="Text Box 7"/>
          <p:cNvSpPr txBox="1"/>
          <p:nvPr/>
        </p:nvSpPr>
        <p:spPr>
          <a:xfrm>
            <a:off x="433070" y="3218180"/>
            <a:ext cx="5937250" cy="1753235"/>
          </a:xfrm>
          <a:prstGeom prst="rect">
            <a:avLst/>
          </a:prstGeom>
          <a:solidFill>
            <a:srgbClr val="FFFF00"/>
          </a:solidFill>
        </p:spPr>
        <p:txBody>
          <a:bodyPr wrap="square" rtlCol="0" anchor="t">
            <a:spAutoFit/>
          </a:bodyPr>
          <a:p>
            <a:r>
              <a:rPr lang="en-US" altLang="en-US" b="1">
                <a:solidFill>
                  <a:srgbClr val="FF0000"/>
                </a:solidFill>
              </a:rPr>
              <a:t>LƯU Ý:</a:t>
            </a:r>
            <a:r>
              <a:rPr lang="en-US"/>
              <a:t> Điều gì sẽ xảy ra cho đoạn chương trình trên nếu bạn nhập số lượng phần tử vượt quá 50 trong khi bạn chỉ khai báo mảng fa tối đa là MAX = 50 phần tử. Bạn dùng lệnh break để thoát khỏi vòng lặp do…while trước khi bước sang phần tử thứ 51. Thêm đoạn lệnh sau vào trước dòng 13:</a:t>
            </a:r>
            <a:endParaRPr lang="en-US"/>
          </a:p>
        </p:txBody>
      </p:sp>
      <p:pic>
        <p:nvPicPr>
          <p:cNvPr id="9" name="Picture 8"/>
          <p:cNvPicPr>
            <a:picLocks noChangeAspect="1"/>
          </p:cNvPicPr>
          <p:nvPr/>
        </p:nvPicPr>
        <p:blipFill>
          <a:blip r:embed="rId3"/>
          <a:stretch>
            <a:fillRect/>
          </a:stretch>
        </p:blipFill>
        <p:spPr>
          <a:xfrm>
            <a:off x="433070" y="5062855"/>
            <a:ext cx="5937250" cy="154495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97180" y="241935"/>
            <a:ext cx="2864485" cy="368300"/>
          </a:xfrm>
          <a:prstGeom prst="rect">
            <a:avLst/>
          </a:prstGeom>
          <a:noFill/>
        </p:spPr>
        <p:txBody>
          <a:bodyPr wrap="none" rtlCol="0" anchor="t">
            <a:spAutoFit/>
          </a:bodyPr>
          <a:p>
            <a:r>
              <a:rPr lang="en-US" altLang="en-US" u="sng">
                <a:solidFill>
                  <a:schemeClr val="bg1"/>
                </a:solidFill>
                <a:sym typeface="+mn-ea"/>
              </a:rPr>
              <a:t>8.2.1.7. Khởi tạo mảng.</a:t>
            </a:r>
            <a:endParaRPr lang="en-US" altLang="en-US" u="sng">
              <a:solidFill>
                <a:schemeClr val="bg1"/>
              </a:solidFill>
              <a:sym typeface="+mn-ea"/>
            </a:endParaRPr>
          </a:p>
        </p:txBody>
      </p:sp>
      <p:pic>
        <p:nvPicPr>
          <p:cNvPr id="3" name="Picture 2"/>
          <p:cNvPicPr>
            <a:picLocks noChangeAspect="1"/>
          </p:cNvPicPr>
          <p:nvPr/>
        </p:nvPicPr>
        <p:blipFill>
          <a:blip r:embed="rId1"/>
          <a:stretch>
            <a:fillRect/>
          </a:stretch>
        </p:blipFill>
        <p:spPr>
          <a:xfrm>
            <a:off x="6076315" y="241935"/>
            <a:ext cx="5496560" cy="2737485"/>
          </a:xfrm>
          <a:prstGeom prst="rect">
            <a:avLst/>
          </a:prstGeom>
        </p:spPr>
      </p:pic>
      <p:pic>
        <p:nvPicPr>
          <p:cNvPr id="4" name="Picture 3"/>
          <p:cNvPicPr>
            <a:picLocks noChangeAspect="1"/>
          </p:cNvPicPr>
          <p:nvPr/>
        </p:nvPicPr>
        <p:blipFill>
          <a:blip r:embed="rId2"/>
          <a:stretch>
            <a:fillRect/>
          </a:stretch>
        </p:blipFill>
        <p:spPr>
          <a:xfrm>
            <a:off x="6076315" y="2979420"/>
            <a:ext cx="5501640" cy="3241675"/>
          </a:xfrm>
          <a:prstGeom prst="rect">
            <a:avLst/>
          </a:prstGeom>
        </p:spPr>
      </p:pic>
      <p:sp>
        <p:nvSpPr>
          <p:cNvPr id="5" name="Text Box 4"/>
          <p:cNvSpPr txBox="1"/>
          <p:nvPr/>
        </p:nvSpPr>
        <p:spPr>
          <a:xfrm>
            <a:off x="297180" y="962660"/>
            <a:ext cx="5201285" cy="1476375"/>
          </a:xfrm>
          <a:prstGeom prst="rect">
            <a:avLst/>
          </a:prstGeom>
          <a:solidFill>
            <a:srgbClr val="FFFF00"/>
          </a:solidFill>
        </p:spPr>
        <p:txBody>
          <a:bodyPr wrap="square" rtlCol="0" anchor="t">
            <a:spAutoFit/>
          </a:bodyPr>
          <a:p>
            <a:r>
              <a:rPr lang="en-US" altLang="en-US" b="1">
                <a:solidFill>
                  <a:srgbClr val="FF0000"/>
                </a:solidFill>
              </a:rPr>
              <a:t>LƯU Ý:</a:t>
            </a:r>
            <a:r>
              <a:rPr lang="en-US"/>
              <a:t>Điều gì sẽ xảy nếu số phần tử mảng lớn hơn số mục, số phần tử dôi ra không được khởi tạo sẽ điền vào số 0. Nếu số phần tử nhỏ hơn số mục khởi tạo trình biên dịch sẽ báo lỗi.</a:t>
            </a:r>
            <a:endParaRPr lang="en-US"/>
          </a:p>
        </p:txBody>
      </p:sp>
      <p:pic>
        <p:nvPicPr>
          <p:cNvPr id="6" name="Picture 5"/>
          <p:cNvPicPr>
            <a:picLocks noChangeAspect="1"/>
          </p:cNvPicPr>
          <p:nvPr/>
        </p:nvPicPr>
        <p:blipFill>
          <a:blip r:embed="rId3"/>
          <a:stretch>
            <a:fillRect/>
          </a:stretch>
        </p:blipFill>
        <p:spPr>
          <a:xfrm>
            <a:off x="116205" y="2709545"/>
            <a:ext cx="5563870" cy="701040"/>
          </a:xfrm>
          <a:prstGeom prst="rect">
            <a:avLst/>
          </a:prstGeom>
        </p:spPr>
      </p:pic>
      <p:sp>
        <p:nvSpPr>
          <p:cNvPr id="7" name="Text Box 6"/>
          <p:cNvSpPr txBox="1"/>
          <p:nvPr/>
        </p:nvSpPr>
        <p:spPr>
          <a:xfrm>
            <a:off x="297180" y="3729990"/>
            <a:ext cx="5505450" cy="645160"/>
          </a:xfrm>
          <a:prstGeom prst="rect">
            <a:avLst/>
          </a:prstGeom>
          <a:noFill/>
        </p:spPr>
        <p:txBody>
          <a:bodyPr wrap="square" rtlCol="0" anchor="t">
            <a:spAutoFit/>
          </a:bodyPr>
          <a:p>
            <a:r>
              <a:rPr lang="en-US" altLang="en-US" u="sng">
                <a:solidFill>
                  <a:schemeClr val="bg1"/>
                </a:solidFill>
                <a:sym typeface="+mn-ea"/>
              </a:rPr>
              <a:t>8.2.1.8. Khởi tạo mảng không bao hàm kích thước.</a:t>
            </a:r>
            <a:endParaRPr lang="en-US" altLang="en-US" u="sng">
              <a:solidFill>
                <a:schemeClr val="bg1"/>
              </a:solidFill>
              <a:sym typeface="+mn-ea"/>
            </a:endParaRPr>
          </a:p>
        </p:txBody>
      </p:sp>
      <p:sp>
        <p:nvSpPr>
          <p:cNvPr id="8" name="Text Box 7"/>
          <p:cNvSpPr txBox="1"/>
          <p:nvPr/>
        </p:nvSpPr>
        <p:spPr>
          <a:xfrm>
            <a:off x="297180" y="4528820"/>
            <a:ext cx="5201285" cy="1476375"/>
          </a:xfrm>
          <a:prstGeom prst="rect">
            <a:avLst/>
          </a:prstGeom>
          <a:noFill/>
        </p:spPr>
        <p:txBody>
          <a:bodyPr wrap="square" rtlCol="0" anchor="t">
            <a:spAutoFit/>
          </a:bodyPr>
          <a:p>
            <a:r>
              <a:rPr lang="en-US"/>
              <a:t>Trong ví dụ trên giả sử ta khai báo int itien[] = {50, 25, 10, 5, 1}. Khi đó trình biên dịch sẽ đếm số mục trong danh sách khởi tạo và dùng con số đó làm kích thước mảng.</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33045" y="137160"/>
            <a:ext cx="3228975" cy="368300"/>
          </a:xfrm>
          <a:prstGeom prst="rect">
            <a:avLst/>
          </a:prstGeom>
          <a:noFill/>
        </p:spPr>
        <p:txBody>
          <a:bodyPr wrap="none" rtlCol="0" anchor="t">
            <a:spAutoFit/>
          </a:bodyPr>
          <a:p>
            <a:r>
              <a:rPr lang="en-US" altLang="en-US" u="sng">
                <a:solidFill>
                  <a:schemeClr val="bg1"/>
                </a:solidFill>
                <a:sym typeface="+mn-ea"/>
              </a:rPr>
              <a:t>8.2.1.9. Mảng nhiều chiều.</a:t>
            </a:r>
            <a:endParaRPr lang="en-US" altLang="en-US" u="sng">
              <a:solidFill>
                <a:schemeClr val="bg1"/>
              </a:solidFill>
              <a:sym typeface="+mn-ea"/>
            </a:endParaRPr>
          </a:p>
        </p:txBody>
      </p:sp>
      <p:sp>
        <p:nvSpPr>
          <p:cNvPr id="3" name="Text Box 2"/>
          <p:cNvSpPr txBox="1"/>
          <p:nvPr/>
        </p:nvSpPr>
        <p:spPr>
          <a:xfrm>
            <a:off x="932815" y="505460"/>
            <a:ext cx="10327640" cy="922020"/>
          </a:xfrm>
          <a:prstGeom prst="rect">
            <a:avLst/>
          </a:prstGeom>
          <a:noFill/>
        </p:spPr>
        <p:txBody>
          <a:bodyPr wrap="square" rtlCol="0" anchor="t">
            <a:spAutoFit/>
          </a:bodyPr>
          <a:p>
            <a:r>
              <a:rPr lang="en-US" u="sng"/>
              <a:t>Ví dụ 8 :</a:t>
            </a:r>
            <a:r>
              <a:rPr lang="en-US"/>
              <a:t> khai báo mảng 2 chiều </a:t>
            </a:r>
            <a:r>
              <a:rPr lang="en-US" b="1" i="1"/>
              <a:t>int ia[5][10]</a:t>
            </a:r>
            <a:r>
              <a:rPr lang="en-US"/>
              <a:t>; với </a:t>
            </a:r>
            <a:r>
              <a:rPr lang="en-US" b="1"/>
              <a:t>int</a:t>
            </a:r>
            <a:r>
              <a:rPr lang="en-US"/>
              <a:t> là kiểu mảng, </a:t>
            </a:r>
            <a:r>
              <a:rPr lang="en-US" b="1"/>
              <a:t>ia</a:t>
            </a:r>
            <a:r>
              <a:rPr lang="en-US"/>
              <a:t> là tên mảng,</a:t>
            </a:r>
            <a:endParaRPr lang="en-US"/>
          </a:p>
          <a:p>
            <a:r>
              <a:rPr lang="en-US"/>
              <a:t>số phần tử mảng là 5 x 10.</a:t>
            </a:r>
            <a:endParaRPr lang="en-US"/>
          </a:p>
          <a:p>
            <a:r>
              <a:rPr lang="en-US"/>
              <a:t>Ý nghĩa: Khai báo một mảng 2 chiều số nguyên gồm 50 phần tử, mỗi phần tử có kiểu int.</a:t>
            </a:r>
            <a:endParaRPr lang="en-US"/>
          </a:p>
        </p:txBody>
      </p:sp>
      <p:pic>
        <p:nvPicPr>
          <p:cNvPr id="4" name="Picture 3"/>
          <p:cNvPicPr>
            <a:picLocks noChangeAspect="1"/>
          </p:cNvPicPr>
          <p:nvPr/>
        </p:nvPicPr>
        <p:blipFill>
          <a:blip r:embed="rId1"/>
          <a:stretch>
            <a:fillRect/>
          </a:stretch>
        </p:blipFill>
        <p:spPr>
          <a:xfrm>
            <a:off x="3779520" y="1541780"/>
            <a:ext cx="4633595" cy="1753235"/>
          </a:xfrm>
          <a:prstGeom prst="rect">
            <a:avLst/>
          </a:prstGeom>
        </p:spPr>
      </p:pic>
      <p:sp>
        <p:nvSpPr>
          <p:cNvPr id="5" name="Text Box 4"/>
          <p:cNvSpPr txBox="1"/>
          <p:nvPr/>
        </p:nvSpPr>
        <p:spPr>
          <a:xfrm>
            <a:off x="233045" y="3373755"/>
            <a:ext cx="6372860" cy="368300"/>
          </a:xfrm>
          <a:prstGeom prst="rect">
            <a:avLst/>
          </a:prstGeom>
          <a:noFill/>
        </p:spPr>
        <p:txBody>
          <a:bodyPr wrap="none" rtlCol="0" anchor="t">
            <a:spAutoFit/>
          </a:bodyPr>
          <a:p>
            <a:r>
              <a:rPr lang="en-US" altLang="en-US" u="sng">
                <a:solidFill>
                  <a:schemeClr val="bg1"/>
                </a:solidFill>
                <a:sym typeface="+mn-ea"/>
              </a:rPr>
              <a:t>8.2.1.10. Tham chiều đến từng phần tử mảng 2 chiều.</a:t>
            </a:r>
            <a:endParaRPr lang="en-US" altLang="en-US" u="sng">
              <a:solidFill>
                <a:schemeClr val="bg1"/>
              </a:solidFill>
              <a:sym typeface="+mn-ea"/>
            </a:endParaRPr>
          </a:p>
        </p:txBody>
      </p:sp>
      <p:sp>
        <p:nvSpPr>
          <p:cNvPr id="6" name="Text Box 5"/>
          <p:cNvSpPr txBox="1"/>
          <p:nvPr/>
        </p:nvSpPr>
        <p:spPr>
          <a:xfrm>
            <a:off x="933450" y="3742055"/>
            <a:ext cx="10327005" cy="1198880"/>
          </a:xfrm>
          <a:prstGeom prst="rect">
            <a:avLst/>
          </a:prstGeom>
          <a:noFill/>
        </p:spPr>
        <p:txBody>
          <a:bodyPr wrap="square" rtlCol="0" anchor="t">
            <a:spAutoFit/>
          </a:bodyPr>
          <a:p>
            <a:r>
              <a:rPr lang="en-US"/>
              <a:t>Sau khi được khai báo, mỗi phần tử trong mảng 2 chiều đều có 2 chỉ số để tham chiếu,</a:t>
            </a:r>
            <a:endParaRPr lang="en-US"/>
          </a:p>
          <a:p>
            <a:r>
              <a:rPr lang="en-US"/>
              <a:t>chỉ số hàng và chỉ số cột. Chỉ số hàng bắt đầu từ 0 đến số hàng – 1 và chỉ số cột bắt đầu từ 0 đến số cột – 1. Tham chiếu đến một phần tử trong mảng 2 chiều ia: ia[chỉ số hàng][chỉ số cột]</a:t>
            </a:r>
            <a:endParaRPr lang="en-US"/>
          </a:p>
        </p:txBody>
      </p:sp>
      <p:pic>
        <p:nvPicPr>
          <p:cNvPr id="7" name="Picture 6"/>
          <p:cNvPicPr>
            <a:picLocks noChangeAspect="1"/>
          </p:cNvPicPr>
          <p:nvPr/>
        </p:nvPicPr>
        <p:blipFill>
          <a:blip r:embed="rId2"/>
          <a:stretch>
            <a:fillRect/>
          </a:stretch>
        </p:blipFill>
        <p:spPr>
          <a:xfrm>
            <a:off x="3779520" y="4784090"/>
            <a:ext cx="4634230" cy="1662430"/>
          </a:xfrm>
          <a:prstGeom prst="rect">
            <a:avLst/>
          </a:prstGeom>
        </p:spPr>
      </p:pic>
      <p:sp>
        <p:nvSpPr>
          <p:cNvPr id="8" name="Text Box 7"/>
          <p:cNvSpPr txBox="1"/>
          <p:nvPr/>
        </p:nvSpPr>
        <p:spPr>
          <a:xfrm>
            <a:off x="8628380" y="4876800"/>
            <a:ext cx="2540000" cy="1476375"/>
          </a:xfrm>
          <a:prstGeom prst="rect">
            <a:avLst/>
          </a:prstGeom>
          <a:noFill/>
        </p:spPr>
        <p:txBody>
          <a:bodyPr wrap="square" rtlCol="0" anchor="t">
            <a:spAutoFit/>
          </a:bodyPr>
          <a:p>
            <a:r>
              <a:rPr lang="en-US"/>
              <a:t>ia[3][2] là phần tử tại hàng 3 cột 2 trong mảng 2 chiều xem như là một biến kiểu int.</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69875" y="215900"/>
            <a:ext cx="4910455" cy="368300"/>
          </a:xfrm>
          <a:prstGeom prst="rect">
            <a:avLst/>
          </a:prstGeom>
          <a:noFill/>
        </p:spPr>
        <p:txBody>
          <a:bodyPr wrap="none" rtlCol="0" anchor="t">
            <a:spAutoFit/>
          </a:bodyPr>
          <a:p>
            <a:r>
              <a:rPr lang="en-US" altLang="en-US" u="sng">
                <a:solidFill>
                  <a:schemeClr val="bg1"/>
                </a:solidFill>
                <a:sym typeface="+mn-ea"/>
              </a:rPr>
              <a:t>8.2.1.11. Nhập dữ liệu cho mảng 2 chiều.</a:t>
            </a:r>
            <a:endParaRPr lang="en-US" altLang="en-US" u="sng">
              <a:solidFill>
                <a:schemeClr val="bg1"/>
              </a:solidFill>
              <a:sym typeface="+mn-ea"/>
            </a:endParaRPr>
          </a:p>
        </p:txBody>
      </p:sp>
      <p:pic>
        <p:nvPicPr>
          <p:cNvPr id="3" name="Picture 2"/>
          <p:cNvPicPr>
            <a:picLocks noChangeAspect="1"/>
          </p:cNvPicPr>
          <p:nvPr/>
        </p:nvPicPr>
        <p:blipFill>
          <a:blip r:embed="rId1"/>
          <a:stretch>
            <a:fillRect/>
          </a:stretch>
        </p:blipFill>
        <p:spPr>
          <a:xfrm>
            <a:off x="360680" y="4489450"/>
            <a:ext cx="5203190" cy="2266950"/>
          </a:xfrm>
          <a:prstGeom prst="rect">
            <a:avLst/>
          </a:prstGeom>
        </p:spPr>
      </p:pic>
      <p:pic>
        <p:nvPicPr>
          <p:cNvPr id="4" name="Picture 3"/>
          <p:cNvPicPr>
            <a:picLocks noChangeAspect="1"/>
          </p:cNvPicPr>
          <p:nvPr/>
        </p:nvPicPr>
        <p:blipFill>
          <a:blip r:embed="rId2"/>
          <a:stretch>
            <a:fillRect/>
          </a:stretch>
        </p:blipFill>
        <p:spPr>
          <a:xfrm>
            <a:off x="6680200" y="58420"/>
            <a:ext cx="5207000" cy="5688965"/>
          </a:xfrm>
          <a:prstGeom prst="rect">
            <a:avLst/>
          </a:prstGeom>
        </p:spPr>
      </p:pic>
      <p:cxnSp>
        <p:nvCxnSpPr>
          <p:cNvPr id="5" name="Straight Connector 4"/>
          <p:cNvCxnSpPr/>
          <p:nvPr/>
        </p:nvCxnSpPr>
        <p:spPr>
          <a:xfrm>
            <a:off x="6096000" y="584200"/>
            <a:ext cx="0" cy="5769610"/>
          </a:xfrm>
          <a:prstGeom prst="line">
            <a:avLst/>
          </a:prstGeom>
        </p:spPr>
        <p:style>
          <a:lnRef idx="3">
            <a:schemeClr val="dk1"/>
          </a:lnRef>
          <a:fillRef idx="0">
            <a:schemeClr val="dk1"/>
          </a:fillRef>
          <a:effectRef idx="2">
            <a:schemeClr val="dk1"/>
          </a:effectRef>
          <a:fontRef idx="minor">
            <a:schemeClr val="tx1"/>
          </a:fontRef>
        </p:style>
      </p:cxnSp>
      <p:pic>
        <p:nvPicPr>
          <p:cNvPr id="6" name="Picture 5"/>
          <p:cNvPicPr>
            <a:picLocks noChangeAspect="1"/>
          </p:cNvPicPr>
          <p:nvPr/>
        </p:nvPicPr>
        <p:blipFill>
          <a:blip r:embed="rId3"/>
          <a:stretch>
            <a:fillRect/>
          </a:stretch>
        </p:blipFill>
        <p:spPr>
          <a:xfrm>
            <a:off x="360680" y="584200"/>
            <a:ext cx="4728845" cy="2280285"/>
          </a:xfrm>
          <a:prstGeom prst="rect">
            <a:avLst/>
          </a:prstGeom>
        </p:spPr>
      </p:pic>
      <p:pic>
        <p:nvPicPr>
          <p:cNvPr id="7" name="Picture 6"/>
          <p:cNvPicPr>
            <a:picLocks noChangeAspect="1"/>
          </p:cNvPicPr>
          <p:nvPr/>
        </p:nvPicPr>
        <p:blipFill>
          <a:blip r:embed="rId4"/>
          <a:stretch>
            <a:fillRect/>
          </a:stretch>
        </p:blipFill>
        <p:spPr>
          <a:xfrm>
            <a:off x="360680" y="3406775"/>
            <a:ext cx="4728210" cy="962025"/>
          </a:xfrm>
          <a:prstGeom prst="rect">
            <a:avLst/>
          </a:prstGeom>
        </p:spPr>
      </p:pic>
      <p:sp>
        <p:nvSpPr>
          <p:cNvPr id="8" name="Text Box 7"/>
          <p:cNvSpPr txBox="1"/>
          <p:nvPr/>
        </p:nvSpPr>
        <p:spPr>
          <a:xfrm>
            <a:off x="360680" y="2951480"/>
            <a:ext cx="4575810" cy="368300"/>
          </a:xfrm>
          <a:prstGeom prst="rect">
            <a:avLst/>
          </a:prstGeom>
          <a:noFill/>
        </p:spPr>
        <p:txBody>
          <a:bodyPr wrap="none" rtlCol="0" anchor="t">
            <a:spAutoFit/>
          </a:bodyPr>
          <a:p>
            <a:r>
              <a:rPr lang="en-US" altLang="en-US" u="sng">
                <a:solidFill>
                  <a:schemeClr val="bg1"/>
                </a:solidFill>
                <a:sym typeface="+mn-ea"/>
              </a:rPr>
              <a:t>8.2.1.12. Đọc dữ liệu từ mảng 2 chiều.</a:t>
            </a:r>
            <a:endParaRPr lang="en-US" altLang="en-US" u="sng">
              <a:solidFill>
                <a:schemeClr val="bg1"/>
              </a:solidFill>
              <a:sym typeface="+mn-ea"/>
            </a:endParaRPr>
          </a:p>
        </p:txBody>
      </p:sp>
      <p:sp>
        <p:nvSpPr>
          <p:cNvPr id="9" name="Text Box 8"/>
          <p:cNvSpPr txBox="1"/>
          <p:nvPr/>
        </p:nvSpPr>
        <p:spPr>
          <a:xfrm>
            <a:off x="6361430" y="5834380"/>
            <a:ext cx="5660390" cy="922020"/>
          </a:xfrm>
          <a:prstGeom prst="rect">
            <a:avLst/>
          </a:prstGeom>
          <a:solidFill>
            <a:srgbClr val="FFFF00"/>
          </a:solidFill>
        </p:spPr>
        <p:txBody>
          <a:bodyPr wrap="square" rtlCol="0" anchor="t">
            <a:spAutoFit/>
          </a:bodyPr>
          <a:p>
            <a:r>
              <a:rPr lang="en-US" altLang="en-US" b="1">
                <a:solidFill>
                  <a:srgbClr val="FF0000"/>
                </a:solidFill>
              </a:rPr>
              <a:t>LƯU Ý:</a:t>
            </a:r>
            <a:r>
              <a:rPr lang="en-US" altLang="en-US"/>
              <a:t> </a:t>
            </a:r>
            <a:r>
              <a:rPr lang="en-US"/>
              <a:t>Để khắc phục tình trạng người dùng nhập vào cấp ma trận &gt; MAX, Bạn xem lại mục 3.1.4.</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10960</Words>
  <Application>WPS Presentation</Application>
  <PresentationFormat>Widescreen</PresentationFormat>
  <Paragraphs>245</Paragraphs>
  <Slides>22</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22</vt:i4>
      </vt:variant>
    </vt:vector>
  </HeadingPairs>
  <TitlesOfParts>
    <vt:vector size="36" baseType="lpstr">
      <vt:lpstr>Arial</vt:lpstr>
      <vt:lpstr>SimSun</vt:lpstr>
      <vt:lpstr>Wingdings</vt:lpstr>
      <vt:lpstr>Calibri</vt:lpstr>
      <vt:lpstr>DejaVu Sans</vt:lpstr>
      <vt:lpstr>微软雅黑</vt:lpstr>
      <vt:lpstr>Droid Sans Fallback</vt:lpstr>
      <vt:lpstr/>
      <vt:lpstr>Arial Unicode MS</vt:lpstr>
      <vt:lpstr>Calibri Light</vt:lpstr>
      <vt:lpstr>Phetsarath OT</vt:lpstr>
      <vt:lpstr>Standard Symbols PS</vt:lpstr>
      <vt:lpstr>Gubbi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anhtran</dc:creator>
  <cp:lastModifiedBy>anhtran</cp:lastModifiedBy>
  <cp:revision>10</cp:revision>
  <dcterms:created xsi:type="dcterms:W3CDTF">2021-08-04T02:20:02Z</dcterms:created>
  <dcterms:modified xsi:type="dcterms:W3CDTF">2021-08-04T02:20:02Z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1033-10.1.0.6757</vt:lpwstr>
  </property>
</Properties>
</file>