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1828165" y="2829560"/>
            <a:ext cx="8535035" cy="1198880"/>
          </a:xfrm>
          <a:prstGeom prst="rect">
            <a:avLst/>
          </a:prstGeom>
          <a:noFill/>
          <a:ln>
            <a:noFill/>
          </a:ln>
        </p:spPr>
        <p:txBody>
          <a:bodyPr wrap="none" rtlCol="0" anchor="t">
            <a:spAutoFit/>
          </a:bodyPr>
          <a:p>
            <a:pPr algn="ctr"/>
            <a:r>
              <a:rPr lang="en-US"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BÀI 9 - CON TRỎ</a:t>
            </a:r>
            <a:endParaRPr lang="en-US"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7650" y="149860"/>
            <a:ext cx="5745480" cy="368300"/>
          </a:xfrm>
          <a:prstGeom prst="rect">
            <a:avLst/>
          </a:prstGeom>
          <a:noFill/>
        </p:spPr>
        <p:txBody>
          <a:bodyPr wrap="none" rtlCol="0" anchor="t">
            <a:spAutoFit/>
          </a:bodyPr>
          <a:p>
            <a:r>
              <a:rPr lang="en-US" altLang="en-US" b="1">
                <a:sym typeface="+mn-ea"/>
              </a:rPr>
              <a:t>9.2.7. Khởi tạo mảng con trỏ trỏ đến chuỗi.</a:t>
            </a:r>
            <a:endParaRPr lang="en-US" b="1"/>
          </a:p>
        </p:txBody>
      </p:sp>
      <p:pic>
        <p:nvPicPr>
          <p:cNvPr id="5" name="Picture 4"/>
          <p:cNvPicPr>
            <a:picLocks noChangeAspect="1"/>
          </p:cNvPicPr>
          <p:nvPr/>
        </p:nvPicPr>
        <p:blipFill>
          <a:blip r:embed="rId1"/>
          <a:stretch>
            <a:fillRect/>
          </a:stretch>
        </p:blipFill>
        <p:spPr>
          <a:xfrm>
            <a:off x="6176010" y="149860"/>
            <a:ext cx="5674360" cy="5568315"/>
          </a:xfrm>
          <a:prstGeom prst="rect">
            <a:avLst/>
          </a:prstGeom>
        </p:spPr>
      </p:pic>
      <p:sp>
        <p:nvSpPr>
          <p:cNvPr id="6" name="Text Box 5"/>
          <p:cNvSpPr txBox="1"/>
          <p:nvPr/>
        </p:nvSpPr>
        <p:spPr>
          <a:xfrm>
            <a:off x="151765" y="518160"/>
            <a:ext cx="5936615" cy="1198880"/>
          </a:xfrm>
          <a:prstGeom prst="rect">
            <a:avLst/>
          </a:prstGeom>
          <a:noFill/>
        </p:spPr>
        <p:txBody>
          <a:bodyPr wrap="square" rtlCol="0" anchor="t">
            <a:spAutoFit/>
          </a:bodyPr>
          <a:p>
            <a:r>
              <a:rPr lang="en-US" b="1"/>
              <a:t>) Giải thích chương trình</a:t>
            </a:r>
            <a:endParaRPr lang="en-US"/>
          </a:p>
          <a:p>
            <a:r>
              <a:rPr lang="en-US"/>
              <a:t>Khai báo char *cthang[12] có ý nghĩa như sau: cthang là tên gọi, dấu * là kiểu con trỏ trỏ đến kí tự (char).</a:t>
            </a:r>
            <a:endParaRPr lang="en-US"/>
          </a:p>
        </p:txBody>
      </p:sp>
      <p:pic>
        <p:nvPicPr>
          <p:cNvPr id="7" name="Picture 6"/>
          <p:cNvPicPr>
            <a:picLocks noChangeAspect="1"/>
          </p:cNvPicPr>
          <p:nvPr/>
        </p:nvPicPr>
        <p:blipFill>
          <a:blip r:embed="rId2"/>
          <a:stretch>
            <a:fillRect/>
          </a:stretch>
        </p:blipFill>
        <p:spPr>
          <a:xfrm>
            <a:off x="393700" y="1717040"/>
            <a:ext cx="5454015" cy="4937125"/>
          </a:xfrm>
          <a:prstGeom prst="rect">
            <a:avLst/>
          </a:prstGeom>
        </p:spPr>
      </p:pic>
      <p:sp>
        <p:nvSpPr>
          <p:cNvPr id="8" name="Text Box 7"/>
          <p:cNvSpPr txBox="1"/>
          <p:nvPr/>
        </p:nvSpPr>
        <p:spPr>
          <a:xfrm>
            <a:off x="6088380" y="5890895"/>
            <a:ext cx="5674360" cy="645160"/>
          </a:xfrm>
          <a:prstGeom prst="rect">
            <a:avLst/>
          </a:prstGeom>
          <a:solidFill>
            <a:srgbClr val="FFFF00"/>
          </a:solidFill>
        </p:spPr>
        <p:txBody>
          <a:bodyPr wrap="square" rtlCol="0" anchor="t">
            <a:spAutoFit/>
          </a:bodyPr>
          <a:p>
            <a:r>
              <a:rPr lang="en-US" altLang="en-US"/>
              <a:t>=&gt;</a:t>
            </a:r>
            <a:r>
              <a:rPr lang="en-US"/>
              <a:t> Khởi tạo mảng các con trỏ trỏ đến các chuỗi chiếm ít bộ nhớ hơn khởi tạo mảng chuỗi.</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9240" y="189230"/>
            <a:ext cx="4518660" cy="368300"/>
          </a:xfrm>
          <a:prstGeom prst="rect">
            <a:avLst/>
          </a:prstGeom>
          <a:noFill/>
        </p:spPr>
        <p:txBody>
          <a:bodyPr wrap="none" rtlCol="0" anchor="t">
            <a:spAutoFit/>
          </a:bodyPr>
          <a:p>
            <a:r>
              <a:rPr lang="en-US" altLang="en-US" b="1">
                <a:sym typeface="+mn-ea"/>
              </a:rPr>
              <a:t>9.2.8. Xử lý con trỏ trỏ đến chuỗi.</a:t>
            </a:r>
            <a:endParaRPr lang="en-US" b="1"/>
          </a:p>
        </p:txBody>
      </p:sp>
      <p:pic>
        <p:nvPicPr>
          <p:cNvPr id="3" name="Picture 2"/>
          <p:cNvPicPr>
            <a:picLocks noChangeAspect="1"/>
          </p:cNvPicPr>
          <p:nvPr/>
        </p:nvPicPr>
        <p:blipFill>
          <a:blip r:embed="rId1"/>
          <a:stretch>
            <a:fillRect/>
          </a:stretch>
        </p:blipFill>
        <p:spPr>
          <a:xfrm>
            <a:off x="6575425" y="189230"/>
            <a:ext cx="5215890" cy="6508750"/>
          </a:xfrm>
          <a:prstGeom prst="rect">
            <a:avLst/>
          </a:prstGeom>
        </p:spPr>
      </p:pic>
      <p:cxnSp>
        <p:nvCxnSpPr>
          <p:cNvPr id="4" name="Straight Connector 3"/>
          <p:cNvCxnSpPr/>
          <p:nvPr/>
        </p:nvCxnSpPr>
        <p:spPr>
          <a:xfrm flipH="1">
            <a:off x="6155690" y="833755"/>
            <a:ext cx="17780" cy="539369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2"/>
          <a:stretch>
            <a:fillRect/>
          </a:stretch>
        </p:blipFill>
        <p:spPr>
          <a:xfrm>
            <a:off x="405130" y="5212080"/>
            <a:ext cx="5212080" cy="1485900"/>
          </a:xfrm>
          <a:prstGeom prst="rect">
            <a:avLst/>
          </a:prstGeom>
        </p:spPr>
      </p:pic>
      <p:sp>
        <p:nvSpPr>
          <p:cNvPr id="6" name="Text Box 5"/>
          <p:cNvSpPr txBox="1"/>
          <p:nvPr/>
        </p:nvSpPr>
        <p:spPr>
          <a:xfrm>
            <a:off x="191770" y="557530"/>
            <a:ext cx="5909310" cy="1476375"/>
          </a:xfrm>
          <a:prstGeom prst="rect">
            <a:avLst/>
          </a:prstGeom>
          <a:noFill/>
        </p:spPr>
        <p:txBody>
          <a:bodyPr wrap="square" rtlCol="0" anchor="t">
            <a:spAutoFit/>
          </a:bodyPr>
          <a:p>
            <a:r>
              <a:rPr lang="en-US" b="1"/>
              <a:t>) Giải thích chương trình</a:t>
            </a:r>
            <a:endParaRPr lang="en-US" b="1"/>
          </a:p>
          <a:p>
            <a:endParaRPr lang="en-US"/>
          </a:p>
          <a:p>
            <a:r>
              <a:rPr lang="en-US"/>
              <a:t>Trong chương trình dùng cả mảng chuỗi char cname[MAXNUM][MAXLEN] và mảng con trỏ trỏ đến chuỗi char *cptr[MAXNUM];.</a:t>
            </a:r>
            <a:endParaRPr lang="en-US"/>
          </a:p>
        </p:txBody>
      </p:sp>
      <p:pic>
        <p:nvPicPr>
          <p:cNvPr id="7" name="Picture 6"/>
          <p:cNvPicPr>
            <a:picLocks noChangeAspect="1"/>
          </p:cNvPicPr>
          <p:nvPr/>
        </p:nvPicPr>
        <p:blipFill>
          <a:blip r:embed="rId3"/>
          <a:stretch>
            <a:fillRect/>
          </a:stretch>
        </p:blipFill>
        <p:spPr>
          <a:xfrm>
            <a:off x="269240" y="2033905"/>
            <a:ext cx="5483860" cy="29927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1145" y="189865"/>
            <a:ext cx="4043680" cy="368300"/>
          </a:xfrm>
          <a:prstGeom prst="rect">
            <a:avLst/>
          </a:prstGeom>
          <a:noFill/>
        </p:spPr>
        <p:txBody>
          <a:bodyPr wrap="none" rtlCol="0" anchor="t">
            <a:spAutoFit/>
          </a:bodyPr>
          <a:p>
            <a:r>
              <a:rPr lang="en-US" altLang="en-US" b="1">
                <a:sym typeface="+mn-ea"/>
              </a:rPr>
              <a:t>9.2.9. Con trỏ trỏ đến con trỏ.</a:t>
            </a:r>
            <a:endParaRPr lang="en-US" b="1"/>
          </a:p>
        </p:txBody>
      </p:sp>
      <p:pic>
        <p:nvPicPr>
          <p:cNvPr id="3" name="Picture 2"/>
          <p:cNvPicPr>
            <a:picLocks noChangeAspect="1"/>
          </p:cNvPicPr>
          <p:nvPr/>
        </p:nvPicPr>
        <p:blipFill>
          <a:blip r:embed="rId1"/>
          <a:stretch>
            <a:fillRect/>
          </a:stretch>
        </p:blipFill>
        <p:spPr>
          <a:xfrm>
            <a:off x="5207000" y="124460"/>
            <a:ext cx="6441440" cy="5270500"/>
          </a:xfrm>
          <a:prstGeom prst="rect">
            <a:avLst/>
          </a:prstGeom>
        </p:spPr>
      </p:pic>
      <p:pic>
        <p:nvPicPr>
          <p:cNvPr id="4" name="Picture 3"/>
          <p:cNvPicPr>
            <a:picLocks noChangeAspect="1"/>
          </p:cNvPicPr>
          <p:nvPr/>
        </p:nvPicPr>
        <p:blipFill>
          <a:blip r:embed="rId2"/>
          <a:stretch>
            <a:fillRect/>
          </a:stretch>
        </p:blipFill>
        <p:spPr>
          <a:xfrm>
            <a:off x="5207000" y="5394960"/>
            <a:ext cx="6451600" cy="1308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4862195" y="52070"/>
            <a:ext cx="2468245" cy="6623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en-US" b="1">
                <a:sym typeface="+mn-ea"/>
              </a:rPr>
              <a:t>9.3 BÀI TẬP</a:t>
            </a:r>
            <a:endParaRPr lang="en-US"/>
          </a:p>
        </p:txBody>
      </p:sp>
      <p:sp>
        <p:nvSpPr>
          <p:cNvPr id="3" name="Text Box 2"/>
          <p:cNvSpPr txBox="1"/>
          <p:nvPr/>
        </p:nvSpPr>
        <p:spPr>
          <a:xfrm>
            <a:off x="2453005" y="1071880"/>
            <a:ext cx="7285355" cy="368300"/>
          </a:xfrm>
          <a:prstGeom prst="rect">
            <a:avLst/>
          </a:prstGeom>
          <a:noFill/>
        </p:spPr>
        <p:txBody>
          <a:bodyPr wrap="square" rtlCol="0" anchor="t">
            <a:spAutoFit/>
          </a:bodyPr>
          <a:p>
            <a:r>
              <a:rPr lang="en-US" i="1"/>
              <a:t>Làm lại các bài tập ở bài Mảng và chuỗi sử dụng biến con trỏ.</a:t>
            </a:r>
            <a:endParaRPr lang="en-US"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8835" y="1331595"/>
            <a:ext cx="10332720" cy="922020"/>
          </a:xfrm>
          <a:prstGeom prst="rect">
            <a:avLst/>
          </a:prstGeom>
          <a:noFill/>
        </p:spPr>
        <p:txBody>
          <a:bodyPr wrap="square" rtlCol="0" anchor="t">
            <a:spAutoFit/>
          </a:bodyPr>
          <a:p>
            <a:r>
              <a:rPr lang="en-US"/>
              <a:t>Hàm strcmp() trong C được sử dụng để so sánh 2 chuỗi. Nếu hàm strcmp(str1, str2) trả về 0 thì 2 chuỗi bằng nhau, lớn hơn 0 thì chuỗi str1 lớn hơn chuỗi str2 và ngược lại nếu nhỏ hơn 0 thì chuỗi str1 nhỏ hơn str2.</a:t>
            </a:r>
            <a:endParaRPr lang="en-US"/>
          </a:p>
        </p:txBody>
      </p:sp>
      <p:sp>
        <p:nvSpPr>
          <p:cNvPr id="3" name="Text Box 2"/>
          <p:cNvSpPr txBox="1"/>
          <p:nvPr/>
        </p:nvSpPr>
        <p:spPr>
          <a:xfrm>
            <a:off x="5180965" y="60325"/>
            <a:ext cx="1649095" cy="583565"/>
          </a:xfrm>
          <a:prstGeom prst="rect">
            <a:avLst/>
          </a:prstGeom>
          <a:noFill/>
        </p:spPr>
        <p:txBody>
          <a:bodyPr wrap="square" rtlCol="0">
            <a:spAutoFit/>
          </a:bodyPr>
          <a:p>
            <a:r>
              <a:rPr lang="" altLang="en-US" sz="3200" b="1">
                <a:solidFill>
                  <a:srgbClr val="FF0000"/>
                </a:solidFill>
              </a:rPr>
              <a:t>LƯU Ý</a:t>
            </a:r>
            <a:endParaRPr lang="" altLang="en-US" sz="32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5360" y="1444625"/>
            <a:ext cx="5161915" cy="3969385"/>
          </a:xfrm>
          <a:prstGeom prst="rect">
            <a:avLst/>
          </a:prstGeom>
          <a:noFill/>
        </p:spPr>
        <p:txBody>
          <a:bodyPr wrap="square" rtlCol="0">
            <a:spAutoFit/>
          </a:bodyPr>
          <a:p>
            <a:r>
              <a:rPr lang="en-US" altLang="en-US" b="1"/>
              <a:t>9.1 MỤC TIÊU</a:t>
            </a:r>
            <a:endParaRPr lang="en-US" altLang="en-US" b="1"/>
          </a:p>
          <a:p>
            <a:endParaRPr lang="en-US" altLang="en-US" b="1"/>
          </a:p>
          <a:p>
            <a:r>
              <a:rPr lang="en-US" altLang="en-US" b="1"/>
              <a:t>9.2 NỘI DUNG</a:t>
            </a:r>
            <a:endParaRPr lang="en-US" altLang="en-US"/>
          </a:p>
          <a:p>
            <a:r>
              <a:rPr lang="en-US" altLang="en-US"/>
              <a:t>9.2.1. Con trỏ?</a:t>
            </a:r>
            <a:endParaRPr lang="en-US" altLang="en-US"/>
          </a:p>
          <a:p>
            <a:r>
              <a:rPr lang="en-US" altLang="en-US"/>
              <a:t>9.2.2. Khai báo biến con trỏ.</a:t>
            </a:r>
            <a:endParaRPr lang="en-US" altLang="en-US"/>
          </a:p>
          <a:p>
            <a:r>
              <a:rPr lang="en-US" altLang="en-US"/>
              <a:t>9.2.3. Truyền địa chỉ sang hàm.</a:t>
            </a:r>
            <a:endParaRPr lang="en-US" altLang="en-US"/>
          </a:p>
          <a:p>
            <a:r>
              <a:rPr lang="en-US" altLang="en-US"/>
              <a:t>9.2.4. Con trỏ và mảng.</a:t>
            </a:r>
            <a:endParaRPr lang="en-US" altLang="en-US"/>
          </a:p>
          <a:p>
            <a:r>
              <a:rPr lang="en-US" altLang="en-US"/>
              <a:t>9.2.5. Con trỏ đến mảng trong hàm.</a:t>
            </a:r>
            <a:endParaRPr lang="en-US" altLang="en-US"/>
          </a:p>
          <a:p>
            <a:r>
              <a:rPr lang="en-US" altLang="en-US"/>
              <a:t>9.2.6. Con trỏ và chuỗi.</a:t>
            </a:r>
            <a:endParaRPr lang="en-US" altLang="en-US"/>
          </a:p>
          <a:p>
            <a:r>
              <a:rPr lang="en-US" altLang="en-US"/>
              <a:t>9.2.7. Khởi tạo mảng con trỏ trỏ đến chuỗi.</a:t>
            </a:r>
            <a:endParaRPr lang="en-US" altLang="en-US"/>
          </a:p>
          <a:p>
            <a:r>
              <a:rPr lang="en-US" altLang="en-US"/>
              <a:t>9.2.8. Xử lý con trỏ trỏ đến chuỗi.</a:t>
            </a:r>
            <a:endParaRPr lang="en-US" altLang="en-US"/>
          </a:p>
          <a:p>
            <a:r>
              <a:rPr lang="en-US" altLang="en-US"/>
              <a:t>9.2.9. Con trỏ trỏ đến con trỏ.</a:t>
            </a:r>
            <a:endParaRPr lang="en-US" altLang="en-US"/>
          </a:p>
          <a:p>
            <a:endParaRPr lang="en-US" altLang="en-US" b="1"/>
          </a:p>
          <a:p>
            <a:r>
              <a:rPr lang="en-US" altLang="en-US" b="1"/>
              <a:t>9.3 BÀI TẬP</a:t>
            </a:r>
            <a:endParaRPr lang="en-US"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4862195" y="52070"/>
            <a:ext cx="2468245" cy="6623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en-US" b="1">
                <a:sym typeface="+mn-ea"/>
              </a:rPr>
              <a:t>9.1 MỤC TIÊU</a:t>
            </a:r>
            <a:endParaRPr lang="en-US"/>
          </a:p>
        </p:txBody>
      </p:sp>
      <p:sp>
        <p:nvSpPr>
          <p:cNvPr id="3" name="Text Box 2"/>
          <p:cNvSpPr txBox="1"/>
          <p:nvPr/>
        </p:nvSpPr>
        <p:spPr>
          <a:xfrm>
            <a:off x="2936240" y="2414270"/>
            <a:ext cx="6320155" cy="2030095"/>
          </a:xfrm>
          <a:prstGeom prst="rect">
            <a:avLst/>
          </a:prstGeom>
          <a:noFill/>
        </p:spPr>
        <p:txBody>
          <a:bodyPr wrap="square" rtlCol="0" anchor="t">
            <a:spAutoFit/>
          </a:bodyPr>
          <a:p>
            <a:r>
              <a:rPr lang="en-US"/>
              <a:t>Sau khi hoàn tất bài này học viên sẽ hiểu và vận dụng các kiến thức kĩ năng cơ bản sau:</a:t>
            </a:r>
            <a:endParaRPr lang="en-US"/>
          </a:p>
          <a:p>
            <a:endParaRPr lang="en-US"/>
          </a:p>
          <a:p>
            <a:r>
              <a:rPr lang="en-US"/>
              <a:t>- Ý nghĩa, cách khai báo con trỏ</a:t>
            </a:r>
            <a:endParaRPr lang="en-US"/>
          </a:p>
          <a:p>
            <a:r>
              <a:rPr lang="en-US"/>
              <a:t>- Sử dụng con trỏ trong mảng, chuỗi</a:t>
            </a:r>
            <a:endParaRPr lang="en-US"/>
          </a:p>
          <a:p>
            <a:r>
              <a:rPr lang="en-US"/>
              <a:t>- Truyền mảng và chuỗi giữa các hàm qua con trỏ</a:t>
            </a:r>
            <a:endParaRPr lang="en-US"/>
          </a:p>
          <a:p>
            <a:r>
              <a:rPr lang="en-US"/>
              <a:t>- Xử lý mảng dễ dàng qua con trỏ</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4862195" y="52070"/>
            <a:ext cx="2468245" cy="6623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en-US" b="1">
                <a:sym typeface="+mn-ea"/>
              </a:rPr>
              <a:t>9.2 NỘI DUNG</a:t>
            </a:r>
            <a:endParaRPr lang="en-US"/>
          </a:p>
        </p:txBody>
      </p:sp>
      <p:sp>
        <p:nvSpPr>
          <p:cNvPr id="3" name="Text Box 2"/>
          <p:cNvSpPr txBox="1"/>
          <p:nvPr/>
        </p:nvSpPr>
        <p:spPr>
          <a:xfrm>
            <a:off x="212090" y="714375"/>
            <a:ext cx="2077720" cy="368300"/>
          </a:xfrm>
          <a:prstGeom prst="rect">
            <a:avLst/>
          </a:prstGeom>
          <a:noFill/>
        </p:spPr>
        <p:txBody>
          <a:bodyPr wrap="none" rtlCol="0" anchor="t">
            <a:spAutoFit/>
          </a:bodyPr>
          <a:p>
            <a:r>
              <a:rPr lang="en-US" altLang="en-US" b="1">
                <a:sym typeface="+mn-ea"/>
              </a:rPr>
              <a:t>9.2.1. Con trỏ?</a:t>
            </a:r>
            <a:endParaRPr lang="en-US" b="1"/>
          </a:p>
        </p:txBody>
      </p:sp>
      <p:sp>
        <p:nvSpPr>
          <p:cNvPr id="4" name="Text Box 3"/>
          <p:cNvSpPr txBox="1"/>
          <p:nvPr/>
        </p:nvSpPr>
        <p:spPr>
          <a:xfrm>
            <a:off x="644525" y="1167130"/>
            <a:ext cx="10669905" cy="645160"/>
          </a:xfrm>
          <a:prstGeom prst="rect">
            <a:avLst/>
          </a:prstGeom>
          <a:noFill/>
        </p:spPr>
        <p:txBody>
          <a:bodyPr wrap="square" rtlCol="0" anchor="t">
            <a:spAutoFit/>
          </a:bodyPr>
          <a:p>
            <a:r>
              <a:rPr lang="en-US"/>
              <a:t>Con trỏ dùng để truy cập biến thông qua địa chỉ biến và chương trình tham khảo biến gián tiếp qua địa chỉ này.</a:t>
            </a:r>
            <a:endParaRPr lang="en-US"/>
          </a:p>
        </p:txBody>
      </p:sp>
      <p:sp>
        <p:nvSpPr>
          <p:cNvPr id="5" name="Text Box 4"/>
          <p:cNvSpPr txBox="1"/>
          <p:nvPr/>
        </p:nvSpPr>
        <p:spPr>
          <a:xfrm>
            <a:off x="212090" y="1812290"/>
            <a:ext cx="3844290" cy="368300"/>
          </a:xfrm>
          <a:prstGeom prst="rect">
            <a:avLst/>
          </a:prstGeom>
          <a:noFill/>
        </p:spPr>
        <p:txBody>
          <a:bodyPr wrap="none" rtlCol="0" anchor="t">
            <a:spAutoFit/>
          </a:bodyPr>
          <a:p>
            <a:r>
              <a:rPr lang="en-US" altLang="en-US" b="1">
                <a:sym typeface="+mn-ea"/>
              </a:rPr>
              <a:t>9.2.2. Khai báo biến con trỏ.</a:t>
            </a:r>
            <a:endParaRPr lang="en-US" b="1"/>
          </a:p>
        </p:txBody>
      </p:sp>
      <p:pic>
        <p:nvPicPr>
          <p:cNvPr id="6" name="Picture 5"/>
          <p:cNvPicPr>
            <a:picLocks noChangeAspect="1"/>
          </p:cNvPicPr>
          <p:nvPr/>
        </p:nvPicPr>
        <p:blipFill>
          <a:blip r:embed="rId1"/>
          <a:stretch>
            <a:fillRect/>
          </a:stretch>
        </p:blipFill>
        <p:spPr>
          <a:xfrm>
            <a:off x="5021580" y="1812290"/>
            <a:ext cx="6292850" cy="4801235"/>
          </a:xfrm>
          <a:prstGeom prst="rect">
            <a:avLst/>
          </a:prstGeom>
        </p:spPr>
      </p:pic>
      <p:sp>
        <p:nvSpPr>
          <p:cNvPr id="7" name="Text Box 6"/>
          <p:cNvSpPr txBox="1"/>
          <p:nvPr/>
        </p:nvSpPr>
        <p:spPr>
          <a:xfrm>
            <a:off x="224155" y="2341245"/>
            <a:ext cx="4638040" cy="2306955"/>
          </a:xfrm>
          <a:prstGeom prst="rect">
            <a:avLst/>
          </a:prstGeom>
          <a:noFill/>
        </p:spPr>
        <p:txBody>
          <a:bodyPr wrap="square" rtlCol="0" anchor="t">
            <a:spAutoFit/>
          </a:bodyPr>
          <a:p>
            <a:r>
              <a:rPr lang="en-US" b="1"/>
              <a:t>) Giải thích chương trình</a:t>
            </a:r>
            <a:endParaRPr lang="en-US" b="1"/>
          </a:p>
          <a:p>
            <a:endParaRPr lang="en-US" b="1"/>
          </a:p>
          <a:p>
            <a:r>
              <a:rPr lang="en-US"/>
              <a:t>Khai báo ở dòng 9 cấp phát 2 bytes để lưu giữ địa chỉ của biến nguyên và vùng nhớ đó có tên là px, tương tự cho py. Dấu * cho biết biến này chứa địa chỉ chứ không phải giá trị, int cho biết địa chỉ đó sẽ trỏ đến các biến nguyên.</a:t>
            </a:r>
            <a:endParaRPr lang="en-US"/>
          </a:p>
        </p:txBody>
      </p:sp>
      <p:sp>
        <p:nvSpPr>
          <p:cNvPr id="8" name="Text Box 7"/>
          <p:cNvSpPr txBox="1"/>
          <p:nvPr/>
        </p:nvSpPr>
        <p:spPr>
          <a:xfrm>
            <a:off x="263525" y="4648200"/>
            <a:ext cx="4559300" cy="1753235"/>
          </a:xfrm>
          <a:prstGeom prst="rect">
            <a:avLst/>
          </a:prstGeom>
          <a:solidFill>
            <a:srgbClr val="FFFF00"/>
          </a:solidFill>
        </p:spPr>
        <p:txBody>
          <a:bodyPr wrap="square" rtlCol="0" anchor="t">
            <a:spAutoFit/>
          </a:bodyPr>
          <a:p>
            <a:r>
              <a:rPr lang="en-US" altLang="en-US" b="1">
                <a:solidFill>
                  <a:srgbClr val="FF0000"/>
                </a:solidFill>
              </a:rPr>
              <a:t>Lưu ý:</a:t>
            </a:r>
            <a:r>
              <a:rPr lang="en-US" altLang="en-US"/>
              <a:t> </a:t>
            </a:r>
            <a:r>
              <a:rPr lang="en-US"/>
              <a:t>Ví dụ trên cho thấy *px và *py là 2 biến con trỏ trỏ đến địa chỉ của 2 biến ix và iy (dòng 11 và 12),vì vậy khi nội dung của biến con trỏ *px và *py thay đổi thì nội dung của ix, iy cũng thay đổi theo.</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954530" y="739775"/>
            <a:ext cx="8282305" cy="5378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910" y="163830"/>
            <a:ext cx="4220845" cy="368300"/>
          </a:xfrm>
          <a:prstGeom prst="rect">
            <a:avLst/>
          </a:prstGeom>
          <a:noFill/>
        </p:spPr>
        <p:txBody>
          <a:bodyPr wrap="none" rtlCol="0" anchor="t">
            <a:spAutoFit/>
          </a:bodyPr>
          <a:p>
            <a:r>
              <a:rPr lang="en-US" altLang="en-US" b="1">
                <a:sym typeface="+mn-ea"/>
              </a:rPr>
              <a:t>9.2.3. Truyền địa chỉ sang hàm.</a:t>
            </a:r>
            <a:endParaRPr lang="en-US" b="1"/>
          </a:p>
        </p:txBody>
      </p:sp>
      <p:pic>
        <p:nvPicPr>
          <p:cNvPr id="3" name="Picture 2"/>
          <p:cNvPicPr>
            <a:picLocks noChangeAspect="1"/>
          </p:cNvPicPr>
          <p:nvPr/>
        </p:nvPicPr>
        <p:blipFill>
          <a:blip r:embed="rId1"/>
          <a:stretch>
            <a:fillRect/>
          </a:stretch>
        </p:blipFill>
        <p:spPr>
          <a:xfrm>
            <a:off x="4841240" y="465455"/>
            <a:ext cx="6921500" cy="4864100"/>
          </a:xfrm>
          <a:prstGeom prst="rect">
            <a:avLst/>
          </a:prstGeom>
        </p:spPr>
      </p:pic>
      <p:pic>
        <p:nvPicPr>
          <p:cNvPr id="4" name="Picture 3"/>
          <p:cNvPicPr>
            <a:picLocks noChangeAspect="1"/>
          </p:cNvPicPr>
          <p:nvPr/>
        </p:nvPicPr>
        <p:blipFill>
          <a:blip r:embed="rId2"/>
          <a:stretch>
            <a:fillRect/>
          </a:stretch>
        </p:blipFill>
        <p:spPr>
          <a:xfrm>
            <a:off x="4845685" y="5329555"/>
            <a:ext cx="6917055" cy="876935"/>
          </a:xfrm>
          <a:prstGeom prst="rect">
            <a:avLst/>
          </a:prstGeom>
        </p:spPr>
      </p:pic>
      <p:sp>
        <p:nvSpPr>
          <p:cNvPr id="5" name="Text Box 4"/>
          <p:cNvSpPr txBox="1"/>
          <p:nvPr/>
        </p:nvSpPr>
        <p:spPr>
          <a:xfrm>
            <a:off x="168910" y="1432560"/>
            <a:ext cx="4676775" cy="4523105"/>
          </a:xfrm>
          <a:prstGeom prst="rect">
            <a:avLst/>
          </a:prstGeom>
          <a:noFill/>
          <a:ln>
            <a:noFill/>
          </a:ln>
          <a:extLst>
            <a:ext uri="{909E8E84-426E-40DD-AFC4-6F175D3DCCD1}">
              <a14:hiddenFill xmlns:a14="http://schemas.microsoft.com/office/drawing/2010/main">
                <a:solidFill>
                  <a:srgbClr val="FFFF00"/>
                </a:solidFill>
              </a14:hiddenFill>
            </a:ext>
          </a:extLst>
        </p:spPr>
        <p:txBody>
          <a:bodyPr wrap="square" rtlCol="0" anchor="t">
            <a:spAutoFit/>
          </a:bodyPr>
          <a:p>
            <a:r>
              <a:rPr lang="en-US" b="1"/>
              <a:t>) Giải thích chương trình</a:t>
            </a:r>
            <a:endParaRPr lang="en-US" b="1"/>
          </a:p>
          <a:p>
            <a:endParaRPr lang="en-US"/>
          </a:p>
          <a:p>
            <a:r>
              <a:rPr lang="en-US"/>
              <a:t>Ở dòng 9, </a:t>
            </a:r>
            <a:r>
              <a:rPr lang="en-US">
                <a:solidFill>
                  <a:srgbClr val="FFFF00"/>
                </a:solidFill>
              </a:rPr>
              <a:t>gọi hàm init truyền 2 tham số là địa chỉ của biến ix và iy, nên khi nội dung của 2 biến con trỏ *px và *py thay đổi thì ix và iy của chương trình chính cũng thay đổi theo</a:t>
            </a:r>
            <a:r>
              <a:rPr lang="en-US"/>
              <a:t>. </a:t>
            </a:r>
            <a:endParaRPr lang="en-US"/>
          </a:p>
          <a:p>
            <a:endParaRPr lang="en-US"/>
          </a:p>
          <a:p>
            <a:r>
              <a:rPr lang="en-US"/>
              <a:t>Hàm main(void) đã sử dụng cách truy cập biến khác với hàm init, hàm main(void) gọi chúng là ix, iy còn hàm init gọi chúng là *px, *py. </a:t>
            </a:r>
            <a:endParaRPr lang="en-US"/>
          </a:p>
          <a:p>
            <a:r>
              <a:rPr lang="en-US"/>
              <a:t>Hàm init đọc giá trị của biến con trỏ *px, *py từ vùng địa chỉ của chương trình gọi, sau khi thực hiện và trả kết quả về chương trình gọi.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6535" y="150495"/>
            <a:ext cx="3213100" cy="368300"/>
          </a:xfrm>
          <a:prstGeom prst="rect">
            <a:avLst/>
          </a:prstGeom>
          <a:noFill/>
        </p:spPr>
        <p:txBody>
          <a:bodyPr wrap="none" rtlCol="0" anchor="t">
            <a:spAutoFit/>
          </a:bodyPr>
          <a:p>
            <a:r>
              <a:rPr lang="en-US" altLang="en-US" b="1">
                <a:sym typeface="+mn-ea"/>
              </a:rPr>
              <a:t>9.2.4. Con trỏ và mảng.</a:t>
            </a:r>
            <a:endParaRPr lang="en-US" b="1"/>
          </a:p>
        </p:txBody>
      </p:sp>
      <p:sp>
        <p:nvSpPr>
          <p:cNvPr id="3" name="Text Box 2"/>
          <p:cNvSpPr txBox="1"/>
          <p:nvPr/>
        </p:nvSpPr>
        <p:spPr>
          <a:xfrm>
            <a:off x="865505" y="518795"/>
            <a:ext cx="7706360" cy="368300"/>
          </a:xfrm>
          <a:prstGeom prst="rect">
            <a:avLst/>
          </a:prstGeom>
          <a:noFill/>
        </p:spPr>
        <p:txBody>
          <a:bodyPr wrap="square" rtlCol="0" anchor="t">
            <a:spAutoFit/>
          </a:bodyPr>
          <a:p>
            <a:r>
              <a:rPr lang="en-US" u="sng"/>
              <a:t>Ví dụ 3:</a:t>
            </a:r>
            <a:r>
              <a:rPr lang="en-US"/>
              <a:t> Khai báo mảng sau int num[] = {23, 54, 16, 72, 16, 84};</a:t>
            </a:r>
            <a:endParaRPr lang="en-US"/>
          </a:p>
        </p:txBody>
      </p:sp>
      <p:sp>
        <p:nvSpPr>
          <p:cNvPr id="4" name="Text Box 3"/>
          <p:cNvSpPr txBox="1"/>
          <p:nvPr/>
        </p:nvSpPr>
        <p:spPr>
          <a:xfrm>
            <a:off x="865505" y="1101090"/>
            <a:ext cx="7705725" cy="2306955"/>
          </a:xfrm>
          <a:prstGeom prst="rect">
            <a:avLst/>
          </a:prstGeom>
          <a:noFill/>
        </p:spPr>
        <p:txBody>
          <a:bodyPr wrap="square" rtlCol="0" anchor="t">
            <a:spAutoFit/>
          </a:bodyPr>
          <a:p>
            <a:r>
              <a:rPr lang="en-US"/>
              <a:t>Như đã nghiên cứu cách tham chiếu đến phần tử mảng thứ 5 là num[4], còn với kiểu con trỏ là *(num + 4).</a:t>
            </a:r>
            <a:endParaRPr lang="en-US"/>
          </a:p>
          <a:p>
            <a:endParaRPr lang="en-US"/>
          </a:p>
          <a:p>
            <a:r>
              <a:rPr lang="en-US"/>
              <a:t>Nghĩa là num[4] tương đương với *(num + 4) và cách truy cập nội dung như nhau.</a:t>
            </a:r>
            <a:endParaRPr lang="en-US"/>
          </a:p>
          <a:p>
            <a:endParaRPr lang="en-US"/>
          </a:p>
          <a:p>
            <a:r>
              <a:rPr lang="en-US"/>
              <a:t>Tương tự như vậy, cách tham khảo địa chỉ của phần tử mảng là &amp;num[4] tương đương với num + 4.</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7170" y="189865"/>
            <a:ext cx="4810125" cy="368300"/>
          </a:xfrm>
          <a:prstGeom prst="rect">
            <a:avLst/>
          </a:prstGeom>
          <a:noFill/>
        </p:spPr>
        <p:txBody>
          <a:bodyPr wrap="none" rtlCol="0" anchor="t">
            <a:spAutoFit/>
          </a:bodyPr>
          <a:p>
            <a:r>
              <a:rPr lang="en-US" altLang="en-US" b="1">
                <a:sym typeface="+mn-ea"/>
              </a:rPr>
              <a:t>9.2.5. Con trỏ đến mảng trong hàm.</a:t>
            </a:r>
            <a:endParaRPr lang="en-US" b="1"/>
          </a:p>
        </p:txBody>
      </p:sp>
      <p:pic>
        <p:nvPicPr>
          <p:cNvPr id="3" name="Picture 2"/>
          <p:cNvPicPr>
            <a:picLocks noChangeAspect="1"/>
          </p:cNvPicPr>
          <p:nvPr/>
        </p:nvPicPr>
        <p:blipFill>
          <a:blip r:embed="rId1"/>
          <a:stretch>
            <a:fillRect/>
          </a:stretch>
        </p:blipFill>
        <p:spPr>
          <a:xfrm>
            <a:off x="6017260" y="558165"/>
            <a:ext cx="5955030" cy="5746750"/>
          </a:xfrm>
          <a:prstGeom prst="rect">
            <a:avLst/>
          </a:prstGeom>
        </p:spPr>
      </p:pic>
      <p:sp>
        <p:nvSpPr>
          <p:cNvPr id="4" name="Text Box 3"/>
          <p:cNvSpPr txBox="1"/>
          <p:nvPr/>
        </p:nvSpPr>
        <p:spPr>
          <a:xfrm>
            <a:off x="78740" y="558165"/>
            <a:ext cx="5938520" cy="2030095"/>
          </a:xfrm>
          <a:prstGeom prst="rect">
            <a:avLst/>
          </a:prstGeom>
          <a:noFill/>
        </p:spPr>
        <p:txBody>
          <a:bodyPr wrap="square" rtlCol="0" anchor="t">
            <a:spAutoFit/>
          </a:bodyPr>
          <a:p>
            <a:r>
              <a:rPr lang="en-US" b="1"/>
              <a:t>) Giải thích chương trình</a:t>
            </a:r>
            <a:endParaRPr lang="en-US"/>
          </a:p>
          <a:p>
            <a:r>
              <a:rPr lang="en-US"/>
              <a:t>Hàm gán địa chỉ của mảng vào biến con trỏ ptr, kích thước vào biến inum và hằng số vào biến ia. Sau đó dùng vòng lặp để cộng hằng vào từng phần tử của mảng.</a:t>
            </a:r>
            <a:endParaRPr lang="en-US"/>
          </a:p>
          <a:p>
            <a:r>
              <a:rPr lang="en-US"/>
              <a:t>Giả sử địa chỉ của ia là 245 khi truyền vào hàm add qua ptr, ptr sẽ có giá trị = 245</a:t>
            </a:r>
            <a:endParaRPr lang="en-US"/>
          </a:p>
        </p:txBody>
      </p:sp>
      <p:pic>
        <p:nvPicPr>
          <p:cNvPr id="5" name="Picture 4"/>
          <p:cNvPicPr>
            <a:picLocks noChangeAspect="1"/>
          </p:cNvPicPr>
          <p:nvPr/>
        </p:nvPicPr>
        <p:blipFill>
          <a:blip r:embed="rId2"/>
          <a:stretch>
            <a:fillRect/>
          </a:stretch>
        </p:blipFill>
        <p:spPr>
          <a:xfrm>
            <a:off x="217170" y="2588260"/>
            <a:ext cx="5503545" cy="3717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645" y="202565"/>
            <a:ext cx="3189605" cy="368300"/>
          </a:xfrm>
          <a:prstGeom prst="rect">
            <a:avLst/>
          </a:prstGeom>
          <a:noFill/>
        </p:spPr>
        <p:txBody>
          <a:bodyPr wrap="none" rtlCol="0" anchor="t">
            <a:spAutoFit/>
          </a:bodyPr>
          <a:p>
            <a:r>
              <a:rPr lang="en-US" altLang="en-US" b="1">
                <a:sym typeface="+mn-ea"/>
              </a:rPr>
              <a:t>9.2.6. Con trỏ và chuỗi.</a:t>
            </a:r>
            <a:endParaRPr lang="en-US" b="1"/>
          </a:p>
        </p:txBody>
      </p:sp>
      <p:pic>
        <p:nvPicPr>
          <p:cNvPr id="3" name="Picture 2"/>
          <p:cNvPicPr>
            <a:picLocks noChangeAspect="1"/>
          </p:cNvPicPr>
          <p:nvPr/>
        </p:nvPicPr>
        <p:blipFill>
          <a:blip r:embed="rId1"/>
          <a:stretch>
            <a:fillRect/>
          </a:stretch>
        </p:blipFill>
        <p:spPr>
          <a:xfrm>
            <a:off x="5899150" y="962660"/>
            <a:ext cx="5950585" cy="4762500"/>
          </a:xfrm>
          <a:prstGeom prst="rect">
            <a:avLst/>
          </a:prstGeom>
        </p:spPr>
      </p:pic>
      <p:sp>
        <p:nvSpPr>
          <p:cNvPr id="4" name="Text Box 3"/>
          <p:cNvSpPr txBox="1"/>
          <p:nvPr/>
        </p:nvSpPr>
        <p:spPr>
          <a:xfrm>
            <a:off x="207645" y="570865"/>
            <a:ext cx="5044440" cy="3138170"/>
          </a:xfrm>
          <a:prstGeom prst="rect">
            <a:avLst/>
          </a:prstGeom>
          <a:noFill/>
        </p:spPr>
        <p:txBody>
          <a:bodyPr wrap="square" rtlCol="0" anchor="t">
            <a:spAutoFit/>
          </a:bodyPr>
          <a:p>
            <a:r>
              <a:rPr lang="en-US" b="1"/>
              <a:t>) Giải thích chương trình</a:t>
            </a:r>
            <a:endParaRPr lang="en-US"/>
          </a:p>
          <a:p>
            <a:r>
              <a:rPr lang="en-US"/>
              <a:t>cgreeting là biến con trỏ được khởi tạo bằng phát biểu char *cgreeting = "Chao ban" thay vì char cgreeting[] = "Chao ban". Cả hai cách đều cho cùng kết quả và đều dành số byte cho chuỗi kèm theo kí tự null. </a:t>
            </a:r>
            <a:endParaRPr lang="en-US"/>
          </a:p>
          <a:p>
            <a:r>
              <a:rPr lang="en-US"/>
              <a:t>Đối với mảng địa chỉ của kí tự đầu tiên của mảng sẽ là tên mảng, còn</a:t>
            </a:r>
            <a:endParaRPr lang="en-US"/>
          </a:p>
          <a:p>
            <a:r>
              <a:rPr lang="en-US"/>
              <a:t>con trỏ sẽ có thêm biến con trỏ trỏ đến tên cgreeting.</a:t>
            </a:r>
            <a:endParaRPr lang="en-US"/>
          </a:p>
        </p:txBody>
      </p:sp>
      <p:pic>
        <p:nvPicPr>
          <p:cNvPr id="5" name="Picture 4"/>
          <p:cNvPicPr>
            <a:picLocks noChangeAspect="1"/>
          </p:cNvPicPr>
          <p:nvPr/>
        </p:nvPicPr>
        <p:blipFill>
          <a:blip r:embed="rId2"/>
          <a:stretch>
            <a:fillRect/>
          </a:stretch>
        </p:blipFill>
        <p:spPr>
          <a:xfrm>
            <a:off x="207645" y="3709035"/>
            <a:ext cx="5519420" cy="26943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3494</Words>
  <Application>WPS Presentation</Application>
  <PresentationFormat>Widescreen</PresentationFormat>
  <Paragraphs>95</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Calibri</vt:lpstr>
      <vt:lpstr>DejaVu Sans</vt:lpstr>
      <vt:lpstr>微软雅黑</vt:lpstr>
      <vt:lpstr>Droid Sans Fallback</vt:lpstr>
      <vt:lpstr/>
      <vt:lpstr>Arial Unicode MS</vt:lpstr>
      <vt:lpstr>Calibri Light</vt:lpstr>
      <vt:lpstr>Standard Symbols PS</vt:lpstr>
      <vt:lpstr>Gubbi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4</cp:revision>
  <dcterms:created xsi:type="dcterms:W3CDTF">2021-08-09T04:38:11Z</dcterms:created>
  <dcterms:modified xsi:type="dcterms:W3CDTF">2021-08-09T04:38:11Z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