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 id="2147483708" r:id="rId2"/>
  </p:sldMasterIdLst>
  <p:notesMasterIdLst>
    <p:notesMasterId r:id="rId28"/>
  </p:notesMasterIdLst>
  <p:sldIdLst>
    <p:sldId id="256" r:id="rId3"/>
    <p:sldId id="257" r:id="rId4"/>
    <p:sldId id="258" r:id="rId5"/>
    <p:sldId id="259" r:id="rId6"/>
    <p:sldId id="263" r:id="rId7"/>
    <p:sldId id="261" r:id="rId8"/>
    <p:sldId id="262" r:id="rId9"/>
    <p:sldId id="264" r:id="rId10"/>
    <p:sldId id="265" r:id="rId11"/>
    <p:sldId id="266" r:id="rId12"/>
    <p:sldId id="267" r:id="rId13"/>
    <p:sldId id="268" r:id="rId14"/>
    <p:sldId id="269" r:id="rId15"/>
    <p:sldId id="270" r:id="rId16"/>
    <p:sldId id="272" r:id="rId17"/>
    <p:sldId id="271" r:id="rId18"/>
    <p:sldId id="273" r:id="rId19"/>
    <p:sldId id="277" r:id="rId20"/>
    <p:sldId id="278" r:id="rId21"/>
    <p:sldId id="275" r:id="rId22"/>
    <p:sldId id="276" r:id="rId23"/>
    <p:sldId id="279" r:id="rId24"/>
    <p:sldId id="280" r:id="rId25"/>
    <p:sldId id="281" r:id="rId26"/>
    <p:sldId id="28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8" d="100"/>
          <a:sy n="58" d="100"/>
        </p:scale>
        <p:origin x="-85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5418B2-D39B-4595-9CB8-9D8A57355F99}" type="datetimeFigureOut">
              <a:rPr lang="en-US" smtClean="0"/>
              <a:t>5/7/2017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2496FE-1374-4181-832A-55378C29D0F4}" type="slidenum">
              <a:rPr lang="en-US" smtClean="0"/>
              <a:t>‹#›</a:t>
            </a:fld>
            <a:endParaRPr lang="en-US"/>
          </a:p>
        </p:txBody>
      </p:sp>
    </p:spTree>
    <p:extLst>
      <p:ext uri="{BB962C8B-B14F-4D97-AF65-F5344CB8AC3E}">
        <p14:creationId xmlns:p14="http://schemas.microsoft.com/office/powerpoint/2010/main" val="1184326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2496FE-1374-4181-832A-55378C29D0F4}" type="slidenum">
              <a:rPr lang="en-US" smtClean="0"/>
              <a:t>8</a:t>
            </a:fld>
            <a:endParaRPr lang="en-US"/>
          </a:p>
        </p:txBody>
      </p:sp>
    </p:spTree>
    <p:extLst>
      <p:ext uri="{BB962C8B-B14F-4D97-AF65-F5344CB8AC3E}">
        <p14:creationId xmlns:p14="http://schemas.microsoft.com/office/powerpoint/2010/main" val="1577595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r>
              <a:rPr lang="en-US" smtClean="0"/>
              <a:t>5/7/2017</a:t>
            </a:r>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A2903AA-B8BA-486F-9666-BE0735D7802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5/7/2017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903AA-B8BA-486F-9666-BE0735D7802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5/7/2017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903AA-B8BA-486F-9666-BE0735D7802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4591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un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777118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5/7/2017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903AA-B8BA-486F-9666-BE0735D7802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t>5/7/2017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903AA-B8BA-486F-9666-BE0735D7802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5/7/2017</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2903AA-B8BA-486F-9666-BE0735D7802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t>5/7/2017</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2903AA-B8BA-486F-9666-BE0735D7802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5/7/2017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2903AA-B8BA-486F-9666-BE0735D7802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5/7/2017</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2903AA-B8BA-486F-9666-BE0735D7802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5/7/2017</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2903AA-B8BA-486F-9666-BE0735D7802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5/7/2017</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A2903AA-B8BA-486F-9666-BE0735D78024}"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5/7/2017</a:t>
            </a: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A2903AA-B8BA-486F-9666-BE0735D78024}"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l="-17000"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3416497"/>
      </p:ext>
    </p:extLst>
  </p:cSld>
  <p:clrMap bg1="lt1" tx1="dk1" bg2="lt2" tx2="dk2" accent1="accent1" accent2="accent2" accent3="accent3" accent4="accent4" accent5="accent5" accent6="accent6" hlink="hlink" folHlink="folHlink"/>
  <p:sldLayoutIdLst>
    <p:sldLayoutId id="2147483709" r:id="rId1"/>
    <p:sldLayoutId id="2147483710" r:id="rId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8915400" cy="838200"/>
          </a:xfrm>
        </p:spPr>
        <p:txBody>
          <a:bodyPr>
            <a:normAutofit/>
          </a:bodyPr>
          <a:lstStyle/>
          <a:p>
            <a:pPr algn="ctr"/>
            <a:r>
              <a:rPr lang="en-US" sz="4000" smtClean="0"/>
              <a:t>TRƯỜNG ĐẠI HỌC CÔNG NGHIỆP HÀ NỘI</a:t>
            </a:r>
            <a:endParaRPr lang="en-US" sz="4000"/>
          </a:p>
        </p:txBody>
      </p:sp>
      <p:sp>
        <p:nvSpPr>
          <p:cNvPr id="3" name="Subtitle 2"/>
          <p:cNvSpPr>
            <a:spLocks noGrp="1"/>
          </p:cNvSpPr>
          <p:nvPr>
            <p:ph type="subTitle" idx="1"/>
          </p:nvPr>
        </p:nvSpPr>
        <p:spPr>
          <a:xfrm>
            <a:off x="76200" y="3228536"/>
            <a:ext cx="1219200" cy="505264"/>
          </a:xfrm>
        </p:spPr>
        <p:txBody>
          <a:bodyPr>
            <a:normAutofit/>
          </a:bodyPr>
          <a:lstStyle/>
          <a:p>
            <a:pPr algn="l"/>
            <a:r>
              <a:rPr lang="en-US" sz="2000" smtClean="0"/>
              <a:t>ĐỀ TÀI</a:t>
            </a:r>
            <a:endParaRPr lang="en-US" sz="2000"/>
          </a:p>
        </p:txBody>
      </p:sp>
      <p:sp>
        <p:nvSpPr>
          <p:cNvPr id="4" name="Title 1"/>
          <p:cNvSpPr txBox="1">
            <a:spLocks/>
          </p:cNvSpPr>
          <p:nvPr/>
        </p:nvSpPr>
        <p:spPr>
          <a:xfrm>
            <a:off x="228600" y="152400"/>
            <a:ext cx="8915400" cy="8382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ctr"/>
            <a:r>
              <a:rPr lang="en-US" sz="3200" smtClean="0"/>
              <a:t>KHOA CÔNG NGHỆ THÔNG TIN</a:t>
            </a:r>
            <a:endParaRPr lang="en-US" sz="3200"/>
          </a:p>
        </p:txBody>
      </p:sp>
      <p:sp>
        <p:nvSpPr>
          <p:cNvPr id="5" name="Subtitle 2"/>
          <p:cNvSpPr txBox="1">
            <a:spLocks/>
          </p:cNvSpPr>
          <p:nvPr/>
        </p:nvSpPr>
        <p:spPr>
          <a:xfrm>
            <a:off x="0" y="1295400"/>
            <a:ext cx="9144000" cy="505264"/>
          </a:xfrm>
          <a:prstGeom prst="rect">
            <a:avLst/>
          </a:prstGeom>
        </p:spPr>
        <p:txBody>
          <a:bodyPr vert="horz" lIns="0" rIns="18288">
            <a:no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ctr"/>
            <a:r>
              <a:rPr lang="en-US" sz="3600" smtClean="0"/>
              <a:t>BÁO CÁO </a:t>
            </a:r>
          </a:p>
          <a:p>
            <a:pPr algn="ctr"/>
            <a:r>
              <a:rPr lang="en-US" sz="3600" smtClean="0"/>
              <a:t>ĐỒ ÁN TỐT NGHIỆP ĐẠI HỌC</a:t>
            </a:r>
            <a:endParaRPr lang="en-US" sz="3600"/>
          </a:p>
        </p:txBody>
      </p:sp>
      <p:sp>
        <p:nvSpPr>
          <p:cNvPr id="6" name="Subtitle 2"/>
          <p:cNvSpPr txBox="1">
            <a:spLocks/>
          </p:cNvSpPr>
          <p:nvPr/>
        </p:nvSpPr>
        <p:spPr>
          <a:xfrm>
            <a:off x="1295400" y="3124200"/>
            <a:ext cx="9144000" cy="1295400"/>
          </a:xfrm>
          <a:prstGeom prst="rect">
            <a:avLst/>
          </a:prstGeom>
        </p:spPr>
        <p:txBody>
          <a:bodyPr vert="horz" lIns="0" rIns="18288">
            <a:no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l"/>
            <a:r>
              <a:rPr lang="en-US" sz="2800" smtClean="0"/>
              <a:t>NGHIÊN CỨU WEBSITE BÁN HÀNG </a:t>
            </a:r>
          </a:p>
          <a:p>
            <a:pPr algn="l"/>
            <a:r>
              <a:rPr lang="en-US" sz="2800" smtClean="0"/>
              <a:t>VÀ XÂY DỰNG HỆ TƯ VẤN BÁN HÀNG</a:t>
            </a:r>
            <a:endParaRPr lang="en-US" sz="2800"/>
          </a:p>
        </p:txBody>
      </p:sp>
      <p:sp>
        <p:nvSpPr>
          <p:cNvPr id="7" name="Subtitle 2"/>
          <p:cNvSpPr txBox="1">
            <a:spLocks/>
          </p:cNvSpPr>
          <p:nvPr/>
        </p:nvSpPr>
        <p:spPr>
          <a:xfrm>
            <a:off x="914400" y="4648200"/>
            <a:ext cx="8610600" cy="505264"/>
          </a:xfrm>
          <a:prstGeom prst="rect">
            <a:avLst/>
          </a:prstGeom>
        </p:spPr>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l"/>
            <a:r>
              <a:rPr lang="en-US" sz="2000" smtClean="0"/>
              <a:t>Giáo viên hướng dẫn: TS. Nguyễn Mạnh Cường</a:t>
            </a:r>
            <a:endParaRPr lang="en-US" sz="2000"/>
          </a:p>
        </p:txBody>
      </p:sp>
      <p:sp>
        <p:nvSpPr>
          <p:cNvPr id="8" name="Subtitle 2"/>
          <p:cNvSpPr txBox="1">
            <a:spLocks/>
          </p:cNvSpPr>
          <p:nvPr/>
        </p:nvSpPr>
        <p:spPr>
          <a:xfrm>
            <a:off x="914400" y="5666936"/>
            <a:ext cx="5867400" cy="505264"/>
          </a:xfrm>
          <a:prstGeom prst="rect">
            <a:avLst/>
          </a:prstGeom>
        </p:spPr>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l"/>
            <a:r>
              <a:rPr lang="en-US" sz="2000" smtClean="0"/>
              <a:t>Lớp: Kỹ thuật phần mềm 2- K8</a:t>
            </a:r>
            <a:endParaRPr lang="en-US" sz="2000"/>
          </a:p>
        </p:txBody>
      </p:sp>
      <p:sp>
        <p:nvSpPr>
          <p:cNvPr id="9" name="Subtitle 2"/>
          <p:cNvSpPr txBox="1">
            <a:spLocks/>
          </p:cNvSpPr>
          <p:nvPr/>
        </p:nvSpPr>
        <p:spPr>
          <a:xfrm>
            <a:off x="914400" y="5133536"/>
            <a:ext cx="5306786" cy="505264"/>
          </a:xfrm>
          <a:prstGeom prst="rect">
            <a:avLst/>
          </a:prstGeom>
        </p:spPr>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l"/>
            <a:r>
              <a:rPr lang="en-US" sz="2000" smtClean="0"/>
              <a:t>Sinh viên: Nguyễn Quý Trung</a:t>
            </a:r>
            <a:endParaRPr lang="en-US" sz="2000"/>
          </a:p>
        </p:txBody>
      </p:sp>
      <p:sp>
        <p:nvSpPr>
          <p:cNvPr id="10" name="Subtitle 2"/>
          <p:cNvSpPr txBox="1">
            <a:spLocks/>
          </p:cNvSpPr>
          <p:nvPr/>
        </p:nvSpPr>
        <p:spPr>
          <a:xfrm>
            <a:off x="0" y="6352736"/>
            <a:ext cx="9144000" cy="505264"/>
          </a:xfrm>
          <a:prstGeom prst="rect">
            <a:avLst/>
          </a:prstGeom>
        </p:spPr>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ctr"/>
            <a:r>
              <a:rPr lang="en-US" sz="2000" smtClean="0"/>
              <a:t>Hà Nội, 2017</a:t>
            </a:r>
            <a:endParaRPr lang="en-US" sz="2000"/>
          </a:p>
        </p:txBody>
      </p:sp>
    </p:spTree>
    <p:extLst>
      <p:ext uri="{BB962C8B-B14F-4D97-AF65-F5344CB8AC3E}">
        <p14:creationId xmlns:p14="http://schemas.microsoft.com/office/powerpoint/2010/main" val="34660505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loại gợi ý</a:t>
            </a:r>
            <a:endParaRPr lang="en-US"/>
          </a:p>
        </p:txBody>
      </p:sp>
      <p:sp>
        <p:nvSpPr>
          <p:cNvPr id="3" name="Content Placeholder 2"/>
          <p:cNvSpPr>
            <a:spLocks noGrp="1"/>
          </p:cNvSpPr>
          <p:nvPr>
            <p:ph idx="1"/>
          </p:nvPr>
        </p:nvSpPr>
        <p:spPr>
          <a:xfrm>
            <a:off x="990600" y="1905000"/>
            <a:ext cx="8229600" cy="4389120"/>
          </a:xfrm>
        </p:spPr>
        <p:txBody>
          <a:bodyPr/>
          <a:lstStyle/>
          <a:p>
            <a:pPr>
              <a:lnSpc>
                <a:spcPct val="200000"/>
              </a:lnSpc>
              <a:buFont typeface="Wingdings 2" pitchFamily="18" charset="2"/>
              <a:buChar char="P"/>
            </a:pPr>
            <a:r>
              <a:rPr lang="en-US" smtClean="0"/>
              <a:t>R1: Mặt hàng bán chạy nhất – Best Selling Items (BS).</a:t>
            </a:r>
          </a:p>
          <a:p>
            <a:pPr>
              <a:lnSpc>
                <a:spcPct val="200000"/>
              </a:lnSpc>
              <a:buFont typeface="Wingdings 2" pitchFamily="18" charset="2"/>
              <a:buChar char="P"/>
            </a:pPr>
            <a:r>
              <a:rPr lang="en-US" smtClean="0"/>
              <a:t>R2: Mặt hàng đã mua – Purchased Items (PI).</a:t>
            </a:r>
          </a:p>
          <a:p>
            <a:pPr>
              <a:lnSpc>
                <a:spcPct val="200000"/>
              </a:lnSpc>
              <a:buFont typeface="Wingdings 2" pitchFamily="18" charset="2"/>
              <a:buChar char="P"/>
            </a:pPr>
            <a:r>
              <a:rPr lang="en-US" smtClean="0"/>
              <a:t>R3: Mặt hàng chưa mua – Not-Purchased Items(NPI).</a:t>
            </a:r>
          </a:p>
          <a:p>
            <a:pPr>
              <a:lnSpc>
                <a:spcPct val="200000"/>
              </a:lnSpc>
              <a:buFont typeface="Wingdings 2" pitchFamily="18" charset="2"/>
              <a:buChar char="P"/>
            </a:pPr>
            <a:r>
              <a:rPr lang="en-US" smtClean="0"/>
              <a:t>R4: Mặt hàng mới nhất – New Items(NI).</a:t>
            </a:r>
          </a:p>
        </p:txBody>
      </p:sp>
      <p:sp>
        <p:nvSpPr>
          <p:cNvPr id="4" name="Date Placeholder 3"/>
          <p:cNvSpPr>
            <a:spLocks noGrp="1"/>
          </p:cNvSpPr>
          <p:nvPr>
            <p:ph type="dt" sz="half" idx="10"/>
          </p:nvPr>
        </p:nvSpPr>
        <p:spPr/>
        <p:txBody>
          <a:bodyPr/>
          <a:lstStyle/>
          <a:p>
            <a:r>
              <a:rPr lang="en-US" smtClean="0"/>
              <a:t>5/7/2017</a:t>
            </a:r>
            <a:endParaRPr lang="en-US"/>
          </a:p>
        </p:txBody>
      </p:sp>
      <p:sp>
        <p:nvSpPr>
          <p:cNvPr id="5" name="Slide Number Placeholder 4"/>
          <p:cNvSpPr>
            <a:spLocks noGrp="1"/>
          </p:cNvSpPr>
          <p:nvPr>
            <p:ph type="sldNum" sz="quarter" idx="12"/>
          </p:nvPr>
        </p:nvSpPr>
        <p:spPr/>
        <p:txBody>
          <a:bodyPr/>
          <a:lstStyle/>
          <a:p>
            <a:fld id="{CA2903AA-B8BA-486F-9666-BE0735D78024}" type="slidenum">
              <a:rPr lang="en-US" smtClean="0"/>
              <a:t>10</a:t>
            </a:fld>
            <a:endParaRPr lang="en-US"/>
          </a:p>
        </p:txBody>
      </p:sp>
    </p:spTree>
    <p:extLst>
      <p:ext uri="{BB962C8B-B14F-4D97-AF65-F5344CB8AC3E}">
        <p14:creationId xmlns:p14="http://schemas.microsoft.com/office/powerpoint/2010/main" val="17761262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smtClean="0"/>
              <a:t>Ma trận Rate</a:t>
            </a:r>
            <a:endParaRPr lang="en-US"/>
          </a:p>
        </p:txBody>
      </p:sp>
      <p:sp>
        <p:nvSpPr>
          <p:cNvPr id="3" name="Content Placeholder 2"/>
          <p:cNvSpPr>
            <a:spLocks noGrp="1"/>
          </p:cNvSpPr>
          <p:nvPr>
            <p:ph idx="1"/>
          </p:nvPr>
        </p:nvSpPr>
        <p:spPr>
          <a:xfrm>
            <a:off x="685800" y="1447800"/>
            <a:ext cx="8229600" cy="4389120"/>
          </a:xfrm>
        </p:spPr>
        <p:txBody>
          <a:bodyPr>
            <a:normAutofit fontScale="92500" lnSpcReduction="20000"/>
          </a:bodyPr>
          <a:lstStyle/>
          <a:p>
            <a:pPr>
              <a:lnSpc>
                <a:spcPct val="200000"/>
              </a:lnSpc>
              <a:buFont typeface="Wingdings 2" pitchFamily="18" charset="2"/>
              <a:buChar char="P"/>
            </a:pPr>
            <a:r>
              <a:rPr lang="en-US" smtClean="0"/>
              <a:t>Là ma trận 2 chiều, m dòng, n cột,  thể hiện độ yêu thích của từng khách hàng với từng sản phẩm trong hệ thống.</a:t>
            </a:r>
          </a:p>
          <a:p>
            <a:pPr>
              <a:lnSpc>
                <a:spcPct val="200000"/>
              </a:lnSpc>
              <a:buFont typeface="Wingdings 2" pitchFamily="18" charset="2"/>
              <a:buChar char="P"/>
            </a:pPr>
            <a:r>
              <a:rPr lang="en-US" smtClean="0"/>
              <a:t>Mỗi dòng là chuỗi các giá trị ưu tiên của khách hàng u trên toàn bộ mặt hàng của hệ thống.</a:t>
            </a:r>
          </a:p>
          <a:p>
            <a:pPr>
              <a:lnSpc>
                <a:spcPct val="200000"/>
              </a:lnSpc>
              <a:buFont typeface="Wingdings 2" pitchFamily="18" charset="2"/>
              <a:buChar char="P"/>
            </a:pPr>
            <a:r>
              <a:rPr lang="en-US" smtClean="0"/>
              <a:t>Một cột là chuỗi các giá trị độ thích của mặt hàng i với tất cả khách hàng của hệ thống.</a:t>
            </a:r>
          </a:p>
        </p:txBody>
      </p:sp>
      <p:sp>
        <p:nvSpPr>
          <p:cNvPr id="4" name="Date Placeholder 3"/>
          <p:cNvSpPr>
            <a:spLocks noGrp="1"/>
          </p:cNvSpPr>
          <p:nvPr>
            <p:ph type="dt" sz="half" idx="10"/>
          </p:nvPr>
        </p:nvSpPr>
        <p:spPr/>
        <p:txBody>
          <a:bodyPr/>
          <a:lstStyle/>
          <a:p>
            <a:r>
              <a:rPr lang="en-US" smtClean="0"/>
              <a:t>5/7/2017</a:t>
            </a:r>
            <a:endParaRPr lang="en-US"/>
          </a:p>
        </p:txBody>
      </p:sp>
      <p:sp>
        <p:nvSpPr>
          <p:cNvPr id="5" name="Slide Number Placeholder 4"/>
          <p:cNvSpPr>
            <a:spLocks noGrp="1"/>
          </p:cNvSpPr>
          <p:nvPr>
            <p:ph type="sldNum" sz="quarter" idx="12"/>
          </p:nvPr>
        </p:nvSpPr>
        <p:spPr/>
        <p:txBody>
          <a:bodyPr/>
          <a:lstStyle/>
          <a:p>
            <a:fld id="{CA2903AA-B8BA-486F-9666-BE0735D78024}" type="slidenum">
              <a:rPr lang="en-US" smtClean="0"/>
              <a:t>11</a:t>
            </a:fld>
            <a:endParaRPr lang="en-US"/>
          </a:p>
        </p:txBody>
      </p:sp>
    </p:spTree>
    <p:extLst>
      <p:ext uri="{BB962C8B-B14F-4D97-AF65-F5344CB8AC3E}">
        <p14:creationId xmlns:p14="http://schemas.microsoft.com/office/powerpoint/2010/main" val="25666231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smtClean="0"/>
              <a:t>Ma trận Rate</a:t>
            </a:r>
            <a:endParaRPr lang="en-US"/>
          </a:p>
        </p:txBody>
      </p:sp>
      <p:sp>
        <p:nvSpPr>
          <p:cNvPr id="4" name="Date Placeholder 3"/>
          <p:cNvSpPr>
            <a:spLocks noGrp="1"/>
          </p:cNvSpPr>
          <p:nvPr>
            <p:ph type="dt" sz="half" idx="10"/>
          </p:nvPr>
        </p:nvSpPr>
        <p:spPr/>
        <p:txBody>
          <a:bodyPr/>
          <a:lstStyle/>
          <a:p>
            <a:r>
              <a:rPr lang="en-US" smtClean="0"/>
              <a:t>5/7/2017</a:t>
            </a:r>
            <a:endParaRPr lang="en-US"/>
          </a:p>
        </p:txBody>
      </p:sp>
      <p:sp>
        <p:nvSpPr>
          <p:cNvPr id="5" name="Slide Number Placeholder 4"/>
          <p:cNvSpPr>
            <a:spLocks noGrp="1"/>
          </p:cNvSpPr>
          <p:nvPr>
            <p:ph type="sldNum" sz="quarter" idx="12"/>
          </p:nvPr>
        </p:nvSpPr>
        <p:spPr/>
        <p:txBody>
          <a:bodyPr/>
          <a:lstStyle/>
          <a:p>
            <a:fld id="{CA2903AA-B8BA-486F-9666-BE0735D78024}" type="slidenum">
              <a:rPr lang="en-US" smtClean="0"/>
              <a:t>12</a:t>
            </a:fld>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905000"/>
            <a:ext cx="8099909" cy="4058625"/>
          </a:xfrm>
        </p:spPr>
      </p:pic>
    </p:spTree>
    <p:extLst>
      <p:ext uri="{BB962C8B-B14F-4D97-AF65-F5344CB8AC3E}">
        <p14:creationId xmlns:p14="http://schemas.microsoft.com/office/powerpoint/2010/main" val="1272819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mtClean="0"/>
              <a:t>NC- Mặt hàng bán chạy nhất</a:t>
            </a:r>
            <a:endParaRPr lang="en-US"/>
          </a:p>
        </p:txBody>
      </p:sp>
      <p:sp>
        <p:nvSpPr>
          <p:cNvPr id="3" name="Content Placeholder 2"/>
          <p:cNvSpPr>
            <a:spLocks noGrp="1"/>
          </p:cNvSpPr>
          <p:nvPr>
            <p:ph idx="1"/>
          </p:nvPr>
        </p:nvSpPr>
        <p:spPr>
          <a:xfrm>
            <a:off x="685800" y="1447800"/>
            <a:ext cx="8229600" cy="4389120"/>
          </a:xfrm>
        </p:spPr>
        <p:txBody>
          <a:bodyPr>
            <a:normAutofit fontScale="85000" lnSpcReduction="10000"/>
          </a:bodyPr>
          <a:lstStyle/>
          <a:p>
            <a:pPr>
              <a:lnSpc>
                <a:spcPct val="200000"/>
              </a:lnSpc>
              <a:buFont typeface="Wingdings 2" pitchFamily="18" charset="2"/>
              <a:buChar char="P"/>
            </a:pPr>
            <a:r>
              <a:rPr lang="en-US" smtClean="0"/>
              <a:t>Gợi ý các mặt hàng bán chạy nhất trong hệ thống cho khách hàng mới.</a:t>
            </a:r>
          </a:p>
          <a:p>
            <a:pPr>
              <a:lnSpc>
                <a:spcPct val="200000"/>
              </a:lnSpc>
              <a:buFont typeface="Wingdings 2" pitchFamily="18" charset="2"/>
              <a:buChar char="P"/>
            </a:pPr>
            <a:r>
              <a:rPr lang="en-US" smtClean="0"/>
              <a:t>Khách hàng chưa từng thực hiện giao dịch trong hệ thống nên phạm vị áp dụng thuật toán sẽ là toàn hệ thống.</a:t>
            </a:r>
          </a:p>
          <a:p>
            <a:pPr>
              <a:lnSpc>
                <a:spcPct val="200000"/>
              </a:lnSpc>
              <a:buFont typeface="Wingdings 2" pitchFamily="18" charset="2"/>
              <a:buChar char="P"/>
            </a:pPr>
            <a:r>
              <a:rPr lang="en-US" smtClean="0"/>
              <a:t>Thuật toán gợi ý cần đưa ra các mặt hàng đang bán chạy nhất trong hệ thống và đem  lại doanh thu cao nhất cho hệ thống.</a:t>
            </a:r>
          </a:p>
        </p:txBody>
      </p:sp>
      <p:sp>
        <p:nvSpPr>
          <p:cNvPr id="4" name="Date Placeholder 3"/>
          <p:cNvSpPr>
            <a:spLocks noGrp="1"/>
          </p:cNvSpPr>
          <p:nvPr>
            <p:ph type="dt" sz="half" idx="10"/>
          </p:nvPr>
        </p:nvSpPr>
        <p:spPr/>
        <p:txBody>
          <a:bodyPr/>
          <a:lstStyle/>
          <a:p>
            <a:r>
              <a:rPr lang="en-US" smtClean="0"/>
              <a:t>5/7/2017</a:t>
            </a:r>
            <a:endParaRPr lang="en-US"/>
          </a:p>
        </p:txBody>
      </p:sp>
      <p:sp>
        <p:nvSpPr>
          <p:cNvPr id="5" name="Slide Number Placeholder 4"/>
          <p:cNvSpPr>
            <a:spLocks noGrp="1"/>
          </p:cNvSpPr>
          <p:nvPr>
            <p:ph type="sldNum" sz="quarter" idx="12"/>
          </p:nvPr>
        </p:nvSpPr>
        <p:spPr/>
        <p:txBody>
          <a:bodyPr/>
          <a:lstStyle/>
          <a:p>
            <a:fld id="{CA2903AA-B8BA-486F-9666-BE0735D78024}" type="slidenum">
              <a:rPr lang="en-US" smtClean="0"/>
              <a:t>13</a:t>
            </a:fld>
            <a:endParaRPr lang="en-US"/>
          </a:p>
        </p:txBody>
      </p:sp>
    </p:spTree>
    <p:extLst>
      <p:ext uri="{BB962C8B-B14F-4D97-AF65-F5344CB8AC3E}">
        <p14:creationId xmlns:p14="http://schemas.microsoft.com/office/powerpoint/2010/main" val="23392618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mtClean="0"/>
              <a:t>NC - BI - Thuật toán</a:t>
            </a:r>
            <a:endParaRPr lang="en-US"/>
          </a:p>
        </p:txBody>
      </p:sp>
      <p:sp>
        <p:nvSpPr>
          <p:cNvPr id="3" name="Content Placeholder 2"/>
          <p:cNvSpPr>
            <a:spLocks noGrp="1"/>
          </p:cNvSpPr>
          <p:nvPr>
            <p:ph idx="1"/>
          </p:nvPr>
        </p:nvSpPr>
        <p:spPr>
          <a:xfrm>
            <a:off x="609600" y="1600200"/>
            <a:ext cx="8229600" cy="5105400"/>
          </a:xfrm>
        </p:spPr>
        <p:txBody>
          <a:bodyPr>
            <a:normAutofit lnSpcReduction="10000"/>
          </a:bodyPr>
          <a:lstStyle/>
          <a:p>
            <a:pPr lvl="0"/>
            <a:r>
              <a:rPr lang="en-US" smtClean="0"/>
              <a:t>B1</a:t>
            </a:r>
            <a:r>
              <a:rPr lang="en-US"/>
              <a:t>: Nhập số lượng bán của các mặt hàng trong hệ thống S</a:t>
            </a:r>
            <a:r>
              <a:rPr lang="en-US" baseline="-25000"/>
              <a:t>ij</a:t>
            </a:r>
            <a:r>
              <a:rPr lang="en-US"/>
              <a:t>.</a:t>
            </a:r>
          </a:p>
          <a:p>
            <a:pPr lvl="0"/>
            <a:r>
              <a:rPr lang="en-US"/>
              <a:t>B2: Tính tổng số lượng hàng đã bán theo từng loại hàng hóa trên toàn bộ hệ thống T</a:t>
            </a:r>
            <a:r>
              <a:rPr lang="en-US" baseline="-25000"/>
              <a:t>i</a:t>
            </a:r>
            <a:r>
              <a:rPr lang="en-US"/>
              <a:t>.</a:t>
            </a:r>
          </a:p>
          <a:p>
            <a:pPr lvl="0"/>
            <a:r>
              <a:rPr lang="en-US"/>
              <a:t>B3: Tính tổng tất cả số lượng của tất cả hàng hóa ta được thu được K.</a:t>
            </a:r>
          </a:p>
          <a:p>
            <a:pPr lvl="0"/>
            <a:r>
              <a:rPr lang="en-US"/>
              <a:t>B4: Lấy tổng của từng loại hàng T</a:t>
            </a:r>
            <a:r>
              <a:rPr lang="en-US" baseline="-25000"/>
              <a:t>i</a:t>
            </a:r>
            <a:r>
              <a:rPr lang="en-US"/>
              <a:t> chia cho tổng số lượng K ta thu được một hệ số x</a:t>
            </a:r>
            <a:r>
              <a:rPr lang="en-US" baseline="-25000"/>
              <a:t>i</a:t>
            </a:r>
            <a:r>
              <a:rPr lang="en-US"/>
              <a:t>(0≤x≤1).</a:t>
            </a:r>
          </a:p>
          <a:p>
            <a:pPr lvl="0"/>
            <a:r>
              <a:rPr lang="en-US"/>
              <a:t>B5:Sắp xếp các hệ số ta được một mảng các giá trị giảm dần M.</a:t>
            </a:r>
          </a:p>
          <a:p>
            <a:pPr lvl="0"/>
            <a:r>
              <a:rPr lang="en-US"/>
              <a:t>B6:Dựa vào mảng ta lấy được các mặt hàng cần gợi ý là các mặt hàng có chỉ số cao nhất.</a:t>
            </a:r>
          </a:p>
        </p:txBody>
      </p:sp>
      <p:sp>
        <p:nvSpPr>
          <p:cNvPr id="4" name="Date Placeholder 3"/>
          <p:cNvSpPr>
            <a:spLocks noGrp="1"/>
          </p:cNvSpPr>
          <p:nvPr>
            <p:ph type="dt" sz="half" idx="10"/>
          </p:nvPr>
        </p:nvSpPr>
        <p:spPr/>
        <p:txBody>
          <a:bodyPr/>
          <a:lstStyle/>
          <a:p>
            <a:r>
              <a:rPr lang="en-US" smtClean="0"/>
              <a:t>5/7/2017</a:t>
            </a:r>
            <a:endParaRPr lang="en-US"/>
          </a:p>
        </p:txBody>
      </p:sp>
      <p:sp>
        <p:nvSpPr>
          <p:cNvPr id="5" name="Slide Number Placeholder 4"/>
          <p:cNvSpPr>
            <a:spLocks noGrp="1"/>
          </p:cNvSpPr>
          <p:nvPr>
            <p:ph type="sldNum" sz="quarter" idx="12"/>
          </p:nvPr>
        </p:nvSpPr>
        <p:spPr/>
        <p:txBody>
          <a:bodyPr/>
          <a:lstStyle/>
          <a:p>
            <a:fld id="{CA2903AA-B8BA-486F-9666-BE0735D78024}" type="slidenum">
              <a:rPr lang="en-US" smtClean="0"/>
              <a:t>14</a:t>
            </a:fld>
            <a:endParaRPr lang="en-US"/>
          </a:p>
        </p:txBody>
      </p:sp>
    </p:spTree>
    <p:extLst>
      <p:ext uri="{BB962C8B-B14F-4D97-AF65-F5344CB8AC3E}">
        <p14:creationId xmlns:p14="http://schemas.microsoft.com/office/powerpoint/2010/main" val="7163713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mtClean="0"/>
              <a:t>TC - PI - Thuật toán</a:t>
            </a:r>
            <a:endParaRPr lang="en-US"/>
          </a:p>
        </p:txBody>
      </p:sp>
      <p:sp>
        <p:nvSpPr>
          <p:cNvPr id="4" name="Date Placeholder 3"/>
          <p:cNvSpPr>
            <a:spLocks noGrp="1"/>
          </p:cNvSpPr>
          <p:nvPr>
            <p:ph type="dt" sz="half" idx="10"/>
          </p:nvPr>
        </p:nvSpPr>
        <p:spPr/>
        <p:txBody>
          <a:bodyPr/>
          <a:lstStyle/>
          <a:p>
            <a:r>
              <a:rPr lang="en-US" smtClean="0"/>
              <a:t>5/7/2017</a:t>
            </a:r>
            <a:endParaRPr lang="en-US"/>
          </a:p>
        </p:txBody>
      </p:sp>
      <p:sp>
        <p:nvSpPr>
          <p:cNvPr id="5" name="Slide Number Placeholder 4"/>
          <p:cNvSpPr>
            <a:spLocks noGrp="1"/>
          </p:cNvSpPr>
          <p:nvPr>
            <p:ph type="sldNum" sz="quarter" idx="12"/>
          </p:nvPr>
        </p:nvSpPr>
        <p:spPr/>
        <p:txBody>
          <a:bodyPr/>
          <a:lstStyle/>
          <a:p>
            <a:fld id="{CA2903AA-B8BA-486F-9666-BE0735D78024}" type="slidenum">
              <a:rPr lang="en-US" smtClean="0"/>
              <a:t>15</a:t>
            </a:fld>
            <a:endParaRPr lang="en-US"/>
          </a:p>
        </p:txBody>
      </p:sp>
      <p:sp>
        <p:nvSpPr>
          <p:cNvPr id="6" name="Content Placeholder 5"/>
          <p:cNvSpPr>
            <a:spLocks noGrp="1"/>
          </p:cNvSpPr>
          <p:nvPr>
            <p:ph idx="1"/>
          </p:nvPr>
        </p:nvSpPr>
        <p:spPr>
          <a:xfrm>
            <a:off x="457200" y="1219200"/>
            <a:ext cx="8229600" cy="5334000"/>
          </a:xfrm>
        </p:spPr>
        <p:txBody>
          <a:bodyPr>
            <a:normAutofit fontScale="92500"/>
          </a:bodyPr>
          <a:lstStyle/>
          <a:p>
            <a:pPr lvl="0"/>
            <a:r>
              <a:rPr lang="en-US"/>
              <a:t>B1: Tính tổng số lượng mặt hàng I</a:t>
            </a:r>
            <a:r>
              <a:rPr lang="en-US" baseline="-25000"/>
              <a:t>i</a:t>
            </a:r>
            <a:r>
              <a:rPr lang="en-US"/>
              <a:t> trong 365 ngày gần nhất: T</a:t>
            </a:r>
            <a:r>
              <a:rPr lang="en-US" baseline="-25000"/>
              <a:t>i</a:t>
            </a:r>
            <a:r>
              <a:rPr lang="en-US"/>
              <a:t>.</a:t>
            </a:r>
          </a:p>
          <a:p>
            <a:pPr lvl="0"/>
            <a:r>
              <a:rPr lang="en-US"/>
              <a:t>B2: Tính trung bình tốc độ sử dụng mặt hàng trong 1 năm: Avg</a:t>
            </a:r>
            <a:r>
              <a:rPr lang="en-US" baseline="-25000"/>
              <a:t>i</a:t>
            </a:r>
            <a:r>
              <a:rPr lang="en-US"/>
              <a:t> = T</a:t>
            </a:r>
            <a:r>
              <a:rPr lang="en-US" baseline="-25000"/>
              <a:t>i</a:t>
            </a:r>
            <a:r>
              <a:rPr lang="en-US"/>
              <a:t> / 365 (</a:t>
            </a:r>
            <a:r>
              <a:rPr lang="en-US" baseline="30000"/>
              <a:t>hàng</a:t>
            </a:r>
            <a:r>
              <a:rPr lang="en-US"/>
              <a:t>/</a:t>
            </a:r>
            <a:r>
              <a:rPr lang="en-US" baseline="-25000"/>
              <a:t>ngày</a:t>
            </a:r>
            <a:r>
              <a:rPr lang="en-US"/>
              <a:t>)</a:t>
            </a:r>
          </a:p>
          <a:p>
            <a:pPr lvl="0"/>
            <a:r>
              <a:rPr lang="en-US"/>
              <a:t>B3:Xác định số lượng hàng I</a:t>
            </a:r>
            <a:r>
              <a:rPr lang="en-US" baseline="-25000"/>
              <a:t>i </a:t>
            </a:r>
            <a:r>
              <a:rPr lang="en-US"/>
              <a:t>được mua  cách D ngày gần đây nhất: SLTT</a:t>
            </a:r>
            <a:r>
              <a:rPr lang="en-US" baseline="-25000"/>
              <a:t>i</a:t>
            </a:r>
            <a:endParaRPr lang="en-US"/>
          </a:p>
          <a:p>
            <a:pPr lvl="0"/>
            <a:r>
              <a:rPr lang="en-US"/>
              <a:t> B4: Dựa vào trung bình sử dụng ta tính được số lượng hàng  sử dụng lý thuyết trong D ngày :  SDLT</a:t>
            </a:r>
            <a:r>
              <a:rPr lang="en-US" baseline="-25000"/>
              <a:t>i</a:t>
            </a:r>
            <a:r>
              <a:rPr lang="en-US"/>
              <a:t> = A</a:t>
            </a:r>
            <a:r>
              <a:rPr lang="en-US" baseline="-25000"/>
              <a:t>i</a:t>
            </a:r>
            <a:r>
              <a:rPr lang="en-US"/>
              <a:t> * D.</a:t>
            </a:r>
          </a:p>
          <a:p>
            <a:pPr lvl="0"/>
            <a:r>
              <a:rPr lang="en-US"/>
              <a:t>B5: Tính toán độ chênh lệch giữa SLTT</a:t>
            </a:r>
            <a:r>
              <a:rPr lang="en-US" baseline="-25000"/>
              <a:t>i</a:t>
            </a:r>
            <a:r>
              <a:rPr lang="en-US"/>
              <a:t> và SLLT</a:t>
            </a:r>
            <a:r>
              <a:rPr lang="en-US" baseline="-25000"/>
              <a:t>i</a:t>
            </a:r>
            <a:r>
              <a:rPr lang="en-US"/>
              <a:t>: 					DCL</a:t>
            </a:r>
            <a:r>
              <a:rPr lang="en-US" baseline="-25000"/>
              <a:t>i</a:t>
            </a:r>
            <a:r>
              <a:rPr lang="en-US"/>
              <a:t> = SLLT</a:t>
            </a:r>
            <a:r>
              <a:rPr lang="en-US" baseline="-25000"/>
              <a:t>i </a:t>
            </a:r>
            <a:r>
              <a:rPr lang="en-US"/>
              <a:t>- SLTT</a:t>
            </a:r>
            <a:r>
              <a:rPr lang="en-US" baseline="-25000"/>
              <a:t>i</a:t>
            </a:r>
            <a:r>
              <a:rPr lang="en-US"/>
              <a:t>.</a:t>
            </a:r>
          </a:p>
          <a:p>
            <a:pPr lvl="0"/>
            <a:r>
              <a:rPr lang="en-US"/>
              <a:t>B6: Độ ưu tiên càng tiến gần về 0 thì độ ưu tiên càng cao. </a:t>
            </a:r>
          </a:p>
          <a:p>
            <a:pPr lvl="0"/>
            <a:r>
              <a:rPr lang="en-US"/>
              <a:t>B7: Các mặt hàng có độ ưu tiên cao nhất sẽ là các mặt hàng được gợi ý cho khách hàng I</a:t>
            </a:r>
            <a:r>
              <a:rPr lang="en-US" baseline="-25000"/>
              <a:t>i</a:t>
            </a:r>
            <a:r>
              <a:rPr lang="en-US"/>
              <a:t>.</a:t>
            </a:r>
          </a:p>
          <a:p>
            <a:pPr lvl="0"/>
            <a:endParaRPr lang="en-US"/>
          </a:p>
        </p:txBody>
      </p:sp>
    </p:spTree>
    <p:extLst>
      <p:ext uri="{BB962C8B-B14F-4D97-AF65-F5344CB8AC3E}">
        <p14:creationId xmlns:p14="http://schemas.microsoft.com/office/powerpoint/2010/main" val="23866562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a:t>T</a:t>
            </a:r>
            <a:r>
              <a:rPr lang="en-US" smtClean="0"/>
              <a:t>C- Mặt hàng đã mua</a:t>
            </a:r>
            <a:endParaRPr lang="en-US"/>
          </a:p>
        </p:txBody>
      </p:sp>
      <p:sp>
        <p:nvSpPr>
          <p:cNvPr id="3" name="Content Placeholder 2"/>
          <p:cNvSpPr>
            <a:spLocks noGrp="1"/>
          </p:cNvSpPr>
          <p:nvPr>
            <p:ph idx="1"/>
          </p:nvPr>
        </p:nvSpPr>
        <p:spPr>
          <a:xfrm>
            <a:off x="685800" y="1447800"/>
            <a:ext cx="8229600" cy="4389120"/>
          </a:xfrm>
        </p:spPr>
        <p:txBody>
          <a:bodyPr>
            <a:normAutofit fontScale="92500"/>
          </a:bodyPr>
          <a:lstStyle/>
          <a:p>
            <a:pPr>
              <a:lnSpc>
                <a:spcPct val="200000"/>
              </a:lnSpc>
              <a:buFont typeface="Wingdings 2" pitchFamily="18" charset="2"/>
              <a:buChar char="P"/>
            </a:pPr>
            <a:r>
              <a:rPr lang="en-US" smtClean="0"/>
              <a:t>Gợi ý các mặt hàng có khả năng được mua lại nhất trong nhóm các mặt hàng đã mua cho khách hàng truyền thống.</a:t>
            </a:r>
          </a:p>
          <a:p>
            <a:pPr>
              <a:lnSpc>
                <a:spcPct val="200000"/>
              </a:lnSpc>
              <a:buFont typeface="Wingdings 2" pitchFamily="18" charset="2"/>
              <a:buChar char="P"/>
            </a:pPr>
            <a:r>
              <a:rPr lang="en-US" smtClean="0"/>
              <a:t>Khách háng đã từng thực hiện giao dịch trong hệ thống nên phạm vị áp dụng thuật toán sẽ dựa theo mặt hàng đã mua của khách hàng.</a:t>
            </a:r>
          </a:p>
        </p:txBody>
      </p:sp>
      <p:sp>
        <p:nvSpPr>
          <p:cNvPr id="4" name="Date Placeholder 3"/>
          <p:cNvSpPr>
            <a:spLocks noGrp="1"/>
          </p:cNvSpPr>
          <p:nvPr>
            <p:ph type="dt" sz="half" idx="10"/>
          </p:nvPr>
        </p:nvSpPr>
        <p:spPr/>
        <p:txBody>
          <a:bodyPr/>
          <a:lstStyle/>
          <a:p>
            <a:r>
              <a:rPr lang="en-US" smtClean="0"/>
              <a:t>5/7/2017</a:t>
            </a:r>
            <a:endParaRPr lang="en-US"/>
          </a:p>
        </p:txBody>
      </p:sp>
      <p:sp>
        <p:nvSpPr>
          <p:cNvPr id="5" name="Slide Number Placeholder 4"/>
          <p:cNvSpPr>
            <a:spLocks noGrp="1"/>
          </p:cNvSpPr>
          <p:nvPr>
            <p:ph type="sldNum" sz="quarter" idx="12"/>
          </p:nvPr>
        </p:nvSpPr>
        <p:spPr/>
        <p:txBody>
          <a:bodyPr/>
          <a:lstStyle/>
          <a:p>
            <a:fld id="{CA2903AA-B8BA-486F-9666-BE0735D78024}" type="slidenum">
              <a:rPr lang="en-US" smtClean="0"/>
              <a:t>16</a:t>
            </a:fld>
            <a:endParaRPr lang="en-US"/>
          </a:p>
        </p:txBody>
      </p:sp>
    </p:spTree>
    <p:extLst>
      <p:ext uri="{BB962C8B-B14F-4D97-AF65-F5344CB8AC3E}">
        <p14:creationId xmlns:p14="http://schemas.microsoft.com/office/powerpoint/2010/main" val="15967445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a:t>T</a:t>
            </a:r>
            <a:r>
              <a:rPr lang="en-US" smtClean="0"/>
              <a:t>C- Mặt hàng chưa mua</a:t>
            </a:r>
            <a:endParaRPr lang="en-US"/>
          </a:p>
        </p:txBody>
      </p:sp>
      <p:sp>
        <p:nvSpPr>
          <p:cNvPr id="3" name="Content Placeholder 2"/>
          <p:cNvSpPr>
            <a:spLocks noGrp="1"/>
          </p:cNvSpPr>
          <p:nvPr>
            <p:ph idx="1"/>
          </p:nvPr>
        </p:nvSpPr>
        <p:spPr>
          <a:xfrm>
            <a:off x="685800" y="1447800"/>
            <a:ext cx="8229600" cy="5029200"/>
          </a:xfrm>
        </p:spPr>
        <p:txBody>
          <a:bodyPr>
            <a:normAutofit fontScale="92500" lnSpcReduction="20000"/>
          </a:bodyPr>
          <a:lstStyle/>
          <a:p>
            <a:pPr>
              <a:lnSpc>
                <a:spcPct val="200000"/>
              </a:lnSpc>
              <a:buFont typeface="Wingdings 2" pitchFamily="18" charset="2"/>
              <a:buChar char="P"/>
            </a:pPr>
            <a:r>
              <a:rPr lang="en-US" smtClean="0"/>
              <a:t>Gợi ý các mặt hàng chưa mua nhưng có khả năng được mua nhất trong nhóm các mặt của cửa hàng.</a:t>
            </a:r>
          </a:p>
          <a:p>
            <a:pPr>
              <a:lnSpc>
                <a:spcPct val="200000"/>
              </a:lnSpc>
              <a:buFont typeface="Wingdings 2" pitchFamily="18" charset="2"/>
              <a:buChar char="P"/>
            </a:pPr>
            <a:r>
              <a:rPr lang="en-US" smtClean="0"/>
              <a:t>Khách háng đã từng thực hiện giao dịch trong hệ thống nên phạm vị áp dụng thuật toán sẽ dựa theo mặt hàng đã mua của khách hàng.</a:t>
            </a:r>
          </a:p>
          <a:p>
            <a:pPr>
              <a:lnSpc>
                <a:spcPct val="200000"/>
              </a:lnSpc>
              <a:buFont typeface="Wingdings 2" pitchFamily="18" charset="2"/>
              <a:buChar char="P"/>
            </a:pPr>
            <a:r>
              <a:rPr lang="en-US" smtClean="0"/>
              <a:t>Các gợi ý được tính toán dựa trên thói quen mua hàng của các khách hàng có thói quen giống khách hàng cần gợi ý.</a:t>
            </a:r>
          </a:p>
        </p:txBody>
      </p:sp>
      <p:sp>
        <p:nvSpPr>
          <p:cNvPr id="4" name="Date Placeholder 3"/>
          <p:cNvSpPr>
            <a:spLocks noGrp="1"/>
          </p:cNvSpPr>
          <p:nvPr>
            <p:ph type="dt" sz="half" idx="10"/>
          </p:nvPr>
        </p:nvSpPr>
        <p:spPr/>
        <p:txBody>
          <a:bodyPr/>
          <a:lstStyle/>
          <a:p>
            <a:r>
              <a:rPr lang="en-US" smtClean="0"/>
              <a:t>5/7/2017</a:t>
            </a:r>
            <a:endParaRPr lang="en-US"/>
          </a:p>
        </p:txBody>
      </p:sp>
      <p:sp>
        <p:nvSpPr>
          <p:cNvPr id="5" name="Slide Number Placeholder 4"/>
          <p:cNvSpPr>
            <a:spLocks noGrp="1"/>
          </p:cNvSpPr>
          <p:nvPr>
            <p:ph type="sldNum" sz="quarter" idx="12"/>
          </p:nvPr>
        </p:nvSpPr>
        <p:spPr/>
        <p:txBody>
          <a:bodyPr/>
          <a:lstStyle/>
          <a:p>
            <a:fld id="{CA2903AA-B8BA-486F-9666-BE0735D78024}" type="slidenum">
              <a:rPr lang="en-US" smtClean="0"/>
              <a:t>17</a:t>
            </a:fld>
            <a:endParaRPr lang="en-US"/>
          </a:p>
        </p:txBody>
      </p:sp>
    </p:spTree>
    <p:extLst>
      <p:ext uri="{BB962C8B-B14F-4D97-AF65-F5344CB8AC3E}">
        <p14:creationId xmlns:p14="http://schemas.microsoft.com/office/powerpoint/2010/main" val="35435898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mtClean="0"/>
              <a:t>TC - NPI – Thuật toán</a:t>
            </a:r>
            <a:endParaRPr lang="en-US"/>
          </a:p>
        </p:txBody>
      </p:sp>
      <p:sp>
        <p:nvSpPr>
          <p:cNvPr id="4" name="Date Placeholder 3"/>
          <p:cNvSpPr>
            <a:spLocks noGrp="1"/>
          </p:cNvSpPr>
          <p:nvPr>
            <p:ph type="dt" sz="half" idx="10"/>
          </p:nvPr>
        </p:nvSpPr>
        <p:spPr/>
        <p:txBody>
          <a:bodyPr/>
          <a:lstStyle/>
          <a:p>
            <a:r>
              <a:rPr lang="en-US" smtClean="0"/>
              <a:t>5/7/2017</a:t>
            </a:r>
            <a:endParaRPr lang="en-US"/>
          </a:p>
        </p:txBody>
      </p:sp>
      <p:sp>
        <p:nvSpPr>
          <p:cNvPr id="5" name="Slide Number Placeholder 4"/>
          <p:cNvSpPr>
            <a:spLocks noGrp="1"/>
          </p:cNvSpPr>
          <p:nvPr>
            <p:ph type="sldNum" sz="quarter" idx="12"/>
          </p:nvPr>
        </p:nvSpPr>
        <p:spPr/>
        <p:txBody>
          <a:bodyPr/>
          <a:lstStyle/>
          <a:p>
            <a:fld id="{CA2903AA-B8BA-486F-9666-BE0735D78024}" type="slidenum">
              <a:rPr lang="en-US" smtClean="0"/>
              <a:t>18</a:t>
            </a:fld>
            <a:endParaRPr lang="en-US"/>
          </a:p>
        </p:txBody>
      </p:sp>
      <mc:AlternateContent xmlns:mc="http://schemas.openxmlformats.org/markup-compatibility/2006">
        <mc:Choice xmlns:a14="http://schemas.microsoft.com/office/drawing/2010/main" Requires="a14">
          <p:sp>
            <p:nvSpPr>
              <p:cNvPr id="6" name="Content Placeholder 5"/>
              <p:cNvSpPr>
                <a:spLocks noGrp="1"/>
              </p:cNvSpPr>
              <p:nvPr>
                <p:ph idx="1"/>
              </p:nvPr>
            </p:nvSpPr>
            <p:spPr>
              <a:xfrm>
                <a:off x="457200" y="1066800"/>
                <a:ext cx="8229600" cy="5410200"/>
              </a:xfrm>
            </p:spPr>
            <p:txBody>
              <a:bodyPr>
                <a:normAutofit/>
              </a:bodyPr>
              <a:lstStyle/>
              <a:p>
                <a:r>
                  <a:rPr lang="vi-VN"/>
                  <a:t>Để dễ dàng tính toán, chúng ta sẽ coi các mặt hàng trong ma trận là các vetor vô </a:t>
                </a:r>
                <a:r>
                  <a:rPr lang="vi-VN"/>
                  <a:t>hướng</a:t>
                </a:r>
                <a:r>
                  <a:rPr lang="vi-VN" smtClean="0"/>
                  <a:t>.</a:t>
                </a:r>
                <a:endParaRPr lang="en-US" smtClean="0"/>
              </a:p>
              <a:p>
                <a:r>
                  <a:rPr lang="vi-VN" smtClean="0"/>
                  <a:t> </a:t>
                </a:r>
                <a:r>
                  <a:rPr lang="vi-VN"/>
                  <a:t>Tọa độ của chúng là giá trị rate tương ứng đối với từng khách hàng u (u</a:t>
                </a:r>
                <a14:m>
                  <m:oMath xmlns:m="http://schemas.openxmlformats.org/officeDocument/2006/math">
                    <m:r>
                      <a:rPr lang="vi-VN" i="1"/>
                      <m:t>∈</m:t>
                    </m:r>
                    <m:r>
                      <a:rPr lang="vi-VN" i="1"/>
                      <m:t>𝑈</m:t>
                    </m:r>
                  </m:oMath>
                </a14:m>
                <a:r>
                  <a:rPr lang="vi-VN"/>
                  <a:t>). </a:t>
                </a:r>
                <a:endParaRPr lang="en-US" smtClean="0"/>
              </a:p>
              <a:p>
                <a:r>
                  <a:rPr lang="vi-VN" smtClean="0"/>
                  <a:t>Vector </a:t>
                </a:r>
                <a:r>
                  <a:rPr lang="vi-VN"/>
                  <a:t>p:</a:t>
                </a:r>
                <a:endParaRPr lang="en-US"/>
              </a:p>
              <a:p>
                <a:pPr marL="2193925" lvl="8" indent="-365125">
                  <a:buNone/>
                </a:pPr>
                <a:r>
                  <a:rPr lang="vi-VN" sz="2800"/>
                  <a:t>p</a:t>
                </a:r>
                <a:r>
                  <a:rPr lang="vi-VN" sz="2800" baseline="-25000"/>
                  <a:t>i </a:t>
                </a:r>
                <a:r>
                  <a:rPr lang="vi-VN" sz="2800"/>
                  <a:t>= ( p</a:t>
                </a:r>
                <a:r>
                  <a:rPr lang="vi-VN" sz="2800" baseline="-25000"/>
                  <a:t>i1</a:t>
                </a:r>
                <a:r>
                  <a:rPr lang="vi-VN" sz="2800"/>
                  <a:t>, p</a:t>
                </a:r>
                <a:r>
                  <a:rPr lang="vi-VN" sz="2800" baseline="-25000"/>
                  <a:t>i2</a:t>
                </a:r>
                <a:r>
                  <a:rPr lang="vi-VN" sz="2800"/>
                  <a:t>, p</a:t>
                </a:r>
                <a:r>
                  <a:rPr lang="vi-VN" sz="2800" baseline="-25000"/>
                  <a:t>i3</a:t>
                </a:r>
                <a:r>
                  <a:rPr lang="vi-VN" sz="2800"/>
                  <a:t>, p</a:t>
                </a:r>
                <a:r>
                  <a:rPr lang="vi-VN" sz="2800" baseline="-25000"/>
                  <a:t>4</a:t>
                </a:r>
                <a:r>
                  <a:rPr lang="vi-VN" sz="2800"/>
                  <a:t>, …, p</a:t>
                </a:r>
                <a:r>
                  <a:rPr lang="vi-VN" sz="2800" baseline="-25000"/>
                  <a:t>in </a:t>
                </a:r>
                <a:r>
                  <a:rPr lang="vi-VN" sz="2800"/>
                  <a:t>)</a:t>
                </a:r>
                <a:endParaRPr lang="en-US" sz="3600"/>
              </a:p>
              <a:p>
                <a:r>
                  <a:rPr lang="vi-VN"/>
                  <a:t>Các khoảng cách sẽ được tính toán dựa vào công thức tính khoảng cách d giữa 2 mặt hàng p</a:t>
                </a:r>
                <a:r>
                  <a:rPr lang="vi-VN" baseline="-25000"/>
                  <a:t>i </a:t>
                </a:r>
                <a:r>
                  <a:rPr lang="vi-VN"/>
                  <a:t> và q</a:t>
                </a:r>
                <a:r>
                  <a:rPr lang="vi-VN" baseline="-25000"/>
                  <a:t>j</a:t>
                </a:r>
                <a:r>
                  <a:rPr lang="vi-VN"/>
                  <a:t> là công thức khoảng cách khá nổi tiếng </a:t>
                </a:r>
                <a:r>
                  <a:rPr lang="vi-VN" i="1"/>
                  <a:t>Euclid</a:t>
                </a:r>
                <a:r>
                  <a:rPr lang="vi-VN" i="1" smtClean="0"/>
                  <a:t>.</a:t>
                </a:r>
                <a:endParaRPr lang="en-US" i="1" smtClean="0"/>
              </a:p>
              <a:p>
                <a:pPr marL="0" indent="0" algn="ctr">
                  <a:buNone/>
                </a:pPr>
                <a:r>
                  <a:rPr lang="en-US" sz="2300" b="1"/>
                  <a:t>d</a:t>
                </a:r>
                <a:r>
                  <a:rPr lang="en-US" sz="2300" b="1" baseline="-25000"/>
                  <a:t>pq</a:t>
                </a:r>
                <a:r>
                  <a:rPr lang="en-US" sz="2300" b="1"/>
                  <a:t> = </a:t>
                </a:r>
                <a14:m>
                  <m:oMath xmlns:m="http://schemas.openxmlformats.org/officeDocument/2006/math">
                    <m:rad>
                      <m:radPr>
                        <m:degHide m:val="on"/>
                        <m:ctrlPr>
                          <a:rPr lang="en-US" sz="2300" b="1" i="1"/>
                        </m:ctrlPr>
                      </m:radPr>
                      <m:deg/>
                      <m:e>
                        <m:sSup>
                          <m:sSupPr>
                            <m:ctrlPr>
                              <a:rPr lang="en-US" sz="2300" b="1" i="1"/>
                            </m:ctrlPr>
                          </m:sSupPr>
                          <m:e>
                            <m:r>
                              <a:rPr lang="en-US" sz="2300" b="1" i="1"/>
                              <m:t>(</m:t>
                            </m:r>
                            <m:r>
                              <a:rPr lang="en-US" sz="2300" b="1" i="1"/>
                              <m:t>𝒑</m:t>
                            </m:r>
                            <m:r>
                              <a:rPr lang="en-US" sz="2300" b="1" i="1"/>
                              <m:t>𝟏</m:t>
                            </m:r>
                            <m:r>
                              <a:rPr lang="en-US" sz="2300" b="1" i="1"/>
                              <m:t>−</m:t>
                            </m:r>
                            <m:r>
                              <a:rPr lang="en-US" sz="2300" b="1" i="1"/>
                              <m:t>𝒒</m:t>
                            </m:r>
                            <m:r>
                              <a:rPr lang="en-US" sz="2300" b="1" i="1"/>
                              <m:t>𝟏</m:t>
                            </m:r>
                            <m:r>
                              <a:rPr lang="en-US" sz="2300" b="1" i="1"/>
                              <m:t>)</m:t>
                            </m:r>
                          </m:e>
                          <m:sup>
                            <m:r>
                              <a:rPr lang="en-US" sz="2300" b="1" i="1"/>
                              <m:t>𝟐</m:t>
                            </m:r>
                          </m:sup>
                        </m:sSup>
                        <m:r>
                          <a:rPr lang="en-US" sz="2300" b="1" i="1"/>
                          <m:t>+</m:t>
                        </m:r>
                        <m:sSup>
                          <m:sSupPr>
                            <m:ctrlPr>
                              <a:rPr lang="en-US" sz="2300" b="1" i="1"/>
                            </m:ctrlPr>
                          </m:sSupPr>
                          <m:e>
                            <m:r>
                              <a:rPr lang="en-US" sz="2300" b="1" i="1"/>
                              <m:t>(</m:t>
                            </m:r>
                            <m:r>
                              <a:rPr lang="en-US" sz="2300" b="1" i="1"/>
                              <m:t>𝒑</m:t>
                            </m:r>
                            <m:r>
                              <a:rPr lang="en-US" sz="2300" b="1" i="1"/>
                              <m:t>𝟐</m:t>
                            </m:r>
                            <m:r>
                              <a:rPr lang="en-US" sz="2300" b="1" i="1"/>
                              <m:t>−</m:t>
                            </m:r>
                            <m:r>
                              <a:rPr lang="en-US" sz="2300" b="1" i="1"/>
                              <m:t>𝒒</m:t>
                            </m:r>
                            <m:r>
                              <a:rPr lang="en-US" sz="2300" b="1" i="1"/>
                              <m:t>𝟐</m:t>
                            </m:r>
                            <m:r>
                              <a:rPr lang="en-US" sz="2300" b="1" i="1"/>
                              <m:t>)</m:t>
                            </m:r>
                          </m:e>
                          <m:sup>
                            <m:r>
                              <a:rPr lang="en-US" sz="2300" b="1" i="1"/>
                              <m:t>𝟐</m:t>
                            </m:r>
                          </m:sup>
                        </m:sSup>
                        <m:r>
                          <a:rPr lang="en-US" sz="2300" b="1" i="1"/>
                          <m:t>+</m:t>
                        </m:r>
                        <m:sSup>
                          <m:sSupPr>
                            <m:ctrlPr>
                              <a:rPr lang="en-US" sz="2300" b="1" i="1"/>
                            </m:ctrlPr>
                          </m:sSupPr>
                          <m:e>
                            <m:r>
                              <a:rPr lang="en-US" sz="2300" b="1" i="1"/>
                              <m:t>(</m:t>
                            </m:r>
                            <m:r>
                              <a:rPr lang="en-US" sz="2300" b="1" i="1"/>
                              <m:t>𝒑</m:t>
                            </m:r>
                            <m:r>
                              <a:rPr lang="en-US" sz="2300" b="1" i="1"/>
                              <m:t>𝟑</m:t>
                            </m:r>
                            <m:r>
                              <a:rPr lang="en-US" sz="2300" b="1" i="1"/>
                              <m:t>−</m:t>
                            </m:r>
                            <m:r>
                              <a:rPr lang="en-US" sz="2300" b="1" i="1"/>
                              <m:t>𝒒</m:t>
                            </m:r>
                            <m:r>
                              <a:rPr lang="en-US" sz="2300" b="1" i="1"/>
                              <m:t>𝟑</m:t>
                            </m:r>
                            <m:r>
                              <a:rPr lang="en-US" sz="2300" b="1" i="1"/>
                              <m:t>)</m:t>
                            </m:r>
                          </m:e>
                          <m:sup>
                            <m:r>
                              <a:rPr lang="en-US" sz="2300" b="1" i="1"/>
                              <m:t>𝟐</m:t>
                            </m:r>
                          </m:sup>
                        </m:sSup>
                        <m:r>
                          <a:rPr lang="en-US" sz="2300" b="1" i="1"/>
                          <m:t>+. . . +</m:t>
                        </m:r>
                        <m:sSup>
                          <m:sSupPr>
                            <m:ctrlPr>
                              <a:rPr lang="en-US" sz="2300" b="1" i="1"/>
                            </m:ctrlPr>
                          </m:sSupPr>
                          <m:e>
                            <m:r>
                              <a:rPr lang="en-US" sz="2300" b="1" i="1"/>
                              <m:t>(</m:t>
                            </m:r>
                            <m:r>
                              <a:rPr lang="en-US" sz="2300" b="1" i="1"/>
                              <m:t>𝒑𝒏</m:t>
                            </m:r>
                            <m:r>
                              <a:rPr lang="en-US" sz="2300" b="1" i="1"/>
                              <m:t>−</m:t>
                            </m:r>
                            <m:r>
                              <a:rPr lang="en-US" sz="2300" b="1" i="1"/>
                              <m:t>𝒒𝒏</m:t>
                            </m:r>
                            <m:r>
                              <a:rPr lang="en-US" sz="2300" b="1" i="1"/>
                              <m:t>)</m:t>
                            </m:r>
                          </m:e>
                          <m:sup>
                            <m:r>
                              <a:rPr lang="en-US" sz="2300" b="1" i="1"/>
                              <m:t>𝟐</m:t>
                            </m:r>
                          </m:sup>
                        </m:sSup>
                      </m:e>
                    </m:rad>
                  </m:oMath>
                </a14:m>
                <a:endParaRPr lang="en-US" sz="2300"/>
              </a:p>
              <a:p>
                <a:endParaRPr lang="en-US"/>
              </a:p>
            </p:txBody>
          </p:sp>
        </mc:Choice>
        <mc:Fallback>
          <p:sp>
            <p:nvSpPr>
              <p:cNvPr id="6" name="Content Placeholder 5"/>
              <p:cNvSpPr>
                <a:spLocks noGrp="1" noRot="1" noChangeAspect="1" noMove="1" noResize="1" noEditPoints="1" noAdjustHandles="1" noChangeArrowheads="1" noChangeShapeType="1" noTextEdit="1"/>
              </p:cNvSpPr>
              <p:nvPr>
                <p:ph idx="1"/>
              </p:nvPr>
            </p:nvSpPr>
            <p:spPr>
              <a:xfrm>
                <a:off x="457200" y="1066800"/>
                <a:ext cx="8229600" cy="5410200"/>
              </a:xfrm>
              <a:blipFill rotWithShape="1">
                <a:blip r:embed="rId2"/>
                <a:stretch>
                  <a:fillRect l="-889" t="-1014" r="-1704"/>
                </a:stretch>
              </a:blipFill>
            </p:spPr>
            <p:txBody>
              <a:bodyPr/>
              <a:lstStyle/>
              <a:p>
                <a:r>
                  <a:rPr lang="en-US">
                    <a:noFill/>
                  </a:rPr>
                  <a:t> </a:t>
                </a:r>
              </a:p>
            </p:txBody>
          </p:sp>
        </mc:Fallback>
      </mc:AlternateContent>
    </p:spTree>
    <p:extLst>
      <p:ext uri="{BB962C8B-B14F-4D97-AF65-F5344CB8AC3E}">
        <p14:creationId xmlns:p14="http://schemas.microsoft.com/office/powerpoint/2010/main" val="29641525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 calcmode="lin" valueType="num">
                                      <p:cBhvr additive="base">
                                        <p:cTn id="2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anim calcmode="lin" valueType="num">
                                      <p:cBhvr additive="base">
                                        <p:cTn id="2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anim calcmode="lin" valueType="num">
                                      <p:cBhvr additive="base">
                                        <p:cTn id="3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mtClean="0"/>
              <a:t>TC - NPI – Thuật toán</a:t>
            </a:r>
            <a:endParaRPr lang="en-US"/>
          </a:p>
        </p:txBody>
      </p:sp>
      <p:sp>
        <p:nvSpPr>
          <p:cNvPr id="4" name="Date Placeholder 3"/>
          <p:cNvSpPr>
            <a:spLocks noGrp="1"/>
          </p:cNvSpPr>
          <p:nvPr>
            <p:ph type="dt" sz="half" idx="10"/>
          </p:nvPr>
        </p:nvSpPr>
        <p:spPr/>
        <p:txBody>
          <a:bodyPr/>
          <a:lstStyle/>
          <a:p>
            <a:r>
              <a:rPr lang="en-US" smtClean="0"/>
              <a:t>5/7/2017</a:t>
            </a:r>
            <a:endParaRPr lang="en-US"/>
          </a:p>
        </p:txBody>
      </p:sp>
      <p:sp>
        <p:nvSpPr>
          <p:cNvPr id="5" name="Slide Number Placeholder 4"/>
          <p:cNvSpPr>
            <a:spLocks noGrp="1"/>
          </p:cNvSpPr>
          <p:nvPr>
            <p:ph type="sldNum" sz="quarter" idx="12"/>
          </p:nvPr>
        </p:nvSpPr>
        <p:spPr/>
        <p:txBody>
          <a:bodyPr/>
          <a:lstStyle/>
          <a:p>
            <a:fld id="{CA2903AA-B8BA-486F-9666-BE0735D78024}" type="slidenum">
              <a:rPr lang="en-US" smtClean="0"/>
              <a:t>19</a:t>
            </a:fld>
            <a:endParaRPr lang="en-US"/>
          </a:p>
        </p:txBody>
      </p:sp>
      <p:sp>
        <p:nvSpPr>
          <p:cNvPr id="6" name="Content Placeholder 5"/>
          <p:cNvSpPr>
            <a:spLocks noGrp="1"/>
          </p:cNvSpPr>
          <p:nvPr>
            <p:ph idx="1"/>
          </p:nvPr>
        </p:nvSpPr>
        <p:spPr>
          <a:xfrm>
            <a:off x="457200" y="1066800"/>
            <a:ext cx="8229600" cy="5410200"/>
          </a:xfrm>
        </p:spPr>
        <p:txBody>
          <a:bodyPr>
            <a:normAutofit lnSpcReduction="10000"/>
          </a:bodyPr>
          <a:lstStyle/>
          <a:p>
            <a:pPr lvl="1"/>
            <a:r>
              <a:rPr lang="en-US"/>
              <a:t>B1:  Lấy thông tin về mặt hàng đã mua qua ma trận Rate đã có, ta được tập I</a:t>
            </a:r>
            <a:r>
              <a:rPr lang="en-US" baseline="-25000"/>
              <a:t>đã mua</a:t>
            </a:r>
            <a:r>
              <a:rPr lang="en-US"/>
              <a:t> (I</a:t>
            </a:r>
            <a:r>
              <a:rPr lang="en-US" baseline="-25000"/>
              <a:t>dm</a:t>
            </a:r>
            <a:r>
              <a:rPr lang="en-US"/>
              <a:t>).</a:t>
            </a:r>
          </a:p>
          <a:p>
            <a:pPr lvl="1"/>
            <a:r>
              <a:rPr lang="en-US"/>
              <a:t>B2: Lấy thông tin về mặt hàng chưa mua qua ma trận Rate đã có, ta được tập C</a:t>
            </a:r>
            <a:r>
              <a:rPr lang="en-US" baseline="-25000"/>
              <a:t>chưa mua</a:t>
            </a:r>
            <a:r>
              <a:rPr lang="en-US"/>
              <a:t> (C</a:t>
            </a:r>
            <a:r>
              <a:rPr lang="en-US" baseline="-25000"/>
              <a:t>cm</a:t>
            </a:r>
            <a:r>
              <a:rPr lang="en-US"/>
              <a:t>).</a:t>
            </a:r>
          </a:p>
          <a:p>
            <a:pPr lvl="1"/>
            <a:r>
              <a:rPr lang="en-US"/>
              <a:t>B3: Với từng khách hàng, chúng ta sẽ tính toán khoảng cách từ các mặt hàng đã mua tới các mặt hàng chưa mua: d</a:t>
            </a:r>
            <a:r>
              <a:rPr lang="en-US" baseline="-25000"/>
              <a:t>I-&gt;C</a:t>
            </a:r>
            <a:r>
              <a:rPr lang="en-US"/>
              <a:t>. </a:t>
            </a:r>
          </a:p>
          <a:p>
            <a:pPr lvl="1"/>
            <a:r>
              <a:rPr lang="en-US"/>
              <a:t>B4: Tính tổng khoảng cách từ tất cả mặt hàng đã mua trong I</a:t>
            </a:r>
            <a:r>
              <a:rPr lang="en-US" baseline="-25000"/>
              <a:t>dm </a:t>
            </a:r>
            <a:r>
              <a:rPr lang="en-US"/>
              <a:t>tới từng mặt hàng chưa mua trong C</a:t>
            </a:r>
            <a:r>
              <a:rPr lang="en-US" baseline="-25000"/>
              <a:t>cm</a:t>
            </a:r>
            <a:r>
              <a:rPr lang="en-US"/>
              <a:t>, ta thu được tổng S</a:t>
            </a:r>
            <a:r>
              <a:rPr lang="en-US" baseline="-25000"/>
              <a:t>ic</a:t>
            </a:r>
            <a:r>
              <a:rPr lang="en-US"/>
              <a:t> tương ứng với mặt hàng chưa mua.</a:t>
            </a:r>
          </a:p>
          <a:p>
            <a:pPr lvl="1"/>
            <a:r>
              <a:rPr lang="en-US"/>
              <a:t>B5: Giá trị tổng khoảng cách càng nhỏ thì độ tương đồng giữa hai mặt hàng càng cao. Sắp xếp tăng dần các khoảng cách ta sẽ thu được thứ tự các mặt hàng ưu </a:t>
            </a:r>
            <a:r>
              <a:rPr lang="en-US"/>
              <a:t>tiên</a:t>
            </a:r>
            <a:r>
              <a:rPr lang="en-US" smtClean="0"/>
              <a:t>.</a:t>
            </a:r>
            <a:endParaRPr lang="en-US" sz="2300"/>
          </a:p>
          <a:p>
            <a:endParaRPr lang="en-US"/>
          </a:p>
        </p:txBody>
      </p:sp>
    </p:spTree>
    <p:extLst>
      <p:ext uri="{BB962C8B-B14F-4D97-AF65-F5344CB8AC3E}">
        <p14:creationId xmlns:p14="http://schemas.microsoft.com/office/powerpoint/2010/main" val="40397478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6000"/>
            <a:lum/>
          </a:blip>
          <a:srcRect/>
          <a:stretch>
            <a:fillRect l="-17000" r="-17000"/>
          </a:stretch>
        </a:blipFill>
        <a:effectLst/>
      </p:bgPr>
    </p:bg>
    <p:spTree>
      <p:nvGrpSpPr>
        <p:cNvPr id="1" name=""/>
        <p:cNvGrpSpPr/>
        <p:nvPr/>
      </p:nvGrpSpPr>
      <p:grpSpPr>
        <a:xfrm>
          <a:off x="0" y="0"/>
          <a:ext cx="0" cy="0"/>
          <a:chOff x="0" y="0"/>
          <a:chExt cx="0" cy="0"/>
        </a:xfrm>
      </p:grpSpPr>
      <p:sp>
        <p:nvSpPr>
          <p:cNvPr id="17" name="TextBox 16"/>
          <p:cNvSpPr txBox="1"/>
          <p:nvPr/>
        </p:nvSpPr>
        <p:spPr>
          <a:xfrm>
            <a:off x="1905000" y="1999833"/>
            <a:ext cx="5715000" cy="2800767"/>
          </a:xfrm>
          <a:prstGeom prst="rect">
            <a:avLst/>
          </a:prstGeom>
          <a:noFill/>
        </p:spPr>
        <p:txBody>
          <a:bodyPr wrap="square" rtlCol="0">
            <a:spAutoFit/>
          </a:bodyPr>
          <a:lstStyle/>
          <a:p>
            <a:r>
              <a:rPr lang="en-US" sz="8800" b="1" smtClean="0">
                <a:solidFill>
                  <a:schemeClr val="tx2">
                    <a:lumMod val="50000"/>
                  </a:schemeClr>
                </a:solidFill>
              </a:rPr>
              <a:t> MUA BÁN QUA MẠNG</a:t>
            </a:r>
            <a:endParaRPr lang="en-US" sz="8800" b="1">
              <a:solidFill>
                <a:schemeClr val="tx2">
                  <a:lumMod val="50000"/>
                </a:schemeClr>
              </a:solidFill>
            </a:endParaRPr>
          </a:p>
        </p:txBody>
      </p:sp>
    </p:spTree>
    <p:extLst>
      <p:ext uri="{BB962C8B-B14F-4D97-AF65-F5344CB8AC3E}">
        <p14:creationId xmlns:p14="http://schemas.microsoft.com/office/powerpoint/2010/main" val="955812403"/>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a:t>T</a:t>
            </a:r>
            <a:r>
              <a:rPr lang="en-US" smtClean="0"/>
              <a:t>C- Mặt hàng mới nhất</a:t>
            </a:r>
            <a:endParaRPr lang="en-US"/>
          </a:p>
        </p:txBody>
      </p:sp>
      <p:sp>
        <p:nvSpPr>
          <p:cNvPr id="3" name="Content Placeholder 2"/>
          <p:cNvSpPr>
            <a:spLocks noGrp="1"/>
          </p:cNvSpPr>
          <p:nvPr>
            <p:ph idx="1"/>
          </p:nvPr>
        </p:nvSpPr>
        <p:spPr>
          <a:xfrm>
            <a:off x="685800" y="1447800"/>
            <a:ext cx="8229600" cy="4389120"/>
          </a:xfrm>
        </p:spPr>
        <p:txBody>
          <a:bodyPr>
            <a:normAutofit/>
          </a:bodyPr>
          <a:lstStyle/>
          <a:p>
            <a:pPr>
              <a:lnSpc>
                <a:spcPct val="200000"/>
              </a:lnSpc>
              <a:buFont typeface="Wingdings 2" pitchFamily="18" charset="2"/>
              <a:buChar char="P"/>
            </a:pPr>
            <a:r>
              <a:rPr lang="en-US" smtClean="0"/>
              <a:t>Gợi ý các mặt hàng mới nhất (</a:t>
            </a:r>
            <a:r>
              <a:rPr lang="en-US"/>
              <a:t>trong nhóm các mặt hàng đã mua</a:t>
            </a:r>
            <a:r>
              <a:rPr lang="en-US" smtClean="0"/>
              <a:t>) cho khách hàng truyền thống.</a:t>
            </a:r>
          </a:p>
          <a:p>
            <a:pPr>
              <a:lnSpc>
                <a:spcPct val="200000"/>
              </a:lnSpc>
              <a:buFont typeface="Wingdings 2" pitchFamily="18" charset="2"/>
              <a:buChar char="P"/>
            </a:pPr>
            <a:r>
              <a:rPr lang="en-US" smtClean="0"/>
              <a:t>Khách hàng đã từng thực hiện giao dịch trong hệ thống nên phạm vị áp dụng thuật toán sẽ dựa theo mặt hàng đã mua của khách hàng.</a:t>
            </a:r>
          </a:p>
        </p:txBody>
      </p:sp>
      <p:sp>
        <p:nvSpPr>
          <p:cNvPr id="4" name="Date Placeholder 3"/>
          <p:cNvSpPr>
            <a:spLocks noGrp="1"/>
          </p:cNvSpPr>
          <p:nvPr>
            <p:ph type="dt" sz="half" idx="10"/>
          </p:nvPr>
        </p:nvSpPr>
        <p:spPr/>
        <p:txBody>
          <a:bodyPr/>
          <a:lstStyle/>
          <a:p>
            <a:r>
              <a:rPr lang="en-US" smtClean="0"/>
              <a:t>5/7/2017</a:t>
            </a:r>
            <a:endParaRPr lang="en-US"/>
          </a:p>
        </p:txBody>
      </p:sp>
      <p:sp>
        <p:nvSpPr>
          <p:cNvPr id="5" name="Slide Number Placeholder 4"/>
          <p:cNvSpPr>
            <a:spLocks noGrp="1"/>
          </p:cNvSpPr>
          <p:nvPr>
            <p:ph type="sldNum" sz="quarter" idx="12"/>
          </p:nvPr>
        </p:nvSpPr>
        <p:spPr/>
        <p:txBody>
          <a:bodyPr/>
          <a:lstStyle/>
          <a:p>
            <a:fld id="{CA2903AA-B8BA-486F-9666-BE0735D78024}" type="slidenum">
              <a:rPr lang="en-US" smtClean="0"/>
              <a:t>20</a:t>
            </a:fld>
            <a:endParaRPr lang="en-US"/>
          </a:p>
        </p:txBody>
      </p:sp>
    </p:spTree>
    <p:extLst>
      <p:ext uri="{BB962C8B-B14F-4D97-AF65-F5344CB8AC3E}">
        <p14:creationId xmlns:p14="http://schemas.microsoft.com/office/powerpoint/2010/main" val="35435898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mtClean="0"/>
              <a:t>TC - NI - Thuật toán</a:t>
            </a:r>
            <a:endParaRPr lang="en-US"/>
          </a:p>
        </p:txBody>
      </p:sp>
      <p:sp>
        <p:nvSpPr>
          <p:cNvPr id="4" name="Date Placeholder 3"/>
          <p:cNvSpPr>
            <a:spLocks noGrp="1"/>
          </p:cNvSpPr>
          <p:nvPr>
            <p:ph type="dt" sz="half" idx="10"/>
          </p:nvPr>
        </p:nvSpPr>
        <p:spPr/>
        <p:txBody>
          <a:bodyPr/>
          <a:lstStyle/>
          <a:p>
            <a:r>
              <a:rPr lang="en-US" smtClean="0"/>
              <a:t>5/7/2017</a:t>
            </a:r>
            <a:endParaRPr lang="en-US"/>
          </a:p>
        </p:txBody>
      </p:sp>
      <p:sp>
        <p:nvSpPr>
          <p:cNvPr id="5" name="Slide Number Placeholder 4"/>
          <p:cNvSpPr>
            <a:spLocks noGrp="1"/>
          </p:cNvSpPr>
          <p:nvPr>
            <p:ph type="sldNum" sz="quarter" idx="12"/>
          </p:nvPr>
        </p:nvSpPr>
        <p:spPr/>
        <p:txBody>
          <a:bodyPr/>
          <a:lstStyle/>
          <a:p>
            <a:fld id="{CA2903AA-B8BA-486F-9666-BE0735D78024}" type="slidenum">
              <a:rPr lang="en-US" smtClean="0"/>
              <a:t>21</a:t>
            </a:fld>
            <a:endParaRPr lang="en-US"/>
          </a:p>
        </p:txBody>
      </p:sp>
      <p:sp>
        <p:nvSpPr>
          <p:cNvPr id="6" name="Content Placeholder 5"/>
          <p:cNvSpPr>
            <a:spLocks noGrp="1"/>
          </p:cNvSpPr>
          <p:nvPr>
            <p:ph idx="1"/>
          </p:nvPr>
        </p:nvSpPr>
        <p:spPr>
          <a:xfrm>
            <a:off x="457200" y="1219200"/>
            <a:ext cx="8229600" cy="5334000"/>
          </a:xfrm>
        </p:spPr>
        <p:txBody>
          <a:bodyPr>
            <a:normAutofit lnSpcReduction="10000"/>
          </a:bodyPr>
          <a:lstStyle/>
          <a:p>
            <a:pPr lvl="0"/>
            <a:r>
              <a:rPr lang="en-US"/>
              <a:t>B1: Lấy danh sách các mặt hàng đã được bán cho khách hàng u (Có trong ma trận rate) ta được tập I</a:t>
            </a:r>
            <a:r>
              <a:rPr lang="en-US" baseline="-25000"/>
              <a:t>u</a:t>
            </a:r>
            <a:r>
              <a:rPr lang="en-US"/>
              <a:t>.</a:t>
            </a:r>
          </a:p>
          <a:p>
            <a:pPr lvl="0"/>
            <a:r>
              <a:rPr lang="en-US"/>
              <a:t>B2: Lấy danh sách các nhóm mặt hàng tương ứng với các mặt hàng  trong I</a:t>
            </a:r>
            <a:r>
              <a:rPr lang="en-US" baseline="-25000"/>
              <a:t>u</a:t>
            </a:r>
            <a:r>
              <a:rPr lang="en-US"/>
              <a:t>.</a:t>
            </a:r>
          </a:p>
          <a:p>
            <a:pPr lvl="0"/>
            <a:r>
              <a:rPr lang="en-US"/>
              <a:t>B3: Với nhóm mặt hàng tương ứng với các loại hàng trong I</a:t>
            </a:r>
            <a:r>
              <a:rPr lang="en-US" baseline="-25000"/>
              <a:t>u</a:t>
            </a:r>
            <a:r>
              <a:rPr lang="en-US"/>
              <a:t>, các mặt hàng được gợi ý tương ứng là các mặt hàng mới nhập trong 1 tháng gần đây và chưa từng được bán. </a:t>
            </a:r>
          </a:p>
          <a:p>
            <a:pPr lvl="0"/>
            <a:r>
              <a:rPr lang="en-US"/>
              <a:t>B4: Nếu chỉ số rate của mặt hàng i trong nhóm I</a:t>
            </a:r>
            <a:r>
              <a:rPr lang="en-US" baseline="-25000"/>
              <a:t>u </a:t>
            </a:r>
            <a:r>
              <a:rPr lang="en-US"/>
              <a:t> đối với khách hàng u càng cao thì nhóm mặt hàng</a:t>
            </a:r>
            <a:r>
              <a:rPr lang="en-US" baseline="-25000"/>
              <a:t> </a:t>
            </a:r>
            <a:r>
              <a:rPr lang="en-US"/>
              <a:t>tương ứng với i sẽ có độ ưu tiên gợi ý càng cao.</a:t>
            </a:r>
          </a:p>
          <a:p>
            <a:pPr lvl="0"/>
            <a:r>
              <a:rPr lang="en-US"/>
              <a:t>B5: Các mặt hàng mới phù hợp sẽ được gợi ý qua 4 bước </a:t>
            </a:r>
            <a:r>
              <a:rPr lang="en-US"/>
              <a:t>trên</a:t>
            </a:r>
            <a:r>
              <a:rPr lang="en-US" smtClean="0"/>
              <a:t>.</a:t>
            </a:r>
            <a:endParaRPr lang="en-US"/>
          </a:p>
        </p:txBody>
      </p:sp>
    </p:spTree>
    <p:extLst>
      <p:ext uri="{BB962C8B-B14F-4D97-AF65-F5344CB8AC3E}">
        <p14:creationId xmlns:p14="http://schemas.microsoft.com/office/powerpoint/2010/main" val="1244254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mtClean="0"/>
              <a:t>NC- Mặt hàng mới nhất</a:t>
            </a:r>
            <a:endParaRPr lang="en-US"/>
          </a:p>
        </p:txBody>
      </p:sp>
      <p:sp>
        <p:nvSpPr>
          <p:cNvPr id="3" name="Content Placeholder 2"/>
          <p:cNvSpPr>
            <a:spLocks noGrp="1"/>
          </p:cNvSpPr>
          <p:nvPr>
            <p:ph idx="1"/>
          </p:nvPr>
        </p:nvSpPr>
        <p:spPr>
          <a:xfrm>
            <a:off x="685800" y="1447800"/>
            <a:ext cx="8229600" cy="4389120"/>
          </a:xfrm>
        </p:spPr>
        <p:txBody>
          <a:bodyPr>
            <a:normAutofit/>
          </a:bodyPr>
          <a:lstStyle/>
          <a:p>
            <a:pPr>
              <a:lnSpc>
                <a:spcPct val="200000"/>
              </a:lnSpc>
              <a:buFont typeface="Wingdings 2" pitchFamily="18" charset="2"/>
              <a:buChar char="P"/>
            </a:pPr>
            <a:r>
              <a:rPr lang="en-US" smtClean="0"/>
              <a:t>Gợi ý các mặt hàng mới nhất trên toàn bộ hệ thống cho khách hàng truyền thống.</a:t>
            </a:r>
          </a:p>
          <a:p>
            <a:pPr>
              <a:lnSpc>
                <a:spcPct val="200000"/>
              </a:lnSpc>
              <a:buFont typeface="Wingdings 2" pitchFamily="18" charset="2"/>
              <a:buChar char="P"/>
            </a:pPr>
            <a:r>
              <a:rPr lang="en-US" smtClean="0"/>
              <a:t>Khách hàng chưa từng thực hiện giao dịch trong hệ thống nên phạm vị áp dụng thuật toán sẽ là toàn bộ hệ thống.</a:t>
            </a:r>
          </a:p>
        </p:txBody>
      </p:sp>
      <p:sp>
        <p:nvSpPr>
          <p:cNvPr id="4" name="Date Placeholder 3"/>
          <p:cNvSpPr>
            <a:spLocks noGrp="1"/>
          </p:cNvSpPr>
          <p:nvPr>
            <p:ph type="dt" sz="half" idx="10"/>
          </p:nvPr>
        </p:nvSpPr>
        <p:spPr/>
        <p:txBody>
          <a:bodyPr/>
          <a:lstStyle/>
          <a:p>
            <a:r>
              <a:rPr lang="en-US" smtClean="0"/>
              <a:t>5/7/2017</a:t>
            </a:r>
            <a:endParaRPr lang="en-US"/>
          </a:p>
        </p:txBody>
      </p:sp>
      <p:sp>
        <p:nvSpPr>
          <p:cNvPr id="5" name="Slide Number Placeholder 4"/>
          <p:cNvSpPr>
            <a:spLocks noGrp="1"/>
          </p:cNvSpPr>
          <p:nvPr>
            <p:ph type="sldNum" sz="quarter" idx="12"/>
          </p:nvPr>
        </p:nvSpPr>
        <p:spPr/>
        <p:txBody>
          <a:bodyPr/>
          <a:lstStyle/>
          <a:p>
            <a:fld id="{CA2903AA-B8BA-486F-9666-BE0735D78024}" type="slidenum">
              <a:rPr lang="en-US" smtClean="0"/>
              <a:t>22</a:t>
            </a:fld>
            <a:endParaRPr lang="en-US"/>
          </a:p>
        </p:txBody>
      </p:sp>
    </p:spTree>
    <p:extLst>
      <p:ext uri="{BB962C8B-B14F-4D97-AF65-F5344CB8AC3E}">
        <p14:creationId xmlns:p14="http://schemas.microsoft.com/office/powerpoint/2010/main" val="27044073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a:t>N</a:t>
            </a:r>
            <a:r>
              <a:rPr lang="en-US" smtClean="0"/>
              <a:t>C - NI - Thuật toán</a:t>
            </a:r>
            <a:endParaRPr lang="en-US"/>
          </a:p>
        </p:txBody>
      </p:sp>
      <p:sp>
        <p:nvSpPr>
          <p:cNvPr id="4" name="Date Placeholder 3"/>
          <p:cNvSpPr>
            <a:spLocks noGrp="1"/>
          </p:cNvSpPr>
          <p:nvPr>
            <p:ph type="dt" sz="half" idx="10"/>
          </p:nvPr>
        </p:nvSpPr>
        <p:spPr/>
        <p:txBody>
          <a:bodyPr/>
          <a:lstStyle/>
          <a:p>
            <a:r>
              <a:rPr lang="en-US" smtClean="0"/>
              <a:t>5/7/2017</a:t>
            </a:r>
            <a:endParaRPr lang="en-US"/>
          </a:p>
        </p:txBody>
      </p:sp>
      <p:sp>
        <p:nvSpPr>
          <p:cNvPr id="5" name="Slide Number Placeholder 4"/>
          <p:cNvSpPr>
            <a:spLocks noGrp="1"/>
          </p:cNvSpPr>
          <p:nvPr>
            <p:ph type="sldNum" sz="quarter" idx="12"/>
          </p:nvPr>
        </p:nvSpPr>
        <p:spPr/>
        <p:txBody>
          <a:bodyPr/>
          <a:lstStyle/>
          <a:p>
            <a:fld id="{CA2903AA-B8BA-486F-9666-BE0735D78024}" type="slidenum">
              <a:rPr lang="en-US" smtClean="0"/>
              <a:t>23</a:t>
            </a:fld>
            <a:endParaRPr lang="en-US"/>
          </a:p>
        </p:txBody>
      </p:sp>
      <p:sp>
        <p:nvSpPr>
          <p:cNvPr id="6" name="Content Placeholder 5"/>
          <p:cNvSpPr>
            <a:spLocks noGrp="1"/>
          </p:cNvSpPr>
          <p:nvPr>
            <p:ph idx="1"/>
          </p:nvPr>
        </p:nvSpPr>
        <p:spPr>
          <a:xfrm>
            <a:off x="457200" y="1600200"/>
            <a:ext cx="8229600" cy="5334000"/>
          </a:xfrm>
        </p:spPr>
        <p:txBody>
          <a:bodyPr>
            <a:normAutofit/>
          </a:bodyPr>
          <a:lstStyle/>
          <a:p>
            <a:pPr lvl="1"/>
            <a:r>
              <a:rPr lang="en-US"/>
              <a:t>B1: Lấy danh sách các mặt hàng mới nhập trong thời gian gần đây.</a:t>
            </a:r>
          </a:p>
          <a:p>
            <a:pPr lvl="1"/>
            <a:r>
              <a:rPr lang="en-US"/>
              <a:t>B2: Loại trừ khỏi danh sách các mặt hàng đã được bán ra.</a:t>
            </a:r>
          </a:p>
          <a:p>
            <a:pPr lvl="1"/>
            <a:r>
              <a:rPr lang="en-US"/>
              <a:t>B3: Danh sách thu được là danh sách các mặt hàng mới nhất chưa từng được bán cho bất kỳ khách hàng nào.</a:t>
            </a:r>
          </a:p>
          <a:p>
            <a:pPr lvl="1"/>
            <a:r>
              <a:rPr lang="en-US"/>
              <a:t>B4: Hàng được gợi ý là các mặt hàng có trong danh sách </a:t>
            </a:r>
            <a:r>
              <a:rPr lang="en-US"/>
              <a:t>này</a:t>
            </a:r>
            <a:r>
              <a:rPr lang="en-US" smtClean="0"/>
              <a:t>.</a:t>
            </a:r>
            <a:endParaRPr lang="en-US"/>
          </a:p>
        </p:txBody>
      </p:sp>
    </p:spTree>
    <p:extLst>
      <p:ext uri="{BB962C8B-B14F-4D97-AF65-F5344CB8AC3E}">
        <p14:creationId xmlns:p14="http://schemas.microsoft.com/office/powerpoint/2010/main" val="37150089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Hướng </a:t>
            </a:r>
            <a:r>
              <a:rPr lang="en-US" b="1"/>
              <a:t>phát </a:t>
            </a:r>
            <a:r>
              <a:rPr lang="en-US" b="1" smtClean="0"/>
              <a:t>triển</a:t>
            </a:r>
            <a:endParaRPr lang="en-US"/>
          </a:p>
        </p:txBody>
      </p:sp>
      <p:sp>
        <p:nvSpPr>
          <p:cNvPr id="3" name="Content Placeholder 2"/>
          <p:cNvSpPr>
            <a:spLocks noGrp="1"/>
          </p:cNvSpPr>
          <p:nvPr>
            <p:ph idx="1"/>
          </p:nvPr>
        </p:nvSpPr>
        <p:spPr/>
        <p:txBody>
          <a:bodyPr/>
          <a:lstStyle/>
          <a:p>
            <a:pPr lvl="0"/>
            <a:r>
              <a:rPr lang="en-US"/>
              <a:t>Tập trung phát triển thuật toán, cố gắng khai phá thêm dữ liệu đã có để xây dựng hệ thống thuật toán chi tiết và hiệu năng sử dụng cao.</a:t>
            </a:r>
          </a:p>
          <a:p>
            <a:pPr lvl="0"/>
            <a:r>
              <a:rPr lang="en-US" smtClean="0"/>
              <a:t>Phát triển hệ thống thành một hệ thống mạnh mẽ mềm dẻo dễ dàng tích hợp với mọi hệ thống</a:t>
            </a:r>
            <a:endParaRPr lang="en-US"/>
          </a:p>
        </p:txBody>
      </p:sp>
      <p:sp>
        <p:nvSpPr>
          <p:cNvPr id="4" name="Date Placeholder 3"/>
          <p:cNvSpPr>
            <a:spLocks noGrp="1"/>
          </p:cNvSpPr>
          <p:nvPr>
            <p:ph type="dt" sz="half" idx="10"/>
          </p:nvPr>
        </p:nvSpPr>
        <p:spPr/>
        <p:txBody>
          <a:bodyPr/>
          <a:lstStyle/>
          <a:p>
            <a:r>
              <a:rPr lang="en-US" smtClean="0"/>
              <a:t>5/7/2017</a:t>
            </a:r>
            <a:endParaRPr lang="en-US"/>
          </a:p>
        </p:txBody>
      </p:sp>
      <p:sp>
        <p:nvSpPr>
          <p:cNvPr id="5" name="Slide Number Placeholder 4"/>
          <p:cNvSpPr>
            <a:spLocks noGrp="1"/>
          </p:cNvSpPr>
          <p:nvPr>
            <p:ph type="sldNum" sz="quarter" idx="12"/>
          </p:nvPr>
        </p:nvSpPr>
        <p:spPr/>
        <p:txBody>
          <a:bodyPr/>
          <a:lstStyle/>
          <a:p>
            <a:fld id="{CA2903AA-B8BA-486F-9666-BE0735D78024}" type="slidenum">
              <a:rPr lang="en-US" smtClean="0"/>
              <a:t>24</a:t>
            </a:fld>
            <a:endParaRPr lang="en-US"/>
          </a:p>
        </p:txBody>
      </p:sp>
    </p:spTree>
    <p:extLst>
      <p:ext uri="{BB962C8B-B14F-4D97-AF65-F5344CB8AC3E}">
        <p14:creationId xmlns:p14="http://schemas.microsoft.com/office/powerpoint/2010/main" val="26424768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3520404"/>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9000"/>
            <a:lum/>
          </a:blip>
          <a:srcRect/>
          <a:stretch>
            <a:fillRect l="-17000" r="-17000"/>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683912"/>
            <a:ext cx="7621249" cy="5763176"/>
          </a:xfrm>
          <a:prstGeom prst="rect">
            <a:avLst/>
          </a:prstGeom>
          <a:ln>
            <a:solidFill>
              <a:schemeClr val="bg1"/>
            </a:solidFill>
          </a:ln>
        </p:spPr>
      </p:pic>
      <p:sp>
        <p:nvSpPr>
          <p:cNvPr id="5" name="Date Placeholder 4"/>
          <p:cNvSpPr>
            <a:spLocks noGrp="1"/>
          </p:cNvSpPr>
          <p:nvPr>
            <p:ph type="dt" sz="half" idx="10"/>
          </p:nvPr>
        </p:nvSpPr>
        <p:spPr/>
        <p:txBody>
          <a:bodyPr/>
          <a:lstStyle/>
          <a:p>
            <a:r>
              <a:rPr lang="en-US" smtClean="0"/>
              <a:t>5/7/2017</a:t>
            </a:r>
            <a:endParaRPr lang="en-US"/>
          </a:p>
        </p:txBody>
      </p:sp>
      <p:sp>
        <p:nvSpPr>
          <p:cNvPr id="6" name="Slide Number Placeholder 5"/>
          <p:cNvSpPr>
            <a:spLocks noGrp="1"/>
          </p:cNvSpPr>
          <p:nvPr>
            <p:ph type="sldNum" sz="quarter" idx="12"/>
          </p:nvPr>
        </p:nvSpPr>
        <p:spPr/>
        <p:txBody>
          <a:bodyPr/>
          <a:lstStyle/>
          <a:p>
            <a:fld id="{CA2903AA-B8BA-486F-9666-BE0735D78024}" type="slidenum">
              <a:rPr lang="en-US" smtClean="0"/>
              <a:t>3</a:t>
            </a:fld>
            <a:endParaRPr lang="en-US"/>
          </a:p>
        </p:txBody>
      </p:sp>
    </p:spTree>
    <p:extLst>
      <p:ext uri="{BB962C8B-B14F-4D97-AF65-F5344CB8AC3E}">
        <p14:creationId xmlns:p14="http://schemas.microsoft.com/office/powerpoint/2010/main" val="1002932054"/>
      </p:ext>
    </p:extLst>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1143000"/>
          </a:xfrm>
        </p:spPr>
        <p:txBody>
          <a:bodyPr/>
          <a:lstStyle/>
          <a:p>
            <a:r>
              <a:rPr lang="en-US" smtClean="0">
                <a:latin typeface="Times New Roman" pitchFamily="18" charset="0"/>
                <a:cs typeface="Times New Roman" pitchFamily="18" charset="0"/>
              </a:rPr>
              <a:t>Tổng quan bài toán</a:t>
            </a:r>
            <a:endParaRPr lang="en-US">
              <a:latin typeface="Times New Roman" pitchFamily="18" charset="0"/>
              <a:cs typeface="Times New Roman"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5398" y="1752600"/>
            <a:ext cx="3580002" cy="4343400"/>
          </a:xfrm>
        </p:spPr>
      </p:pic>
      <p:sp>
        <p:nvSpPr>
          <p:cNvPr id="4" name="Date Placeholder 3"/>
          <p:cNvSpPr>
            <a:spLocks noGrp="1"/>
          </p:cNvSpPr>
          <p:nvPr>
            <p:ph type="dt" sz="half" idx="10"/>
          </p:nvPr>
        </p:nvSpPr>
        <p:spPr/>
        <p:txBody>
          <a:bodyPr/>
          <a:lstStyle/>
          <a:p>
            <a:r>
              <a:rPr lang="en-US" smtClean="0">
                <a:latin typeface="Times New Roman" pitchFamily="18" charset="0"/>
                <a:cs typeface="Times New Roman" pitchFamily="18" charset="0"/>
              </a:rPr>
              <a:t>5/7/2017</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CA2903AA-B8BA-486F-9666-BE0735D78024}" type="slidenum">
              <a:rPr lang="en-US" smtClean="0">
                <a:latin typeface="Times New Roman" pitchFamily="18" charset="0"/>
                <a:cs typeface="Times New Roman" pitchFamily="18" charset="0"/>
              </a:rPr>
              <a:t>4</a:t>
            </a:fld>
            <a:endParaRPr lang="en-US">
              <a:latin typeface="Times New Roman" pitchFamily="18" charset="0"/>
              <a:cs typeface="Times New Roman" pitchFamily="18" charset="0"/>
            </a:endParaRPr>
          </a:p>
        </p:txBody>
      </p:sp>
      <p:sp>
        <p:nvSpPr>
          <p:cNvPr id="7" name="TextBox 6"/>
          <p:cNvSpPr txBox="1"/>
          <p:nvPr/>
        </p:nvSpPr>
        <p:spPr>
          <a:xfrm>
            <a:off x="304800" y="4230469"/>
            <a:ext cx="4648200" cy="646331"/>
          </a:xfrm>
          <a:prstGeom prst="rect">
            <a:avLst/>
          </a:prstGeom>
          <a:noFill/>
        </p:spPr>
        <p:txBody>
          <a:bodyPr wrap="square" rtlCol="0">
            <a:spAutoFit/>
          </a:bodyPr>
          <a:lstStyle/>
          <a:p>
            <a:pPr marL="285750" indent="-285750">
              <a:buFont typeface="Wingdings" pitchFamily="2" charset="2"/>
              <a:buChar char="ü"/>
            </a:pPr>
            <a:r>
              <a:rPr lang="en-US" sz="3600" smtClean="0"/>
              <a:t>Hệ tư vấn</a:t>
            </a:r>
            <a:endParaRPr lang="en-US" sz="3600"/>
          </a:p>
        </p:txBody>
      </p:sp>
      <p:sp>
        <p:nvSpPr>
          <p:cNvPr id="8" name="TextBox 7"/>
          <p:cNvSpPr txBox="1"/>
          <p:nvPr/>
        </p:nvSpPr>
        <p:spPr>
          <a:xfrm>
            <a:off x="283028" y="2514600"/>
            <a:ext cx="5736771" cy="646331"/>
          </a:xfrm>
          <a:prstGeom prst="rect">
            <a:avLst/>
          </a:prstGeom>
          <a:noFill/>
        </p:spPr>
        <p:txBody>
          <a:bodyPr wrap="square" rtlCol="0">
            <a:spAutoFit/>
          </a:bodyPr>
          <a:lstStyle/>
          <a:p>
            <a:pPr marL="285750" indent="-285750">
              <a:buFont typeface="Wingdings" pitchFamily="2" charset="2"/>
              <a:buChar char="ü"/>
            </a:pPr>
            <a:r>
              <a:rPr lang="en-US" sz="3600" smtClean="0"/>
              <a:t>Thương mại điện tử</a:t>
            </a:r>
            <a:endParaRPr lang="en-US" sz="3600"/>
          </a:p>
        </p:txBody>
      </p:sp>
    </p:spTree>
    <p:extLst>
      <p:ext uri="{BB962C8B-B14F-4D97-AF65-F5344CB8AC3E}">
        <p14:creationId xmlns:p14="http://schemas.microsoft.com/office/powerpoint/2010/main" val="3233816179"/>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5/7/2017</a:t>
            </a:r>
            <a:endParaRPr lang="en-US"/>
          </a:p>
        </p:txBody>
      </p:sp>
      <p:sp>
        <p:nvSpPr>
          <p:cNvPr id="5" name="Slide Number Placeholder 4"/>
          <p:cNvSpPr>
            <a:spLocks noGrp="1"/>
          </p:cNvSpPr>
          <p:nvPr>
            <p:ph type="sldNum" sz="quarter" idx="12"/>
          </p:nvPr>
        </p:nvSpPr>
        <p:spPr/>
        <p:txBody>
          <a:bodyPr/>
          <a:lstStyle/>
          <a:p>
            <a:fld id="{CA2903AA-B8BA-486F-9666-BE0735D78024}" type="slidenum">
              <a:rPr lang="en-US" smtClean="0"/>
              <a:t>5</a:t>
            </a:fld>
            <a:endParaRPr lang="en-US"/>
          </a:p>
        </p:txBody>
      </p:sp>
      <p:pic>
        <p:nvPicPr>
          <p:cNvPr id="6" name="Content Placeholder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5286" y="1447800"/>
            <a:ext cx="7315200" cy="4953000"/>
          </a:xfrm>
          <a:prstGeom prst="rect">
            <a:avLst/>
          </a:prstGeom>
        </p:spPr>
      </p:pic>
      <p:sp>
        <p:nvSpPr>
          <p:cNvPr id="7" name="Title 1"/>
          <p:cNvSpPr txBox="1">
            <a:spLocks/>
          </p:cNvSpPr>
          <p:nvPr/>
        </p:nvSpPr>
        <p:spPr>
          <a:xfrm>
            <a:off x="533400" y="304800"/>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mtClean="0"/>
              <a:t>Hệ tư vấn</a:t>
            </a:r>
            <a:endParaRPr lang="en-US"/>
          </a:p>
        </p:txBody>
      </p:sp>
    </p:spTree>
    <p:extLst>
      <p:ext uri="{BB962C8B-B14F-4D97-AF65-F5344CB8AC3E}">
        <p14:creationId xmlns:p14="http://schemas.microsoft.com/office/powerpoint/2010/main" val="39434356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lstStyle/>
          <a:p>
            <a:r>
              <a:rPr lang="en-US" smtClean="0"/>
              <a:t>Hệ tư vấn</a:t>
            </a:r>
            <a:endParaRPr lang="en-US"/>
          </a:p>
        </p:txBody>
      </p:sp>
      <p:sp>
        <p:nvSpPr>
          <p:cNvPr id="4" name="Date Placeholder 3"/>
          <p:cNvSpPr>
            <a:spLocks noGrp="1"/>
          </p:cNvSpPr>
          <p:nvPr>
            <p:ph type="dt" sz="half" idx="10"/>
          </p:nvPr>
        </p:nvSpPr>
        <p:spPr/>
        <p:txBody>
          <a:bodyPr/>
          <a:lstStyle/>
          <a:p>
            <a:r>
              <a:rPr lang="en-US" smtClean="0"/>
              <a:t>5/7/2017</a:t>
            </a:r>
            <a:endParaRPr lang="en-US"/>
          </a:p>
        </p:txBody>
      </p:sp>
      <p:sp>
        <p:nvSpPr>
          <p:cNvPr id="5" name="Slide Number Placeholder 4"/>
          <p:cNvSpPr>
            <a:spLocks noGrp="1"/>
          </p:cNvSpPr>
          <p:nvPr>
            <p:ph type="sldNum" sz="quarter" idx="12"/>
          </p:nvPr>
        </p:nvSpPr>
        <p:spPr/>
        <p:txBody>
          <a:bodyPr/>
          <a:lstStyle/>
          <a:p>
            <a:fld id="{CA2903AA-B8BA-486F-9666-BE0735D78024}" type="slidenum">
              <a:rPr lang="en-US" smtClean="0"/>
              <a:t>6</a:t>
            </a:fld>
            <a:endParaRPr lang="en-US"/>
          </a:p>
        </p:txBody>
      </p:sp>
      <p:sp>
        <p:nvSpPr>
          <p:cNvPr id="7" name="TextBox 6"/>
          <p:cNvSpPr txBox="1"/>
          <p:nvPr/>
        </p:nvSpPr>
        <p:spPr>
          <a:xfrm>
            <a:off x="685800" y="1524000"/>
            <a:ext cx="7924800" cy="3359061"/>
          </a:xfrm>
          <a:prstGeom prst="rect">
            <a:avLst/>
          </a:prstGeom>
          <a:noFill/>
        </p:spPr>
        <p:txBody>
          <a:bodyPr wrap="square" rtlCol="0">
            <a:spAutoFit/>
          </a:bodyPr>
          <a:lstStyle/>
          <a:p>
            <a:pPr marL="285750" indent="-285750">
              <a:lnSpc>
                <a:spcPct val="150000"/>
              </a:lnSpc>
              <a:buFont typeface="Wingdings" pitchFamily="2" charset="2"/>
              <a:buChar char="ü"/>
            </a:pPr>
            <a:r>
              <a:rPr lang="en-US" sz="2400" smtClean="0"/>
              <a:t>Hỗ </a:t>
            </a:r>
            <a:r>
              <a:rPr lang="en-US" sz="2400"/>
              <a:t>trợ người </a:t>
            </a:r>
            <a:r>
              <a:rPr lang="en-US" sz="2400"/>
              <a:t>dùng </a:t>
            </a:r>
            <a:r>
              <a:rPr lang="en-US" sz="2400" smtClean="0"/>
              <a:t>hệ thống đạt được điều mình mong muốn.</a:t>
            </a:r>
          </a:p>
          <a:p>
            <a:pPr marL="800100" lvl="1" indent="-342900">
              <a:lnSpc>
                <a:spcPct val="150000"/>
              </a:lnSpc>
              <a:buFont typeface="Wingdings" pitchFamily="2" charset="2"/>
              <a:buChar char="§"/>
            </a:pPr>
            <a:r>
              <a:rPr lang="en-US" sz="2400" smtClean="0"/>
              <a:t>Mua được món hàng ưng ý.</a:t>
            </a:r>
          </a:p>
          <a:p>
            <a:pPr marL="800100" lvl="1" indent="-342900">
              <a:lnSpc>
                <a:spcPct val="150000"/>
              </a:lnSpc>
              <a:buFont typeface="Wingdings" pitchFamily="2" charset="2"/>
              <a:buChar char="§"/>
            </a:pPr>
            <a:r>
              <a:rPr lang="en-US" sz="2400" smtClean="0"/>
              <a:t>Thấy được nội dung cần tìm.</a:t>
            </a:r>
          </a:p>
          <a:p>
            <a:pPr marL="800100" lvl="1" indent="-342900">
              <a:lnSpc>
                <a:spcPct val="150000"/>
              </a:lnSpc>
              <a:buFont typeface="Wingdings" pitchFamily="2" charset="2"/>
              <a:buChar char="§"/>
            </a:pPr>
            <a:r>
              <a:rPr lang="en-US" sz="2400" smtClean="0"/>
              <a:t>Tìm được người đồng quan điểm, </a:t>
            </a:r>
          </a:p>
          <a:p>
            <a:pPr marL="800100" lvl="1" indent="-342900">
              <a:lnSpc>
                <a:spcPct val="150000"/>
              </a:lnSpc>
              <a:buFont typeface="Wingdings" pitchFamily="2" charset="2"/>
              <a:buChar char="§"/>
            </a:pPr>
            <a:r>
              <a:rPr lang="en-US" sz="2400" smtClean="0"/>
              <a:t>……</a:t>
            </a:r>
          </a:p>
        </p:txBody>
      </p:sp>
    </p:spTree>
    <p:extLst>
      <p:ext uri="{BB962C8B-B14F-4D97-AF65-F5344CB8AC3E}">
        <p14:creationId xmlns:p14="http://schemas.microsoft.com/office/powerpoint/2010/main" val="3064213106"/>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smtClean="0"/>
              <a:t>Hệ thống hiện tại</a:t>
            </a:r>
            <a:endParaRPr lang="en-US"/>
          </a:p>
        </p:txBody>
      </p:sp>
      <p:sp>
        <p:nvSpPr>
          <p:cNvPr id="3" name="Content Placeholder 2"/>
          <p:cNvSpPr>
            <a:spLocks noGrp="1"/>
          </p:cNvSpPr>
          <p:nvPr>
            <p:ph idx="1"/>
          </p:nvPr>
        </p:nvSpPr>
        <p:spPr>
          <a:xfrm>
            <a:off x="914400" y="1935480"/>
            <a:ext cx="8229600" cy="3169920"/>
          </a:xfrm>
        </p:spPr>
        <p:txBody>
          <a:bodyPr>
            <a:noAutofit/>
          </a:bodyPr>
          <a:lstStyle/>
          <a:p>
            <a:pPr>
              <a:lnSpc>
                <a:spcPct val="150000"/>
              </a:lnSpc>
              <a:buFont typeface="Wingdings" pitchFamily="2" charset="2"/>
              <a:buChar char="ü"/>
            </a:pPr>
            <a:r>
              <a:rPr lang="en-US" sz="2400" smtClean="0"/>
              <a:t>Không có ưu tiên, gợi ý dựa theo bất cứ điều kiện ràng buộc nào.</a:t>
            </a:r>
          </a:p>
          <a:p>
            <a:pPr>
              <a:lnSpc>
                <a:spcPct val="150000"/>
              </a:lnSpc>
              <a:buFont typeface="Wingdings" pitchFamily="2" charset="2"/>
              <a:buChar char="ü"/>
            </a:pPr>
            <a:r>
              <a:rPr lang="en-US" sz="2400"/>
              <a:t>H</a:t>
            </a:r>
            <a:r>
              <a:rPr lang="en-US" sz="2400" smtClean="0"/>
              <a:t>iển thị mọi mặt hàng với mọi khách hàng.</a:t>
            </a:r>
          </a:p>
          <a:p>
            <a:pPr>
              <a:lnSpc>
                <a:spcPct val="150000"/>
              </a:lnSpc>
              <a:buFont typeface="Wingdings" pitchFamily="2" charset="2"/>
              <a:buChar char="ü"/>
            </a:pPr>
            <a:r>
              <a:rPr lang="en-US" sz="2400" smtClean="0"/>
              <a:t>Khách hàng phải tự tìm kiếm món hàng yêu thích.</a:t>
            </a:r>
          </a:p>
          <a:p>
            <a:pPr>
              <a:lnSpc>
                <a:spcPct val="150000"/>
              </a:lnSpc>
              <a:buFont typeface="Wingdings" pitchFamily="2" charset="2"/>
              <a:buChar char="ü"/>
            </a:pPr>
            <a:r>
              <a:rPr lang="en-US" sz="2400" smtClean="0"/>
              <a:t>Doanh số thấp.</a:t>
            </a:r>
            <a:endParaRPr lang="en-US" sz="2400"/>
          </a:p>
        </p:txBody>
      </p:sp>
      <p:sp>
        <p:nvSpPr>
          <p:cNvPr id="4" name="Date Placeholder 3"/>
          <p:cNvSpPr>
            <a:spLocks noGrp="1"/>
          </p:cNvSpPr>
          <p:nvPr>
            <p:ph type="dt" sz="half" idx="10"/>
          </p:nvPr>
        </p:nvSpPr>
        <p:spPr/>
        <p:txBody>
          <a:bodyPr/>
          <a:lstStyle/>
          <a:p>
            <a:r>
              <a:rPr lang="en-US" smtClean="0"/>
              <a:t>5/7/2017</a:t>
            </a:r>
            <a:endParaRPr lang="en-US"/>
          </a:p>
        </p:txBody>
      </p:sp>
      <p:sp>
        <p:nvSpPr>
          <p:cNvPr id="5" name="Slide Number Placeholder 4"/>
          <p:cNvSpPr>
            <a:spLocks noGrp="1"/>
          </p:cNvSpPr>
          <p:nvPr>
            <p:ph type="sldNum" sz="quarter" idx="12"/>
          </p:nvPr>
        </p:nvSpPr>
        <p:spPr/>
        <p:txBody>
          <a:bodyPr/>
          <a:lstStyle/>
          <a:p>
            <a:fld id="{CA2903AA-B8BA-486F-9666-BE0735D78024}" type="slidenum">
              <a:rPr lang="en-US" smtClean="0"/>
              <a:t>7</a:t>
            </a:fld>
            <a:endParaRPr lang="en-US"/>
          </a:p>
        </p:txBody>
      </p:sp>
    </p:spTree>
    <p:extLst>
      <p:ext uri="{BB962C8B-B14F-4D97-AF65-F5344CB8AC3E}">
        <p14:creationId xmlns:p14="http://schemas.microsoft.com/office/powerpoint/2010/main" val="12911841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smtClean="0"/>
              <a:t>Hệ thống hiện tại</a:t>
            </a:r>
            <a:endParaRPr lang="en-US"/>
          </a:p>
        </p:txBody>
      </p:sp>
      <p:sp>
        <p:nvSpPr>
          <p:cNvPr id="4" name="Date Placeholder 3"/>
          <p:cNvSpPr>
            <a:spLocks noGrp="1"/>
          </p:cNvSpPr>
          <p:nvPr>
            <p:ph type="dt" sz="half" idx="10"/>
          </p:nvPr>
        </p:nvSpPr>
        <p:spPr/>
        <p:txBody>
          <a:bodyPr/>
          <a:lstStyle/>
          <a:p>
            <a:r>
              <a:rPr lang="en-US" smtClean="0"/>
              <a:t>5/7/2017</a:t>
            </a:r>
            <a:endParaRPr lang="en-US"/>
          </a:p>
        </p:txBody>
      </p:sp>
      <p:sp>
        <p:nvSpPr>
          <p:cNvPr id="5" name="Slide Number Placeholder 4"/>
          <p:cNvSpPr>
            <a:spLocks noGrp="1"/>
          </p:cNvSpPr>
          <p:nvPr>
            <p:ph type="sldNum" sz="quarter" idx="12"/>
          </p:nvPr>
        </p:nvSpPr>
        <p:spPr/>
        <p:txBody>
          <a:bodyPr/>
          <a:lstStyle/>
          <a:p>
            <a:fld id="{CA2903AA-B8BA-486F-9666-BE0735D78024}" type="slidenum">
              <a:rPr lang="en-US" smtClean="0"/>
              <a:t>8</a:t>
            </a:fld>
            <a:endParaRPr lang="en-US"/>
          </a:p>
        </p:txBody>
      </p:sp>
      <p:sp>
        <p:nvSpPr>
          <p:cNvPr id="6" name="Content Placeholder 5"/>
          <p:cNvSpPr>
            <a:spLocks noGrp="1"/>
          </p:cNvSpPr>
          <p:nvPr>
            <p:ph idx="1"/>
          </p:nvPr>
        </p:nvSpPr>
        <p:spPr/>
        <p:txBody>
          <a:bodyPr/>
          <a:lstStyle/>
          <a:p>
            <a:endParaRPr lang="en-US"/>
          </a:p>
        </p:txBody>
      </p:sp>
      <p:pic>
        <p:nvPicPr>
          <p:cNvPr id="7" name="Picture 6"/>
          <p:cNvPicPr/>
          <p:nvPr/>
        </p:nvPicPr>
        <p:blipFill>
          <a:blip r:embed="rId3"/>
          <a:stretch>
            <a:fillRect/>
          </a:stretch>
        </p:blipFill>
        <p:spPr>
          <a:xfrm>
            <a:off x="228600" y="1752600"/>
            <a:ext cx="8610600" cy="4783455"/>
          </a:xfrm>
          <a:prstGeom prst="rect">
            <a:avLst/>
          </a:prstGeom>
          <a:ln w="3175">
            <a:solidFill>
              <a:schemeClr val="tx1"/>
            </a:solidFill>
          </a:ln>
        </p:spPr>
      </p:pic>
      <p:pic>
        <p:nvPicPr>
          <p:cNvPr id="8" name="Picture 7"/>
          <p:cNvPicPr/>
          <p:nvPr/>
        </p:nvPicPr>
        <p:blipFill>
          <a:blip r:embed="rId4"/>
          <a:stretch>
            <a:fillRect/>
          </a:stretch>
        </p:blipFill>
        <p:spPr>
          <a:xfrm>
            <a:off x="228600" y="1524000"/>
            <a:ext cx="8610600" cy="4783455"/>
          </a:xfrm>
          <a:prstGeom prst="rect">
            <a:avLst/>
          </a:prstGeom>
          <a:ln w="3175">
            <a:solidFill>
              <a:schemeClr val="tx1"/>
            </a:solidFill>
          </a:ln>
        </p:spPr>
      </p:pic>
    </p:spTree>
    <p:extLst>
      <p:ext uri="{BB962C8B-B14F-4D97-AF65-F5344CB8AC3E}">
        <p14:creationId xmlns:p14="http://schemas.microsoft.com/office/powerpoint/2010/main" val="3510107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xit" presetSubtype="0" fill="hold" nodeType="clickEffect">
                                  <p:stCondLst>
                                    <p:cond delay="0"/>
                                  </p:stCondLst>
                                  <p:childTnLst>
                                    <p:animEffect transition="out" filter="fade">
                                      <p:cBhvr>
                                        <p:cTn id="12" dur="1000"/>
                                        <p:tgtEl>
                                          <p:spTgt spid="7"/>
                                        </p:tgtEl>
                                      </p:cBhvr>
                                    </p:animEffect>
                                    <p:anim calcmode="lin" valueType="num">
                                      <p:cBhvr>
                                        <p:cTn id="13" dur="1000"/>
                                        <p:tgtEl>
                                          <p:spTgt spid="7"/>
                                        </p:tgtEl>
                                        <p:attrNameLst>
                                          <p:attrName>ppt_x</p:attrName>
                                        </p:attrNameLst>
                                      </p:cBhvr>
                                      <p:tavLst>
                                        <p:tav tm="0">
                                          <p:val>
                                            <p:strVal val="ppt_x"/>
                                          </p:val>
                                        </p:tav>
                                        <p:tav tm="100000">
                                          <p:val>
                                            <p:strVal val="ppt_x"/>
                                          </p:val>
                                        </p:tav>
                                      </p:tavLst>
                                    </p:anim>
                                    <p:anim calcmode="lin" valueType="num">
                                      <p:cBhvr>
                                        <p:cTn id="14" dur="1000"/>
                                        <p:tgtEl>
                                          <p:spTgt spid="7"/>
                                        </p:tgtEl>
                                        <p:attrNameLst>
                                          <p:attrName>ppt_y</p:attrName>
                                        </p:attrNameLst>
                                      </p:cBhvr>
                                      <p:tavLst>
                                        <p:tav tm="0">
                                          <p:val>
                                            <p:strVal val="ppt_y"/>
                                          </p:val>
                                        </p:tav>
                                        <p:tav tm="100000">
                                          <p:val>
                                            <p:strVal val="ppt_y+.1"/>
                                          </p:val>
                                        </p:tav>
                                      </p:tavLst>
                                    </p:anim>
                                    <p:set>
                                      <p:cBhvr>
                                        <p:cTn id="15" dur="1" fill="hold">
                                          <p:stCondLst>
                                            <p:cond delay="999"/>
                                          </p:stCondLst>
                                        </p:cTn>
                                        <p:tgtEl>
                                          <p:spTgt spid="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loại khách hàng</a:t>
            </a:r>
            <a:endParaRPr lang="en-US"/>
          </a:p>
        </p:txBody>
      </p:sp>
      <p:sp>
        <p:nvSpPr>
          <p:cNvPr id="3" name="Content Placeholder 2"/>
          <p:cNvSpPr>
            <a:spLocks noGrp="1"/>
          </p:cNvSpPr>
          <p:nvPr>
            <p:ph idx="1"/>
          </p:nvPr>
        </p:nvSpPr>
        <p:spPr>
          <a:xfrm>
            <a:off x="457200" y="2087880"/>
            <a:ext cx="8229600" cy="4389120"/>
          </a:xfrm>
        </p:spPr>
        <p:txBody>
          <a:bodyPr/>
          <a:lstStyle/>
          <a:p>
            <a:pPr>
              <a:buFont typeface="Wingdings 2" pitchFamily="18" charset="2"/>
              <a:buChar char="P"/>
            </a:pPr>
            <a:r>
              <a:rPr lang="en-US" smtClean="0"/>
              <a:t>Khách hàng truyền thống – Tranditional Client (TC):</a:t>
            </a:r>
          </a:p>
          <a:p>
            <a:pPr lvl="1">
              <a:buClr>
                <a:schemeClr val="tx1"/>
              </a:buClr>
              <a:buFont typeface="Wingdings" pitchFamily="2" charset="2"/>
              <a:buChar char="§"/>
            </a:pPr>
            <a:r>
              <a:rPr lang="en-US" smtClean="0"/>
              <a:t>Khách hàng đã có tài khoản trong hệ thống</a:t>
            </a:r>
          </a:p>
          <a:p>
            <a:pPr lvl="1">
              <a:buClr>
                <a:schemeClr val="tx1"/>
              </a:buClr>
              <a:buFont typeface="Wingdings" pitchFamily="2" charset="2"/>
              <a:buChar char="§"/>
            </a:pPr>
            <a:r>
              <a:rPr lang="en-US" smtClean="0"/>
              <a:t>Khách hàng đã từng có giao dịch trong hệ thống.</a:t>
            </a:r>
          </a:p>
          <a:p>
            <a:pPr>
              <a:buFont typeface="Wingdings 2" pitchFamily="18" charset="2"/>
              <a:buChar char="P"/>
            </a:pPr>
            <a:r>
              <a:rPr lang="en-US" smtClean="0"/>
              <a:t>Khách hàng mới</a:t>
            </a:r>
            <a:r>
              <a:rPr lang="en-US"/>
              <a:t> – New clients (NC)</a:t>
            </a:r>
            <a:r>
              <a:rPr lang="en-US" smtClean="0"/>
              <a:t>:</a:t>
            </a:r>
          </a:p>
          <a:p>
            <a:pPr lvl="1">
              <a:buClr>
                <a:schemeClr val="tx1"/>
              </a:buClr>
              <a:buFont typeface="Wingdings" pitchFamily="2" charset="2"/>
              <a:buChar char="§"/>
            </a:pPr>
            <a:r>
              <a:rPr lang="en-US" smtClean="0"/>
              <a:t>Khác hàng vãng lai – Khách hàng mới hoàn toàn.</a:t>
            </a:r>
          </a:p>
          <a:p>
            <a:pPr lvl="1">
              <a:buClr>
                <a:schemeClr val="tx1"/>
              </a:buClr>
              <a:buFont typeface="Wingdings" pitchFamily="2" charset="2"/>
              <a:buChar char="§"/>
            </a:pPr>
            <a:r>
              <a:rPr lang="en-US" smtClean="0"/>
              <a:t>Khách hàng đã có tài khoản nhưng chưa mua mặt hàng nào.</a:t>
            </a:r>
            <a:endParaRPr lang="en-US"/>
          </a:p>
        </p:txBody>
      </p:sp>
      <p:sp>
        <p:nvSpPr>
          <p:cNvPr id="4" name="Date Placeholder 3"/>
          <p:cNvSpPr>
            <a:spLocks noGrp="1"/>
          </p:cNvSpPr>
          <p:nvPr>
            <p:ph type="dt" sz="half" idx="10"/>
          </p:nvPr>
        </p:nvSpPr>
        <p:spPr/>
        <p:txBody>
          <a:bodyPr/>
          <a:lstStyle/>
          <a:p>
            <a:r>
              <a:rPr lang="en-US" smtClean="0"/>
              <a:t>5/7/2017</a:t>
            </a:r>
            <a:endParaRPr lang="en-US"/>
          </a:p>
        </p:txBody>
      </p:sp>
      <p:sp>
        <p:nvSpPr>
          <p:cNvPr id="5" name="Slide Number Placeholder 4"/>
          <p:cNvSpPr>
            <a:spLocks noGrp="1"/>
          </p:cNvSpPr>
          <p:nvPr>
            <p:ph type="sldNum" sz="quarter" idx="12"/>
          </p:nvPr>
        </p:nvSpPr>
        <p:spPr/>
        <p:txBody>
          <a:bodyPr/>
          <a:lstStyle/>
          <a:p>
            <a:fld id="{CA2903AA-B8BA-486F-9666-BE0735D78024}" type="slidenum">
              <a:rPr lang="en-US" smtClean="0"/>
              <a:t>9</a:t>
            </a:fld>
            <a:endParaRPr lang="en-US"/>
          </a:p>
        </p:txBody>
      </p:sp>
    </p:spTree>
    <p:extLst>
      <p:ext uri="{BB962C8B-B14F-4D97-AF65-F5344CB8AC3E}">
        <p14:creationId xmlns:p14="http://schemas.microsoft.com/office/powerpoint/2010/main" val="30706517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163</TotalTime>
  <Words>1530</Words>
  <Application>Microsoft Office PowerPoint</Application>
  <PresentationFormat>On-screen Show (4:3)</PresentationFormat>
  <Paragraphs>149</Paragraphs>
  <Slides>25</Slides>
  <Notes>1</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Flow</vt:lpstr>
      <vt:lpstr>Storyboard Layouts</vt:lpstr>
      <vt:lpstr>TRƯỜNG ĐẠI HỌC CÔNG NGHIỆP HÀ NỘI</vt:lpstr>
      <vt:lpstr>PowerPoint Presentation</vt:lpstr>
      <vt:lpstr>PowerPoint Presentation</vt:lpstr>
      <vt:lpstr>Tổng quan bài toán</vt:lpstr>
      <vt:lpstr>PowerPoint Presentation</vt:lpstr>
      <vt:lpstr>Hệ tư vấn</vt:lpstr>
      <vt:lpstr>Hệ thống hiện tại</vt:lpstr>
      <vt:lpstr>Hệ thống hiện tại</vt:lpstr>
      <vt:lpstr>Phân loại khách hàng</vt:lpstr>
      <vt:lpstr>Phân loại gợi ý</vt:lpstr>
      <vt:lpstr>Ma trận Rate</vt:lpstr>
      <vt:lpstr>Ma trận Rate</vt:lpstr>
      <vt:lpstr>NC- Mặt hàng bán chạy nhất</vt:lpstr>
      <vt:lpstr>NC - BI - Thuật toán</vt:lpstr>
      <vt:lpstr>TC - PI - Thuật toán</vt:lpstr>
      <vt:lpstr>TC- Mặt hàng đã mua</vt:lpstr>
      <vt:lpstr>TC- Mặt hàng chưa mua</vt:lpstr>
      <vt:lpstr>TC - NPI – Thuật toán</vt:lpstr>
      <vt:lpstr>TC - NPI – Thuật toán</vt:lpstr>
      <vt:lpstr>TC- Mặt hàng mới nhất</vt:lpstr>
      <vt:lpstr>TC - NI - Thuật toán</vt:lpstr>
      <vt:lpstr>NC- Mặt hàng mới nhất</vt:lpstr>
      <vt:lpstr>NC - NI - Thuật toán</vt:lpstr>
      <vt:lpstr>Hướng phát triển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CÔNG NGHIỆP HÀ NỘI</dc:title>
  <dc:creator>Ghost</dc:creator>
  <cp:lastModifiedBy>Ghost</cp:lastModifiedBy>
  <cp:revision>21</cp:revision>
  <dcterms:created xsi:type="dcterms:W3CDTF">2017-05-07T14:30:12Z</dcterms:created>
  <dcterms:modified xsi:type="dcterms:W3CDTF">2017-05-07T17:14:08Z</dcterms:modified>
</cp:coreProperties>
</file>