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7"/>
  </p:notesMasterIdLst>
  <p:handoutMasterIdLst>
    <p:handoutMasterId r:id="rId18"/>
  </p:handoutMasterIdLst>
  <p:sldIdLst>
    <p:sldId id="321" r:id="rId2"/>
    <p:sldId id="347" r:id="rId3"/>
    <p:sldId id="392" r:id="rId4"/>
    <p:sldId id="391" r:id="rId5"/>
    <p:sldId id="401" r:id="rId6"/>
    <p:sldId id="393" r:id="rId7"/>
    <p:sldId id="394" r:id="rId8"/>
    <p:sldId id="395" r:id="rId9"/>
    <p:sldId id="396" r:id="rId10"/>
    <p:sldId id="397" r:id="rId11"/>
    <p:sldId id="402" r:id="rId12"/>
    <p:sldId id="403" r:id="rId13"/>
    <p:sldId id="398" r:id="rId14"/>
    <p:sldId id="399" r:id="rId15"/>
    <p:sldId id="400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01F"/>
    <a:srgbClr val="FFCC99"/>
    <a:srgbClr val="9F1D8C"/>
    <a:srgbClr val="F0AAE6"/>
    <a:srgbClr val="00CCFF"/>
    <a:srgbClr val="CCECFF"/>
    <a:srgbClr val="3898B2"/>
    <a:srgbClr val="3BA0BB"/>
    <a:srgbClr val="3590A9"/>
    <a:srgbClr val="318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 autoAdjust="0"/>
    <p:restoredTop sz="86640" autoAdjust="0"/>
  </p:normalViewPr>
  <p:slideViewPr>
    <p:cSldViewPr>
      <p:cViewPr varScale="1">
        <p:scale>
          <a:sx n="77" d="100"/>
          <a:sy n="77" d="100"/>
        </p:scale>
        <p:origin x="114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5/23/2024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3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5/23/2024</a:t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55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Non-functional</a:t>
            </a:r>
            <a:r>
              <a:rPr lang="en-US" dirty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Functional</a:t>
            </a:r>
            <a:r>
              <a:rPr lang="en-US" dirty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Non-functional</a:t>
            </a:r>
            <a:r>
              <a:rPr lang="en-US" dirty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Functional</a:t>
            </a:r>
            <a:r>
              <a:rPr lang="en-US" dirty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76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1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project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>
                  <a:lumMod val="50000"/>
                </a:schemeClr>
              </a:buClr>
              <a:defRPr sz="2400">
                <a:latin typeface="Calibri" pitchFamily="34" charset="0"/>
              </a:defRPr>
            </a:lvl1pPr>
            <a:lvl2pPr>
              <a:buClr>
                <a:schemeClr val="accent4">
                  <a:lumMod val="50000"/>
                </a:schemeClr>
              </a:buClr>
              <a:defRPr sz="2200">
                <a:latin typeface="Calibri" pitchFamily="34" charset="0"/>
              </a:defRPr>
            </a:lvl2pPr>
            <a:lvl3pPr>
              <a:buClr>
                <a:schemeClr val="tx2"/>
              </a:buClr>
              <a:defRPr sz="2000">
                <a:latin typeface="Calibri" pitchFamily="34" charset="0"/>
              </a:defRPr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200" baseline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51513"/>
            <a:ext cx="9144000" cy="5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0"/>
            <a:ext cx="1295400" cy="7374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			Project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                                                                         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7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    Project report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60F0D844-5975-BEB1-13A1-5ECADD9AF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077200" cy="535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Tracking Anime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  Members: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Date 23 Month 05 Year 2024</a:t>
            </a:r>
            <a:endParaRPr lang="vi-VN" altLang="ko-KR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2DBDF6-614B-5313-0AF3-73335A7F1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27753"/>
              </p:ext>
            </p:extLst>
          </p:nvPr>
        </p:nvGraphicFramePr>
        <p:xfrm>
          <a:off x="1447800" y="3208020"/>
          <a:ext cx="6149912" cy="1508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4132496732"/>
                    </a:ext>
                  </a:extLst>
                </a:gridCol>
                <a:gridCol w="3421317">
                  <a:extLst>
                    <a:ext uri="{9D8B030D-6E8A-4147-A177-3AD203B41FA5}">
                      <a16:colId xmlns:a16="http://schemas.microsoft.com/office/drawing/2014/main" val="2221501550"/>
                    </a:ext>
                  </a:extLst>
                </a:gridCol>
                <a:gridCol w="2286635">
                  <a:extLst>
                    <a:ext uri="{9D8B030D-6E8A-4147-A177-3AD203B41FA5}">
                      <a16:colId xmlns:a16="http://schemas.microsoft.com/office/drawing/2014/main" val="141141095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Hoàng Anh Tú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GB" sz="24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Student1470125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7674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GB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Vinh Chí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GB" sz="24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Student1477477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0548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GB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Hoàng Long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GB" sz="24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Student1470292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863444"/>
                  </a:ext>
                </a:extLst>
              </a:tr>
              <a:tr h="3386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GB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Trung 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GB" sz="24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Student1470125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6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FBB06818-FB1B-D778-0955-2BD1272B9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by JavaFX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Development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6CBC71-9992-F8CF-9779-056EF1756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382"/>
            <a:ext cx="8305800" cy="4831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29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7E82A-2C91-7826-AFD9-43E2F4EAC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			Project report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DEE4B-948E-115D-94C6-989829F4F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B133E2-E465-1FDB-A5CA-304598C1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Development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1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DE1E3304-DD19-588A-C9E9-E27B72B61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381C54D-6D21-D519-D064-1B9BBA97F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5844"/>
            <a:ext cx="9139141" cy="61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6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7E82A-2C91-7826-AFD9-43E2F4EAC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			Project report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DEE4B-948E-115D-94C6-989829F4F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B133E2-E465-1FDB-A5CA-304598C1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Development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1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DE1E3304-DD19-588A-C9E9-E27B72B61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5E931E1-F092-FCA5-5BFF-082DB3EDD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5844"/>
            <a:ext cx="9144000" cy="616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3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78FA4EC0-D7A4-19A8-6F94-5E2F5A881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078B5E-CD3A-DE54-6B68-08BB6B57D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49325"/>
              </p:ext>
            </p:extLst>
          </p:nvPr>
        </p:nvGraphicFramePr>
        <p:xfrm>
          <a:off x="-2" y="715844"/>
          <a:ext cx="9144000" cy="614215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461627">
                  <a:extLst>
                    <a:ext uri="{9D8B030D-6E8A-4147-A177-3AD203B41FA5}">
                      <a16:colId xmlns:a16="http://schemas.microsoft.com/office/drawing/2014/main" val="979664657"/>
                    </a:ext>
                  </a:extLst>
                </a:gridCol>
                <a:gridCol w="1842903">
                  <a:extLst>
                    <a:ext uri="{9D8B030D-6E8A-4147-A177-3AD203B41FA5}">
                      <a16:colId xmlns:a16="http://schemas.microsoft.com/office/drawing/2014/main" val="3695067764"/>
                    </a:ext>
                  </a:extLst>
                </a:gridCol>
                <a:gridCol w="1599582">
                  <a:extLst>
                    <a:ext uri="{9D8B030D-6E8A-4147-A177-3AD203B41FA5}">
                      <a16:colId xmlns:a16="http://schemas.microsoft.com/office/drawing/2014/main" val="2874727976"/>
                    </a:ext>
                  </a:extLst>
                </a:gridCol>
                <a:gridCol w="3632625">
                  <a:extLst>
                    <a:ext uri="{9D8B030D-6E8A-4147-A177-3AD203B41FA5}">
                      <a16:colId xmlns:a16="http://schemas.microsoft.com/office/drawing/2014/main" val="4227451527"/>
                    </a:ext>
                  </a:extLst>
                </a:gridCol>
                <a:gridCol w="1607263">
                  <a:extLst>
                    <a:ext uri="{9D8B030D-6E8A-4147-A177-3AD203B41FA5}">
                      <a16:colId xmlns:a16="http://schemas.microsoft.com/office/drawing/2014/main" val="2900916220"/>
                    </a:ext>
                  </a:extLst>
                </a:gridCol>
              </a:tblGrid>
              <a:tr h="4967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Member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</a:rPr>
                        <a:t>Contents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</a:rPr>
                        <a:t>Table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7188"/>
                  </a:ext>
                </a:extLst>
              </a:tr>
              <a:tr h="248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</a:rPr>
                        <a:t>Nguyễn Hoàng Anh Tú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Admin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Anime management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Account management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Account,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Tracking Anime,Anime,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Tracking List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4958308"/>
                  </a:ext>
                </a:extLst>
              </a:tr>
              <a:tr h="259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65985"/>
                  </a:ext>
                </a:extLst>
              </a:tr>
              <a:tr h="248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Edit profile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71787"/>
                  </a:ext>
                </a:extLst>
              </a:tr>
              <a:tr h="248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Add tracking anime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67525"/>
                  </a:ext>
                </a:extLst>
              </a:tr>
              <a:tr h="248398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870669"/>
                  </a:ext>
                </a:extLst>
              </a:tr>
              <a:tr h="248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</a:rPr>
                        <a:t>Lê Vinh Chí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Admin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Check notification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Notification management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Set Schedule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Tracking Anime, Notification ,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Schedule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8129387"/>
                  </a:ext>
                </a:extLst>
              </a:tr>
              <a:tr h="248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818666"/>
                  </a:ext>
                </a:extLst>
              </a:tr>
              <a:tr h="2815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621996"/>
                  </a:ext>
                </a:extLst>
              </a:tr>
              <a:tr h="248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Check notification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8263"/>
                  </a:ext>
                </a:extLst>
              </a:tr>
              <a:tr h="248398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9163487"/>
                  </a:ext>
                </a:extLst>
              </a:tr>
              <a:tr h="248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Lê Trương Tín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Admin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 Anime , Tracking List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5077577"/>
                  </a:ext>
                </a:extLst>
              </a:tr>
              <a:tr h="248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41760"/>
                  </a:ext>
                </a:extLst>
              </a:tr>
              <a:tr h="248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Add and modify tracking list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739978"/>
                  </a:ext>
                </a:extLst>
              </a:tr>
              <a:tr h="248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Search anime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81014"/>
                  </a:ext>
                </a:extLst>
              </a:tr>
              <a:tr h="530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Nguyễn Trần Hoàng Long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Admin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Edit Anime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GB" sz="1000" kern="1200" dirty="0">
                          <a:solidFill>
                            <a:srgbClr val="000000"/>
                          </a:solidFill>
                          <a:effectLst/>
                        </a:rPr>
                        <a:t>Anime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en-GB" sz="1000" kern="1200" dirty="0">
                          <a:solidFill>
                            <a:srgbClr val="000000"/>
                          </a:solidFill>
                          <a:effectLst/>
                        </a:rPr>
                        <a:t>Tracking List, Feedback  </a:t>
                      </a:r>
                      <a:endParaRPr lang="en-US" sz="10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408242"/>
                  </a:ext>
                </a:extLst>
              </a:tr>
              <a:tr h="530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5894605"/>
                  </a:ext>
                </a:extLst>
              </a:tr>
              <a:tr h="530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Modify Anime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9531701"/>
                  </a:ext>
                </a:extLst>
              </a:tr>
              <a:tr h="530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Manage Comment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0178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23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A405845C-484E-0180-5630-48F855DDB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b="1" kern="0" dirty="0">
              <a:ea typeface="굴림" pitchFamily="34" charset="-127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4400" b="1" kern="0" dirty="0">
                <a:solidFill>
                  <a:schemeClr val="bg1"/>
                </a:solidFill>
                <a:latin typeface="Vladimir Script" panose="03050402040407070305" pitchFamily="66" charset="0"/>
                <a:ea typeface="굴림" pitchFamily="34" charset="-127"/>
                <a:cs typeface="Times New Roman" panose="02020603050405020304" pitchFamily="18" charset="0"/>
              </a:rPr>
              <a:t>Thank You</a:t>
            </a:r>
            <a:endParaRPr lang="vi-VN" altLang="ko-KR" sz="44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12" y="3038475"/>
            <a:ext cx="3000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3EA83A9D-7639-702B-4F61-7B859839D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Aptech course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2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85B590D8-0F84-FD04-8040-DEF1FD9A6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Content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</a:t>
            </a:r>
          </a:p>
          <a:p>
            <a:pPr lvl="1" eaLnBrk="1" hangingPunct="1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2800" dirty="0">
              <a:solidFill>
                <a:schemeClr val="bg1"/>
              </a:solidFill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</a:t>
            </a:r>
            <a:endParaRPr lang="en-US" altLang="ko-KR" sz="2800" dirty="0">
              <a:solidFill>
                <a:schemeClr val="bg1"/>
              </a:solidFill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US" altLang="ko-KR" sz="2800" dirty="0">
              <a:solidFill>
                <a:schemeClr val="bg1"/>
              </a:solidFill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</a:t>
            </a:r>
          </a:p>
          <a:p>
            <a:pPr eaLnBrk="1" hangingPunct="1"/>
            <a:r>
              <a: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 and development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Task list</a:t>
            </a:r>
          </a:p>
          <a:p>
            <a:pPr eaLnBrk="1" hangingPunct="1"/>
            <a:endParaRPr lang="vi-VN" altLang="ko-KR" sz="2800" dirty="0">
              <a:solidFill>
                <a:schemeClr val="bg1"/>
              </a:solidFill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8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703F45A2-B6BF-56E2-033C-365FE79B2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1. Provide function to customer data into database.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2. Provide information about the products for customers.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3. Admin can anime management.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4. Manage personal information and account information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5. Manage progress belong to add tracking anime.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6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26E8182D-B6B5-9E0E-2CC9-EC2913555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35670-7332-7BF8-A26E-789D935FFA72}"/>
              </a:ext>
            </a:extLst>
          </p:cNvPr>
          <p:cNvSpPr txBox="1"/>
          <p:nvPr/>
        </p:nvSpPr>
        <p:spPr>
          <a:xfrm>
            <a:off x="-1" y="1600200"/>
            <a:ext cx="9144001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User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Given user login successfully, when user adds new tracking anime then the system stores it.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Given user login successfully, when selects tracking anime then the system confirms and removes it.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Given user login successfully, when user edits anime details then the system saves the changes.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Given Administrator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that app was opened, when user register account then admin checks and confirms whether to create an account.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that app was opened, when customer (admin, user) enters valid credentials then the system grants access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admin login successfully, when admin modifies anime details then the system stores it</a:t>
            </a:r>
          </a:p>
        </p:txBody>
      </p:sp>
    </p:spTree>
    <p:extLst>
      <p:ext uri="{BB962C8B-B14F-4D97-AF65-F5344CB8AC3E}">
        <p14:creationId xmlns:p14="http://schemas.microsoft.com/office/powerpoint/2010/main" val="126579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475CAD30-E099-95E5-BA65-674A1F7D5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Non - functional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5344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35670-7332-7BF8-A26E-789D935FFA72}"/>
              </a:ext>
            </a:extLst>
          </p:cNvPr>
          <p:cNvSpPr txBox="1"/>
          <p:nvPr/>
        </p:nvSpPr>
        <p:spPr>
          <a:xfrm>
            <a:off x="304800" y="1600200"/>
            <a:ext cx="8808244" cy="1953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Usability,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Speed and Smooth,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Security and Safety 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Compatibility</a:t>
            </a:r>
          </a:p>
        </p:txBody>
      </p:sp>
    </p:spTree>
    <p:extLst>
      <p:ext uri="{BB962C8B-B14F-4D97-AF65-F5344CB8AC3E}">
        <p14:creationId xmlns:p14="http://schemas.microsoft.com/office/powerpoint/2010/main" val="39940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FD2E4F29-A54B-AD25-EEF4-A3A12B1AC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0C583-8845-6801-CEE8-10E303E83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030" y="1851660"/>
            <a:ext cx="485394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4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080BFFE9-B36D-3CBE-ABC0-7AE5AB406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 [1-n]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52185C46-D521-DE21-1C24-77C6ADB6C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57800"/>
          </a:xfrm>
        </p:spPr>
        <p:txBody>
          <a:bodyPr/>
          <a:lstStyle/>
          <a:p>
            <a:pPr marL="0" indent="0">
              <a:buNone/>
            </a:pPr>
            <a:r>
              <a:rPr lang="vi-V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Profile Management				OK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Staff and Admin Management				OK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Connection and Order Management			OK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Product and Equipment Management			OK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Invoice and Payment Management			OK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Search and Query						OK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Discount and Promotion Management			OK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Service Tax Calculation					OK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Login Interface and Access Rights			OK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Invoice and Payment Details Management		OK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Information Security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3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4225D0B4-DD27-F2AA-7BE2-2825832E5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 [2-n]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1704C0-236E-004F-5255-14AE007F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60027"/>
              </p:ext>
            </p:extLst>
          </p:nvPr>
        </p:nvGraphicFramePr>
        <p:xfrm>
          <a:off x="0" y="715844"/>
          <a:ext cx="9144000" cy="6142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1035">
                  <a:extLst>
                    <a:ext uri="{9D8B030D-6E8A-4147-A177-3AD203B41FA5}">
                      <a16:colId xmlns:a16="http://schemas.microsoft.com/office/drawing/2014/main" val="297036549"/>
                    </a:ext>
                  </a:extLst>
                </a:gridCol>
                <a:gridCol w="6271323">
                  <a:extLst>
                    <a:ext uri="{9D8B030D-6E8A-4147-A177-3AD203B41FA5}">
                      <a16:colId xmlns:a16="http://schemas.microsoft.com/office/drawing/2014/main" val="1582008869"/>
                    </a:ext>
                  </a:extLst>
                </a:gridCol>
                <a:gridCol w="1651642">
                  <a:extLst>
                    <a:ext uri="{9D8B030D-6E8A-4147-A177-3AD203B41FA5}">
                      <a16:colId xmlns:a16="http://schemas.microsoft.com/office/drawing/2014/main" val="3132848725"/>
                    </a:ext>
                  </a:extLst>
                </a:gridCol>
              </a:tblGrid>
              <a:tr h="534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Sr.No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Features Tested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Remarks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8641619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1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Test case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Pass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285891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2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Test plan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Pass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3226334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3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Test scenario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Pass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5165536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4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Test report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Pass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5707545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5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Requirements Specification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Pass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699458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6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Functional Specification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Pass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5280052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7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Use-Case Reports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Pass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0078297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8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Project Plan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Pass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5491049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9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Design Specifications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Pass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4460195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Prototype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Pass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484499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User’s Manuals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Pass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2225418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Business Functions and Rules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Pass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8476923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Project or Business Risk Assessment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Pass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801877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Responsibilities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Pass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35836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Approvals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Pass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808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27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133EE70E-24D4-CF8B-584D-56424CB1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552" y="2667000"/>
            <a:ext cx="8610600" cy="9801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Application will help user automate everything, making their work easier for staff.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6555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tore Apps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Store Apps Template</Template>
  <TotalTime>1680</TotalTime>
  <Words>668</Words>
  <Application>Microsoft Office PowerPoint</Application>
  <PresentationFormat>On-screen Show (4:3)</PresentationFormat>
  <Paragraphs>210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굴림</vt:lpstr>
      <vt:lpstr>Arial</vt:lpstr>
      <vt:lpstr>Calibri</vt:lpstr>
      <vt:lpstr>Courier New</vt:lpstr>
      <vt:lpstr>Times New Roman</vt:lpstr>
      <vt:lpstr>Vladimir Script</vt:lpstr>
      <vt:lpstr>Wingdings</vt:lpstr>
      <vt:lpstr>Wingdings 2</vt:lpstr>
      <vt:lpstr>Store Apps Template</vt:lpstr>
      <vt:lpstr>Introduction</vt:lpstr>
      <vt:lpstr>Content</vt:lpstr>
      <vt:lpstr> Introduction - Actual requirements</vt:lpstr>
      <vt:lpstr> Introduction - Requirements of the project </vt:lpstr>
      <vt:lpstr> Introduction - Requirements of the project </vt:lpstr>
      <vt:lpstr>      Introduction - Deployment diagram </vt:lpstr>
      <vt:lpstr>     Test Result [1-n]</vt:lpstr>
      <vt:lpstr>     Test Result [2-n]</vt:lpstr>
      <vt:lpstr>     Conclusion</vt:lpstr>
      <vt:lpstr>      Development</vt:lpstr>
      <vt:lpstr>      Development</vt:lpstr>
      <vt:lpstr>      Development</vt:lpstr>
      <vt:lpstr>Task List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Sinh Tran</dc:creator>
  <cp:lastModifiedBy>Nguyễn Tú</cp:lastModifiedBy>
  <cp:revision>434</cp:revision>
  <dcterms:created xsi:type="dcterms:W3CDTF">2014-04-09T06:08:42Z</dcterms:created>
  <dcterms:modified xsi:type="dcterms:W3CDTF">2024-05-23T10:43:08Z</dcterms:modified>
</cp:coreProperties>
</file>