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227DF-129B-4E8A-AF46-4DE46044C157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7811D-FCE3-43D2-93CB-6086D6A0EE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56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7811D-FCE3-43D2-93CB-6086D6A0EE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14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40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5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48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89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130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5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0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2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67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EDF7-2D6F-4565-AD32-B3C63D1789B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C6C4-D97A-463B-9F7A-42C471BB3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06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1337" y="764704"/>
            <a:ext cx="55842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i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Máy</a:t>
            </a:r>
            <a:r>
              <a:rPr lang="en-US" sz="8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8000" b="1" i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Biến</a:t>
            </a:r>
            <a:r>
              <a:rPr lang="en-US" sz="8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8000" b="1" i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Áp</a:t>
            </a:r>
            <a:endParaRPr lang="en-US" sz="8000" b="1" i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4719047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92D050"/>
                </a:solidFill>
              </a:rPr>
              <a:t>Tổ 4</a:t>
            </a:r>
            <a:endParaRPr lang="en-U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1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08160"/>
            <a:ext cx="9828584" cy="258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2785" y="1329073"/>
            <a:ext cx="354121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99592" y="1402224"/>
            <a:ext cx="486003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200" i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Nếu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hao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phí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điện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năng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ở MBA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không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đáng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kể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Máy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biến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áp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lí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tưởng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công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suất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ở 2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cuộn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dây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bằng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nhau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ta </a:t>
            </a:r>
            <a:r>
              <a:rPr kumimoji="0" lang="en-US" sz="22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có</a:t>
            </a:r>
            <a:r>
              <a:rPr kumimoji="0" lang="en-US" sz="2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6587254"/>
              </p:ext>
            </p:extLst>
          </p:nvPr>
        </p:nvGraphicFramePr>
        <p:xfrm>
          <a:off x="2843808" y="2817105"/>
          <a:ext cx="2390130" cy="1040148"/>
        </p:xfrm>
        <a:graphic>
          <a:graphicData uri="http://schemas.openxmlformats.org/presentationml/2006/ole">
            <p:oleObj spid="_x0000_s8204" name="Equation" r:id="rId5" imgW="914400" imgH="431800" progId="Equation.3">
              <p:embed/>
            </p:oleObj>
          </a:graphicData>
        </a:graphic>
      </p:graphicFrame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7416824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424" y="4941168"/>
            <a:ext cx="8195480" cy="14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58200" y="6488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Tổ 4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7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83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Nội</a:t>
            </a:r>
            <a:r>
              <a:rPr lang="en-US" b="1" dirty="0" smtClean="0">
                <a:solidFill>
                  <a:srgbClr val="FF0000"/>
                </a:solidFill>
              </a:rPr>
              <a:t> dung </a:t>
            </a:r>
            <a:r>
              <a:rPr lang="en-US" b="1" dirty="0" err="1" smtClean="0">
                <a:solidFill>
                  <a:srgbClr val="FF0000"/>
                </a:solidFill>
              </a:rPr>
              <a:t>tìm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hiểu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- </a:t>
            </a:r>
            <a:r>
              <a:rPr lang="en-US" sz="2800" b="1" dirty="0" err="1" smtClean="0">
                <a:solidFill>
                  <a:srgbClr val="002060"/>
                </a:solidFill>
              </a:rPr>
              <a:t>Tại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sao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phải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sử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dụng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máy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biến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áp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892081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- </a:t>
            </a:r>
            <a:r>
              <a:rPr lang="en-US" sz="2800" b="1" dirty="0" err="1" smtClean="0">
                <a:solidFill>
                  <a:srgbClr val="002060"/>
                </a:solidFill>
              </a:rPr>
              <a:t>Máy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biến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áp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là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gì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78904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- </a:t>
            </a:r>
            <a:r>
              <a:rPr lang="en-US" sz="2800" b="1" dirty="0" err="1" smtClean="0">
                <a:solidFill>
                  <a:srgbClr val="002060"/>
                </a:solidFill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tạo</a:t>
            </a:r>
            <a:r>
              <a:rPr lang="en-US" sz="2800" b="1" dirty="0" smtClean="0">
                <a:solidFill>
                  <a:srgbClr val="002060"/>
                </a:solidFill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</a:rPr>
              <a:t>máy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biến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áp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66873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- </a:t>
            </a:r>
            <a:r>
              <a:rPr lang="en-US" sz="2800" b="1" dirty="0" err="1" smtClean="0">
                <a:solidFill>
                  <a:srgbClr val="002060"/>
                </a:solidFill>
              </a:rPr>
              <a:t>Nguyên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tắc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hoạt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động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6211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Tổ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4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- </a:t>
            </a:r>
            <a:r>
              <a:rPr lang="en-US" b="1" dirty="0" err="1" smtClean="0">
                <a:solidFill>
                  <a:srgbClr val="FF0000"/>
                </a:solidFill>
              </a:rPr>
              <a:t>Tại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phải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máy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biến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áp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tair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.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65348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Tổ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26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73" y="33265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- </a:t>
            </a:r>
            <a:r>
              <a:rPr lang="en-US" sz="4800" b="1" dirty="0" err="1" smtClean="0">
                <a:solidFill>
                  <a:srgbClr val="002060"/>
                </a:solidFill>
              </a:rPr>
              <a:t>Máy</a:t>
            </a:r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</a:rPr>
              <a:t>biến</a:t>
            </a:r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</a:rPr>
              <a:t>áp</a:t>
            </a:r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</a:rPr>
              <a:t>là</a:t>
            </a:r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</a:rPr>
              <a:t>gì</a:t>
            </a:r>
            <a:r>
              <a:rPr lang="en-US" sz="4800" b="1" dirty="0" smtClean="0">
                <a:solidFill>
                  <a:srgbClr val="002060"/>
                </a:solidFill>
              </a:rPr>
              <a:t/>
            </a:r>
            <a:br>
              <a:rPr lang="en-US" sz="4800" b="1" dirty="0" smtClean="0">
                <a:solidFill>
                  <a:srgbClr val="002060"/>
                </a:solidFill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8435280" cy="132474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Máy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biến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áp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bị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khả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biến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áp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xoay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tần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nó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579" y="2492896"/>
            <a:ext cx="3837434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1766" y="2492896"/>
            <a:ext cx="4142234" cy="316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692885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Máy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biến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áp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dùng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1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chiều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0" y="648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Tổ 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áp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377" y="1241088"/>
            <a:ext cx="2764705" cy="242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253" y="3788637"/>
            <a:ext cx="550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220V sang 110V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730420" cy="227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42875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1 </a:t>
            </a:r>
            <a:r>
              <a:rPr lang="en-US" dirty="0" err="1" smtClean="0"/>
              <a:t>pha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94729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4730" y="4472245"/>
            <a:ext cx="2514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0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Tổ 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358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Class 10C1\Downloads\may bien ap\may-bien-the-dung-de-lam-gi-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4744"/>
            <a:ext cx="372730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"/>
            <a:ext cx="7488832" cy="103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836712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Gồm</a:t>
            </a:r>
            <a:r>
              <a:rPr lang="en-US" sz="2400" b="1" dirty="0" smtClean="0">
                <a:solidFill>
                  <a:srgbClr val="00B050"/>
                </a:solidFill>
              </a:rPr>
              <a:t> 2 </a:t>
            </a:r>
            <a:r>
              <a:rPr lang="en-US" sz="2400" b="1" dirty="0" err="1" smtClean="0">
                <a:solidFill>
                  <a:srgbClr val="00B050"/>
                </a:solidFill>
              </a:rPr>
              <a:t>phần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chính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là</a:t>
            </a:r>
            <a:r>
              <a:rPr lang="en-US" sz="2400" b="1" dirty="0" smtClean="0">
                <a:solidFill>
                  <a:srgbClr val="00B050"/>
                </a:solidFill>
              </a:rPr>
              <a:t> 2 </a:t>
            </a:r>
            <a:r>
              <a:rPr lang="en-US" sz="2400" b="1" dirty="0" err="1" smtClean="0">
                <a:solidFill>
                  <a:srgbClr val="00B050"/>
                </a:solidFill>
              </a:rPr>
              <a:t>cuộn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dây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cuốn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trên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lõi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biến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áp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và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lõi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biến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áp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981200"/>
            <a:ext cx="47525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+ </a:t>
            </a:r>
            <a:r>
              <a:rPr lang="en-US" sz="2200" b="1" dirty="0" err="1" smtClean="0">
                <a:solidFill>
                  <a:srgbClr val="C00000"/>
                </a:solidFill>
              </a:rPr>
              <a:t>Cuộn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dây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sơ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cấp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có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số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vòng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dây</a:t>
            </a:r>
            <a:r>
              <a:rPr lang="en-US" sz="2200" b="1" dirty="0" smtClean="0">
                <a:solidFill>
                  <a:srgbClr val="C00000"/>
                </a:solidFill>
              </a:rPr>
              <a:t> N1 </a:t>
            </a:r>
            <a:r>
              <a:rPr lang="en-US" sz="2200" b="1" dirty="0" err="1" smtClean="0">
                <a:solidFill>
                  <a:srgbClr val="C00000"/>
                </a:solidFill>
              </a:rPr>
              <a:t>được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nối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với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nguồn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điện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xoay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chiều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Cuộn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dây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thứ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cấp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có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số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vòng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dây</a:t>
            </a:r>
            <a:r>
              <a:rPr lang="en-US" sz="2200" b="1" dirty="0" smtClean="0">
                <a:solidFill>
                  <a:srgbClr val="C00000"/>
                </a:solidFill>
              </a:rPr>
              <a:t> N2 </a:t>
            </a:r>
            <a:r>
              <a:rPr lang="en-US" sz="2200" b="1" dirty="0" err="1" smtClean="0">
                <a:solidFill>
                  <a:srgbClr val="C00000"/>
                </a:solidFill>
              </a:rPr>
              <a:t>được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nối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với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tải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tiêu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thụ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Số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vòng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dây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của</a:t>
            </a:r>
            <a:r>
              <a:rPr lang="en-US" sz="2200" b="1" dirty="0" smtClean="0">
                <a:solidFill>
                  <a:srgbClr val="C00000"/>
                </a:solidFill>
              </a:rPr>
              <a:t> 2 </a:t>
            </a:r>
            <a:r>
              <a:rPr lang="en-US" sz="2200" b="1" dirty="0" err="1" smtClean="0">
                <a:solidFill>
                  <a:srgbClr val="C00000"/>
                </a:solidFill>
              </a:rPr>
              <a:t>cuộn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khác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nhau</a:t>
            </a:r>
            <a:r>
              <a:rPr lang="en-US" sz="2200" b="1" dirty="0" smtClean="0">
                <a:solidFill>
                  <a:srgbClr val="C00000"/>
                </a:solidFill>
              </a:rPr>
              <a:t>, </a:t>
            </a:r>
            <a:r>
              <a:rPr lang="en-US" sz="2200" b="1" dirty="0" err="1" smtClean="0">
                <a:solidFill>
                  <a:srgbClr val="C00000"/>
                </a:solidFill>
              </a:rPr>
              <a:t>tùy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thuộc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vào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nhiệm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vụ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của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máy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mà</a:t>
            </a:r>
            <a:r>
              <a:rPr lang="en-US" sz="2200" b="1" dirty="0" smtClean="0">
                <a:solidFill>
                  <a:srgbClr val="C00000"/>
                </a:solidFill>
              </a:rPr>
              <a:t> N1 &lt; N2 </a:t>
            </a:r>
            <a:r>
              <a:rPr lang="en-US" sz="2200" b="1" dirty="0" err="1" smtClean="0">
                <a:solidFill>
                  <a:srgbClr val="C00000"/>
                </a:solidFill>
              </a:rPr>
              <a:t>và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ngược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lại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648200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+ </a:t>
            </a:r>
            <a:r>
              <a:rPr lang="en-US" sz="2200" b="1" dirty="0" err="1" smtClean="0">
                <a:solidFill>
                  <a:srgbClr val="C00000"/>
                </a:solidFill>
              </a:rPr>
              <a:t>Lõi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biến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áp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thường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bằng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các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lá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sắt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hoặc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thép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pha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silic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ghép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cách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điện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với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nhau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để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tránh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dòng</a:t>
            </a:r>
            <a:r>
              <a:rPr lang="en-US" sz="2200" b="1" dirty="0" smtClean="0">
                <a:solidFill>
                  <a:srgbClr val="C00000"/>
                </a:solidFill>
              </a:rPr>
              <a:t> Fu </a:t>
            </a:r>
            <a:r>
              <a:rPr lang="en-US" sz="2200" b="1" dirty="0" err="1" smtClean="0">
                <a:solidFill>
                  <a:srgbClr val="C00000"/>
                </a:solidFill>
              </a:rPr>
              <a:t>cô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và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tăng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cường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từ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thông</a:t>
            </a:r>
            <a:r>
              <a:rPr lang="en-US" sz="2200" b="1" dirty="0" smtClean="0">
                <a:solidFill>
                  <a:srgbClr val="C00000"/>
                </a:solidFill>
              </a:rPr>
              <a:t> qua </a:t>
            </a:r>
            <a:r>
              <a:rPr lang="en-US" sz="2200" b="1" dirty="0" err="1" smtClean="0">
                <a:solidFill>
                  <a:srgbClr val="C00000"/>
                </a:solidFill>
              </a:rPr>
              <a:t>mạch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2900" y="6488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Tổ 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5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- </a:t>
            </a:r>
            <a:r>
              <a:rPr lang="en-US" b="1" dirty="0" err="1" smtClean="0">
                <a:solidFill>
                  <a:srgbClr val="002060"/>
                </a:solidFill>
              </a:rPr>
              <a:t>Nguyên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tắc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hoạt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động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17769"/>
            <a:ext cx="9143999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77281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</a:rPr>
              <a:t>-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Dựa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trên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hiện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tượng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cảm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ứng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điện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từ</a:t>
            </a:r>
            <a:endParaRPr lang="en-US" sz="2800" b="1" i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336" y="2708920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00B050"/>
                </a:solidFill>
              </a:rPr>
              <a:t>Cuộn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dây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sơ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cấp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nối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với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nguồn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điện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xoay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chiều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sinh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ra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từ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thông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biến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thiên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trong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toàn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bộ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lõi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thép</a:t>
            </a:r>
            <a:r>
              <a:rPr lang="en-US" sz="2400" b="1" i="1" dirty="0" smtClean="0">
                <a:solidFill>
                  <a:srgbClr val="00B050"/>
                </a:solidFill>
              </a:rPr>
              <a:t> .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Khi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từ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thông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biến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thiên</a:t>
            </a:r>
            <a:r>
              <a:rPr lang="en-US" sz="2400" b="1" i="1" dirty="0" smtClean="0">
                <a:solidFill>
                  <a:srgbClr val="00B050"/>
                </a:solidFill>
              </a:rPr>
              <a:t> qua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cuộn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thứ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cấp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trong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thứ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cáp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xuất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hiện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suất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điện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động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cảm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ứng</a:t>
            </a:r>
            <a:r>
              <a:rPr lang="en-US" sz="2400" b="1" i="1" dirty="0" smtClean="0">
                <a:solidFill>
                  <a:srgbClr val="00B050"/>
                </a:solidFill>
              </a:rPr>
              <a:t>.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Nếu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cuộn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thứ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cấp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nối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với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mạch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ngoài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tạo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mạch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kín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xuất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hiện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dòng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điện</a:t>
            </a:r>
            <a:r>
              <a:rPr lang="en-US" sz="2400" b="1" i="1" dirty="0" smtClean="0">
                <a:solidFill>
                  <a:srgbClr val="00B050"/>
                </a:solidFill>
              </a:rPr>
              <a:t> . 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6477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Tổ 4</a:t>
            </a:r>
            <a:endParaRPr lang="en-US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4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2551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Khảo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sát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nghiệm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áp</a:t>
            </a:r>
            <a:endParaRPr lang="en-US" sz="3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8746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ở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chế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907539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Cuộn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hở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chế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63691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Cuộn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nối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tiêu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thụ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chế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Users\Class 10C1\Downloads\may bien a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7606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47764" y="5994583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Sơ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nghiệm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Tổ 4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5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67756"/>
            <a:ext cx="354714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04644"/>
            <a:ext cx="712879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4802" y="1435016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1484784"/>
            <a:ext cx="23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 được tỉ số :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Nếu  </a:t>
            </a:r>
            <a:endParaRPr kumimoji="0" lang="nl-N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7276" y="3999904"/>
            <a:ext cx="1371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5647" y="4302327"/>
            <a:ext cx="627063" cy="38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320189"/>
            <a:ext cx="8974137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6658" y="5239742"/>
            <a:ext cx="5000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7276" y="4923829"/>
            <a:ext cx="12954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8719" y="5157192"/>
            <a:ext cx="1571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0187" y="2284137"/>
            <a:ext cx="45618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smtClean="0"/>
              <a:t>U1  và N1 : điện áp hiệu dụng và số vòng dây ở cuộn sơ cấp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U2  và N2 : điện áp hiệu dụng và số vòng dây ở cuộn thứ cấp</a:t>
            </a:r>
            <a:endParaRPr lang="vi-VN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95745" y="5790603"/>
            <a:ext cx="86491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V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ậ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y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ở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ch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ế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đ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ộ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không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t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ả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i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máy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bi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ế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n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áp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h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ầ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u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như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không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tiêu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ụ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đi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ệ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n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năng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Arial" pitchFamily="34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5800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Tổ 4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0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513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Slide 1</vt:lpstr>
      <vt:lpstr>Nội dung tìm hiểu</vt:lpstr>
      <vt:lpstr>- Tại sao phải sử dụng máy biến áp </vt:lpstr>
      <vt:lpstr>- Máy biến áp là gì </vt:lpstr>
      <vt:lpstr>Một số máy biến áp khác</vt:lpstr>
      <vt:lpstr>Slide 6</vt:lpstr>
      <vt:lpstr>- Nguyên tắc hoạt động 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 10C1</dc:creator>
  <cp:lastModifiedBy>HoangLan</cp:lastModifiedBy>
  <cp:revision>22</cp:revision>
  <dcterms:created xsi:type="dcterms:W3CDTF">2018-12-02T01:21:12Z</dcterms:created>
  <dcterms:modified xsi:type="dcterms:W3CDTF">2023-12-01T15:42:30Z</dcterms:modified>
</cp:coreProperties>
</file>