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60" r:id="rId7"/>
    <p:sldId id="280" r:id="rId8"/>
    <p:sldId id="281" r:id="rId9"/>
    <p:sldId id="282" r:id="rId10"/>
    <p:sldId id="261" r:id="rId11"/>
    <p:sldId id="270" r:id="rId12"/>
    <p:sldId id="284" r:id="rId13"/>
    <p:sldId id="263" r:id="rId14"/>
    <p:sldId id="264" r:id="rId15"/>
    <p:sldId id="271" r:id="rId16"/>
    <p:sldId id="272" r:id="rId17"/>
    <p:sldId id="273" r:id="rId18"/>
    <p:sldId id="274" r:id="rId19"/>
    <p:sldId id="275" r:id="rId20"/>
    <p:sldId id="276" r:id="rId21"/>
    <p:sldId id="277" r:id="rId22"/>
    <p:sldId id="278" r:id="rId23"/>
    <p:sldId id="285" r:id="rId24"/>
    <p:sldId id="268" r:id="rId25"/>
    <p:sldId id="269" r:id="rId26"/>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1" i="0">
                <a:solidFill>
                  <a:srgbClr val="18181A"/>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1178640" y="1088656"/>
            <a:ext cx="8242300" cy="8119109"/>
          </a:xfrm>
          <a:custGeom>
            <a:avLst/>
            <a:gdLst/>
            <a:ahLst/>
            <a:cxnLst/>
            <a:rect l="l" t="t" r="r" b="b"/>
            <a:pathLst>
              <a:path w="8242300" h="8119109">
                <a:moveTo>
                  <a:pt x="4121237" y="8118650"/>
                </a:moveTo>
                <a:lnTo>
                  <a:pt x="0" y="8118650"/>
                </a:lnTo>
                <a:lnTo>
                  <a:pt x="0" y="0"/>
                </a:lnTo>
                <a:lnTo>
                  <a:pt x="8241743" y="0"/>
                </a:lnTo>
                <a:lnTo>
                  <a:pt x="8241743" y="8118650"/>
                </a:lnTo>
                <a:lnTo>
                  <a:pt x="4121237" y="8118650"/>
                </a:lnTo>
                <a:close/>
              </a:path>
            </a:pathLst>
          </a:custGeom>
          <a:ln w="38159">
            <a:solidFill>
              <a:srgbClr val="29282C"/>
            </a:solidFill>
          </a:ln>
        </p:spPr>
        <p:txBody>
          <a:bodyPr wrap="square" lIns="0" tIns="0" rIns="0" bIns="0" rtlCol="0"/>
          <a:lstStyle/>
          <a:p>
            <a:endParaRPr/>
          </a:p>
        </p:txBody>
      </p:sp>
      <p:sp>
        <p:nvSpPr>
          <p:cNvPr id="18" name="bg object 18"/>
          <p:cNvSpPr/>
          <p:nvPr/>
        </p:nvSpPr>
        <p:spPr>
          <a:xfrm>
            <a:off x="0" y="1848955"/>
            <a:ext cx="16861155" cy="6589395"/>
          </a:xfrm>
          <a:custGeom>
            <a:avLst/>
            <a:gdLst/>
            <a:ahLst/>
            <a:cxnLst/>
            <a:rect l="l" t="t" r="r" b="b"/>
            <a:pathLst>
              <a:path w="16861155" h="6589395">
                <a:moveTo>
                  <a:pt x="16860901" y="0"/>
                </a:moveTo>
                <a:lnTo>
                  <a:pt x="0" y="0"/>
                </a:lnTo>
                <a:lnTo>
                  <a:pt x="0" y="6589369"/>
                </a:lnTo>
                <a:lnTo>
                  <a:pt x="8430437" y="6589369"/>
                </a:lnTo>
                <a:lnTo>
                  <a:pt x="16860901" y="6589369"/>
                </a:lnTo>
                <a:lnTo>
                  <a:pt x="16860901" y="0"/>
                </a:lnTo>
                <a:close/>
              </a:path>
            </a:pathLst>
          </a:custGeom>
          <a:solidFill>
            <a:srgbClr val="FFFFFF"/>
          </a:solidFill>
        </p:spPr>
        <p:txBody>
          <a:bodyPr wrap="square" lIns="0" tIns="0" rIns="0" bIns="0" rtlCol="0"/>
          <a:lstStyle/>
          <a:p>
            <a:endParaRPr/>
          </a:p>
        </p:txBody>
      </p:sp>
      <p:sp>
        <p:nvSpPr>
          <p:cNvPr id="19" name="bg object 19"/>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20" name="bg object 20"/>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1" name="bg object 21"/>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2" name="bg object 22"/>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3" name="bg object 23"/>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4" name="bg object 24"/>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5" name="bg object 25"/>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6" name="bg object 26"/>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7" name="bg object 27"/>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8" name="bg object 28"/>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9" name="bg object 29"/>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30" name="bg object 30"/>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1" name="bg object 31"/>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2" name="bg object 32"/>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rgbClr val="18181A"/>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0" y="889914"/>
            <a:ext cx="17078325" cy="8506460"/>
          </a:xfrm>
          <a:custGeom>
            <a:avLst/>
            <a:gdLst/>
            <a:ahLst/>
            <a:cxnLst/>
            <a:rect l="l" t="t" r="r" b="b"/>
            <a:pathLst>
              <a:path w="17078325" h="8506460">
                <a:moveTo>
                  <a:pt x="17078325" y="0"/>
                </a:moveTo>
                <a:lnTo>
                  <a:pt x="0" y="0"/>
                </a:lnTo>
                <a:lnTo>
                  <a:pt x="0" y="8505974"/>
                </a:lnTo>
                <a:lnTo>
                  <a:pt x="8539162" y="8505974"/>
                </a:lnTo>
                <a:lnTo>
                  <a:pt x="17078325" y="8505974"/>
                </a:lnTo>
                <a:lnTo>
                  <a:pt x="17078325" y="0"/>
                </a:lnTo>
                <a:close/>
              </a:path>
            </a:pathLst>
          </a:custGeom>
          <a:solidFill>
            <a:srgbClr val="FFFFFF"/>
          </a:solidFill>
        </p:spPr>
        <p:txBody>
          <a:bodyPr wrap="square" lIns="0" tIns="0" rIns="0" bIns="0" rtlCol="0"/>
          <a:lstStyle/>
          <a:p>
            <a:endParaRPr/>
          </a:p>
        </p:txBody>
      </p:sp>
      <p:sp>
        <p:nvSpPr>
          <p:cNvPr id="18" name="bg object 18"/>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19" name="bg object 19"/>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0" name="bg object 20"/>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1" name="bg object 21"/>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2" name="bg object 22"/>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3" name="bg object 23"/>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4" name="bg object 24"/>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5" name="bg object 25"/>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6" name="bg object 26"/>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7" name="bg object 27"/>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8" name="bg object 28"/>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9" name="bg object 29"/>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0" name="bg object 30"/>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1" name="bg object 31"/>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2" name="bg object 32"/>
          <p:cNvSpPr/>
          <p:nvPr/>
        </p:nvSpPr>
        <p:spPr>
          <a:xfrm>
            <a:off x="17079086" y="218447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3" name="bg object 33"/>
          <p:cNvSpPr/>
          <p:nvPr/>
        </p:nvSpPr>
        <p:spPr>
          <a:xfrm>
            <a:off x="17079086" y="1537195"/>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34" name="bg object 34"/>
          <p:cNvSpPr/>
          <p:nvPr/>
        </p:nvSpPr>
        <p:spPr>
          <a:xfrm>
            <a:off x="17079086" y="889203"/>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35" name="bg object 35"/>
          <p:cNvSpPr/>
          <p:nvPr/>
        </p:nvSpPr>
        <p:spPr>
          <a:xfrm>
            <a:off x="17392336" y="3797258"/>
            <a:ext cx="895985" cy="5598160"/>
          </a:xfrm>
          <a:custGeom>
            <a:avLst/>
            <a:gdLst/>
            <a:ahLst/>
            <a:cxnLst/>
            <a:rect l="l" t="t" r="r" b="b"/>
            <a:pathLst>
              <a:path w="895984" h="5598159">
                <a:moveTo>
                  <a:pt x="895675" y="5597919"/>
                </a:moveTo>
                <a:lnTo>
                  <a:pt x="0" y="5597919"/>
                </a:lnTo>
                <a:lnTo>
                  <a:pt x="0" y="0"/>
                </a:lnTo>
                <a:lnTo>
                  <a:pt x="895675" y="0"/>
                </a:lnTo>
              </a:path>
            </a:pathLst>
          </a:custGeom>
          <a:ln w="76316">
            <a:solidFill>
              <a:srgbClr val="FFB700"/>
            </a:solidFill>
          </a:ln>
        </p:spPr>
        <p:txBody>
          <a:bodyPr wrap="square" lIns="0" tIns="0" rIns="0" bIns="0" rtlCol="0"/>
          <a:lstStyle/>
          <a:p>
            <a:endParaRPr/>
          </a:p>
        </p:txBody>
      </p:sp>
      <p:sp>
        <p:nvSpPr>
          <p:cNvPr id="36" name="bg object 36"/>
          <p:cNvSpPr/>
          <p:nvPr/>
        </p:nvSpPr>
        <p:spPr>
          <a:xfrm>
            <a:off x="12986638" y="9631440"/>
            <a:ext cx="5295900" cy="654685"/>
          </a:xfrm>
          <a:custGeom>
            <a:avLst/>
            <a:gdLst/>
            <a:ahLst/>
            <a:cxnLst/>
            <a:rect l="l" t="t" r="r" b="b"/>
            <a:pathLst>
              <a:path w="5295900" h="654684">
                <a:moveTo>
                  <a:pt x="5295899" y="0"/>
                </a:moveTo>
                <a:lnTo>
                  <a:pt x="0" y="0"/>
                </a:lnTo>
                <a:lnTo>
                  <a:pt x="0" y="654397"/>
                </a:lnTo>
                <a:lnTo>
                  <a:pt x="5295899" y="654397"/>
                </a:lnTo>
                <a:lnTo>
                  <a:pt x="5295899" y="0"/>
                </a:lnTo>
                <a:close/>
              </a:path>
            </a:pathLst>
          </a:custGeom>
          <a:solidFill>
            <a:srgbClr val="18181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sp>
        <p:nvSpPr>
          <p:cNvPr id="17" name="bg object 17"/>
          <p:cNvSpPr/>
          <p:nvPr/>
        </p:nvSpPr>
        <p:spPr>
          <a:xfrm>
            <a:off x="0" y="889914"/>
            <a:ext cx="17078325" cy="8506460"/>
          </a:xfrm>
          <a:custGeom>
            <a:avLst/>
            <a:gdLst/>
            <a:ahLst/>
            <a:cxnLst/>
            <a:rect l="l" t="t" r="r" b="b"/>
            <a:pathLst>
              <a:path w="17078325" h="8506460">
                <a:moveTo>
                  <a:pt x="17078325" y="0"/>
                </a:moveTo>
                <a:lnTo>
                  <a:pt x="0" y="0"/>
                </a:lnTo>
                <a:lnTo>
                  <a:pt x="0" y="8505980"/>
                </a:lnTo>
                <a:lnTo>
                  <a:pt x="8539162" y="8505980"/>
                </a:lnTo>
                <a:lnTo>
                  <a:pt x="17078325" y="8505980"/>
                </a:lnTo>
                <a:lnTo>
                  <a:pt x="17078325" y="0"/>
                </a:lnTo>
                <a:close/>
              </a:path>
            </a:pathLst>
          </a:custGeom>
          <a:solidFill>
            <a:srgbClr val="FFFFFF"/>
          </a:solidFill>
        </p:spPr>
        <p:txBody>
          <a:bodyPr wrap="square" lIns="0" tIns="0" rIns="0" bIns="0" rtlCol="0"/>
          <a:lstStyle/>
          <a:p>
            <a:endParaRPr/>
          </a:p>
        </p:txBody>
      </p:sp>
      <p:sp>
        <p:nvSpPr>
          <p:cNvPr id="18" name="bg object 18"/>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19" name="bg object 19"/>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20" name="bg object 20"/>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1" name="bg object 21"/>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2" name="bg object 22"/>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3" name="bg object 23"/>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24" name="bg object 24"/>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25" name="bg object 25"/>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6" name="bg object 26"/>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27" name="bg object 27"/>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8" name="bg object 28"/>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29" name="bg object 29"/>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30" name="bg object 30"/>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31" name="bg object 31"/>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2" name="Holder 2"/>
          <p:cNvSpPr>
            <a:spLocks noGrp="1"/>
          </p:cNvSpPr>
          <p:nvPr>
            <p:ph type="title"/>
          </p:nvPr>
        </p:nvSpPr>
        <p:spPr>
          <a:xfrm>
            <a:off x="1558925" y="2320169"/>
            <a:ext cx="15182850" cy="939800"/>
          </a:xfrm>
          <a:prstGeom prst="rect">
            <a:avLst/>
          </a:prstGeom>
        </p:spPr>
        <p:txBody>
          <a:bodyPr wrap="square" lIns="0" tIns="0" rIns="0" bIns="0">
            <a:spAutoFit/>
          </a:bodyPr>
          <a:lstStyle>
            <a:lvl1pPr>
              <a:defRPr sz="6000" b="1" i="0">
                <a:solidFill>
                  <a:srgbClr val="18181A"/>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350" y="2254250"/>
            <a:ext cx="10802620" cy="1858201"/>
          </a:xfrm>
          <a:prstGeom prst="rect">
            <a:avLst/>
          </a:prstGeom>
        </p:spPr>
        <p:txBody>
          <a:bodyPr vert="horz" wrap="square" lIns="0" tIns="11430" rIns="0" bIns="0" rtlCol="0">
            <a:spAutoFit/>
          </a:bodyPr>
          <a:lstStyle/>
          <a:p>
            <a:pPr marL="12700" marR="5080">
              <a:lnSpc>
                <a:spcPct val="100400"/>
              </a:lnSpc>
              <a:spcBef>
                <a:spcPts val="90"/>
              </a:spcBef>
            </a:pPr>
            <a:r>
              <a:rPr lang="vi-VN" spc="-340" dirty="0"/>
              <a:t>Đồ án 1: Phần mềm quản lý cửa hàng điện nước</a:t>
            </a:r>
            <a:endParaRPr dirty="0"/>
          </a:p>
        </p:txBody>
      </p:sp>
      <p:sp>
        <p:nvSpPr>
          <p:cNvPr id="3" name="object 3"/>
          <p:cNvSpPr/>
          <p:nvPr/>
        </p:nvSpPr>
        <p:spPr>
          <a:xfrm>
            <a:off x="15957390" y="0"/>
            <a:ext cx="1807210" cy="5163185"/>
          </a:xfrm>
          <a:custGeom>
            <a:avLst/>
            <a:gdLst/>
            <a:ahLst/>
            <a:cxnLst/>
            <a:rect l="l" t="t" r="r" b="b"/>
            <a:pathLst>
              <a:path w="1807209" h="5163185">
                <a:moveTo>
                  <a:pt x="903461" y="5163019"/>
                </a:moveTo>
                <a:lnTo>
                  <a:pt x="0" y="5163019"/>
                </a:lnTo>
                <a:lnTo>
                  <a:pt x="0" y="0"/>
                </a:lnTo>
              </a:path>
              <a:path w="1807209" h="5163185">
                <a:moveTo>
                  <a:pt x="1807050" y="0"/>
                </a:moveTo>
                <a:lnTo>
                  <a:pt x="1807050" y="5163019"/>
                </a:lnTo>
                <a:lnTo>
                  <a:pt x="903461" y="5163019"/>
                </a:lnTo>
              </a:path>
            </a:pathLst>
          </a:custGeom>
          <a:ln w="76317">
            <a:solidFill>
              <a:srgbClr val="FFB700"/>
            </a:solidFill>
          </a:ln>
        </p:spPr>
        <p:txBody>
          <a:bodyPr wrap="square" lIns="0" tIns="0" rIns="0" bIns="0" rtlCol="0"/>
          <a:lstStyle/>
          <a:p>
            <a:endParaRPr/>
          </a:p>
        </p:txBody>
      </p:sp>
      <p:sp>
        <p:nvSpPr>
          <p:cNvPr id="4" name="object 4"/>
          <p:cNvSpPr/>
          <p:nvPr/>
        </p:nvSpPr>
        <p:spPr>
          <a:xfrm>
            <a:off x="13680693" y="9778318"/>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29282C"/>
          </a:solidFill>
        </p:spPr>
        <p:txBody>
          <a:bodyPr wrap="square" lIns="0" tIns="0" rIns="0" bIns="0" rtlCol="0"/>
          <a:lstStyle/>
          <a:p>
            <a:endParaRPr/>
          </a:p>
        </p:txBody>
      </p:sp>
      <p:sp>
        <p:nvSpPr>
          <p:cNvPr id="5" name="object 5"/>
          <p:cNvSpPr/>
          <p:nvPr/>
        </p:nvSpPr>
        <p:spPr>
          <a:xfrm>
            <a:off x="13680693" y="9233279"/>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575259"/>
          </a:solidFill>
        </p:spPr>
        <p:txBody>
          <a:bodyPr wrap="square" lIns="0" tIns="0" rIns="0" bIns="0" rtlCol="0"/>
          <a:lstStyle/>
          <a:p>
            <a:endParaRPr/>
          </a:p>
        </p:txBody>
      </p:sp>
      <p:sp>
        <p:nvSpPr>
          <p:cNvPr id="6" name="object 6"/>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a:p>
        </p:txBody>
      </p:sp>
      <p:sp>
        <p:nvSpPr>
          <p:cNvPr id="7" name="object 7"/>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a:p>
        </p:txBody>
      </p:sp>
      <p:sp>
        <p:nvSpPr>
          <p:cNvPr id="10" name="Hộp Văn bản 9">
            <a:extLst>
              <a:ext uri="{FF2B5EF4-FFF2-40B4-BE49-F238E27FC236}">
                <a16:creationId xmlns:a16="http://schemas.microsoft.com/office/drawing/2014/main" id="{193F8966-93A8-3010-540B-EF63194DB753}"/>
              </a:ext>
            </a:extLst>
          </p:cNvPr>
          <p:cNvSpPr txBox="1"/>
          <p:nvPr/>
        </p:nvSpPr>
        <p:spPr>
          <a:xfrm>
            <a:off x="1089375" y="4387850"/>
            <a:ext cx="9151374" cy="630942"/>
          </a:xfrm>
          <a:prstGeom prst="rect">
            <a:avLst/>
          </a:prstGeom>
          <a:noFill/>
        </p:spPr>
        <p:txBody>
          <a:bodyPr wrap="square">
            <a:spAutoFit/>
          </a:bodyPr>
          <a:lstStyle/>
          <a:p>
            <a:r>
              <a:rPr lang="vi-VN" sz="3500" spc="-340" dirty="0">
                <a:latin typeface="Verdana" panose="020B0604030504040204" pitchFamily="34" charset="0"/>
                <a:ea typeface="Verdana" panose="020B0604030504040204" pitchFamily="34" charset="0"/>
              </a:rPr>
              <a:t>Người thực hiện: Đỗ Anh Tuấn </a:t>
            </a:r>
            <a:endParaRPr lang="en-US" sz="3500" dirty="0">
              <a:latin typeface="Verdana" panose="020B0604030504040204" pitchFamily="34" charset="0"/>
              <a:ea typeface="Verdana" panose="020B0604030504040204" pitchFamily="34" charset="0"/>
            </a:endParaRPr>
          </a:p>
        </p:txBody>
      </p:sp>
      <p:sp>
        <p:nvSpPr>
          <p:cNvPr id="12" name="Hộp Văn bản 11">
            <a:extLst>
              <a:ext uri="{FF2B5EF4-FFF2-40B4-BE49-F238E27FC236}">
                <a16:creationId xmlns:a16="http://schemas.microsoft.com/office/drawing/2014/main" id="{B7F4F1B7-250C-F466-DFFA-8FBE508026BA}"/>
              </a:ext>
            </a:extLst>
          </p:cNvPr>
          <p:cNvSpPr txBox="1"/>
          <p:nvPr/>
        </p:nvSpPr>
        <p:spPr>
          <a:xfrm>
            <a:off x="1080977" y="5076402"/>
            <a:ext cx="9151374" cy="1169551"/>
          </a:xfrm>
          <a:prstGeom prst="rect">
            <a:avLst/>
          </a:prstGeom>
          <a:noFill/>
        </p:spPr>
        <p:txBody>
          <a:bodyPr wrap="square">
            <a:spAutoFit/>
          </a:bodyPr>
          <a:lstStyle/>
          <a:p>
            <a:r>
              <a:rPr lang="vi-VN" sz="3500" dirty="0">
                <a:latin typeface="Verdana" panose="020B0604030504040204" pitchFamily="34" charset="0"/>
                <a:ea typeface="Verdana" panose="020B0604030504040204" pitchFamily="34" charset="0"/>
              </a:rPr>
              <a:t>Người hướng dẫn:</a:t>
            </a:r>
          </a:p>
          <a:p>
            <a:r>
              <a:rPr lang="vi-VN" sz="3500" dirty="0">
                <a:latin typeface="Verdana" panose="020B0604030504040204" pitchFamily="34" charset="0"/>
                <a:ea typeface="Verdana" panose="020B0604030504040204" pitchFamily="34" charset="0"/>
              </a:rPr>
              <a:t>Thầy Nguyễn Văn Quyết</a:t>
            </a:r>
            <a:endParaRPr lang="en-US" sz="3500"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41"/>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1301750" y="1023587"/>
            <a:ext cx="15182850" cy="477054"/>
          </a:xfrm>
          <a:prstGeom prst="rect">
            <a:avLst/>
          </a:prstGeom>
        </p:spPr>
        <p:txBody>
          <a:bodyPr vert="horz" wrap="square" lIns="0" tIns="15240" rIns="0" bIns="0" rtlCol="0">
            <a:spAutoFit/>
          </a:bodyPr>
          <a:lstStyle/>
          <a:p>
            <a:pPr marL="85725">
              <a:lnSpc>
                <a:spcPct val="100000"/>
              </a:lnSpc>
              <a:spcBef>
                <a:spcPts val="120"/>
              </a:spcBef>
            </a:pPr>
            <a:r>
              <a:rPr lang="vi-VN" sz="3000" dirty="0"/>
              <a:t>Biểu đồ lớp thực thể</a:t>
            </a:r>
            <a:endParaRPr sz="3000" dirty="0"/>
          </a:p>
        </p:txBody>
      </p:sp>
      <p:pic>
        <p:nvPicPr>
          <p:cNvPr id="3074" name="Picture 2" descr="Ảnh có chứa văn bản, biểu đồ, ảnh chụp màn hình, Kế hoạch&#10;&#10;Mô tả được tạo tự động">
            <a:extLst>
              <a:ext uri="{FF2B5EF4-FFF2-40B4-BE49-F238E27FC236}">
                <a16:creationId xmlns:a16="http://schemas.microsoft.com/office/drawing/2014/main" id="{AB2CADEA-A866-9AEB-2471-BC946A94D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1500641"/>
            <a:ext cx="15115609" cy="7383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41"/>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1301750" y="1023587"/>
            <a:ext cx="15182850" cy="477054"/>
          </a:xfrm>
          <a:prstGeom prst="rect">
            <a:avLst/>
          </a:prstGeom>
        </p:spPr>
        <p:txBody>
          <a:bodyPr vert="horz" wrap="square" lIns="0" tIns="15240" rIns="0" bIns="0" rtlCol="0">
            <a:spAutoFit/>
          </a:bodyPr>
          <a:lstStyle/>
          <a:p>
            <a:pPr marL="85725">
              <a:lnSpc>
                <a:spcPct val="100000"/>
              </a:lnSpc>
              <a:spcBef>
                <a:spcPts val="120"/>
              </a:spcBef>
            </a:pPr>
            <a:r>
              <a:rPr lang="vi-VN" sz="3000" dirty="0"/>
              <a:t>Mô hình cơ sở dữ liệu của hệ thống</a:t>
            </a:r>
            <a:endParaRPr sz="3000" dirty="0"/>
          </a:p>
        </p:txBody>
      </p:sp>
      <p:pic>
        <p:nvPicPr>
          <p:cNvPr id="5122" name="Picture 2" descr="Ảnh có chứa văn bản, biểu đồ, Kế hoạch, Song song&#10;&#10;Mô tả được tạo tự động">
            <a:extLst>
              <a:ext uri="{FF2B5EF4-FFF2-40B4-BE49-F238E27FC236}">
                <a16:creationId xmlns:a16="http://schemas.microsoft.com/office/drawing/2014/main" id="{9A855AAB-D39D-7B89-764C-F63DB909C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1673774"/>
            <a:ext cx="14173200" cy="74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9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C647F1-916F-47D7-4241-C3B021DC67B6}"/>
              </a:ext>
            </a:extLst>
          </p:cNvPr>
          <p:cNvSpPr>
            <a:spLocks noGrp="1"/>
          </p:cNvSpPr>
          <p:nvPr>
            <p:ph type="title"/>
          </p:nvPr>
        </p:nvSpPr>
        <p:spPr>
          <a:xfrm>
            <a:off x="2597150" y="4248847"/>
            <a:ext cx="17075150" cy="923330"/>
          </a:xfrm>
        </p:spPr>
        <p:txBody>
          <a:bodyPr/>
          <a:lstStyle/>
          <a:p>
            <a:r>
              <a:rPr lang="vi-VN" dirty="0"/>
              <a:t>Chương 3: </a:t>
            </a:r>
            <a:r>
              <a:rPr lang="vi-VN" dirty="0" err="1"/>
              <a:t>Demo</a:t>
            </a:r>
            <a:r>
              <a:rPr lang="vi-VN" dirty="0"/>
              <a:t> chức năng</a:t>
            </a:r>
            <a:endParaRPr lang="en-US" dirty="0"/>
          </a:p>
        </p:txBody>
      </p:sp>
    </p:spTree>
    <p:extLst>
      <p:ext uri="{BB962C8B-B14F-4D97-AF65-F5344CB8AC3E}">
        <p14:creationId xmlns:p14="http://schemas.microsoft.com/office/powerpoint/2010/main" val="297723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2184476"/>
            <a:ext cx="1208405" cy="267335"/>
          </a:xfrm>
          <a:custGeom>
            <a:avLst/>
            <a:gdLst/>
            <a:ahLst/>
            <a:cxnLst/>
            <a:rect l="l" t="t" r="r" b="b"/>
            <a:pathLst>
              <a:path w="1208405" h="267335">
                <a:moveTo>
                  <a:pt x="1208023" y="266826"/>
                </a:moveTo>
                <a:lnTo>
                  <a:pt x="0" y="266826"/>
                </a:lnTo>
                <a:lnTo>
                  <a:pt x="0" y="0"/>
                </a:lnTo>
                <a:lnTo>
                  <a:pt x="1208023" y="0"/>
                </a:lnTo>
                <a:lnTo>
                  <a:pt x="1208023" y="266826"/>
                </a:lnTo>
                <a:close/>
              </a:path>
            </a:pathLst>
          </a:custGeom>
          <a:solidFill>
            <a:srgbClr val="29282C"/>
          </a:solidFill>
        </p:spPr>
        <p:txBody>
          <a:bodyPr wrap="square" lIns="0" tIns="0" rIns="0" bIns="0" rtlCol="0"/>
          <a:lstStyle/>
          <a:p>
            <a:endParaRPr/>
          </a:p>
        </p:txBody>
      </p:sp>
      <p:sp>
        <p:nvSpPr>
          <p:cNvPr id="3" name="object 3"/>
          <p:cNvSpPr/>
          <p:nvPr/>
        </p:nvSpPr>
        <p:spPr>
          <a:xfrm>
            <a:off x="17079087" y="1537195"/>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575259"/>
          </a:solidFill>
        </p:spPr>
        <p:txBody>
          <a:bodyPr wrap="square" lIns="0" tIns="0" rIns="0" bIns="0" rtlCol="0"/>
          <a:lstStyle/>
          <a:p>
            <a:endParaRPr/>
          </a:p>
        </p:txBody>
      </p:sp>
      <p:sp>
        <p:nvSpPr>
          <p:cNvPr id="4" name="object 4"/>
          <p:cNvSpPr/>
          <p:nvPr/>
        </p:nvSpPr>
        <p:spPr>
          <a:xfrm>
            <a:off x="17079087" y="889203"/>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86808A"/>
          </a:solidFill>
        </p:spPr>
        <p:txBody>
          <a:bodyPr wrap="square" lIns="0" tIns="0" rIns="0" bIns="0" rtlCol="0"/>
          <a:lstStyle/>
          <a:p>
            <a:endParaRPr/>
          </a:p>
        </p:txBody>
      </p:sp>
      <p:sp>
        <p:nvSpPr>
          <p:cNvPr id="5" name="object 5"/>
          <p:cNvSpPr/>
          <p:nvPr/>
        </p:nvSpPr>
        <p:spPr>
          <a:xfrm>
            <a:off x="17392336" y="3797258"/>
            <a:ext cx="895985" cy="5598160"/>
          </a:xfrm>
          <a:custGeom>
            <a:avLst/>
            <a:gdLst/>
            <a:ahLst/>
            <a:cxnLst/>
            <a:rect l="l" t="t" r="r" b="b"/>
            <a:pathLst>
              <a:path w="895984" h="5598159">
                <a:moveTo>
                  <a:pt x="895675" y="5597919"/>
                </a:moveTo>
                <a:lnTo>
                  <a:pt x="0" y="5597919"/>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12986638" y="9631440"/>
            <a:ext cx="5295900" cy="654685"/>
          </a:xfrm>
          <a:custGeom>
            <a:avLst/>
            <a:gdLst/>
            <a:ahLst/>
            <a:cxnLst/>
            <a:rect l="l" t="t" r="r" b="b"/>
            <a:pathLst>
              <a:path w="5295900" h="654684">
                <a:moveTo>
                  <a:pt x="5295899" y="0"/>
                </a:moveTo>
                <a:lnTo>
                  <a:pt x="0" y="0"/>
                </a:lnTo>
                <a:lnTo>
                  <a:pt x="0" y="654397"/>
                </a:lnTo>
                <a:lnTo>
                  <a:pt x="5295899" y="654397"/>
                </a:lnTo>
                <a:lnTo>
                  <a:pt x="5295899" y="0"/>
                </a:lnTo>
                <a:close/>
              </a:path>
            </a:pathLst>
          </a:custGeom>
          <a:solidFill>
            <a:srgbClr val="18181A"/>
          </a:solidFill>
        </p:spPr>
        <p:txBody>
          <a:bodyPr wrap="square" lIns="0" tIns="0" rIns="0" bIns="0" rtlCol="0"/>
          <a:lstStyle/>
          <a:p>
            <a:endParaRPr/>
          </a:p>
        </p:txBody>
      </p:sp>
      <p:sp>
        <p:nvSpPr>
          <p:cNvPr id="7" name="object 7"/>
          <p:cNvSpPr txBox="1">
            <a:spLocks noGrp="1"/>
          </p:cNvSpPr>
          <p:nvPr>
            <p:ph type="title"/>
          </p:nvPr>
        </p:nvSpPr>
        <p:spPr>
          <a:xfrm>
            <a:off x="920750" y="889203"/>
            <a:ext cx="5605145" cy="704680"/>
          </a:xfrm>
          <a:prstGeom prst="rect">
            <a:avLst/>
          </a:prstGeom>
        </p:spPr>
        <p:txBody>
          <a:bodyPr vert="horz" wrap="square" lIns="0" tIns="12065" rIns="0" bIns="0" rtlCol="0">
            <a:spAutoFit/>
          </a:bodyPr>
          <a:lstStyle/>
          <a:p>
            <a:pPr marL="12700" marR="5080">
              <a:lnSpc>
                <a:spcPct val="100000"/>
              </a:lnSpc>
              <a:spcBef>
                <a:spcPts val="95"/>
              </a:spcBef>
            </a:pPr>
            <a:r>
              <a:rPr lang="vi-VN" sz="4500" spc="-585" dirty="0"/>
              <a:t>Chức năng bán hàng </a:t>
            </a:r>
            <a:endParaRPr sz="4500" spc="-484" dirty="0"/>
          </a:p>
        </p:txBody>
      </p:sp>
      <p:pic>
        <p:nvPicPr>
          <p:cNvPr id="19" name="Hình ảnh 18">
            <a:extLst>
              <a:ext uri="{FF2B5EF4-FFF2-40B4-BE49-F238E27FC236}">
                <a16:creationId xmlns:a16="http://schemas.microsoft.com/office/drawing/2014/main" id="{6E33A65C-EF03-4E81-2FD7-2613D652E217}"/>
              </a:ext>
            </a:extLst>
          </p:cNvPr>
          <p:cNvPicPr>
            <a:picLocks noChangeAspect="1"/>
          </p:cNvPicPr>
          <p:nvPr/>
        </p:nvPicPr>
        <p:blipFill>
          <a:blip r:embed="rId2"/>
          <a:stretch>
            <a:fillRect/>
          </a:stretch>
        </p:blipFill>
        <p:spPr>
          <a:xfrm>
            <a:off x="979773" y="1593883"/>
            <a:ext cx="14631668" cy="7788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nhập hàng</a:t>
            </a:r>
            <a:endParaRPr sz="4400" dirty="0"/>
          </a:p>
        </p:txBody>
      </p:sp>
      <p:pic>
        <p:nvPicPr>
          <p:cNvPr id="20" name="Hình ảnh 19">
            <a:extLst>
              <a:ext uri="{FF2B5EF4-FFF2-40B4-BE49-F238E27FC236}">
                <a16:creationId xmlns:a16="http://schemas.microsoft.com/office/drawing/2014/main" id="{38EDA250-C26C-8299-74D0-C14F3BE71A00}"/>
              </a:ext>
            </a:extLst>
          </p:cNvPr>
          <p:cNvPicPr>
            <a:picLocks noChangeAspect="1"/>
          </p:cNvPicPr>
          <p:nvPr/>
        </p:nvPicPr>
        <p:blipFill>
          <a:blip r:embed="rId2"/>
          <a:stretch>
            <a:fillRect/>
          </a:stretch>
        </p:blipFill>
        <p:spPr>
          <a:xfrm>
            <a:off x="996950" y="1595413"/>
            <a:ext cx="14631668" cy="7780694"/>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quản lý khách hàng</a:t>
            </a:r>
            <a:endParaRPr sz="4400" dirty="0"/>
          </a:p>
        </p:txBody>
      </p:sp>
      <p:pic>
        <p:nvPicPr>
          <p:cNvPr id="9" name="Hình ảnh 8">
            <a:extLst>
              <a:ext uri="{FF2B5EF4-FFF2-40B4-BE49-F238E27FC236}">
                <a16:creationId xmlns:a16="http://schemas.microsoft.com/office/drawing/2014/main" id="{5936AE4B-139B-D59D-7000-149F9F50FBDE}"/>
              </a:ext>
            </a:extLst>
          </p:cNvPr>
          <p:cNvPicPr>
            <a:picLocks noChangeAspect="1"/>
          </p:cNvPicPr>
          <p:nvPr/>
        </p:nvPicPr>
        <p:blipFill>
          <a:blip r:embed="rId2"/>
          <a:stretch>
            <a:fillRect/>
          </a:stretch>
        </p:blipFill>
        <p:spPr>
          <a:xfrm>
            <a:off x="996950" y="1592503"/>
            <a:ext cx="14631668" cy="7788315"/>
          </a:xfrm>
          <a:prstGeom prst="rect">
            <a:avLst/>
          </a:prstGeom>
        </p:spPr>
      </p:pic>
    </p:spTree>
    <p:extLst>
      <p:ext uri="{BB962C8B-B14F-4D97-AF65-F5344CB8AC3E}">
        <p14:creationId xmlns:p14="http://schemas.microsoft.com/office/powerpoint/2010/main" val="1446568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quản lý nhân viên</a:t>
            </a:r>
            <a:endParaRPr sz="4400" dirty="0"/>
          </a:p>
        </p:txBody>
      </p:sp>
      <p:pic>
        <p:nvPicPr>
          <p:cNvPr id="9" name="Hình ảnh 8">
            <a:extLst>
              <a:ext uri="{FF2B5EF4-FFF2-40B4-BE49-F238E27FC236}">
                <a16:creationId xmlns:a16="http://schemas.microsoft.com/office/drawing/2014/main" id="{041832C8-0F06-AD41-9762-9297B6B45FCD}"/>
              </a:ext>
            </a:extLst>
          </p:cNvPr>
          <p:cNvPicPr>
            <a:picLocks noChangeAspect="1"/>
          </p:cNvPicPr>
          <p:nvPr/>
        </p:nvPicPr>
        <p:blipFill>
          <a:blip r:embed="rId2"/>
          <a:stretch>
            <a:fillRect/>
          </a:stretch>
        </p:blipFill>
        <p:spPr>
          <a:xfrm>
            <a:off x="1073150" y="1609126"/>
            <a:ext cx="14631668" cy="7757832"/>
          </a:xfrm>
          <a:prstGeom prst="rect">
            <a:avLst/>
          </a:prstGeom>
        </p:spPr>
      </p:pic>
    </p:spTree>
    <p:extLst>
      <p:ext uri="{BB962C8B-B14F-4D97-AF65-F5344CB8AC3E}">
        <p14:creationId xmlns:p14="http://schemas.microsoft.com/office/powerpoint/2010/main" val="129873096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quản lý hóa đơn </a:t>
            </a:r>
            <a:endParaRPr sz="4400" dirty="0"/>
          </a:p>
        </p:txBody>
      </p:sp>
      <p:pic>
        <p:nvPicPr>
          <p:cNvPr id="9" name="Hình ảnh 8">
            <a:extLst>
              <a:ext uri="{FF2B5EF4-FFF2-40B4-BE49-F238E27FC236}">
                <a16:creationId xmlns:a16="http://schemas.microsoft.com/office/drawing/2014/main" id="{F9F1E042-DB4A-F440-D526-956CE96778D5}"/>
              </a:ext>
            </a:extLst>
          </p:cNvPr>
          <p:cNvPicPr>
            <a:picLocks noChangeAspect="1"/>
          </p:cNvPicPr>
          <p:nvPr/>
        </p:nvPicPr>
        <p:blipFill>
          <a:blip r:embed="rId2"/>
          <a:stretch>
            <a:fillRect/>
          </a:stretch>
        </p:blipFill>
        <p:spPr>
          <a:xfrm>
            <a:off x="1027881" y="1599294"/>
            <a:ext cx="14631668" cy="7757832"/>
          </a:xfrm>
          <a:prstGeom prst="rect">
            <a:avLst/>
          </a:prstGeom>
        </p:spPr>
      </p:pic>
    </p:spTree>
    <p:extLst>
      <p:ext uri="{BB962C8B-B14F-4D97-AF65-F5344CB8AC3E}">
        <p14:creationId xmlns:p14="http://schemas.microsoft.com/office/powerpoint/2010/main" val="348893203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quản lý kho </a:t>
            </a:r>
            <a:endParaRPr sz="4400" dirty="0"/>
          </a:p>
        </p:txBody>
      </p:sp>
      <p:pic>
        <p:nvPicPr>
          <p:cNvPr id="9" name="Hình ảnh 8">
            <a:extLst>
              <a:ext uri="{FF2B5EF4-FFF2-40B4-BE49-F238E27FC236}">
                <a16:creationId xmlns:a16="http://schemas.microsoft.com/office/drawing/2014/main" id="{E99442D2-0512-E0E6-1CF3-9E3A2F92B830}"/>
              </a:ext>
            </a:extLst>
          </p:cNvPr>
          <p:cNvPicPr>
            <a:picLocks noChangeAspect="1"/>
          </p:cNvPicPr>
          <p:nvPr/>
        </p:nvPicPr>
        <p:blipFill>
          <a:blip r:embed="rId2"/>
          <a:stretch>
            <a:fillRect/>
          </a:stretch>
        </p:blipFill>
        <p:spPr>
          <a:xfrm>
            <a:off x="996950" y="1607744"/>
            <a:ext cx="14631668" cy="7773074"/>
          </a:xfrm>
          <a:prstGeom prst="rect">
            <a:avLst/>
          </a:prstGeom>
        </p:spPr>
      </p:pic>
    </p:spTree>
    <p:extLst>
      <p:ext uri="{BB962C8B-B14F-4D97-AF65-F5344CB8AC3E}">
        <p14:creationId xmlns:p14="http://schemas.microsoft.com/office/powerpoint/2010/main" val="266478663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báo cáo bán hàng </a:t>
            </a:r>
            <a:endParaRPr sz="4400" dirty="0"/>
          </a:p>
        </p:txBody>
      </p:sp>
      <p:pic>
        <p:nvPicPr>
          <p:cNvPr id="9" name="Hình ảnh 8">
            <a:extLst>
              <a:ext uri="{FF2B5EF4-FFF2-40B4-BE49-F238E27FC236}">
                <a16:creationId xmlns:a16="http://schemas.microsoft.com/office/drawing/2014/main" id="{3CEA7BE1-0C0E-3E8E-B39B-57BF6F3CA9A0}"/>
              </a:ext>
            </a:extLst>
          </p:cNvPr>
          <p:cNvPicPr>
            <a:picLocks noChangeAspect="1"/>
          </p:cNvPicPr>
          <p:nvPr/>
        </p:nvPicPr>
        <p:blipFill>
          <a:blip r:embed="rId2"/>
          <a:stretch>
            <a:fillRect/>
          </a:stretch>
        </p:blipFill>
        <p:spPr>
          <a:xfrm>
            <a:off x="996950" y="1611379"/>
            <a:ext cx="14631668" cy="7750212"/>
          </a:xfrm>
          <a:prstGeom prst="rect">
            <a:avLst/>
          </a:prstGeom>
        </p:spPr>
      </p:pic>
    </p:spTree>
    <p:extLst>
      <p:ext uri="{BB962C8B-B14F-4D97-AF65-F5344CB8AC3E}">
        <p14:creationId xmlns:p14="http://schemas.microsoft.com/office/powerpoint/2010/main" val="28537655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41"/>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pic>
        <p:nvPicPr>
          <p:cNvPr id="7" name="object 7"/>
          <p:cNvPicPr/>
          <p:nvPr/>
        </p:nvPicPr>
        <p:blipFill>
          <a:blip r:embed="rId2" cstate="print"/>
          <a:stretch>
            <a:fillRect/>
          </a:stretch>
        </p:blipFill>
        <p:spPr>
          <a:xfrm>
            <a:off x="9595802" y="2208631"/>
            <a:ext cx="5895974" cy="5891657"/>
          </a:xfrm>
          <a:prstGeom prst="rect">
            <a:avLst/>
          </a:prstGeom>
        </p:spPr>
      </p:pic>
      <p:sp>
        <p:nvSpPr>
          <p:cNvPr id="8" name="object 8"/>
          <p:cNvSpPr txBox="1">
            <a:spLocks noGrp="1"/>
          </p:cNvSpPr>
          <p:nvPr>
            <p:ph type="title"/>
          </p:nvPr>
        </p:nvSpPr>
        <p:spPr>
          <a:xfrm>
            <a:off x="-146050" y="2406650"/>
            <a:ext cx="15182850" cy="781624"/>
          </a:xfrm>
          <a:prstGeom prst="rect">
            <a:avLst/>
          </a:prstGeom>
        </p:spPr>
        <p:txBody>
          <a:bodyPr vert="horz" wrap="square" lIns="0" tIns="12065" rIns="0" bIns="0" rtlCol="0">
            <a:spAutoFit/>
          </a:bodyPr>
          <a:lstStyle/>
          <a:p>
            <a:pPr marL="3457575">
              <a:lnSpc>
                <a:spcPct val="100000"/>
              </a:lnSpc>
              <a:spcBef>
                <a:spcPts val="95"/>
              </a:spcBef>
            </a:pPr>
            <a:r>
              <a:rPr lang="vi-VN" sz="5000" spc="-345" dirty="0"/>
              <a:t>Lý do chọn đề tài</a:t>
            </a:r>
            <a:endParaRPr sz="5000" spc="-480" dirty="0"/>
          </a:p>
        </p:txBody>
      </p:sp>
      <p:sp>
        <p:nvSpPr>
          <p:cNvPr id="14" name="object 14"/>
          <p:cNvSpPr txBox="1"/>
          <p:nvPr/>
        </p:nvSpPr>
        <p:spPr>
          <a:xfrm>
            <a:off x="1967549" y="3374170"/>
            <a:ext cx="6737350" cy="4632037"/>
          </a:xfrm>
          <a:prstGeom prst="rect">
            <a:avLst/>
          </a:prstGeom>
        </p:spPr>
        <p:txBody>
          <a:bodyPr vert="horz" wrap="square" lIns="0" tIns="15240" rIns="0" bIns="0" rtlCol="0">
            <a:spAutoFit/>
          </a:bodyPr>
          <a:lstStyle/>
          <a:p>
            <a:pPr marL="170815" rtl="0">
              <a:spcBef>
                <a:spcPts val="120"/>
              </a:spcBef>
            </a:pPr>
            <a:r>
              <a:rPr lang="vi-VN" sz="2500" b="0" i="0" u="none" strike="noStrike" dirty="0">
                <a:solidFill>
                  <a:srgbClr val="000000"/>
                </a:solidFill>
                <a:effectLst/>
                <a:latin typeface="Verdana" panose="020B0604030504040204" pitchFamily="34" charset="0"/>
                <a:ea typeface="Verdana" panose="020B0604030504040204" pitchFamily="34" charset="0"/>
              </a:rPr>
              <a:t>Việc xây dựng phần mềm quản lý cửa hàng điện nước là rất quan trọng và cần thiết trong thời đại công nghệ hiện nay. Hệ thống này giúp quản lý hàng hóa, nhân viên và thu chi hàng ngày một cách chính xác và hiệu quả hơn so với phương pháp truyền thống vốn dễ gặp phải sai sót và khó kiểm soát. Áp dụng công nghệ thông tin vào quản lý cửa hàng không chỉ nâng cao hiệu quả vận hành mà còn cải thiện chất lượng dịch vụ và tạo sự tin cậy cho khách hàng.</a:t>
            </a:r>
            <a:endParaRPr lang="vi-VN" sz="2000" dirty="0">
              <a:latin typeface="Verdana"/>
              <a:cs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báo cáo nhập hàng</a:t>
            </a:r>
            <a:endParaRPr sz="4400" dirty="0"/>
          </a:p>
        </p:txBody>
      </p:sp>
      <p:pic>
        <p:nvPicPr>
          <p:cNvPr id="9" name="Hình ảnh 8">
            <a:extLst>
              <a:ext uri="{FF2B5EF4-FFF2-40B4-BE49-F238E27FC236}">
                <a16:creationId xmlns:a16="http://schemas.microsoft.com/office/drawing/2014/main" id="{6C3E2E9A-3E49-507E-FB88-1C95EE530C2D}"/>
              </a:ext>
            </a:extLst>
          </p:cNvPr>
          <p:cNvPicPr>
            <a:picLocks noChangeAspect="1"/>
          </p:cNvPicPr>
          <p:nvPr/>
        </p:nvPicPr>
        <p:blipFill>
          <a:blip r:embed="rId2"/>
          <a:stretch>
            <a:fillRect/>
          </a:stretch>
        </p:blipFill>
        <p:spPr>
          <a:xfrm>
            <a:off x="996950" y="1630606"/>
            <a:ext cx="14631668" cy="7750212"/>
          </a:xfrm>
          <a:prstGeom prst="rect">
            <a:avLst/>
          </a:prstGeom>
        </p:spPr>
      </p:pic>
    </p:spTree>
    <p:extLst>
      <p:ext uri="{BB962C8B-B14F-4D97-AF65-F5344CB8AC3E}">
        <p14:creationId xmlns:p14="http://schemas.microsoft.com/office/powerpoint/2010/main" val="249058690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thống kê bán hàng</a:t>
            </a:r>
            <a:endParaRPr sz="4400" dirty="0"/>
          </a:p>
        </p:txBody>
      </p:sp>
      <p:pic>
        <p:nvPicPr>
          <p:cNvPr id="9" name="Hình ảnh 8">
            <a:extLst>
              <a:ext uri="{FF2B5EF4-FFF2-40B4-BE49-F238E27FC236}">
                <a16:creationId xmlns:a16="http://schemas.microsoft.com/office/drawing/2014/main" id="{AB3DC031-22E0-E9FE-8831-224FCC3894CC}"/>
              </a:ext>
            </a:extLst>
          </p:cNvPr>
          <p:cNvPicPr>
            <a:picLocks noChangeAspect="1"/>
          </p:cNvPicPr>
          <p:nvPr/>
        </p:nvPicPr>
        <p:blipFill>
          <a:blip r:embed="rId2"/>
          <a:stretch>
            <a:fillRect/>
          </a:stretch>
        </p:blipFill>
        <p:spPr>
          <a:xfrm>
            <a:off x="1008216" y="1600124"/>
            <a:ext cx="14631668" cy="7780694"/>
          </a:xfrm>
          <a:prstGeom prst="rect">
            <a:avLst/>
          </a:prstGeom>
        </p:spPr>
      </p:pic>
    </p:spTree>
    <p:extLst>
      <p:ext uri="{BB962C8B-B14F-4D97-AF65-F5344CB8AC3E}">
        <p14:creationId xmlns:p14="http://schemas.microsoft.com/office/powerpoint/2010/main" val="115866145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9123836"/>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29282C"/>
          </a:solidFill>
        </p:spPr>
        <p:txBody>
          <a:bodyPr wrap="square" lIns="0" tIns="0" rIns="0" bIns="0" rtlCol="0"/>
          <a:lstStyle/>
          <a:p>
            <a:endParaRPr/>
          </a:p>
        </p:txBody>
      </p:sp>
      <p:sp>
        <p:nvSpPr>
          <p:cNvPr id="3" name="object 3"/>
          <p:cNvSpPr/>
          <p:nvPr/>
        </p:nvSpPr>
        <p:spPr>
          <a:xfrm>
            <a:off x="17079086" y="847584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575259"/>
          </a:solidFill>
        </p:spPr>
        <p:txBody>
          <a:bodyPr wrap="square" lIns="0" tIns="0" rIns="0" bIns="0" rtlCol="0"/>
          <a:lstStyle/>
          <a:p>
            <a:endParaRPr/>
          </a:p>
        </p:txBody>
      </p:sp>
      <p:sp>
        <p:nvSpPr>
          <p:cNvPr id="4" name="object 4"/>
          <p:cNvSpPr/>
          <p:nvPr/>
        </p:nvSpPr>
        <p:spPr>
          <a:xfrm>
            <a:off x="17079086" y="7828560"/>
            <a:ext cx="1208405" cy="266700"/>
          </a:xfrm>
          <a:custGeom>
            <a:avLst/>
            <a:gdLst/>
            <a:ahLst/>
            <a:cxnLst/>
            <a:rect l="l" t="t" r="r" b="b"/>
            <a:pathLst>
              <a:path w="1208405" h="266700">
                <a:moveTo>
                  <a:pt x="1208023" y="266699"/>
                </a:moveTo>
                <a:lnTo>
                  <a:pt x="0" y="266699"/>
                </a:lnTo>
                <a:lnTo>
                  <a:pt x="0" y="0"/>
                </a:lnTo>
                <a:lnTo>
                  <a:pt x="1208023" y="0"/>
                </a:lnTo>
                <a:lnTo>
                  <a:pt x="1208023" y="266699"/>
                </a:lnTo>
                <a:close/>
              </a:path>
            </a:pathLst>
          </a:custGeom>
          <a:solidFill>
            <a:srgbClr val="86808A"/>
          </a:solidFill>
        </p:spPr>
        <p:txBody>
          <a:bodyPr wrap="square" lIns="0" tIns="0" rIns="0" bIns="0" rtlCol="0"/>
          <a:lstStyle/>
          <a:p>
            <a:endParaRPr/>
          </a:p>
        </p:txBody>
      </p:sp>
      <p:sp>
        <p:nvSpPr>
          <p:cNvPr id="5" name="object 5"/>
          <p:cNvSpPr/>
          <p:nvPr/>
        </p:nvSpPr>
        <p:spPr>
          <a:xfrm>
            <a:off x="17392336" y="889180"/>
            <a:ext cx="895985" cy="5598160"/>
          </a:xfrm>
          <a:custGeom>
            <a:avLst/>
            <a:gdLst/>
            <a:ahLst/>
            <a:cxnLst/>
            <a:rect l="l" t="t" r="r" b="b"/>
            <a:pathLst>
              <a:path w="895984" h="5598160">
                <a:moveTo>
                  <a:pt x="895675" y="5597916"/>
                </a:moveTo>
                <a:lnTo>
                  <a:pt x="0" y="5597916"/>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0" y="9631440"/>
            <a:ext cx="5295265" cy="654685"/>
          </a:xfrm>
          <a:custGeom>
            <a:avLst/>
            <a:gdLst/>
            <a:ahLst/>
            <a:cxnLst/>
            <a:rect l="l" t="t" r="r" b="b"/>
            <a:pathLst>
              <a:path w="5295265" h="654684">
                <a:moveTo>
                  <a:pt x="5295175" y="0"/>
                </a:moveTo>
                <a:lnTo>
                  <a:pt x="0" y="0"/>
                </a:lnTo>
                <a:lnTo>
                  <a:pt x="0" y="654397"/>
                </a:lnTo>
                <a:lnTo>
                  <a:pt x="5295175" y="654397"/>
                </a:lnTo>
                <a:lnTo>
                  <a:pt x="5295175" y="0"/>
                </a:lnTo>
                <a:close/>
              </a:path>
            </a:pathLst>
          </a:custGeom>
          <a:solidFill>
            <a:srgbClr val="18181A"/>
          </a:solidFill>
        </p:spPr>
        <p:txBody>
          <a:bodyPr wrap="square" lIns="0" tIns="0" rIns="0" bIns="0" rtlCol="0"/>
          <a:lstStyle/>
          <a:p>
            <a:endParaRPr/>
          </a:p>
        </p:txBody>
      </p:sp>
      <p:sp>
        <p:nvSpPr>
          <p:cNvPr id="8" name="object 8"/>
          <p:cNvSpPr txBox="1">
            <a:spLocks noGrp="1"/>
          </p:cNvSpPr>
          <p:nvPr>
            <p:ph type="title"/>
          </p:nvPr>
        </p:nvSpPr>
        <p:spPr>
          <a:xfrm>
            <a:off x="996950" y="918882"/>
            <a:ext cx="15182850" cy="692497"/>
          </a:xfrm>
          <a:prstGeom prst="rect">
            <a:avLst/>
          </a:prstGeom>
        </p:spPr>
        <p:txBody>
          <a:bodyPr vert="horz" wrap="square" lIns="0" tIns="15240" rIns="0" bIns="0" rtlCol="0">
            <a:spAutoFit/>
          </a:bodyPr>
          <a:lstStyle/>
          <a:p>
            <a:pPr marL="44450">
              <a:lnSpc>
                <a:spcPct val="100000"/>
              </a:lnSpc>
              <a:spcBef>
                <a:spcPts val="120"/>
              </a:spcBef>
            </a:pPr>
            <a:r>
              <a:rPr lang="vi-VN" sz="4400" spc="-200" dirty="0"/>
              <a:t>Chức năng thống kê nhập hàng</a:t>
            </a:r>
            <a:endParaRPr sz="4400" dirty="0"/>
          </a:p>
        </p:txBody>
      </p:sp>
      <p:pic>
        <p:nvPicPr>
          <p:cNvPr id="9" name="Hình ảnh 8">
            <a:extLst>
              <a:ext uri="{FF2B5EF4-FFF2-40B4-BE49-F238E27FC236}">
                <a16:creationId xmlns:a16="http://schemas.microsoft.com/office/drawing/2014/main" id="{A18FB409-A54D-5A6C-88F0-5C1D1E5E03AB}"/>
              </a:ext>
            </a:extLst>
          </p:cNvPr>
          <p:cNvPicPr>
            <a:picLocks noChangeAspect="1"/>
          </p:cNvPicPr>
          <p:nvPr/>
        </p:nvPicPr>
        <p:blipFill>
          <a:blip r:embed="rId2"/>
          <a:stretch>
            <a:fillRect/>
          </a:stretch>
        </p:blipFill>
        <p:spPr>
          <a:xfrm>
            <a:off x="996950" y="1640529"/>
            <a:ext cx="14631668" cy="7750212"/>
          </a:xfrm>
          <a:prstGeom prst="rect">
            <a:avLst/>
          </a:prstGeom>
        </p:spPr>
      </p:pic>
    </p:spTree>
    <p:extLst>
      <p:ext uri="{BB962C8B-B14F-4D97-AF65-F5344CB8AC3E}">
        <p14:creationId xmlns:p14="http://schemas.microsoft.com/office/powerpoint/2010/main" val="122094628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C647F1-916F-47D7-4241-C3B021DC67B6}"/>
              </a:ext>
            </a:extLst>
          </p:cNvPr>
          <p:cNvSpPr>
            <a:spLocks noGrp="1"/>
          </p:cNvSpPr>
          <p:nvPr>
            <p:ph type="title"/>
          </p:nvPr>
        </p:nvSpPr>
        <p:spPr>
          <a:xfrm>
            <a:off x="4502150" y="4688185"/>
            <a:ext cx="8769350" cy="923330"/>
          </a:xfrm>
        </p:spPr>
        <p:txBody>
          <a:bodyPr/>
          <a:lstStyle/>
          <a:p>
            <a:r>
              <a:rPr lang="vi-VN" dirty="0"/>
              <a:t>Chương 4</a:t>
            </a:r>
            <a:r>
              <a:rPr lang="vi-VN"/>
              <a:t>: Tổng kết</a:t>
            </a:r>
            <a:endParaRPr lang="en-US" dirty="0"/>
          </a:p>
        </p:txBody>
      </p:sp>
    </p:spTree>
    <p:extLst>
      <p:ext uri="{BB962C8B-B14F-4D97-AF65-F5344CB8AC3E}">
        <p14:creationId xmlns:p14="http://schemas.microsoft.com/office/powerpoint/2010/main" val="185389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grpSp>
        <p:nvGrpSpPr>
          <p:cNvPr id="3" name="object 3"/>
          <p:cNvGrpSpPr/>
          <p:nvPr/>
        </p:nvGrpSpPr>
        <p:grpSpPr>
          <a:xfrm>
            <a:off x="719" y="1084338"/>
            <a:ext cx="17108385" cy="8119109"/>
            <a:chOff x="719" y="1084338"/>
            <a:chExt cx="17108385" cy="8119109"/>
          </a:xfrm>
        </p:grpSpPr>
        <p:sp>
          <p:nvSpPr>
            <p:cNvPr id="4" name="object 4"/>
            <p:cNvSpPr/>
            <p:nvPr/>
          </p:nvSpPr>
          <p:spPr>
            <a:xfrm>
              <a:off x="8866804" y="1084338"/>
              <a:ext cx="8242300" cy="8119109"/>
            </a:xfrm>
            <a:custGeom>
              <a:avLst/>
              <a:gdLst/>
              <a:ahLst/>
              <a:cxnLst/>
              <a:rect l="l" t="t" r="r" b="b"/>
              <a:pathLst>
                <a:path w="8242300" h="8119109">
                  <a:moveTo>
                    <a:pt x="4120570" y="0"/>
                  </a:moveTo>
                  <a:lnTo>
                    <a:pt x="8241712" y="0"/>
                  </a:lnTo>
                  <a:lnTo>
                    <a:pt x="8241712" y="8118647"/>
                  </a:lnTo>
                  <a:lnTo>
                    <a:pt x="0" y="8118647"/>
                  </a:lnTo>
                  <a:lnTo>
                    <a:pt x="0" y="0"/>
                  </a:lnTo>
                  <a:lnTo>
                    <a:pt x="4120570" y="0"/>
                  </a:lnTo>
                  <a:close/>
                </a:path>
              </a:pathLst>
            </a:custGeom>
            <a:ln w="38159">
              <a:solidFill>
                <a:srgbClr val="29282C"/>
              </a:solidFill>
            </a:ln>
          </p:spPr>
          <p:txBody>
            <a:bodyPr wrap="square" lIns="0" tIns="0" rIns="0" bIns="0" rtlCol="0"/>
            <a:lstStyle/>
            <a:p>
              <a:endParaRPr/>
            </a:p>
          </p:txBody>
        </p:sp>
        <p:sp>
          <p:nvSpPr>
            <p:cNvPr id="5" name="object 5"/>
            <p:cNvSpPr/>
            <p:nvPr/>
          </p:nvSpPr>
          <p:spPr>
            <a:xfrm>
              <a:off x="719" y="1848955"/>
              <a:ext cx="16861155" cy="6589395"/>
            </a:xfrm>
            <a:custGeom>
              <a:avLst/>
              <a:gdLst/>
              <a:ahLst/>
              <a:cxnLst/>
              <a:rect l="l" t="t" r="r" b="b"/>
              <a:pathLst>
                <a:path w="16861155" h="6589395">
                  <a:moveTo>
                    <a:pt x="16860943" y="0"/>
                  </a:moveTo>
                  <a:lnTo>
                    <a:pt x="8430442" y="0"/>
                  </a:lnTo>
                  <a:lnTo>
                    <a:pt x="0" y="0"/>
                  </a:lnTo>
                  <a:lnTo>
                    <a:pt x="0" y="6589369"/>
                  </a:lnTo>
                  <a:lnTo>
                    <a:pt x="16860943" y="6589369"/>
                  </a:lnTo>
                  <a:lnTo>
                    <a:pt x="16860943"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15528287" y="9557279"/>
            <a:ext cx="1590040" cy="394970"/>
            <a:chOff x="15528287" y="9557279"/>
            <a:chExt cx="1590040" cy="394970"/>
          </a:xfrm>
        </p:grpSpPr>
        <p:sp>
          <p:nvSpPr>
            <p:cNvPr id="7" name="object 7"/>
            <p:cNvSpPr/>
            <p:nvPr/>
          </p:nvSpPr>
          <p:spPr>
            <a:xfrm>
              <a:off x="16883888"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8" name="object 8"/>
            <p:cNvSpPr/>
            <p:nvPr/>
          </p:nvSpPr>
          <p:spPr>
            <a:xfrm>
              <a:off x="16883948"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9" name="object 9"/>
            <p:cNvSpPr/>
            <p:nvPr/>
          </p:nvSpPr>
          <p:spPr>
            <a:xfrm>
              <a:off x="166592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0" name="object 10"/>
            <p:cNvSpPr/>
            <p:nvPr/>
          </p:nvSpPr>
          <p:spPr>
            <a:xfrm>
              <a:off x="16659289" y="9566638"/>
              <a:ext cx="224790" cy="375920"/>
            </a:xfrm>
            <a:custGeom>
              <a:avLst/>
              <a:gdLst/>
              <a:ahLst/>
              <a:cxnLst/>
              <a:rect l="l" t="t" r="r" b="b"/>
              <a:pathLst>
                <a:path w="224790" h="375920">
                  <a:moveTo>
                    <a:pt x="224658" y="0"/>
                  </a:moveTo>
                  <a:lnTo>
                    <a:pt x="33146" y="375822"/>
                  </a:lnTo>
                  <a:lnTo>
                    <a:pt x="0" y="375822"/>
                  </a:lnTo>
                  <a:lnTo>
                    <a:pt x="192147" y="0"/>
                  </a:lnTo>
                  <a:lnTo>
                    <a:pt x="224658" y="0"/>
                  </a:lnTo>
                  <a:close/>
                </a:path>
              </a:pathLst>
            </a:custGeom>
            <a:ln w="18718">
              <a:solidFill>
                <a:srgbClr val="18181A"/>
              </a:solidFill>
            </a:ln>
          </p:spPr>
          <p:txBody>
            <a:bodyPr wrap="square" lIns="0" tIns="0" rIns="0" bIns="0" rtlCol="0"/>
            <a:lstStyle/>
            <a:p>
              <a:endParaRPr/>
            </a:p>
          </p:txBody>
        </p:sp>
        <p:sp>
          <p:nvSpPr>
            <p:cNvPr id="11" name="object 11"/>
            <p:cNvSpPr/>
            <p:nvPr/>
          </p:nvSpPr>
          <p:spPr>
            <a:xfrm>
              <a:off x="164353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2" name="object 12"/>
            <p:cNvSpPr/>
            <p:nvPr/>
          </p:nvSpPr>
          <p:spPr>
            <a:xfrm>
              <a:off x="16435393" y="9566638"/>
              <a:ext cx="224790" cy="375920"/>
            </a:xfrm>
            <a:custGeom>
              <a:avLst/>
              <a:gdLst/>
              <a:ahLst/>
              <a:cxnLst/>
              <a:rect l="l" t="t" r="r" b="b"/>
              <a:pathLst>
                <a:path w="224790" h="375920">
                  <a:moveTo>
                    <a:pt x="224531" y="0"/>
                  </a:moveTo>
                  <a:lnTo>
                    <a:pt x="33146"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sp>
          <p:nvSpPr>
            <p:cNvPr id="13" name="object 13"/>
            <p:cNvSpPr/>
            <p:nvPr/>
          </p:nvSpPr>
          <p:spPr>
            <a:xfrm>
              <a:off x="16210788" y="9566639"/>
              <a:ext cx="224790" cy="375920"/>
            </a:xfrm>
            <a:custGeom>
              <a:avLst/>
              <a:gdLst/>
              <a:ahLst/>
              <a:cxnLst/>
              <a:rect l="l" t="t" r="r" b="b"/>
              <a:pathLst>
                <a:path w="224790" h="375920">
                  <a:moveTo>
                    <a:pt x="224536" y="0"/>
                  </a:moveTo>
                  <a:lnTo>
                    <a:pt x="192151" y="0"/>
                  </a:lnTo>
                  <a:lnTo>
                    <a:pt x="0" y="375820"/>
                  </a:lnTo>
                  <a:lnTo>
                    <a:pt x="33020" y="375820"/>
                  </a:lnTo>
                  <a:lnTo>
                    <a:pt x="224536" y="0"/>
                  </a:lnTo>
                  <a:close/>
                </a:path>
              </a:pathLst>
            </a:custGeom>
            <a:solidFill>
              <a:srgbClr val="18181A"/>
            </a:solidFill>
          </p:spPr>
          <p:txBody>
            <a:bodyPr wrap="square" lIns="0" tIns="0" rIns="0" bIns="0" rtlCol="0"/>
            <a:lstStyle/>
            <a:p>
              <a:endParaRPr/>
            </a:p>
          </p:txBody>
        </p:sp>
        <p:sp>
          <p:nvSpPr>
            <p:cNvPr id="14" name="object 14"/>
            <p:cNvSpPr/>
            <p:nvPr/>
          </p:nvSpPr>
          <p:spPr>
            <a:xfrm>
              <a:off x="16210734"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5" name="object 15"/>
            <p:cNvSpPr/>
            <p:nvPr/>
          </p:nvSpPr>
          <p:spPr>
            <a:xfrm>
              <a:off x="15986125"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6" name="object 16"/>
            <p:cNvSpPr/>
            <p:nvPr/>
          </p:nvSpPr>
          <p:spPr>
            <a:xfrm>
              <a:off x="15986075"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7" name="object 17"/>
            <p:cNvSpPr/>
            <p:nvPr/>
          </p:nvSpPr>
          <p:spPr>
            <a:xfrm>
              <a:off x="15762224"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18" name="object 18"/>
            <p:cNvSpPr/>
            <p:nvPr/>
          </p:nvSpPr>
          <p:spPr>
            <a:xfrm>
              <a:off x="15762178" y="9566638"/>
              <a:ext cx="224790" cy="375920"/>
            </a:xfrm>
            <a:custGeom>
              <a:avLst/>
              <a:gdLst/>
              <a:ahLst/>
              <a:cxnLst/>
              <a:rect l="l" t="t" r="r" b="b"/>
              <a:pathLst>
                <a:path w="224790" h="375920">
                  <a:moveTo>
                    <a:pt x="224658" y="0"/>
                  </a:moveTo>
                  <a:lnTo>
                    <a:pt x="33146" y="375822"/>
                  </a:lnTo>
                  <a:lnTo>
                    <a:pt x="0" y="375822"/>
                  </a:lnTo>
                  <a:lnTo>
                    <a:pt x="192274" y="0"/>
                  </a:lnTo>
                  <a:lnTo>
                    <a:pt x="224658" y="0"/>
                  </a:lnTo>
                  <a:close/>
                </a:path>
              </a:pathLst>
            </a:custGeom>
            <a:ln w="18718">
              <a:solidFill>
                <a:srgbClr val="18181A"/>
              </a:solidFill>
            </a:ln>
          </p:spPr>
          <p:txBody>
            <a:bodyPr wrap="square" lIns="0" tIns="0" rIns="0" bIns="0" rtlCol="0"/>
            <a:lstStyle/>
            <a:p>
              <a:endParaRPr/>
            </a:p>
          </p:txBody>
        </p:sp>
        <p:sp>
          <p:nvSpPr>
            <p:cNvPr id="19" name="object 19"/>
            <p:cNvSpPr/>
            <p:nvPr/>
          </p:nvSpPr>
          <p:spPr>
            <a:xfrm>
              <a:off x="15537561" y="9566639"/>
              <a:ext cx="224790" cy="375920"/>
            </a:xfrm>
            <a:custGeom>
              <a:avLst/>
              <a:gdLst/>
              <a:ahLst/>
              <a:cxnLst/>
              <a:rect l="l" t="t" r="r" b="b"/>
              <a:pathLst>
                <a:path w="224790" h="375920">
                  <a:moveTo>
                    <a:pt x="224663" y="0"/>
                  </a:moveTo>
                  <a:lnTo>
                    <a:pt x="192278" y="0"/>
                  </a:lnTo>
                  <a:lnTo>
                    <a:pt x="0" y="375820"/>
                  </a:lnTo>
                  <a:lnTo>
                    <a:pt x="33147" y="375820"/>
                  </a:lnTo>
                  <a:lnTo>
                    <a:pt x="224663" y="0"/>
                  </a:lnTo>
                  <a:close/>
                </a:path>
              </a:pathLst>
            </a:custGeom>
            <a:solidFill>
              <a:srgbClr val="18181A"/>
            </a:solidFill>
          </p:spPr>
          <p:txBody>
            <a:bodyPr wrap="square" lIns="0" tIns="0" rIns="0" bIns="0" rtlCol="0"/>
            <a:lstStyle/>
            <a:p>
              <a:endParaRPr/>
            </a:p>
          </p:txBody>
        </p:sp>
        <p:sp>
          <p:nvSpPr>
            <p:cNvPr id="20" name="object 20"/>
            <p:cNvSpPr/>
            <p:nvPr/>
          </p:nvSpPr>
          <p:spPr>
            <a:xfrm>
              <a:off x="15537647" y="9566638"/>
              <a:ext cx="224790" cy="375920"/>
            </a:xfrm>
            <a:custGeom>
              <a:avLst/>
              <a:gdLst/>
              <a:ahLst/>
              <a:cxnLst/>
              <a:rect l="l" t="t" r="r" b="b"/>
              <a:pathLst>
                <a:path w="224790" h="375920">
                  <a:moveTo>
                    <a:pt x="224531" y="0"/>
                  </a:moveTo>
                  <a:lnTo>
                    <a:pt x="33019" y="375822"/>
                  </a:lnTo>
                  <a:lnTo>
                    <a:pt x="0" y="375822"/>
                  </a:lnTo>
                  <a:lnTo>
                    <a:pt x="192147" y="0"/>
                  </a:lnTo>
                  <a:lnTo>
                    <a:pt x="224531" y="0"/>
                  </a:lnTo>
                  <a:close/>
                </a:path>
              </a:pathLst>
            </a:custGeom>
            <a:ln w="18718">
              <a:solidFill>
                <a:srgbClr val="18181A"/>
              </a:solidFill>
            </a:ln>
          </p:spPr>
          <p:txBody>
            <a:bodyPr wrap="square" lIns="0" tIns="0" rIns="0" bIns="0" rtlCol="0"/>
            <a:lstStyle/>
            <a:p>
              <a:endParaRPr/>
            </a:p>
          </p:txBody>
        </p:sp>
      </p:grpSp>
      <p:sp>
        <p:nvSpPr>
          <p:cNvPr id="21" name="object 21"/>
          <p:cNvSpPr/>
          <p:nvPr/>
        </p:nvSpPr>
        <p:spPr>
          <a:xfrm>
            <a:off x="0" y="794817"/>
            <a:ext cx="4605655" cy="268605"/>
          </a:xfrm>
          <a:custGeom>
            <a:avLst/>
            <a:gdLst/>
            <a:ahLst/>
            <a:cxnLst/>
            <a:rect l="l" t="t" r="r" b="b"/>
            <a:pathLst>
              <a:path w="4605655" h="268605">
                <a:moveTo>
                  <a:pt x="0" y="268579"/>
                </a:moveTo>
                <a:lnTo>
                  <a:pt x="0" y="0"/>
                </a:lnTo>
                <a:lnTo>
                  <a:pt x="4605070" y="0"/>
                </a:lnTo>
                <a:lnTo>
                  <a:pt x="4605070" y="268579"/>
                </a:lnTo>
                <a:lnTo>
                  <a:pt x="0" y="268579"/>
                </a:lnTo>
                <a:close/>
              </a:path>
            </a:pathLst>
          </a:custGeom>
          <a:solidFill>
            <a:srgbClr val="575259"/>
          </a:solidFill>
        </p:spPr>
        <p:txBody>
          <a:bodyPr wrap="square" lIns="0" tIns="0" rIns="0" bIns="0" rtlCol="0"/>
          <a:lstStyle/>
          <a:p>
            <a:endParaRPr/>
          </a:p>
        </p:txBody>
      </p:sp>
      <p:sp>
        <p:nvSpPr>
          <p:cNvPr id="22" name="object 22"/>
          <p:cNvSpPr/>
          <p:nvPr/>
        </p:nvSpPr>
        <p:spPr>
          <a:xfrm>
            <a:off x="-719" y="234721"/>
            <a:ext cx="4606290" cy="271780"/>
          </a:xfrm>
          <a:custGeom>
            <a:avLst/>
            <a:gdLst/>
            <a:ahLst/>
            <a:cxnLst/>
            <a:rect l="l" t="t" r="r" b="b"/>
            <a:pathLst>
              <a:path w="4606290" h="271780">
                <a:moveTo>
                  <a:pt x="4605790" y="0"/>
                </a:moveTo>
                <a:lnTo>
                  <a:pt x="0" y="0"/>
                </a:lnTo>
                <a:lnTo>
                  <a:pt x="0" y="271411"/>
                </a:lnTo>
                <a:lnTo>
                  <a:pt x="2303254" y="271411"/>
                </a:lnTo>
                <a:lnTo>
                  <a:pt x="4605790" y="271411"/>
                </a:lnTo>
                <a:lnTo>
                  <a:pt x="4605790" y="0"/>
                </a:lnTo>
                <a:close/>
              </a:path>
            </a:pathLst>
          </a:custGeom>
          <a:solidFill>
            <a:srgbClr val="86808A"/>
          </a:solidFill>
        </p:spPr>
        <p:txBody>
          <a:bodyPr wrap="square" lIns="0" tIns="0" rIns="0" bIns="0" rtlCol="0"/>
          <a:lstStyle/>
          <a:p>
            <a:endParaRPr/>
          </a:p>
        </p:txBody>
      </p:sp>
      <p:sp>
        <p:nvSpPr>
          <p:cNvPr id="23" name="object 23"/>
          <p:cNvSpPr/>
          <p:nvPr/>
        </p:nvSpPr>
        <p:spPr>
          <a:xfrm>
            <a:off x="0" y="1339926"/>
            <a:ext cx="4605655" cy="266700"/>
          </a:xfrm>
          <a:custGeom>
            <a:avLst/>
            <a:gdLst/>
            <a:ahLst/>
            <a:cxnLst/>
            <a:rect l="l" t="t" r="r" b="b"/>
            <a:pathLst>
              <a:path w="4605655" h="266700">
                <a:moveTo>
                  <a:pt x="0" y="266699"/>
                </a:moveTo>
                <a:lnTo>
                  <a:pt x="0" y="0"/>
                </a:lnTo>
                <a:lnTo>
                  <a:pt x="4605070" y="0"/>
                </a:lnTo>
                <a:lnTo>
                  <a:pt x="4605070" y="266699"/>
                </a:lnTo>
                <a:lnTo>
                  <a:pt x="0" y="266699"/>
                </a:lnTo>
                <a:close/>
              </a:path>
            </a:pathLst>
          </a:custGeom>
          <a:solidFill>
            <a:srgbClr val="29282C"/>
          </a:solidFill>
        </p:spPr>
        <p:txBody>
          <a:bodyPr wrap="square" lIns="0" tIns="0" rIns="0" bIns="0" rtlCol="0"/>
          <a:lstStyle/>
          <a:p>
            <a:endParaRPr/>
          </a:p>
        </p:txBody>
      </p:sp>
      <p:sp>
        <p:nvSpPr>
          <p:cNvPr id="24" name="object 24"/>
          <p:cNvSpPr/>
          <p:nvPr/>
        </p:nvSpPr>
        <p:spPr>
          <a:xfrm>
            <a:off x="12986638" y="0"/>
            <a:ext cx="5295900" cy="1612265"/>
          </a:xfrm>
          <a:custGeom>
            <a:avLst/>
            <a:gdLst/>
            <a:ahLst/>
            <a:cxnLst/>
            <a:rect l="l" t="t" r="r" b="b"/>
            <a:pathLst>
              <a:path w="5295900" h="1612265">
                <a:moveTo>
                  <a:pt x="5295899" y="0"/>
                </a:moveTo>
                <a:lnTo>
                  <a:pt x="0" y="0"/>
                </a:lnTo>
                <a:lnTo>
                  <a:pt x="0" y="1611934"/>
                </a:lnTo>
                <a:lnTo>
                  <a:pt x="5295899" y="1611934"/>
                </a:lnTo>
                <a:lnTo>
                  <a:pt x="5295899" y="0"/>
                </a:lnTo>
                <a:close/>
              </a:path>
            </a:pathLst>
          </a:custGeom>
          <a:solidFill>
            <a:srgbClr val="18181A"/>
          </a:solidFill>
        </p:spPr>
        <p:txBody>
          <a:bodyPr wrap="square" lIns="0" tIns="0" rIns="0" bIns="0" rtlCol="0"/>
          <a:lstStyle/>
          <a:p>
            <a:endParaRPr/>
          </a:p>
        </p:txBody>
      </p:sp>
      <p:sp>
        <p:nvSpPr>
          <p:cNvPr id="25" name="object 25"/>
          <p:cNvSpPr/>
          <p:nvPr/>
        </p:nvSpPr>
        <p:spPr>
          <a:xfrm>
            <a:off x="523437" y="5116308"/>
            <a:ext cx="1807210" cy="5170805"/>
          </a:xfrm>
          <a:custGeom>
            <a:avLst/>
            <a:gdLst/>
            <a:ahLst/>
            <a:cxnLst/>
            <a:rect l="l" t="t" r="r" b="b"/>
            <a:pathLst>
              <a:path w="1807210" h="5170805">
                <a:moveTo>
                  <a:pt x="903573" y="0"/>
                </a:moveTo>
                <a:lnTo>
                  <a:pt x="1807146" y="0"/>
                </a:lnTo>
                <a:lnTo>
                  <a:pt x="1807146" y="5170690"/>
                </a:lnTo>
              </a:path>
              <a:path w="1807210" h="5170805">
                <a:moveTo>
                  <a:pt x="0" y="5170690"/>
                </a:moveTo>
                <a:lnTo>
                  <a:pt x="0" y="0"/>
                </a:lnTo>
                <a:lnTo>
                  <a:pt x="903573" y="0"/>
                </a:lnTo>
              </a:path>
            </a:pathLst>
          </a:custGeom>
          <a:ln w="76318">
            <a:solidFill>
              <a:srgbClr val="FFB700"/>
            </a:solidFill>
          </a:ln>
        </p:spPr>
        <p:txBody>
          <a:bodyPr wrap="square" lIns="0" tIns="0" rIns="0" bIns="0" rtlCol="0"/>
          <a:lstStyle/>
          <a:p>
            <a:endParaRPr/>
          </a:p>
        </p:txBody>
      </p:sp>
      <p:sp>
        <p:nvSpPr>
          <p:cNvPr id="26" name="object 26"/>
          <p:cNvSpPr/>
          <p:nvPr/>
        </p:nvSpPr>
        <p:spPr>
          <a:xfrm>
            <a:off x="2614248" y="8600334"/>
            <a:ext cx="1548130" cy="1525270"/>
          </a:xfrm>
          <a:custGeom>
            <a:avLst/>
            <a:gdLst/>
            <a:ahLst/>
            <a:cxnLst/>
            <a:rect l="l" t="t" r="r" b="b"/>
            <a:pathLst>
              <a:path w="1548129" h="1525270">
                <a:moveTo>
                  <a:pt x="773982" y="0"/>
                </a:moveTo>
                <a:lnTo>
                  <a:pt x="1547952" y="0"/>
                </a:lnTo>
                <a:lnTo>
                  <a:pt x="1547952" y="1524937"/>
                </a:lnTo>
                <a:lnTo>
                  <a:pt x="0" y="1524937"/>
                </a:lnTo>
                <a:lnTo>
                  <a:pt x="0" y="0"/>
                </a:lnTo>
                <a:lnTo>
                  <a:pt x="773982" y="0"/>
                </a:lnTo>
                <a:close/>
              </a:path>
            </a:pathLst>
          </a:custGeom>
          <a:ln w="38159">
            <a:solidFill>
              <a:srgbClr val="FFFFFF"/>
            </a:solidFill>
          </a:ln>
        </p:spPr>
        <p:txBody>
          <a:bodyPr wrap="square" lIns="0" tIns="0" rIns="0" bIns="0" rtlCol="0"/>
          <a:lstStyle/>
          <a:p>
            <a:endParaRPr/>
          </a:p>
        </p:txBody>
      </p:sp>
      <p:sp>
        <p:nvSpPr>
          <p:cNvPr id="27" name="object 27"/>
          <p:cNvSpPr txBox="1">
            <a:spLocks noGrp="1"/>
          </p:cNvSpPr>
          <p:nvPr>
            <p:ph type="title"/>
          </p:nvPr>
        </p:nvSpPr>
        <p:spPr>
          <a:prstGeom prst="rect">
            <a:avLst/>
          </a:prstGeom>
        </p:spPr>
        <p:txBody>
          <a:bodyPr vert="horz" wrap="square" lIns="0" tIns="12065" rIns="0" bIns="0" rtlCol="0">
            <a:spAutoFit/>
          </a:bodyPr>
          <a:lstStyle/>
          <a:p>
            <a:pPr marL="10915650">
              <a:lnSpc>
                <a:spcPct val="100000"/>
              </a:lnSpc>
              <a:spcBef>
                <a:spcPts val="95"/>
              </a:spcBef>
            </a:pPr>
            <a:r>
              <a:rPr spc="-535" dirty="0"/>
              <a:t>Kết</a:t>
            </a:r>
            <a:r>
              <a:rPr spc="-660" dirty="0"/>
              <a:t> </a:t>
            </a:r>
            <a:r>
              <a:rPr spc="-550" dirty="0"/>
              <a:t>luận</a:t>
            </a:r>
          </a:p>
        </p:txBody>
      </p:sp>
      <p:sp>
        <p:nvSpPr>
          <p:cNvPr id="32" name="object 32"/>
          <p:cNvSpPr txBox="1"/>
          <p:nvPr/>
        </p:nvSpPr>
        <p:spPr>
          <a:xfrm>
            <a:off x="2709837" y="3909942"/>
            <a:ext cx="5963285" cy="391160"/>
          </a:xfrm>
          <a:prstGeom prst="rect">
            <a:avLst/>
          </a:prstGeom>
        </p:spPr>
        <p:txBody>
          <a:bodyPr vert="horz" wrap="square" lIns="0" tIns="12065" rIns="0" bIns="0" rtlCol="0">
            <a:spAutoFit/>
          </a:bodyPr>
          <a:lstStyle/>
          <a:p>
            <a:pPr marL="12700">
              <a:lnSpc>
                <a:spcPct val="100000"/>
              </a:lnSpc>
              <a:spcBef>
                <a:spcPts val="95"/>
              </a:spcBef>
              <a:tabLst>
                <a:tab pos="5885180" algn="l"/>
              </a:tabLst>
            </a:pPr>
            <a:endParaRPr sz="2400" dirty="0">
              <a:latin typeface="Verdana"/>
              <a:cs typeface="Verdana"/>
            </a:endParaRPr>
          </a:p>
        </p:txBody>
      </p:sp>
      <p:sp>
        <p:nvSpPr>
          <p:cNvPr id="33" name="object 33"/>
          <p:cNvSpPr txBox="1"/>
          <p:nvPr/>
        </p:nvSpPr>
        <p:spPr>
          <a:xfrm>
            <a:off x="11470286" y="3909942"/>
            <a:ext cx="354965" cy="391160"/>
          </a:xfrm>
          <a:prstGeom prst="rect">
            <a:avLst/>
          </a:prstGeom>
        </p:spPr>
        <p:txBody>
          <a:bodyPr vert="horz" wrap="square" lIns="0" tIns="12065" rIns="0" bIns="0" rtlCol="0">
            <a:spAutoFit/>
          </a:bodyPr>
          <a:lstStyle/>
          <a:p>
            <a:pPr marL="12700">
              <a:lnSpc>
                <a:spcPct val="100000"/>
              </a:lnSpc>
              <a:spcBef>
                <a:spcPts val="95"/>
              </a:spcBef>
            </a:pPr>
            <a:endParaRPr sz="2400" dirty="0">
              <a:latin typeface="Verdana"/>
              <a:cs typeface="Verdana"/>
            </a:endParaRPr>
          </a:p>
        </p:txBody>
      </p:sp>
      <p:sp>
        <p:nvSpPr>
          <p:cNvPr id="36" name="object 36"/>
          <p:cNvSpPr txBox="1"/>
          <p:nvPr/>
        </p:nvSpPr>
        <p:spPr>
          <a:xfrm>
            <a:off x="10459138" y="4271892"/>
            <a:ext cx="354965" cy="391160"/>
          </a:xfrm>
          <a:prstGeom prst="rect">
            <a:avLst/>
          </a:prstGeom>
        </p:spPr>
        <p:txBody>
          <a:bodyPr vert="horz" wrap="square" lIns="0" tIns="12065" rIns="0" bIns="0" rtlCol="0">
            <a:spAutoFit/>
          </a:bodyPr>
          <a:lstStyle/>
          <a:p>
            <a:pPr marL="12700">
              <a:lnSpc>
                <a:spcPct val="100000"/>
              </a:lnSpc>
              <a:spcBef>
                <a:spcPts val="95"/>
              </a:spcBef>
            </a:pPr>
            <a:endParaRPr sz="2400" dirty="0">
              <a:latin typeface="Verdana"/>
              <a:cs typeface="Verdana"/>
            </a:endParaRPr>
          </a:p>
        </p:txBody>
      </p:sp>
      <p:sp>
        <p:nvSpPr>
          <p:cNvPr id="37" name="object 37"/>
          <p:cNvSpPr txBox="1"/>
          <p:nvPr/>
        </p:nvSpPr>
        <p:spPr>
          <a:xfrm>
            <a:off x="13798565" y="4271892"/>
            <a:ext cx="1708150" cy="391160"/>
          </a:xfrm>
          <a:prstGeom prst="rect">
            <a:avLst/>
          </a:prstGeom>
        </p:spPr>
        <p:txBody>
          <a:bodyPr vert="horz" wrap="square" lIns="0" tIns="12065" rIns="0" bIns="0" rtlCol="0">
            <a:spAutoFit/>
          </a:bodyPr>
          <a:lstStyle/>
          <a:p>
            <a:pPr marL="12700">
              <a:lnSpc>
                <a:spcPct val="100000"/>
              </a:lnSpc>
              <a:spcBef>
                <a:spcPts val="95"/>
              </a:spcBef>
            </a:pPr>
            <a:endParaRPr sz="2400" dirty="0">
              <a:latin typeface="Verdana"/>
              <a:cs typeface="Verdana"/>
            </a:endParaRPr>
          </a:p>
        </p:txBody>
      </p:sp>
      <p:sp>
        <p:nvSpPr>
          <p:cNvPr id="39" name="Hộp Văn bản 38">
            <a:extLst>
              <a:ext uri="{FF2B5EF4-FFF2-40B4-BE49-F238E27FC236}">
                <a16:creationId xmlns:a16="http://schemas.microsoft.com/office/drawing/2014/main" id="{C78F25B2-C505-3252-52A9-4C65976A3747}"/>
              </a:ext>
            </a:extLst>
          </p:cNvPr>
          <p:cNvSpPr txBox="1"/>
          <p:nvPr/>
        </p:nvSpPr>
        <p:spPr>
          <a:xfrm>
            <a:off x="4286485" y="3677600"/>
            <a:ext cx="11363471" cy="3554819"/>
          </a:xfrm>
          <a:prstGeom prst="rect">
            <a:avLst/>
          </a:prstGeom>
          <a:noFill/>
        </p:spPr>
        <p:txBody>
          <a:bodyPr wrap="square">
            <a:spAutoFit/>
          </a:bodyPr>
          <a:lstStyle/>
          <a:p>
            <a:r>
              <a:rPr lang="vi-VN" sz="2500" dirty="0">
                <a:latin typeface="Verdana" panose="020B0604030504040204" pitchFamily="34" charset="0"/>
                <a:ea typeface="Verdana" panose="020B0604030504040204" pitchFamily="34" charset="0"/>
              </a:rPr>
              <a:t>Tóm lại, qua việc giới thiệu về đề tài quản lý cửa hàng điện nước, chúng ta đã hiểu rõ về mục tiêu của dự án, nội dung cụ thể và bài toán cần giải quyết. Biểu đồ </a:t>
            </a:r>
            <a:r>
              <a:rPr lang="vi-VN" sz="2500" dirty="0" err="1">
                <a:latin typeface="Verdana" panose="020B0604030504040204" pitchFamily="34" charset="0"/>
                <a:ea typeface="Verdana" panose="020B0604030504040204" pitchFamily="34" charset="0"/>
              </a:rPr>
              <a:t>use</a:t>
            </a:r>
            <a:r>
              <a:rPr lang="vi-VN" sz="2500" dirty="0">
                <a:latin typeface="Verdana" panose="020B0604030504040204" pitchFamily="34" charset="0"/>
                <a:ea typeface="Verdana" panose="020B0604030504040204" pitchFamily="34" charset="0"/>
              </a:rPr>
              <a:t> </a:t>
            </a:r>
            <a:r>
              <a:rPr lang="vi-VN" sz="2500" dirty="0" err="1">
                <a:latin typeface="Verdana" panose="020B0604030504040204" pitchFamily="34" charset="0"/>
                <a:ea typeface="Verdana" panose="020B0604030504040204" pitchFamily="34" charset="0"/>
              </a:rPr>
              <a:t>case</a:t>
            </a:r>
            <a:r>
              <a:rPr lang="vi-VN" sz="2500" dirty="0">
                <a:latin typeface="Verdana" panose="020B0604030504040204" pitchFamily="34" charset="0"/>
                <a:ea typeface="Verdana" panose="020B0604030504040204" pitchFamily="34" charset="0"/>
              </a:rPr>
              <a:t> đã minh họa các tác nhân và chức năng chính của hệ thống, trong khi đó cơ sở dữ liệu đã được thiết kế để đảm bảo quản lý dữ liệu một cách hiệu quả. Cuối cùng, qua </a:t>
            </a:r>
            <a:r>
              <a:rPr lang="vi-VN" sz="2500" dirty="0" err="1">
                <a:latin typeface="Verdana" panose="020B0604030504040204" pitchFamily="34" charset="0"/>
                <a:ea typeface="Verdana" panose="020B0604030504040204" pitchFamily="34" charset="0"/>
              </a:rPr>
              <a:t>demo</a:t>
            </a:r>
            <a:r>
              <a:rPr lang="vi-VN" sz="2500" dirty="0">
                <a:latin typeface="Verdana" panose="020B0604030504040204" pitchFamily="34" charset="0"/>
                <a:ea typeface="Verdana" panose="020B0604030504040204" pitchFamily="34" charset="0"/>
              </a:rPr>
              <a:t> ứng dụng, chúng ta đã có cái nhìn trực tiếp về cách mà hệ thống hoạt động và làm việc trong thực tế. Điều này cung cấp một cái nhìn tổng quan về sự phát triển và triển khai của dự án quản lý cửa hàng điện nước.</a:t>
            </a:r>
            <a:endParaRPr lang="en-US" sz="2500"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C2C2DF"/>
          </a:solidFill>
        </p:spPr>
        <p:txBody>
          <a:bodyPr wrap="square" lIns="0" tIns="0" rIns="0" bIns="0" rtlCol="0"/>
          <a:lstStyle/>
          <a:p>
            <a:endParaRPr/>
          </a:p>
        </p:txBody>
      </p:sp>
      <p:grpSp>
        <p:nvGrpSpPr>
          <p:cNvPr id="3" name="object 3"/>
          <p:cNvGrpSpPr/>
          <p:nvPr/>
        </p:nvGrpSpPr>
        <p:grpSpPr>
          <a:xfrm>
            <a:off x="0" y="1069577"/>
            <a:ext cx="16861155" cy="8157209"/>
            <a:chOff x="0" y="1069577"/>
            <a:chExt cx="16861155" cy="8157209"/>
          </a:xfrm>
        </p:grpSpPr>
        <p:sp>
          <p:nvSpPr>
            <p:cNvPr id="4" name="object 4"/>
            <p:cNvSpPr/>
            <p:nvPr/>
          </p:nvSpPr>
          <p:spPr>
            <a:xfrm>
              <a:off x="1178640" y="1088656"/>
              <a:ext cx="8242300" cy="8119109"/>
            </a:xfrm>
            <a:custGeom>
              <a:avLst/>
              <a:gdLst/>
              <a:ahLst/>
              <a:cxnLst/>
              <a:rect l="l" t="t" r="r" b="b"/>
              <a:pathLst>
                <a:path w="8242300" h="8119109">
                  <a:moveTo>
                    <a:pt x="4121237" y="8118650"/>
                  </a:moveTo>
                  <a:lnTo>
                    <a:pt x="0" y="8118650"/>
                  </a:lnTo>
                  <a:lnTo>
                    <a:pt x="0" y="0"/>
                  </a:lnTo>
                  <a:lnTo>
                    <a:pt x="8241743" y="0"/>
                  </a:lnTo>
                  <a:lnTo>
                    <a:pt x="8241743" y="8118650"/>
                  </a:lnTo>
                  <a:lnTo>
                    <a:pt x="4121237" y="8118650"/>
                  </a:lnTo>
                  <a:close/>
                </a:path>
              </a:pathLst>
            </a:custGeom>
            <a:ln w="38159">
              <a:solidFill>
                <a:srgbClr val="29282C"/>
              </a:solidFill>
            </a:ln>
          </p:spPr>
          <p:txBody>
            <a:bodyPr wrap="square" lIns="0" tIns="0" rIns="0" bIns="0" rtlCol="0"/>
            <a:lstStyle/>
            <a:p>
              <a:endParaRPr/>
            </a:p>
          </p:txBody>
        </p:sp>
        <p:sp>
          <p:nvSpPr>
            <p:cNvPr id="5" name="object 5"/>
            <p:cNvSpPr/>
            <p:nvPr/>
          </p:nvSpPr>
          <p:spPr>
            <a:xfrm>
              <a:off x="0" y="1848955"/>
              <a:ext cx="16861155" cy="6589395"/>
            </a:xfrm>
            <a:custGeom>
              <a:avLst/>
              <a:gdLst/>
              <a:ahLst/>
              <a:cxnLst/>
              <a:rect l="l" t="t" r="r" b="b"/>
              <a:pathLst>
                <a:path w="16861155" h="6589395">
                  <a:moveTo>
                    <a:pt x="16860901" y="0"/>
                  </a:moveTo>
                  <a:lnTo>
                    <a:pt x="0" y="0"/>
                  </a:lnTo>
                  <a:lnTo>
                    <a:pt x="0" y="6589369"/>
                  </a:lnTo>
                  <a:lnTo>
                    <a:pt x="8430437" y="6589369"/>
                  </a:lnTo>
                  <a:lnTo>
                    <a:pt x="16860901" y="6589369"/>
                  </a:lnTo>
                  <a:lnTo>
                    <a:pt x="16860901"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1169279" y="346308"/>
            <a:ext cx="1590040" cy="394970"/>
            <a:chOff x="1169279" y="346308"/>
            <a:chExt cx="1590040" cy="394970"/>
          </a:xfrm>
        </p:grpSpPr>
        <p:sp>
          <p:nvSpPr>
            <p:cNvPr id="7" name="object 7"/>
            <p:cNvSpPr/>
            <p:nvPr/>
          </p:nvSpPr>
          <p:spPr>
            <a:xfrm>
              <a:off x="1178640" y="355676"/>
              <a:ext cx="224790" cy="375920"/>
            </a:xfrm>
            <a:custGeom>
              <a:avLst/>
              <a:gdLst/>
              <a:ahLst/>
              <a:cxnLst/>
              <a:rect l="l" t="t" r="r" b="b"/>
              <a:pathLst>
                <a:path w="224790" h="375920">
                  <a:moveTo>
                    <a:pt x="224621" y="0"/>
                  </a:moveTo>
                  <a:lnTo>
                    <a:pt x="191512" y="0"/>
                  </a:lnTo>
                  <a:lnTo>
                    <a:pt x="0" y="375831"/>
                  </a:lnTo>
                  <a:lnTo>
                    <a:pt x="32393" y="375831"/>
                  </a:lnTo>
                  <a:lnTo>
                    <a:pt x="224621" y="0"/>
                  </a:lnTo>
                  <a:close/>
                </a:path>
              </a:pathLst>
            </a:custGeom>
            <a:solidFill>
              <a:srgbClr val="18181A"/>
            </a:solidFill>
          </p:spPr>
          <p:txBody>
            <a:bodyPr wrap="square" lIns="0" tIns="0" rIns="0" bIns="0" rtlCol="0"/>
            <a:lstStyle/>
            <a:p>
              <a:endParaRPr/>
            </a:p>
          </p:txBody>
        </p:sp>
        <p:sp>
          <p:nvSpPr>
            <p:cNvPr id="8" name="object 8"/>
            <p:cNvSpPr/>
            <p:nvPr/>
          </p:nvSpPr>
          <p:spPr>
            <a:xfrm>
              <a:off x="1178639" y="355668"/>
              <a:ext cx="224790" cy="375920"/>
            </a:xfrm>
            <a:custGeom>
              <a:avLst/>
              <a:gdLst/>
              <a:ahLst/>
              <a:cxnLst/>
              <a:rect l="l" t="t" r="r" b="b"/>
              <a:pathLst>
                <a:path w="224790" h="375920">
                  <a:moveTo>
                    <a:pt x="0" y="375825"/>
                  </a:moveTo>
                  <a:lnTo>
                    <a:pt x="191512" y="0"/>
                  </a:lnTo>
                  <a:lnTo>
                    <a:pt x="224620" y="0"/>
                  </a:lnTo>
                  <a:lnTo>
                    <a:pt x="32394" y="375825"/>
                  </a:lnTo>
                  <a:lnTo>
                    <a:pt x="0" y="375825"/>
                  </a:lnTo>
                  <a:close/>
                </a:path>
              </a:pathLst>
            </a:custGeom>
            <a:ln w="18718">
              <a:solidFill>
                <a:srgbClr val="18181A"/>
              </a:solidFill>
            </a:ln>
          </p:spPr>
          <p:txBody>
            <a:bodyPr wrap="square" lIns="0" tIns="0" rIns="0" bIns="0" rtlCol="0"/>
            <a:lstStyle/>
            <a:p>
              <a:endParaRPr/>
            </a:p>
          </p:txBody>
        </p:sp>
        <p:sp>
          <p:nvSpPr>
            <p:cNvPr id="9" name="object 9"/>
            <p:cNvSpPr/>
            <p:nvPr/>
          </p:nvSpPr>
          <p:spPr>
            <a:xfrm>
              <a:off x="1403261"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10" name="object 10"/>
            <p:cNvSpPr/>
            <p:nvPr/>
          </p:nvSpPr>
          <p:spPr>
            <a:xfrm>
              <a:off x="1403259"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11" name="object 11"/>
            <p:cNvSpPr/>
            <p:nvPr/>
          </p:nvSpPr>
          <p:spPr>
            <a:xfrm>
              <a:off x="162716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12" name="object 12"/>
            <p:cNvSpPr/>
            <p:nvPr/>
          </p:nvSpPr>
          <p:spPr>
            <a:xfrm>
              <a:off x="1627156" y="355668"/>
              <a:ext cx="224790" cy="375920"/>
            </a:xfrm>
            <a:custGeom>
              <a:avLst/>
              <a:gdLst/>
              <a:ahLst/>
              <a:cxnLst/>
              <a:rect l="l" t="t" r="r" b="b"/>
              <a:pathLst>
                <a:path w="224789" h="375920">
                  <a:moveTo>
                    <a:pt x="0" y="375825"/>
                  </a:moveTo>
                  <a:lnTo>
                    <a:pt x="191512" y="0"/>
                  </a:lnTo>
                  <a:lnTo>
                    <a:pt x="224633" y="0"/>
                  </a:lnTo>
                  <a:lnTo>
                    <a:pt x="32409" y="375825"/>
                  </a:lnTo>
                  <a:lnTo>
                    <a:pt x="0" y="375825"/>
                  </a:lnTo>
                  <a:close/>
                </a:path>
              </a:pathLst>
            </a:custGeom>
            <a:ln w="18718">
              <a:solidFill>
                <a:srgbClr val="18181A"/>
              </a:solidFill>
            </a:ln>
          </p:spPr>
          <p:txBody>
            <a:bodyPr wrap="square" lIns="0" tIns="0" rIns="0" bIns="0" rtlCol="0"/>
            <a:lstStyle/>
            <a:p>
              <a:endParaRPr/>
            </a:p>
          </p:txBody>
        </p:sp>
        <p:sp>
          <p:nvSpPr>
            <p:cNvPr id="13" name="object 13"/>
            <p:cNvSpPr/>
            <p:nvPr/>
          </p:nvSpPr>
          <p:spPr>
            <a:xfrm>
              <a:off x="1851787" y="355676"/>
              <a:ext cx="224790" cy="375920"/>
            </a:xfrm>
            <a:custGeom>
              <a:avLst/>
              <a:gdLst/>
              <a:ahLst/>
              <a:cxnLst/>
              <a:rect l="l" t="t" r="r" b="b"/>
              <a:pathLst>
                <a:path w="224789" h="375920">
                  <a:moveTo>
                    <a:pt x="224612" y="0"/>
                  </a:moveTo>
                  <a:lnTo>
                    <a:pt x="191503" y="0"/>
                  </a:lnTo>
                  <a:lnTo>
                    <a:pt x="0" y="375831"/>
                  </a:lnTo>
                  <a:lnTo>
                    <a:pt x="32397" y="375831"/>
                  </a:lnTo>
                  <a:lnTo>
                    <a:pt x="224612" y="0"/>
                  </a:lnTo>
                  <a:close/>
                </a:path>
              </a:pathLst>
            </a:custGeom>
            <a:solidFill>
              <a:srgbClr val="18181A"/>
            </a:solidFill>
          </p:spPr>
          <p:txBody>
            <a:bodyPr wrap="square" lIns="0" tIns="0" rIns="0" bIns="0" rtlCol="0"/>
            <a:lstStyle/>
            <a:p>
              <a:endParaRPr/>
            </a:p>
          </p:txBody>
        </p:sp>
        <p:sp>
          <p:nvSpPr>
            <p:cNvPr id="14" name="object 14"/>
            <p:cNvSpPr/>
            <p:nvPr/>
          </p:nvSpPr>
          <p:spPr>
            <a:xfrm>
              <a:off x="1851789"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15" name="object 15"/>
            <p:cNvSpPr/>
            <p:nvPr/>
          </p:nvSpPr>
          <p:spPr>
            <a:xfrm>
              <a:off x="2076399" y="355676"/>
              <a:ext cx="224790" cy="375920"/>
            </a:xfrm>
            <a:custGeom>
              <a:avLst/>
              <a:gdLst/>
              <a:ahLst/>
              <a:cxnLst/>
              <a:rect l="l" t="t" r="r" b="b"/>
              <a:pathLst>
                <a:path w="224789" h="375920">
                  <a:moveTo>
                    <a:pt x="224637" y="0"/>
                  </a:moveTo>
                  <a:lnTo>
                    <a:pt x="191516" y="0"/>
                  </a:lnTo>
                  <a:lnTo>
                    <a:pt x="0" y="375831"/>
                  </a:lnTo>
                  <a:lnTo>
                    <a:pt x="32410" y="375831"/>
                  </a:lnTo>
                  <a:lnTo>
                    <a:pt x="224637" y="0"/>
                  </a:lnTo>
                  <a:close/>
                </a:path>
              </a:pathLst>
            </a:custGeom>
            <a:solidFill>
              <a:srgbClr val="18181A"/>
            </a:solidFill>
          </p:spPr>
          <p:txBody>
            <a:bodyPr wrap="square" lIns="0" tIns="0" rIns="0" bIns="0" rtlCol="0"/>
            <a:lstStyle/>
            <a:p>
              <a:endParaRPr/>
            </a:p>
          </p:txBody>
        </p:sp>
        <p:sp>
          <p:nvSpPr>
            <p:cNvPr id="16" name="object 16"/>
            <p:cNvSpPr/>
            <p:nvPr/>
          </p:nvSpPr>
          <p:spPr>
            <a:xfrm>
              <a:off x="2076410" y="355668"/>
              <a:ext cx="224790" cy="375920"/>
            </a:xfrm>
            <a:custGeom>
              <a:avLst/>
              <a:gdLst/>
              <a:ahLst/>
              <a:cxnLst/>
              <a:rect l="l" t="t" r="r" b="b"/>
              <a:pathLst>
                <a:path w="224789" h="375920">
                  <a:moveTo>
                    <a:pt x="0" y="375825"/>
                  </a:moveTo>
                  <a:lnTo>
                    <a:pt x="191499"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17" name="object 17"/>
            <p:cNvSpPr/>
            <p:nvPr/>
          </p:nvSpPr>
          <p:spPr>
            <a:xfrm>
              <a:off x="2300312" y="355676"/>
              <a:ext cx="224790" cy="375920"/>
            </a:xfrm>
            <a:custGeom>
              <a:avLst/>
              <a:gdLst/>
              <a:ahLst/>
              <a:cxnLst/>
              <a:rect l="l" t="t" r="r" b="b"/>
              <a:pathLst>
                <a:path w="224789" h="375920">
                  <a:moveTo>
                    <a:pt x="224624" y="0"/>
                  </a:moveTo>
                  <a:lnTo>
                    <a:pt x="191503" y="0"/>
                  </a:lnTo>
                  <a:lnTo>
                    <a:pt x="0" y="375831"/>
                  </a:lnTo>
                  <a:lnTo>
                    <a:pt x="32397" y="375831"/>
                  </a:lnTo>
                  <a:lnTo>
                    <a:pt x="224624" y="0"/>
                  </a:lnTo>
                  <a:close/>
                </a:path>
              </a:pathLst>
            </a:custGeom>
            <a:solidFill>
              <a:srgbClr val="18181A"/>
            </a:solidFill>
          </p:spPr>
          <p:txBody>
            <a:bodyPr wrap="square" lIns="0" tIns="0" rIns="0" bIns="0" rtlCol="0"/>
            <a:lstStyle/>
            <a:p>
              <a:endParaRPr/>
            </a:p>
          </p:txBody>
        </p:sp>
        <p:sp>
          <p:nvSpPr>
            <p:cNvPr id="18" name="object 18"/>
            <p:cNvSpPr/>
            <p:nvPr/>
          </p:nvSpPr>
          <p:spPr>
            <a:xfrm>
              <a:off x="2300307"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sp>
          <p:nvSpPr>
            <p:cNvPr id="19" name="object 19"/>
            <p:cNvSpPr/>
            <p:nvPr/>
          </p:nvSpPr>
          <p:spPr>
            <a:xfrm>
              <a:off x="2524937" y="355676"/>
              <a:ext cx="224790" cy="375920"/>
            </a:xfrm>
            <a:custGeom>
              <a:avLst/>
              <a:gdLst/>
              <a:ahLst/>
              <a:cxnLst/>
              <a:rect l="l" t="t" r="r" b="b"/>
              <a:pathLst>
                <a:path w="224789" h="375920">
                  <a:moveTo>
                    <a:pt x="224612" y="0"/>
                  </a:moveTo>
                  <a:lnTo>
                    <a:pt x="191503" y="0"/>
                  </a:lnTo>
                  <a:lnTo>
                    <a:pt x="0" y="375831"/>
                  </a:lnTo>
                  <a:lnTo>
                    <a:pt x="32385" y="375831"/>
                  </a:lnTo>
                  <a:lnTo>
                    <a:pt x="224612" y="0"/>
                  </a:lnTo>
                  <a:close/>
                </a:path>
              </a:pathLst>
            </a:custGeom>
            <a:solidFill>
              <a:srgbClr val="18181A"/>
            </a:solidFill>
          </p:spPr>
          <p:txBody>
            <a:bodyPr wrap="square" lIns="0" tIns="0" rIns="0" bIns="0" rtlCol="0"/>
            <a:lstStyle/>
            <a:p>
              <a:endParaRPr/>
            </a:p>
          </p:txBody>
        </p:sp>
        <p:sp>
          <p:nvSpPr>
            <p:cNvPr id="20" name="object 20"/>
            <p:cNvSpPr/>
            <p:nvPr/>
          </p:nvSpPr>
          <p:spPr>
            <a:xfrm>
              <a:off x="2524928" y="355668"/>
              <a:ext cx="224790" cy="375920"/>
            </a:xfrm>
            <a:custGeom>
              <a:avLst/>
              <a:gdLst/>
              <a:ahLst/>
              <a:cxnLst/>
              <a:rect l="l" t="t" r="r" b="b"/>
              <a:pathLst>
                <a:path w="224789" h="375920">
                  <a:moveTo>
                    <a:pt x="0" y="375825"/>
                  </a:moveTo>
                  <a:lnTo>
                    <a:pt x="191512" y="0"/>
                  </a:lnTo>
                  <a:lnTo>
                    <a:pt x="224620" y="0"/>
                  </a:lnTo>
                  <a:lnTo>
                    <a:pt x="32397" y="375825"/>
                  </a:lnTo>
                  <a:lnTo>
                    <a:pt x="0" y="375825"/>
                  </a:lnTo>
                  <a:close/>
                </a:path>
              </a:pathLst>
            </a:custGeom>
            <a:ln w="18718">
              <a:solidFill>
                <a:srgbClr val="18181A"/>
              </a:solidFill>
            </a:ln>
          </p:spPr>
          <p:txBody>
            <a:bodyPr wrap="square" lIns="0" tIns="0" rIns="0" bIns="0" rtlCol="0"/>
            <a:lstStyle/>
            <a:p>
              <a:endParaRPr/>
            </a:p>
          </p:txBody>
        </p:sp>
      </p:grpSp>
      <p:sp>
        <p:nvSpPr>
          <p:cNvPr id="21" name="object 21"/>
          <p:cNvSpPr/>
          <p:nvPr/>
        </p:nvSpPr>
        <p:spPr>
          <a:xfrm>
            <a:off x="13680693" y="9778313"/>
            <a:ext cx="4606290" cy="271780"/>
          </a:xfrm>
          <a:custGeom>
            <a:avLst/>
            <a:gdLst/>
            <a:ahLst/>
            <a:cxnLst/>
            <a:rect l="l" t="t" r="r" b="b"/>
            <a:pathLst>
              <a:path w="4606290" h="271779">
                <a:moveTo>
                  <a:pt x="4605782" y="0"/>
                </a:moveTo>
                <a:lnTo>
                  <a:pt x="0" y="0"/>
                </a:lnTo>
                <a:lnTo>
                  <a:pt x="0" y="271438"/>
                </a:lnTo>
                <a:lnTo>
                  <a:pt x="2303272" y="271438"/>
                </a:lnTo>
                <a:lnTo>
                  <a:pt x="4605782" y="271438"/>
                </a:lnTo>
                <a:lnTo>
                  <a:pt x="4605782" y="0"/>
                </a:lnTo>
                <a:close/>
              </a:path>
            </a:pathLst>
          </a:custGeom>
          <a:solidFill>
            <a:srgbClr val="29282C"/>
          </a:solidFill>
        </p:spPr>
        <p:txBody>
          <a:bodyPr wrap="square" lIns="0" tIns="0" rIns="0" bIns="0" rtlCol="0"/>
          <a:lstStyle/>
          <a:p>
            <a:endParaRPr/>
          </a:p>
        </p:txBody>
      </p:sp>
      <p:sp>
        <p:nvSpPr>
          <p:cNvPr id="22" name="object 22"/>
          <p:cNvSpPr/>
          <p:nvPr/>
        </p:nvSpPr>
        <p:spPr>
          <a:xfrm>
            <a:off x="13680693" y="9233279"/>
            <a:ext cx="4606290" cy="271780"/>
          </a:xfrm>
          <a:custGeom>
            <a:avLst/>
            <a:gdLst/>
            <a:ahLst/>
            <a:cxnLst/>
            <a:rect l="l" t="t" r="r" b="b"/>
            <a:pathLst>
              <a:path w="4606290" h="271779">
                <a:moveTo>
                  <a:pt x="4605782" y="0"/>
                </a:moveTo>
                <a:lnTo>
                  <a:pt x="0" y="0"/>
                </a:lnTo>
                <a:lnTo>
                  <a:pt x="0" y="271433"/>
                </a:lnTo>
                <a:lnTo>
                  <a:pt x="2303272" y="271433"/>
                </a:lnTo>
                <a:lnTo>
                  <a:pt x="4605782" y="271433"/>
                </a:lnTo>
                <a:lnTo>
                  <a:pt x="4605782" y="0"/>
                </a:lnTo>
                <a:close/>
              </a:path>
            </a:pathLst>
          </a:custGeom>
          <a:solidFill>
            <a:srgbClr val="575259"/>
          </a:solidFill>
        </p:spPr>
        <p:txBody>
          <a:bodyPr wrap="square" lIns="0" tIns="0" rIns="0" bIns="0" rtlCol="0"/>
          <a:lstStyle/>
          <a:p>
            <a:endParaRPr/>
          </a:p>
        </p:txBody>
      </p:sp>
      <p:sp>
        <p:nvSpPr>
          <p:cNvPr id="23" name="object 23"/>
          <p:cNvSpPr txBox="1">
            <a:spLocks noGrp="1"/>
          </p:cNvSpPr>
          <p:nvPr>
            <p:ph type="title"/>
          </p:nvPr>
        </p:nvSpPr>
        <p:spPr>
          <a:xfrm>
            <a:off x="1983917" y="3263366"/>
            <a:ext cx="6065520" cy="1854835"/>
          </a:xfrm>
          <a:prstGeom prst="rect">
            <a:avLst/>
          </a:prstGeom>
        </p:spPr>
        <p:txBody>
          <a:bodyPr vert="horz" wrap="square" lIns="0" tIns="12700" rIns="0" bIns="0" rtlCol="0">
            <a:spAutoFit/>
          </a:bodyPr>
          <a:lstStyle/>
          <a:p>
            <a:pPr marL="12700">
              <a:lnSpc>
                <a:spcPct val="100000"/>
              </a:lnSpc>
              <a:spcBef>
                <a:spcPts val="100"/>
              </a:spcBef>
            </a:pPr>
            <a:r>
              <a:rPr sz="12000" spc="-880" dirty="0"/>
              <a:t>Thanks!</a:t>
            </a:r>
            <a:endParaRPr sz="12000"/>
          </a:p>
        </p:txBody>
      </p:sp>
      <p:sp>
        <p:nvSpPr>
          <p:cNvPr id="24" name="object 24"/>
          <p:cNvSpPr txBox="1"/>
          <p:nvPr/>
        </p:nvSpPr>
        <p:spPr>
          <a:xfrm>
            <a:off x="1984895" y="5152578"/>
            <a:ext cx="5476240" cy="923330"/>
          </a:xfrm>
          <a:prstGeom prst="rect">
            <a:avLst/>
          </a:prstGeom>
        </p:spPr>
        <p:txBody>
          <a:bodyPr vert="horz" wrap="square" lIns="0" tIns="12700" rIns="0" bIns="0" rtlCol="0">
            <a:spAutoFit/>
          </a:bodyPr>
          <a:lstStyle/>
          <a:p>
            <a:pPr marL="12700">
              <a:lnSpc>
                <a:spcPts val="3775"/>
              </a:lnSpc>
              <a:spcBef>
                <a:spcPts val="100"/>
              </a:spcBef>
            </a:pPr>
            <a:r>
              <a:rPr sz="3150" b="1" spc="-290" dirty="0">
                <a:solidFill>
                  <a:srgbClr val="18181A"/>
                </a:solidFill>
                <a:latin typeface="Verdana"/>
                <a:cs typeface="Verdana"/>
              </a:rPr>
              <a:t>Do</a:t>
            </a:r>
            <a:r>
              <a:rPr sz="3150" b="1" spc="-345" dirty="0">
                <a:solidFill>
                  <a:srgbClr val="18181A"/>
                </a:solidFill>
                <a:latin typeface="Verdana"/>
                <a:cs typeface="Verdana"/>
              </a:rPr>
              <a:t> </a:t>
            </a:r>
            <a:r>
              <a:rPr sz="3150" b="1" spc="-270" dirty="0">
                <a:solidFill>
                  <a:srgbClr val="18181A"/>
                </a:solidFill>
                <a:latin typeface="Verdana"/>
                <a:cs typeface="Verdana"/>
              </a:rPr>
              <a:t>you</a:t>
            </a:r>
            <a:r>
              <a:rPr sz="3150" b="1" spc="-340" dirty="0">
                <a:solidFill>
                  <a:srgbClr val="18181A"/>
                </a:solidFill>
                <a:latin typeface="Verdana"/>
                <a:cs typeface="Verdana"/>
              </a:rPr>
              <a:t> </a:t>
            </a:r>
            <a:r>
              <a:rPr sz="3150" b="1" spc="-280" dirty="0">
                <a:solidFill>
                  <a:srgbClr val="18181A"/>
                </a:solidFill>
                <a:latin typeface="Verdana"/>
                <a:cs typeface="Verdana"/>
              </a:rPr>
              <a:t>have</a:t>
            </a:r>
            <a:r>
              <a:rPr sz="3150" b="1" spc="-340" dirty="0">
                <a:solidFill>
                  <a:srgbClr val="18181A"/>
                </a:solidFill>
                <a:latin typeface="Verdana"/>
                <a:cs typeface="Verdana"/>
              </a:rPr>
              <a:t> </a:t>
            </a:r>
            <a:r>
              <a:rPr sz="3150" b="1" spc="-280" dirty="0">
                <a:solidFill>
                  <a:srgbClr val="18181A"/>
                </a:solidFill>
                <a:latin typeface="Verdana"/>
                <a:cs typeface="Verdana"/>
              </a:rPr>
              <a:t>any</a:t>
            </a:r>
            <a:r>
              <a:rPr sz="3150" b="1" spc="-340" dirty="0">
                <a:solidFill>
                  <a:srgbClr val="18181A"/>
                </a:solidFill>
                <a:latin typeface="Verdana"/>
                <a:cs typeface="Verdana"/>
              </a:rPr>
              <a:t> </a:t>
            </a:r>
            <a:r>
              <a:rPr sz="3150" b="1" spc="-195" dirty="0">
                <a:solidFill>
                  <a:srgbClr val="18181A"/>
                </a:solidFill>
                <a:latin typeface="Verdana"/>
                <a:cs typeface="Verdana"/>
              </a:rPr>
              <a:t>questions?</a:t>
            </a:r>
            <a:endParaRPr lang="en-US" sz="3150" dirty="0">
              <a:latin typeface="Verdana"/>
              <a:cs typeface="Verdana"/>
            </a:endParaRPr>
          </a:p>
          <a:p>
            <a:pPr marL="12700">
              <a:lnSpc>
                <a:spcPts val="3300"/>
              </a:lnSpc>
            </a:pPr>
            <a:r>
              <a:rPr lang="vi-VN" sz="2750" spc="-75" dirty="0">
                <a:solidFill>
                  <a:srgbClr val="18181A"/>
                </a:solidFill>
                <a:latin typeface="Verdana"/>
                <a:cs typeface="Verdana"/>
              </a:rPr>
              <a:t>anhtuanhym204@gmail.com</a:t>
            </a:r>
            <a:endParaRPr lang="en-US" sz="2750" dirty="0">
              <a:latin typeface="Verdana"/>
              <a:cs typeface="Verdana"/>
            </a:endParaRPr>
          </a:p>
        </p:txBody>
      </p:sp>
      <p:sp>
        <p:nvSpPr>
          <p:cNvPr id="36" name="object 36"/>
          <p:cNvSpPr/>
          <p:nvPr/>
        </p:nvSpPr>
        <p:spPr>
          <a:xfrm>
            <a:off x="15957390" y="0"/>
            <a:ext cx="1807210" cy="5163185"/>
          </a:xfrm>
          <a:custGeom>
            <a:avLst/>
            <a:gdLst/>
            <a:ahLst/>
            <a:cxnLst/>
            <a:rect l="l" t="t" r="r" b="b"/>
            <a:pathLst>
              <a:path w="1807209" h="5163185">
                <a:moveTo>
                  <a:pt x="903461" y="5163006"/>
                </a:moveTo>
                <a:lnTo>
                  <a:pt x="0" y="5163006"/>
                </a:lnTo>
                <a:lnTo>
                  <a:pt x="0" y="0"/>
                </a:lnTo>
              </a:path>
              <a:path w="1807209" h="5163185">
                <a:moveTo>
                  <a:pt x="1807050" y="0"/>
                </a:moveTo>
                <a:lnTo>
                  <a:pt x="1807050" y="5163006"/>
                </a:lnTo>
                <a:lnTo>
                  <a:pt x="903461" y="5163006"/>
                </a:lnTo>
              </a:path>
            </a:pathLst>
          </a:custGeom>
          <a:ln w="76317">
            <a:solidFill>
              <a:srgbClr val="FFB700"/>
            </a:solidFill>
          </a:ln>
        </p:spPr>
        <p:txBody>
          <a:bodyPr wrap="square" lIns="0" tIns="0" rIns="0" bIns="0" rtlCol="0"/>
          <a:lstStyle/>
          <a:p>
            <a:endParaRPr/>
          </a:p>
        </p:txBody>
      </p:sp>
      <p:sp>
        <p:nvSpPr>
          <p:cNvPr id="37" name="object 37"/>
          <p:cNvSpPr/>
          <p:nvPr/>
        </p:nvSpPr>
        <p:spPr>
          <a:xfrm>
            <a:off x="0" y="8673122"/>
            <a:ext cx="5295265" cy="1614170"/>
          </a:xfrm>
          <a:custGeom>
            <a:avLst/>
            <a:gdLst/>
            <a:ahLst/>
            <a:cxnLst/>
            <a:rect l="l" t="t" r="r" b="b"/>
            <a:pathLst>
              <a:path w="5295265" h="1614170">
                <a:moveTo>
                  <a:pt x="0" y="1613875"/>
                </a:moveTo>
                <a:lnTo>
                  <a:pt x="0" y="0"/>
                </a:lnTo>
                <a:lnTo>
                  <a:pt x="5295175" y="0"/>
                </a:lnTo>
                <a:lnTo>
                  <a:pt x="5295175" y="1613875"/>
                </a:lnTo>
                <a:lnTo>
                  <a:pt x="0" y="1613875"/>
                </a:lnTo>
                <a:close/>
              </a:path>
            </a:pathLst>
          </a:custGeom>
          <a:solidFill>
            <a:srgbClr val="18181A"/>
          </a:solidFill>
        </p:spPr>
        <p:txBody>
          <a:bodyPr wrap="square" lIns="0" tIns="0" rIns="0" bIns="0" rtlCol="0"/>
          <a:lstStyle/>
          <a:p>
            <a:endParaRPr/>
          </a:p>
        </p:txBody>
      </p:sp>
      <p:sp>
        <p:nvSpPr>
          <p:cNvPr id="38" name="object 38"/>
          <p:cNvSpPr/>
          <p:nvPr/>
        </p:nvSpPr>
        <p:spPr>
          <a:xfrm>
            <a:off x="13680693" y="8673122"/>
            <a:ext cx="4606290" cy="266700"/>
          </a:xfrm>
          <a:custGeom>
            <a:avLst/>
            <a:gdLst/>
            <a:ahLst/>
            <a:cxnLst/>
            <a:rect l="l" t="t" r="r" b="b"/>
            <a:pathLst>
              <a:path w="4606290" h="266700">
                <a:moveTo>
                  <a:pt x="4605781" y="266699"/>
                </a:moveTo>
                <a:lnTo>
                  <a:pt x="0" y="266699"/>
                </a:lnTo>
                <a:lnTo>
                  <a:pt x="0" y="0"/>
                </a:lnTo>
                <a:lnTo>
                  <a:pt x="4605781" y="0"/>
                </a:lnTo>
                <a:lnTo>
                  <a:pt x="4605781" y="266699"/>
                </a:lnTo>
                <a:close/>
              </a:path>
            </a:pathLst>
          </a:custGeom>
          <a:solidFill>
            <a:srgbClr val="86808A"/>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4263" y="2183688"/>
            <a:ext cx="13954112" cy="3114675"/>
          </a:xfrm>
          <a:prstGeom prst="rect">
            <a:avLst/>
          </a:prstGeom>
        </p:spPr>
      </p:pic>
      <p:sp>
        <p:nvSpPr>
          <p:cNvPr id="3" name="object 3"/>
          <p:cNvSpPr txBox="1"/>
          <p:nvPr/>
        </p:nvSpPr>
        <p:spPr>
          <a:xfrm>
            <a:off x="1590948" y="5607050"/>
            <a:ext cx="5741035" cy="529504"/>
          </a:xfrm>
          <a:prstGeom prst="rect">
            <a:avLst/>
          </a:prstGeom>
        </p:spPr>
        <p:txBody>
          <a:bodyPr vert="horz" wrap="square" lIns="0" tIns="33020" rIns="0" bIns="0" rtlCol="0">
            <a:spAutoFit/>
          </a:bodyPr>
          <a:lstStyle/>
          <a:p>
            <a:pPr marL="12700" marR="5080">
              <a:lnSpc>
                <a:spcPts val="3529"/>
              </a:lnSpc>
              <a:spcBef>
                <a:spcPts val="260"/>
              </a:spcBef>
            </a:pPr>
            <a:r>
              <a:rPr lang="vi-VN" sz="6000" b="1" spc="-25" dirty="0">
                <a:solidFill>
                  <a:srgbClr val="18181A"/>
                </a:solidFill>
                <a:latin typeface="Verdana"/>
                <a:cs typeface="Verdana"/>
              </a:rPr>
              <a:t>Mục tiêu</a:t>
            </a:r>
            <a:endParaRPr lang="en-US" sz="6000" dirty="0">
              <a:latin typeface="Verdana"/>
              <a:cs typeface="Verdana"/>
            </a:endParaRPr>
          </a:p>
        </p:txBody>
      </p:sp>
      <p:sp>
        <p:nvSpPr>
          <p:cNvPr id="4" name="object 4"/>
          <p:cNvSpPr txBox="1"/>
          <p:nvPr/>
        </p:nvSpPr>
        <p:spPr>
          <a:xfrm>
            <a:off x="5949950" y="5396030"/>
            <a:ext cx="7772400" cy="2349361"/>
          </a:xfrm>
          <a:prstGeom prst="rect">
            <a:avLst/>
          </a:prstGeom>
        </p:spPr>
        <p:txBody>
          <a:bodyPr vert="horz" wrap="square" lIns="0" tIns="15240" rIns="0" bIns="0" rtlCol="0">
            <a:spAutoFit/>
          </a:bodyPr>
          <a:lstStyle/>
          <a:p>
            <a:pPr marL="12700">
              <a:lnSpc>
                <a:spcPct val="100000"/>
              </a:lnSpc>
              <a:spcBef>
                <a:spcPts val="120"/>
              </a:spcBef>
            </a:pPr>
            <a:r>
              <a:rPr lang="vi-VN" sz="3000" dirty="0">
                <a:latin typeface="Verdana"/>
                <a:cs typeface="Verdana"/>
              </a:rPr>
              <a:t>-Sau khi thực hiện xong bản thân sẽ hiểu hơn về ngôn ngữ lập trình C#, biết cách kết nối cơ sở dữ liệu</a:t>
            </a:r>
          </a:p>
          <a:p>
            <a:pPr marL="12700">
              <a:lnSpc>
                <a:spcPct val="100000"/>
              </a:lnSpc>
              <a:spcBef>
                <a:spcPts val="120"/>
              </a:spcBef>
            </a:pPr>
            <a:endParaRPr lang="vi-VN" sz="3000" dirty="0">
              <a:latin typeface="Verdana"/>
              <a:cs typeface="Verdana"/>
            </a:endParaRPr>
          </a:p>
          <a:p>
            <a:pPr marL="12700">
              <a:lnSpc>
                <a:spcPct val="100000"/>
              </a:lnSpc>
              <a:spcBef>
                <a:spcPts val="120"/>
              </a:spcBef>
            </a:pPr>
            <a:r>
              <a:rPr lang="vi-VN" sz="3000" dirty="0">
                <a:latin typeface="Verdana"/>
                <a:cs typeface="Verdana"/>
              </a:rPr>
              <a:t>-Thành thạo mô hình ba lớp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79086" y="2184476"/>
            <a:ext cx="1208405" cy="267335"/>
          </a:xfrm>
          <a:custGeom>
            <a:avLst/>
            <a:gdLst/>
            <a:ahLst/>
            <a:cxnLst/>
            <a:rect l="l" t="t" r="r" b="b"/>
            <a:pathLst>
              <a:path w="1208405" h="267335">
                <a:moveTo>
                  <a:pt x="1208023" y="266826"/>
                </a:moveTo>
                <a:lnTo>
                  <a:pt x="0" y="266826"/>
                </a:lnTo>
                <a:lnTo>
                  <a:pt x="0" y="0"/>
                </a:lnTo>
                <a:lnTo>
                  <a:pt x="1208023" y="0"/>
                </a:lnTo>
                <a:lnTo>
                  <a:pt x="1208023" y="266826"/>
                </a:lnTo>
                <a:close/>
              </a:path>
            </a:pathLst>
          </a:custGeom>
          <a:solidFill>
            <a:srgbClr val="29282C"/>
          </a:solidFill>
        </p:spPr>
        <p:txBody>
          <a:bodyPr wrap="square" lIns="0" tIns="0" rIns="0" bIns="0" rtlCol="0"/>
          <a:lstStyle/>
          <a:p>
            <a:endParaRPr/>
          </a:p>
        </p:txBody>
      </p:sp>
      <p:sp>
        <p:nvSpPr>
          <p:cNvPr id="3" name="object 3"/>
          <p:cNvSpPr/>
          <p:nvPr/>
        </p:nvSpPr>
        <p:spPr>
          <a:xfrm>
            <a:off x="17079087" y="1537195"/>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575259"/>
          </a:solidFill>
        </p:spPr>
        <p:txBody>
          <a:bodyPr wrap="square" lIns="0" tIns="0" rIns="0" bIns="0" rtlCol="0"/>
          <a:lstStyle/>
          <a:p>
            <a:endParaRPr/>
          </a:p>
        </p:txBody>
      </p:sp>
      <p:sp>
        <p:nvSpPr>
          <p:cNvPr id="4" name="object 4"/>
          <p:cNvSpPr/>
          <p:nvPr/>
        </p:nvSpPr>
        <p:spPr>
          <a:xfrm>
            <a:off x="17079087" y="889203"/>
            <a:ext cx="1208405" cy="271780"/>
          </a:xfrm>
          <a:custGeom>
            <a:avLst/>
            <a:gdLst/>
            <a:ahLst/>
            <a:cxnLst/>
            <a:rect l="l" t="t" r="r" b="b"/>
            <a:pathLst>
              <a:path w="1208405" h="271780">
                <a:moveTo>
                  <a:pt x="1208024" y="0"/>
                </a:moveTo>
                <a:lnTo>
                  <a:pt x="0" y="0"/>
                </a:lnTo>
                <a:lnTo>
                  <a:pt x="0" y="271437"/>
                </a:lnTo>
                <a:lnTo>
                  <a:pt x="604012" y="271437"/>
                </a:lnTo>
                <a:lnTo>
                  <a:pt x="1208024" y="271437"/>
                </a:lnTo>
                <a:lnTo>
                  <a:pt x="1208024" y="0"/>
                </a:lnTo>
                <a:close/>
              </a:path>
            </a:pathLst>
          </a:custGeom>
          <a:solidFill>
            <a:srgbClr val="86808A"/>
          </a:solidFill>
        </p:spPr>
        <p:txBody>
          <a:bodyPr wrap="square" lIns="0" tIns="0" rIns="0" bIns="0" rtlCol="0"/>
          <a:lstStyle/>
          <a:p>
            <a:endParaRPr/>
          </a:p>
        </p:txBody>
      </p:sp>
      <p:sp>
        <p:nvSpPr>
          <p:cNvPr id="5" name="object 5"/>
          <p:cNvSpPr/>
          <p:nvPr/>
        </p:nvSpPr>
        <p:spPr>
          <a:xfrm>
            <a:off x="17392336" y="3797258"/>
            <a:ext cx="895985" cy="5598160"/>
          </a:xfrm>
          <a:custGeom>
            <a:avLst/>
            <a:gdLst/>
            <a:ahLst/>
            <a:cxnLst/>
            <a:rect l="l" t="t" r="r" b="b"/>
            <a:pathLst>
              <a:path w="895984" h="5598159">
                <a:moveTo>
                  <a:pt x="895675" y="5597919"/>
                </a:moveTo>
                <a:lnTo>
                  <a:pt x="0" y="5597919"/>
                </a:lnTo>
                <a:lnTo>
                  <a:pt x="0" y="0"/>
                </a:lnTo>
                <a:lnTo>
                  <a:pt x="895675" y="0"/>
                </a:lnTo>
              </a:path>
            </a:pathLst>
          </a:custGeom>
          <a:ln w="76316">
            <a:solidFill>
              <a:srgbClr val="FFB700"/>
            </a:solidFill>
          </a:ln>
        </p:spPr>
        <p:txBody>
          <a:bodyPr wrap="square" lIns="0" tIns="0" rIns="0" bIns="0" rtlCol="0"/>
          <a:lstStyle/>
          <a:p>
            <a:endParaRPr/>
          </a:p>
        </p:txBody>
      </p:sp>
      <p:sp>
        <p:nvSpPr>
          <p:cNvPr id="6" name="object 6"/>
          <p:cNvSpPr/>
          <p:nvPr/>
        </p:nvSpPr>
        <p:spPr>
          <a:xfrm>
            <a:off x="12986638" y="9631440"/>
            <a:ext cx="5295900" cy="654685"/>
          </a:xfrm>
          <a:custGeom>
            <a:avLst/>
            <a:gdLst/>
            <a:ahLst/>
            <a:cxnLst/>
            <a:rect l="l" t="t" r="r" b="b"/>
            <a:pathLst>
              <a:path w="5295900" h="654684">
                <a:moveTo>
                  <a:pt x="5295899" y="0"/>
                </a:moveTo>
                <a:lnTo>
                  <a:pt x="0" y="0"/>
                </a:lnTo>
                <a:lnTo>
                  <a:pt x="0" y="654397"/>
                </a:lnTo>
                <a:lnTo>
                  <a:pt x="5295899" y="654397"/>
                </a:lnTo>
                <a:lnTo>
                  <a:pt x="5295899" y="0"/>
                </a:lnTo>
                <a:close/>
              </a:path>
            </a:pathLst>
          </a:custGeom>
          <a:solidFill>
            <a:srgbClr val="18181A"/>
          </a:solidFill>
        </p:spPr>
        <p:txBody>
          <a:bodyPr wrap="square" lIns="0" tIns="0" rIns="0" bIns="0" rtlCol="0"/>
          <a:lstStyle/>
          <a:p>
            <a:endParaRPr/>
          </a:p>
        </p:txBody>
      </p:sp>
      <p:sp>
        <p:nvSpPr>
          <p:cNvPr id="7" name="object 7"/>
          <p:cNvSpPr txBox="1">
            <a:spLocks noGrp="1"/>
          </p:cNvSpPr>
          <p:nvPr>
            <p:ph type="title"/>
          </p:nvPr>
        </p:nvSpPr>
        <p:spPr>
          <a:xfrm>
            <a:off x="1335275" y="1635357"/>
            <a:ext cx="7129275" cy="935513"/>
          </a:xfrm>
          <a:prstGeom prst="rect">
            <a:avLst/>
          </a:prstGeom>
        </p:spPr>
        <p:txBody>
          <a:bodyPr vert="horz" wrap="square" lIns="0" tIns="12065" rIns="0" bIns="0" rtlCol="0">
            <a:spAutoFit/>
          </a:bodyPr>
          <a:lstStyle/>
          <a:p>
            <a:pPr marL="12700" marR="5080">
              <a:lnSpc>
                <a:spcPct val="100000"/>
              </a:lnSpc>
              <a:spcBef>
                <a:spcPts val="95"/>
              </a:spcBef>
            </a:pPr>
            <a:r>
              <a:rPr lang="vi-VN" spc="-440"/>
              <a:t>Nội dung trình bày</a:t>
            </a:r>
            <a:endParaRPr spc="-440" dirty="0"/>
          </a:p>
        </p:txBody>
      </p:sp>
      <p:pic>
        <p:nvPicPr>
          <p:cNvPr id="17" name="object 17"/>
          <p:cNvPicPr/>
          <p:nvPr/>
        </p:nvPicPr>
        <p:blipFill>
          <a:blip r:embed="rId2" cstate="print"/>
          <a:stretch>
            <a:fillRect/>
          </a:stretch>
        </p:blipFill>
        <p:spPr>
          <a:xfrm>
            <a:off x="9599104" y="2195512"/>
            <a:ext cx="5895974" cy="5895974"/>
          </a:xfrm>
          <a:prstGeom prst="rect">
            <a:avLst/>
          </a:prstGeom>
        </p:spPr>
      </p:pic>
      <p:sp>
        <p:nvSpPr>
          <p:cNvPr id="8" name="文本框 34">
            <a:extLst>
              <a:ext uri="{FF2B5EF4-FFF2-40B4-BE49-F238E27FC236}">
                <a16:creationId xmlns:a16="http://schemas.microsoft.com/office/drawing/2014/main" id="{72018AB2-49CE-80FC-DBB5-7D33469EA58A}"/>
              </a:ext>
            </a:extLst>
          </p:cNvPr>
          <p:cNvSpPr txBox="1"/>
          <p:nvPr/>
        </p:nvSpPr>
        <p:spPr>
          <a:xfrm>
            <a:off x="1335274" y="3118665"/>
            <a:ext cx="636657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1. </a:t>
            </a:r>
            <a:r>
              <a:rPr lang="en-US" altLang="zh-CN" sz="2800" b="1" spc="60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Mô</a:t>
            </a:r>
            <a:r>
              <a:rPr lang="en-US" altLang="zh-CN" sz="2800" b="1" spc="60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b="1" spc="60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hình</a:t>
            </a:r>
            <a:r>
              <a:rPr lang="en-US" altLang="zh-CN" sz="2800" b="1" spc="60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3 </a:t>
            </a:r>
            <a:r>
              <a:rPr lang="en-US" altLang="zh-CN" sz="2800" b="1" spc="60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phân</a:t>
            </a:r>
            <a:r>
              <a:rPr lang="en-US" altLang="zh-CN" sz="2800" b="1" spc="60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b="1" spc="60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endParaRPr kumimoji="0" lang="zh-CN" altLang="en-US" sz="2800" b="1" i="0" u="none" strike="noStrike" kern="1200" cap="none" spc="60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9" name="文本框 34">
            <a:extLst>
              <a:ext uri="{FF2B5EF4-FFF2-40B4-BE49-F238E27FC236}">
                <a16:creationId xmlns:a16="http://schemas.microsoft.com/office/drawing/2014/main" id="{35157833-3920-4606-E998-0C15E5BD3203}"/>
              </a:ext>
            </a:extLst>
          </p:cNvPr>
          <p:cNvSpPr txBox="1"/>
          <p:nvPr/>
        </p:nvSpPr>
        <p:spPr>
          <a:xfrm>
            <a:off x="1335274" y="6365505"/>
            <a:ext cx="362407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4.Tổng</a:t>
            </a:r>
            <a:r>
              <a:rPr kumimoji="0" lang="en-US" altLang="zh-CN" sz="2800" b="1" i="0" u="none" strike="noStrike" kern="1200" cap="none" spc="600" normalizeH="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kumimoji="0" lang="en-US" altLang="zh-CN" sz="2800" b="1" i="0" u="none" strike="noStrike" kern="1200" cap="none" spc="600" normalizeH="0" noProof="0" dirty="0" err="1">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kết</a:t>
            </a:r>
            <a:endParaRPr kumimoji="0" lang="zh-CN" altLang="en-US" sz="2800" b="1" i="0" u="none" strike="noStrike" kern="1200" cap="none" spc="60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10" name="文本框 34">
            <a:extLst>
              <a:ext uri="{FF2B5EF4-FFF2-40B4-BE49-F238E27FC236}">
                <a16:creationId xmlns:a16="http://schemas.microsoft.com/office/drawing/2014/main" id="{485FE63A-87E4-349C-F30B-1E30CFFCF82D}"/>
              </a:ext>
            </a:extLst>
          </p:cNvPr>
          <p:cNvSpPr txBox="1"/>
          <p:nvPr/>
        </p:nvSpPr>
        <p:spPr>
          <a:xfrm>
            <a:off x="1335274" y="5258789"/>
            <a:ext cx="568147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3</a:t>
            </a:r>
            <a:r>
              <a:rPr lang="en-US" altLang="zh-CN" sz="2800" b="1" spc="60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.Demo</a:t>
            </a:r>
            <a:r>
              <a:rPr kumimoji="0" lang="en-US" altLang="zh-CN" sz="2800" b="1" i="0" u="none" strike="noStrike" kern="1200" cap="none" spc="600" normalizeH="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kumimoji="0" lang="en-US" altLang="zh-CN" sz="2800" b="1" i="0" u="none" strike="noStrike" kern="1200" cap="none" spc="600" normalizeH="0" noProof="0" dirty="0" err="1">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chức</a:t>
            </a:r>
            <a:r>
              <a:rPr kumimoji="0" lang="en-US" altLang="zh-CN" sz="2800" b="1" i="0" u="none" strike="noStrike" kern="1200" cap="none" spc="600" normalizeH="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kumimoji="0" lang="en-US" altLang="zh-CN" sz="2800" b="1" i="0" u="none" strike="noStrike" kern="1200" cap="none" spc="600" normalizeH="0" noProof="0" dirty="0" err="1">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năng</a:t>
            </a:r>
            <a:endParaRPr kumimoji="0" lang="zh-CN" altLang="en-US" sz="2800" b="1" i="0" u="none" strike="noStrike" kern="1200" cap="none" spc="60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11" name="文本框 34">
            <a:extLst>
              <a:ext uri="{FF2B5EF4-FFF2-40B4-BE49-F238E27FC236}">
                <a16:creationId xmlns:a16="http://schemas.microsoft.com/office/drawing/2014/main" id="{CB8E68F6-A64A-FBDC-869E-DB61BB9293A3}"/>
              </a:ext>
            </a:extLst>
          </p:cNvPr>
          <p:cNvSpPr txBox="1"/>
          <p:nvPr/>
        </p:nvSpPr>
        <p:spPr>
          <a:xfrm>
            <a:off x="1335274" y="4121526"/>
            <a:ext cx="6138675" cy="892552"/>
          </a:xfrm>
          <a:prstGeom prst="rect">
            <a:avLst/>
          </a:prstGeom>
          <a:noFill/>
        </p:spPr>
        <p:txBody>
          <a:bodyPr wrap="square" rtlCol="0">
            <a:spAutoFit/>
          </a:bodyPr>
          <a:lstStyle/>
          <a:p>
            <a:pPr algn="l" rtl="0">
              <a:defRPr/>
            </a:pPr>
            <a:r>
              <a:rPr lang="en-US" altLang="zh-CN" sz="2800" b="1" spc="600" noProof="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2.Đặc </a:t>
            </a:r>
            <a:r>
              <a:rPr lang="en-US" altLang="zh-CN" sz="2800" b="1" spc="600" noProof="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tả</a:t>
            </a:r>
            <a:r>
              <a:rPr lang="en-US" altLang="zh-CN" sz="2800" b="1" spc="600" noProof="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b="1" spc="600" noProof="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thiết</a:t>
            </a:r>
            <a:r>
              <a:rPr lang="en-US" altLang="zh-CN" sz="2800" b="1" spc="600" noProof="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b="1" spc="600" noProof="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kế</a:t>
            </a:r>
            <a:endParaRPr kumimoji="0" lang="zh-CN" altLang="en-US" sz="2800" b="1" i="0" u="none" strike="noStrike" kern="1200" cap="none" spc="60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600" normalizeH="0" baseline="0" noProof="0" dirty="0">
              <a:ln>
                <a:noFill/>
              </a:ln>
              <a:solidFill>
                <a:srgbClr val="7B4717"/>
              </a:solidFill>
              <a:effectLst/>
              <a:uLnTx/>
              <a:uFillTx/>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C647F1-916F-47D7-4241-C3B021DC67B6}"/>
              </a:ext>
            </a:extLst>
          </p:cNvPr>
          <p:cNvSpPr>
            <a:spLocks noGrp="1"/>
          </p:cNvSpPr>
          <p:nvPr>
            <p:ph type="title"/>
          </p:nvPr>
        </p:nvSpPr>
        <p:spPr>
          <a:xfrm>
            <a:off x="920750" y="3977558"/>
            <a:ext cx="15182850" cy="1143000"/>
          </a:xfrm>
        </p:spPr>
        <p:txBody>
          <a:bodyPr/>
          <a:lstStyle/>
          <a:p>
            <a:r>
              <a:rPr lang="vi-VN" dirty="0"/>
              <a:t>Chương 1: Mô hình 3 phân lớp</a:t>
            </a:r>
            <a:endParaRPr lang="en-US" dirty="0"/>
          </a:p>
        </p:txBody>
      </p:sp>
    </p:spTree>
    <p:extLst>
      <p:ext uri="{BB962C8B-B14F-4D97-AF65-F5344CB8AC3E}">
        <p14:creationId xmlns:p14="http://schemas.microsoft.com/office/powerpoint/2010/main" val="410635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3">
            <a:extLst>
              <a:ext uri="{FF2B5EF4-FFF2-40B4-BE49-F238E27FC236}">
                <a16:creationId xmlns:a16="http://schemas.microsoft.com/office/drawing/2014/main" id="{35792B0C-E0E5-147A-24E9-4B8C91D30939}"/>
              </a:ext>
            </a:extLst>
          </p:cNvPr>
          <p:cNvGrpSpPr/>
          <p:nvPr/>
        </p:nvGrpSpPr>
        <p:grpSpPr>
          <a:xfrm>
            <a:off x="0" y="1339850"/>
            <a:ext cx="4979808" cy="550792"/>
            <a:chOff x="0" y="294128"/>
            <a:chExt cx="4795606" cy="471488"/>
          </a:xfrm>
        </p:grpSpPr>
        <p:sp>
          <p:nvSpPr>
            <p:cNvPr id="5" name="文本框 37">
              <a:extLst>
                <a:ext uri="{FF2B5EF4-FFF2-40B4-BE49-F238E27FC236}">
                  <a16:creationId xmlns:a16="http://schemas.microsoft.com/office/drawing/2014/main" id="{CC35FB71-BD12-DE60-FE8D-70C034F72D99}"/>
                </a:ext>
              </a:extLst>
            </p:cNvPr>
            <p:cNvSpPr txBox="1"/>
            <p:nvPr/>
          </p:nvSpPr>
          <p:spPr>
            <a:xfrm>
              <a:off x="1274144" y="299051"/>
              <a:ext cx="3521462" cy="447867"/>
            </a:xfrm>
            <a:prstGeom prst="rect">
              <a:avLst/>
            </a:prstGeom>
            <a:noFill/>
          </p:spPr>
          <p:txBody>
            <a:bodyPr wrap="none" lIns="91417" tIns="45709" rIns="91417" bIns="45709" rtlCol="0">
              <a:spAutoFit/>
            </a:bodyPr>
            <a:lstStyle/>
            <a:p>
              <a:pPr lvl="0" defTabSz="914492">
                <a:defRPr/>
              </a:pP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Mô</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hình</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3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phân</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endParaRPr kumimoji="0" lang="zh-CN" altLang="en-US" sz="2800" b="0" i="0" u="none" strike="noStrike" kern="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6" name="五边形 2">
              <a:extLst>
                <a:ext uri="{FF2B5EF4-FFF2-40B4-BE49-F238E27FC236}">
                  <a16:creationId xmlns:a16="http://schemas.microsoft.com/office/drawing/2014/main" id="{F4981569-C068-C56E-9EE7-AA535327301A}"/>
                </a:ext>
              </a:extLst>
            </p:cNvPr>
            <p:cNvSpPr>
              <a:spLocks noChangeArrowheads="1"/>
            </p:cNvSpPr>
            <p:nvPr/>
          </p:nvSpPr>
          <p:spPr bwMode="auto">
            <a:xfrm>
              <a:off x="0" y="294128"/>
              <a:ext cx="698227" cy="471488"/>
            </a:xfrm>
            <a:prstGeom prst="homePlate">
              <a:avLst>
                <a:gd name="adj" fmla="val 4990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7" name="燕尾形 8">
              <a:extLst>
                <a:ext uri="{FF2B5EF4-FFF2-40B4-BE49-F238E27FC236}">
                  <a16:creationId xmlns:a16="http://schemas.microsoft.com/office/drawing/2014/main" id="{B1234ADD-3467-4B9F-16BA-7193DE81179F}"/>
                </a:ext>
              </a:extLst>
            </p:cNvPr>
            <p:cNvSpPr>
              <a:spLocks noChangeArrowheads="1"/>
            </p:cNvSpPr>
            <p:nvPr/>
          </p:nvSpPr>
          <p:spPr bwMode="auto">
            <a:xfrm>
              <a:off x="566516" y="294128"/>
              <a:ext cx="431632" cy="471488"/>
            </a:xfrm>
            <a:prstGeom prst="chevron">
              <a:avLst>
                <a:gd name="adj" fmla="val 50000"/>
              </a:avLst>
            </a:prstGeom>
            <a:solidFill>
              <a:schemeClr val="tx1"/>
            </a:solidFill>
            <a:ln>
              <a:solidFill>
                <a:schemeClr val="tx1"/>
              </a:solidFill>
            </a:ln>
          </p:spPr>
          <p:txBody>
            <a:bodyPr lIns="91400" tIns="45700" rIns="91400" bIns="45700"/>
            <a:lstStyle/>
            <a:p>
              <a:endParaRPr lang="zh-CN" altLang="en-US">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grpSp>
      <p:cxnSp>
        <p:nvCxnSpPr>
          <p:cNvPr id="17" name="Прямая соединительная линия 27">
            <a:extLst>
              <a:ext uri="{FF2B5EF4-FFF2-40B4-BE49-F238E27FC236}">
                <a16:creationId xmlns:a16="http://schemas.microsoft.com/office/drawing/2014/main" id="{7AA52ED9-4E8B-953F-4C81-3ECF1E86D9BC}"/>
              </a:ext>
            </a:extLst>
          </p:cNvPr>
          <p:cNvCxnSpPr/>
          <p:nvPr/>
        </p:nvCxnSpPr>
        <p:spPr>
          <a:xfrm>
            <a:off x="583275" y="2585648"/>
            <a:ext cx="657244" cy="0"/>
          </a:xfrm>
          <a:prstGeom prst="line">
            <a:avLst/>
          </a:prstGeom>
          <a:ln w="34925">
            <a:solidFill>
              <a:schemeClr val="tx1"/>
            </a:solidFill>
          </a:ln>
        </p:spPr>
        <p:style>
          <a:lnRef idx="1">
            <a:schemeClr val="dk1"/>
          </a:lnRef>
          <a:fillRef idx="0">
            <a:schemeClr val="dk1"/>
          </a:fillRef>
          <a:effectRef idx="0">
            <a:schemeClr val="dk1"/>
          </a:effectRef>
          <a:fontRef idx="minor">
            <a:schemeClr val="tx1"/>
          </a:fontRef>
        </p:style>
      </p:cxnSp>
      <p:sp>
        <p:nvSpPr>
          <p:cNvPr id="18" name="矩形 22">
            <a:extLst>
              <a:ext uri="{FF2B5EF4-FFF2-40B4-BE49-F238E27FC236}">
                <a16:creationId xmlns:a16="http://schemas.microsoft.com/office/drawing/2014/main" id="{85068BBE-338F-990C-DFA1-4FAD51BDD589}"/>
              </a:ext>
            </a:extLst>
          </p:cNvPr>
          <p:cNvSpPr/>
          <p:nvPr/>
        </p:nvSpPr>
        <p:spPr>
          <a:xfrm>
            <a:off x="1318377" y="2853459"/>
            <a:ext cx="4828570" cy="1719060"/>
          </a:xfrm>
          <a:prstGeom prst="rect">
            <a:avLst/>
          </a:prstGeom>
          <a:noFill/>
        </p:spPr>
        <p:txBody>
          <a:bodyPr wrap="square">
            <a:spAutoFit/>
            <a:scene3d>
              <a:camera prst="orthographicFront"/>
              <a:lightRig rig="threePt" dir="t"/>
            </a:scene3d>
            <a:sp3d contourW="12700"/>
          </a:bodyPr>
          <a:lstStyle/>
          <a:p>
            <a:pPr lvl="0" defTabSz="457200">
              <a:lnSpc>
                <a:spcPct val="120000"/>
              </a:lnSpc>
              <a:defRPr/>
            </a:pPr>
            <a:r>
              <a:rPr lang="vi-VN" dirty="0">
                <a:solidFill>
                  <a:schemeClr val="tx1"/>
                </a:solidFill>
                <a:latin typeface="Verdana" panose="020B0604030504040204" pitchFamily="34" charset="0"/>
                <a:ea typeface="Verdana" panose="020B0604030504040204" pitchFamily="34" charset="0"/>
              </a:rPr>
              <a:t>DTO là một đối tượng đơn giản dùng để truyền dữ liệu giữa các phân lớp khác nhau trong ứng dụng mà không chứa bất kỳ logic nào về nghiệp vụ hay dữ liệu.</a:t>
            </a:r>
            <a:endParaRPr kumimoji="0" lang="zh-CN" altLang="en-US" b="0" i="0" u="none" strike="noStrike" kern="120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19" name="矩形 23">
            <a:extLst>
              <a:ext uri="{FF2B5EF4-FFF2-40B4-BE49-F238E27FC236}">
                <a16:creationId xmlns:a16="http://schemas.microsoft.com/office/drawing/2014/main" id="{61FC2712-08A1-FDEB-BC16-54B52E6E263C}"/>
              </a:ext>
            </a:extLst>
          </p:cNvPr>
          <p:cNvSpPr/>
          <p:nvPr/>
        </p:nvSpPr>
        <p:spPr>
          <a:xfrm>
            <a:off x="1286241" y="2349989"/>
            <a:ext cx="6460906" cy="455509"/>
          </a:xfrm>
          <a:prstGeom prst="rect">
            <a:avLst/>
          </a:prstGeom>
          <a:noFill/>
        </p:spPr>
        <p:txBody>
          <a:bodyPr wrap="square">
            <a:spAutoFit/>
            <a:scene3d>
              <a:camera prst="orthographicFront"/>
              <a:lightRig rig="threePt" dir="t"/>
            </a:scene3d>
            <a:sp3d contourW="12700"/>
          </a:bodyPr>
          <a:lstStyle/>
          <a:p>
            <a:pPr lvl="0" defTabSz="457200">
              <a:lnSpc>
                <a:spcPct val="120000"/>
              </a:lnSpc>
              <a:defRPr/>
            </a:pPr>
            <a:r>
              <a:rPr lang="en-US" altLang="zh-CN" sz="2200" b="1"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lang="en-US" altLang="zh-CN" sz="2200" b="1"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DTO (Data transfer Object) </a:t>
            </a:r>
            <a:endParaRPr kumimoji="0" lang="zh-CN" altLang="en-US" sz="2200" b="1" i="0" u="none" strike="noStrike" kern="120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cxnSp>
        <p:nvCxnSpPr>
          <p:cNvPr id="20" name="Прямая соединительная линия 27">
            <a:extLst>
              <a:ext uri="{FF2B5EF4-FFF2-40B4-BE49-F238E27FC236}">
                <a16:creationId xmlns:a16="http://schemas.microsoft.com/office/drawing/2014/main" id="{7D8C12AC-F8DB-20E8-D0AF-D9A397D60517}"/>
              </a:ext>
            </a:extLst>
          </p:cNvPr>
          <p:cNvCxnSpPr/>
          <p:nvPr/>
        </p:nvCxnSpPr>
        <p:spPr>
          <a:xfrm>
            <a:off x="628997" y="4884327"/>
            <a:ext cx="657244" cy="0"/>
          </a:xfrm>
          <a:prstGeom prst="line">
            <a:avLst/>
          </a:prstGeom>
          <a:ln w="34925">
            <a:solidFill>
              <a:schemeClr val="tx1"/>
            </a:solidFill>
          </a:ln>
        </p:spPr>
        <p:style>
          <a:lnRef idx="1">
            <a:schemeClr val="dk1"/>
          </a:lnRef>
          <a:fillRef idx="0">
            <a:schemeClr val="dk1"/>
          </a:fillRef>
          <a:effectRef idx="0">
            <a:schemeClr val="dk1"/>
          </a:effectRef>
          <a:fontRef idx="minor">
            <a:schemeClr val="tx1"/>
          </a:fontRef>
        </p:style>
      </p:cxnSp>
      <p:sp>
        <p:nvSpPr>
          <p:cNvPr id="21" name="矩形 28">
            <a:extLst>
              <a:ext uri="{FF2B5EF4-FFF2-40B4-BE49-F238E27FC236}">
                <a16:creationId xmlns:a16="http://schemas.microsoft.com/office/drawing/2014/main" id="{93D0C6A6-05F0-52B8-14F1-914D0C72E690}"/>
              </a:ext>
            </a:extLst>
          </p:cNvPr>
          <p:cNvSpPr/>
          <p:nvPr/>
        </p:nvSpPr>
        <p:spPr>
          <a:xfrm>
            <a:off x="1351766" y="4646434"/>
            <a:ext cx="5209570" cy="455509"/>
          </a:xfrm>
          <a:prstGeom prst="rect">
            <a:avLst/>
          </a:prstGeom>
          <a:noFill/>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kumimoji="0" lang="en-US" altLang="zh-CN" sz="2200" b="1" i="0" u="none" strike="noStrike" kern="1200" cap="none" spc="0" normalizeH="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DAL (Data Access Layer)</a:t>
            </a:r>
            <a:endParaRPr kumimoji="0" lang="zh-CN" altLang="en-US" sz="2200" b="1" i="0" u="none" strike="noStrike" kern="120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cxnSp>
        <p:nvCxnSpPr>
          <p:cNvPr id="22" name="Прямая соединительная линия 27">
            <a:extLst>
              <a:ext uri="{FF2B5EF4-FFF2-40B4-BE49-F238E27FC236}">
                <a16:creationId xmlns:a16="http://schemas.microsoft.com/office/drawing/2014/main" id="{1BC7C353-3802-F013-9623-A7922757DCB7}"/>
              </a:ext>
            </a:extLst>
          </p:cNvPr>
          <p:cNvCxnSpPr/>
          <p:nvPr/>
        </p:nvCxnSpPr>
        <p:spPr>
          <a:xfrm>
            <a:off x="626663" y="7207250"/>
            <a:ext cx="657244" cy="0"/>
          </a:xfrm>
          <a:prstGeom prst="line">
            <a:avLst/>
          </a:prstGeom>
          <a:ln w="34925">
            <a:solidFill>
              <a:schemeClr val="tx1"/>
            </a:solidFill>
          </a:ln>
        </p:spPr>
        <p:style>
          <a:lnRef idx="1">
            <a:schemeClr val="dk1"/>
          </a:lnRef>
          <a:fillRef idx="0">
            <a:schemeClr val="dk1"/>
          </a:fillRef>
          <a:effectRef idx="0">
            <a:schemeClr val="dk1"/>
          </a:effectRef>
          <a:fontRef idx="minor">
            <a:schemeClr val="tx1"/>
          </a:fontRef>
        </p:style>
      </p:cxnSp>
      <p:sp>
        <p:nvSpPr>
          <p:cNvPr id="23" name="矩形 30">
            <a:extLst>
              <a:ext uri="{FF2B5EF4-FFF2-40B4-BE49-F238E27FC236}">
                <a16:creationId xmlns:a16="http://schemas.microsoft.com/office/drawing/2014/main" id="{0DBD6C99-2977-FDB4-2297-3F46F734F214}"/>
              </a:ext>
            </a:extLst>
          </p:cNvPr>
          <p:cNvSpPr/>
          <p:nvPr/>
        </p:nvSpPr>
        <p:spPr>
          <a:xfrm>
            <a:off x="1354530" y="7410492"/>
            <a:ext cx="5206805" cy="1386662"/>
          </a:xfrm>
          <a:prstGeom prst="rect">
            <a:avLst/>
          </a:prstGeom>
          <a:noFill/>
        </p:spPr>
        <p:txBody>
          <a:bodyPr wrap="square">
            <a:spAutoFit/>
            <a:scene3d>
              <a:camera prst="orthographicFront"/>
              <a:lightRig rig="threePt" dir="t"/>
            </a:scene3d>
            <a:sp3d contourW="12700"/>
          </a:bodyPr>
          <a:lstStyle/>
          <a:p>
            <a:pPr lvl="0" defTabSz="457200">
              <a:lnSpc>
                <a:spcPct val="120000"/>
              </a:lnSpc>
              <a:defRPr/>
            </a:pP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BUS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là</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tầng</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chịu</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trách</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nhiệm</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xử</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lý</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logic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nghiệp</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vụ</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của</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ứng</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dụng</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Nó</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kết</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nối</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giữa</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DAL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và</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tầng</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giao</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diện</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(UI)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hoặc</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các</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dịch</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vụ</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khác</a:t>
            </a:r>
            <a:r>
              <a:rPr lang="en-US" dirty="0">
                <a:solidFill>
                  <a:schemeClr val="tx1"/>
                </a:solidFill>
                <a:latin typeface="Verdana" panose="020B0604030504040204" pitchFamily="34" charset="0"/>
                <a:ea typeface="Verdana" panose="020B0604030504040204" pitchFamily="34" charset="0"/>
                <a:cs typeface="Times New Roman" panose="02020603050405020304" pitchFamily="18" charset="0"/>
              </a:rPr>
              <a:t>.</a:t>
            </a:r>
            <a:endParaRPr kumimoji="0" lang="zh-CN" altLang="en-US" b="0" i="0" u="none" strike="noStrike" kern="120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24" name="矩形 31">
            <a:extLst>
              <a:ext uri="{FF2B5EF4-FFF2-40B4-BE49-F238E27FC236}">
                <a16:creationId xmlns:a16="http://schemas.microsoft.com/office/drawing/2014/main" id="{70C15AFF-8F11-D550-1E94-5C3C67423D27}"/>
              </a:ext>
            </a:extLst>
          </p:cNvPr>
          <p:cNvSpPr/>
          <p:nvPr/>
        </p:nvSpPr>
        <p:spPr>
          <a:xfrm>
            <a:off x="1351766" y="6954983"/>
            <a:ext cx="5436384" cy="455509"/>
          </a:xfrm>
          <a:prstGeom prst="rect">
            <a:avLst/>
          </a:prstGeom>
          <a:noFill/>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kumimoji="0" lang="en-US" altLang="zh-CN" sz="2200" b="1" i="0" u="none" strike="noStrike" kern="1200" cap="none" spc="0" normalizeH="0" noProof="0" dirty="0">
                <a:ln>
                  <a:noFill/>
                </a:ln>
                <a:solidFill>
                  <a:schemeClr val="tx1"/>
                </a:solidFill>
                <a:effectLst/>
                <a:uLnTx/>
                <a:uFillTx/>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BUS ( Business Logic Layer)</a:t>
            </a:r>
            <a:endParaRPr kumimoji="0" lang="zh-CN" altLang="en-US" sz="2200" b="1" i="0" u="none" strike="noStrike" kern="120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25" name="矩形 30">
            <a:extLst>
              <a:ext uri="{FF2B5EF4-FFF2-40B4-BE49-F238E27FC236}">
                <a16:creationId xmlns:a16="http://schemas.microsoft.com/office/drawing/2014/main" id="{8951F509-2F57-411D-B046-4F27773AC472}"/>
              </a:ext>
            </a:extLst>
          </p:cNvPr>
          <p:cNvSpPr/>
          <p:nvPr/>
        </p:nvSpPr>
        <p:spPr>
          <a:xfrm>
            <a:off x="1357913" y="5247647"/>
            <a:ext cx="4789034" cy="1724126"/>
          </a:xfrm>
          <a:prstGeom prst="rect">
            <a:avLst/>
          </a:prstGeom>
          <a:noFill/>
        </p:spPr>
        <p:txBody>
          <a:bodyPr wrap="square">
            <a:spAutoFit/>
            <a:scene3d>
              <a:camera prst="orthographicFront"/>
              <a:lightRig rig="threePt" dir="t"/>
            </a:scene3d>
            <a:sp3d contourW="12700"/>
          </a:bodyPr>
          <a:lstStyle/>
          <a:p>
            <a:pPr lvl="0" defTabSz="457200">
              <a:lnSpc>
                <a:spcPct val="120000"/>
              </a:lnSpc>
              <a:defRPr/>
            </a:pPr>
            <a:r>
              <a:rPr lang="vi-VN" dirty="0">
                <a:solidFill>
                  <a:schemeClr val="tx1"/>
                </a:solidFill>
                <a:latin typeface="Verdana" panose="020B0604030504040204" pitchFamily="34" charset="0"/>
                <a:ea typeface="Verdana" panose="020B0604030504040204" pitchFamily="34" charset="0"/>
                <a:cs typeface="Times New Roman" panose="02020603050405020304" pitchFamily="18" charset="0"/>
              </a:rPr>
              <a:t>DAL là tầng chịu trách nhiệm truy cập vào cơ sở dữ liệu hoặc các nguồn dữ liệu khác. Nó chứa các phương thức để thực hiện các thao tác CRUD (Create, Read, Update, Delete</a:t>
            </a:r>
            <a:r>
              <a:rPr lang="vi-VN" dirty="0">
                <a:solidFill>
                  <a:schemeClr val="tx1"/>
                </a:solidFill>
                <a:latin typeface="Verdana" panose="020B0604030504040204" pitchFamily="34" charset="0"/>
                <a:ea typeface="Verdana" panose="020B0604030504040204" pitchFamily="34" charset="0"/>
              </a:rPr>
              <a:t>).</a:t>
            </a:r>
            <a:r>
              <a:rPr lang="en-US" dirty="0">
                <a:solidFill>
                  <a:schemeClr val="tx1"/>
                </a:solidFill>
                <a:latin typeface="Times New Roman" panose="02020603050405020304" pitchFamily="18" charset="0"/>
                <a:cs typeface="Times New Roman" panose="02020603050405020304" pitchFamily="18" charset="0"/>
              </a:rPr>
              <a:t>.</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pic>
        <p:nvPicPr>
          <p:cNvPr id="29" name="Hình ảnh 28">
            <a:extLst>
              <a:ext uri="{FF2B5EF4-FFF2-40B4-BE49-F238E27FC236}">
                <a16:creationId xmlns:a16="http://schemas.microsoft.com/office/drawing/2014/main" id="{D536B80B-7263-FE49-B386-1F8389546793}"/>
              </a:ext>
            </a:extLst>
          </p:cNvPr>
          <p:cNvPicPr>
            <a:picLocks noChangeAspect="1"/>
          </p:cNvPicPr>
          <p:nvPr/>
        </p:nvPicPr>
        <p:blipFill>
          <a:blip r:embed="rId2"/>
          <a:stretch>
            <a:fillRect/>
          </a:stretch>
        </p:blipFill>
        <p:spPr>
          <a:xfrm>
            <a:off x="10153066" y="2545422"/>
            <a:ext cx="2959263" cy="5701018"/>
          </a:xfrm>
          <a:prstGeom prst="rect">
            <a:avLst/>
          </a:prstGeom>
        </p:spPr>
      </p:pic>
      <p:pic>
        <p:nvPicPr>
          <p:cNvPr id="31" name="Hình ảnh 30">
            <a:extLst>
              <a:ext uri="{FF2B5EF4-FFF2-40B4-BE49-F238E27FC236}">
                <a16:creationId xmlns:a16="http://schemas.microsoft.com/office/drawing/2014/main" id="{E64D0DC1-E60D-1921-AE52-57A4049D6950}"/>
              </a:ext>
            </a:extLst>
          </p:cNvPr>
          <p:cNvPicPr>
            <a:picLocks noChangeAspect="1"/>
          </p:cNvPicPr>
          <p:nvPr/>
        </p:nvPicPr>
        <p:blipFill>
          <a:blip r:embed="rId3"/>
          <a:stretch>
            <a:fillRect/>
          </a:stretch>
        </p:blipFill>
        <p:spPr>
          <a:xfrm>
            <a:off x="6905156" y="2545422"/>
            <a:ext cx="2904090" cy="5728627"/>
          </a:xfrm>
          <a:prstGeom prst="rect">
            <a:avLst/>
          </a:prstGeom>
        </p:spPr>
      </p:pic>
      <p:pic>
        <p:nvPicPr>
          <p:cNvPr id="33" name="Hình ảnh 32">
            <a:extLst>
              <a:ext uri="{FF2B5EF4-FFF2-40B4-BE49-F238E27FC236}">
                <a16:creationId xmlns:a16="http://schemas.microsoft.com/office/drawing/2014/main" id="{AAF9DA85-0645-7497-2BAC-4F4C175D045F}"/>
              </a:ext>
            </a:extLst>
          </p:cNvPr>
          <p:cNvPicPr>
            <a:picLocks noChangeAspect="1"/>
          </p:cNvPicPr>
          <p:nvPr/>
        </p:nvPicPr>
        <p:blipFill>
          <a:blip r:embed="rId4"/>
          <a:stretch>
            <a:fillRect/>
          </a:stretch>
        </p:blipFill>
        <p:spPr>
          <a:xfrm>
            <a:off x="13456148" y="2577743"/>
            <a:ext cx="2857002" cy="5668697"/>
          </a:xfrm>
          <a:prstGeom prst="rect">
            <a:avLst/>
          </a:prstGeom>
        </p:spPr>
      </p:pic>
      <p:sp>
        <p:nvSpPr>
          <p:cNvPr id="34" name="文本框 37">
            <a:extLst>
              <a:ext uri="{FF2B5EF4-FFF2-40B4-BE49-F238E27FC236}">
                <a16:creationId xmlns:a16="http://schemas.microsoft.com/office/drawing/2014/main" id="{68B1C314-B26A-59E6-A664-937DE6CE5E3F}"/>
              </a:ext>
            </a:extLst>
          </p:cNvPr>
          <p:cNvSpPr txBox="1"/>
          <p:nvPr/>
        </p:nvSpPr>
        <p:spPr>
          <a:xfrm>
            <a:off x="7801472" y="1993184"/>
            <a:ext cx="909177" cy="492420"/>
          </a:xfrm>
          <a:prstGeom prst="rect">
            <a:avLst/>
          </a:prstGeom>
          <a:noFill/>
        </p:spPr>
        <p:txBody>
          <a:bodyPr wrap="none" lIns="91417" tIns="45709" rIns="91417" bIns="45709" rtlCol="0">
            <a:spAutoFit/>
          </a:bodyPr>
          <a:lstStyle/>
          <a:p>
            <a:pPr lvl="0" defTabSz="914492">
              <a:defRPr/>
            </a:pPr>
            <a:r>
              <a:rPr lang="en-US" altLang="zh-CN" sz="26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DTO</a:t>
            </a:r>
            <a:endParaRPr kumimoji="0" lang="zh-CN" altLang="en-US" sz="2600" b="0" i="0" u="none" strike="noStrike" kern="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35" name="文本框 37">
            <a:extLst>
              <a:ext uri="{FF2B5EF4-FFF2-40B4-BE49-F238E27FC236}">
                <a16:creationId xmlns:a16="http://schemas.microsoft.com/office/drawing/2014/main" id="{386C69A9-2CD0-7BCF-111B-F883B22144AA}"/>
              </a:ext>
            </a:extLst>
          </p:cNvPr>
          <p:cNvSpPr txBox="1"/>
          <p:nvPr/>
        </p:nvSpPr>
        <p:spPr>
          <a:xfrm>
            <a:off x="14331950" y="1993184"/>
            <a:ext cx="885132" cy="492420"/>
          </a:xfrm>
          <a:prstGeom prst="rect">
            <a:avLst/>
          </a:prstGeom>
          <a:noFill/>
        </p:spPr>
        <p:txBody>
          <a:bodyPr wrap="none" lIns="91417" tIns="45709" rIns="91417" bIns="45709" rtlCol="0">
            <a:spAutoFit/>
          </a:bodyPr>
          <a:lstStyle/>
          <a:p>
            <a:pPr lvl="0" defTabSz="914492">
              <a:defRPr/>
            </a:pPr>
            <a:r>
              <a:rPr lang="en-US" altLang="zh-CN" sz="2600" kern="0" noProof="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BUS</a:t>
            </a:r>
            <a:endParaRPr kumimoji="0" lang="zh-CN" altLang="en-US" sz="2600" b="0" i="0" u="none" strike="noStrike" kern="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36" name="文本框 37">
            <a:extLst>
              <a:ext uri="{FF2B5EF4-FFF2-40B4-BE49-F238E27FC236}">
                <a16:creationId xmlns:a16="http://schemas.microsoft.com/office/drawing/2014/main" id="{27A60A23-20FC-D393-CF3B-5DE925C100F4}"/>
              </a:ext>
            </a:extLst>
          </p:cNvPr>
          <p:cNvSpPr txBox="1"/>
          <p:nvPr/>
        </p:nvSpPr>
        <p:spPr>
          <a:xfrm>
            <a:off x="11205359" y="1993184"/>
            <a:ext cx="854675" cy="492420"/>
          </a:xfrm>
          <a:prstGeom prst="rect">
            <a:avLst/>
          </a:prstGeom>
          <a:noFill/>
        </p:spPr>
        <p:txBody>
          <a:bodyPr wrap="none" lIns="91417" tIns="45709" rIns="91417" bIns="45709" rtlCol="0">
            <a:spAutoFit/>
          </a:bodyPr>
          <a:lstStyle/>
          <a:p>
            <a:pPr lvl="0" defTabSz="914492">
              <a:defRPr/>
            </a:pPr>
            <a:r>
              <a:rPr lang="en-US" altLang="zh-CN" sz="26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DAL</a:t>
            </a:r>
            <a:endParaRPr kumimoji="0" lang="zh-CN" altLang="en-US" sz="2600" b="0" i="0" u="none" strike="noStrike" kern="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a:extLst>
              <a:ext uri="{FF2B5EF4-FFF2-40B4-BE49-F238E27FC236}">
                <a16:creationId xmlns:a16="http://schemas.microsoft.com/office/drawing/2014/main" id="{8DF207A4-973B-8C04-E0FC-6A6F58053C45}"/>
              </a:ext>
            </a:extLst>
          </p:cNvPr>
          <p:cNvGrpSpPr/>
          <p:nvPr/>
        </p:nvGrpSpPr>
        <p:grpSpPr>
          <a:xfrm>
            <a:off x="0" y="1339850"/>
            <a:ext cx="4979808" cy="550792"/>
            <a:chOff x="0" y="294128"/>
            <a:chExt cx="4795606" cy="471488"/>
          </a:xfrm>
        </p:grpSpPr>
        <p:sp>
          <p:nvSpPr>
            <p:cNvPr id="3" name="文本框 37">
              <a:extLst>
                <a:ext uri="{FF2B5EF4-FFF2-40B4-BE49-F238E27FC236}">
                  <a16:creationId xmlns:a16="http://schemas.microsoft.com/office/drawing/2014/main" id="{FDA5C6F7-5636-EAE1-7D56-1E1388B70A6B}"/>
                </a:ext>
              </a:extLst>
            </p:cNvPr>
            <p:cNvSpPr txBox="1"/>
            <p:nvPr/>
          </p:nvSpPr>
          <p:spPr>
            <a:xfrm>
              <a:off x="1274144" y="299051"/>
              <a:ext cx="3521462" cy="447867"/>
            </a:xfrm>
            <a:prstGeom prst="rect">
              <a:avLst/>
            </a:prstGeom>
            <a:noFill/>
          </p:spPr>
          <p:txBody>
            <a:bodyPr wrap="none" lIns="91417" tIns="45709" rIns="91417" bIns="45709" rtlCol="0">
              <a:spAutoFit/>
            </a:bodyPr>
            <a:lstStyle/>
            <a:p>
              <a:pPr lvl="0" defTabSz="914492">
                <a:defRPr/>
              </a:pP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Mô</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hình</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3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phân</a:t>
              </a:r>
              <a:r>
                <a:rPr lang="en-US" altLang="zh-CN" sz="2800" kern="0" dirty="0">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sz="2800" kern="0" dirty="0" err="1">
                  <a:solidFill>
                    <a:schemeClr val="tx1"/>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endParaRPr kumimoji="0" lang="zh-CN" altLang="en-US" sz="2800" b="0" i="0" u="none" strike="noStrike" kern="0" cap="none" spc="0" normalizeH="0" baseline="0" noProof="0" dirty="0">
                <a:ln>
                  <a:noFill/>
                </a:ln>
                <a:solidFill>
                  <a:schemeClr val="tx1"/>
                </a:solidFill>
                <a:effectLst/>
                <a:uLnTx/>
                <a:uFillTx/>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4" name="五边形 2">
              <a:extLst>
                <a:ext uri="{FF2B5EF4-FFF2-40B4-BE49-F238E27FC236}">
                  <a16:creationId xmlns:a16="http://schemas.microsoft.com/office/drawing/2014/main" id="{D005B254-1B22-0F70-60F2-96C4EAF67078}"/>
                </a:ext>
              </a:extLst>
            </p:cNvPr>
            <p:cNvSpPr>
              <a:spLocks noChangeArrowheads="1"/>
            </p:cNvSpPr>
            <p:nvPr/>
          </p:nvSpPr>
          <p:spPr bwMode="auto">
            <a:xfrm>
              <a:off x="0" y="294128"/>
              <a:ext cx="698227" cy="471488"/>
            </a:xfrm>
            <a:prstGeom prst="homePlate">
              <a:avLst>
                <a:gd name="adj" fmla="val 4990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5" name="燕尾形 8">
              <a:extLst>
                <a:ext uri="{FF2B5EF4-FFF2-40B4-BE49-F238E27FC236}">
                  <a16:creationId xmlns:a16="http://schemas.microsoft.com/office/drawing/2014/main" id="{900EBC31-C1F0-E2BF-CC34-DAA1F07167B4}"/>
                </a:ext>
              </a:extLst>
            </p:cNvPr>
            <p:cNvSpPr>
              <a:spLocks noChangeArrowheads="1"/>
            </p:cNvSpPr>
            <p:nvPr/>
          </p:nvSpPr>
          <p:spPr bwMode="auto">
            <a:xfrm>
              <a:off x="566516" y="294128"/>
              <a:ext cx="431632" cy="471488"/>
            </a:xfrm>
            <a:prstGeom prst="chevron">
              <a:avLst>
                <a:gd name="adj" fmla="val 50000"/>
              </a:avLst>
            </a:prstGeom>
            <a:solidFill>
              <a:schemeClr val="tx1"/>
            </a:solidFill>
            <a:ln>
              <a:solidFill>
                <a:schemeClr val="tx1"/>
              </a:solidFill>
            </a:ln>
          </p:spPr>
          <p:txBody>
            <a:bodyPr lIns="91400" tIns="45700" rIns="91400" bIns="45700"/>
            <a:lstStyle/>
            <a:p>
              <a:endParaRPr lang="zh-CN" altLang="en-US">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grpSp>
      <p:pic>
        <p:nvPicPr>
          <p:cNvPr id="6" name="Picture 7">
            <a:extLst>
              <a:ext uri="{FF2B5EF4-FFF2-40B4-BE49-F238E27FC236}">
                <a16:creationId xmlns:a16="http://schemas.microsoft.com/office/drawing/2014/main" id="{7C719AD8-300B-0B64-53C9-28E82B2D87B3}"/>
              </a:ext>
            </a:extLst>
          </p:cNvPr>
          <p:cNvPicPr>
            <a:picLocks noChangeAspect="1"/>
          </p:cNvPicPr>
          <p:nvPr/>
        </p:nvPicPr>
        <p:blipFill>
          <a:blip r:embed="rId2"/>
          <a:stretch>
            <a:fillRect/>
          </a:stretch>
        </p:blipFill>
        <p:spPr>
          <a:xfrm>
            <a:off x="559121" y="2178049"/>
            <a:ext cx="4474129" cy="2698955"/>
          </a:xfrm>
          <a:prstGeom prst="rect">
            <a:avLst/>
          </a:prstGeom>
        </p:spPr>
      </p:pic>
      <p:pic>
        <p:nvPicPr>
          <p:cNvPr id="7" name="Picture 11">
            <a:extLst>
              <a:ext uri="{FF2B5EF4-FFF2-40B4-BE49-F238E27FC236}">
                <a16:creationId xmlns:a16="http://schemas.microsoft.com/office/drawing/2014/main" id="{8EFD2481-5D2B-1B1A-E2CB-6856EFF65E8B}"/>
              </a:ext>
            </a:extLst>
          </p:cNvPr>
          <p:cNvPicPr>
            <a:picLocks noChangeAspect="1"/>
          </p:cNvPicPr>
          <p:nvPr/>
        </p:nvPicPr>
        <p:blipFill>
          <a:blip r:embed="rId3"/>
          <a:stretch>
            <a:fillRect/>
          </a:stretch>
        </p:blipFill>
        <p:spPr>
          <a:xfrm>
            <a:off x="5645150" y="2202834"/>
            <a:ext cx="4958289" cy="2674170"/>
          </a:xfrm>
          <a:prstGeom prst="rect">
            <a:avLst/>
          </a:prstGeom>
        </p:spPr>
      </p:pic>
      <p:pic>
        <p:nvPicPr>
          <p:cNvPr id="8" name="Picture 34">
            <a:extLst>
              <a:ext uri="{FF2B5EF4-FFF2-40B4-BE49-F238E27FC236}">
                <a16:creationId xmlns:a16="http://schemas.microsoft.com/office/drawing/2014/main" id="{CDA8F364-A6E2-438F-FF50-2E4D2DE44CD9}"/>
              </a:ext>
            </a:extLst>
          </p:cNvPr>
          <p:cNvPicPr>
            <a:picLocks noChangeAspect="1"/>
          </p:cNvPicPr>
          <p:nvPr/>
        </p:nvPicPr>
        <p:blipFill>
          <a:blip r:embed="rId4"/>
          <a:stretch>
            <a:fillRect/>
          </a:stretch>
        </p:blipFill>
        <p:spPr>
          <a:xfrm>
            <a:off x="11215339" y="2178049"/>
            <a:ext cx="5353168" cy="2674170"/>
          </a:xfrm>
          <a:prstGeom prst="rect">
            <a:avLst/>
          </a:prstGeom>
        </p:spPr>
      </p:pic>
      <p:grpSp>
        <p:nvGrpSpPr>
          <p:cNvPr id="29" name="组合 5">
            <a:extLst>
              <a:ext uri="{FF2B5EF4-FFF2-40B4-BE49-F238E27FC236}">
                <a16:creationId xmlns:a16="http://schemas.microsoft.com/office/drawing/2014/main" id="{337013F8-D7BF-336D-BA5C-A9A7532E3BB9}"/>
              </a:ext>
            </a:extLst>
          </p:cNvPr>
          <p:cNvGrpSpPr/>
          <p:nvPr/>
        </p:nvGrpSpPr>
        <p:grpSpPr>
          <a:xfrm>
            <a:off x="725046" y="5186254"/>
            <a:ext cx="15565585" cy="2642856"/>
            <a:chOff x="425624" y="2587908"/>
            <a:chExt cx="11869328" cy="2892809"/>
          </a:xfrm>
        </p:grpSpPr>
        <p:sp>
          <p:nvSpPr>
            <p:cNvPr id="35" name="文本框 28">
              <a:extLst>
                <a:ext uri="{FF2B5EF4-FFF2-40B4-BE49-F238E27FC236}">
                  <a16:creationId xmlns:a16="http://schemas.microsoft.com/office/drawing/2014/main" id="{D2972113-CB72-88C1-B584-41A393ED249A}"/>
                </a:ext>
              </a:extLst>
            </p:cNvPr>
            <p:cNvSpPr txBox="1">
              <a:spLocks noChangeArrowheads="1"/>
            </p:cNvSpPr>
            <p:nvPr/>
          </p:nvSpPr>
          <p:spPr bwMode="auto">
            <a:xfrm>
              <a:off x="1485753" y="2713229"/>
              <a:ext cx="1255712" cy="4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1800" dirty="0" err="1">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lang="en-US" altLang="zh-CN" sz="1800" dirty="0">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DTO</a:t>
              </a:r>
              <a:endParaRPr lang="zh-CN" altLang="en-US" sz="1800" dirty="0">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36" name="文本框 34">
              <a:extLst>
                <a:ext uri="{FF2B5EF4-FFF2-40B4-BE49-F238E27FC236}">
                  <a16:creationId xmlns:a16="http://schemas.microsoft.com/office/drawing/2014/main" id="{C7E38036-D70C-73F2-80AA-6ACD8D6971E2}"/>
                </a:ext>
              </a:extLst>
            </p:cNvPr>
            <p:cNvSpPr txBox="1">
              <a:spLocks noChangeArrowheads="1"/>
            </p:cNvSpPr>
            <p:nvPr/>
          </p:nvSpPr>
          <p:spPr bwMode="auto">
            <a:xfrm>
              <a:off x="473088" y="3017923"/>
              <a:ext cx="2522537" cy="37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defTabSz="866262">
                <a:lnSpc>
                  <a:spcPct val="120000"/>
                </a:lnSpc>
                <a:defRPr/>
              </a:pPr>
              <a:endParaRPr lang="zh-CN" altLang="en-US" sz="1400" dirty="0">
                <a:solidFill>
                  <a:schemeClr val="bg1"/>
                </a:solidFill>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37" name="文本框 35">
              <a:extLst>
                <a:ext uri="{FF2B5EF4-FFF2-40B4-BE49-F238E27FC236}">
                  <a16:creationId xmlns:a16="http://schemas.microsoft.com/office/drawing/2014/main" id="{5A8CDEAA-D2BC-6A64-F2E9-B033EAA3D9BD}"/>
                </a:ext>
              </a:extLst>
            </p:cNvPr>
            <p:cNvSpPr txBox="1">
              <a:spLocks noChangeArrowheads="1"/>
            </p:cNvSpPr>
            <p:nvPr/>
          </p:nvSpPr>
          <p:spPr bwMode="auto">
            <a:xfrm>
              <a:off x="10121722" y="2587908"/>
              <a:ext cx="1255713" cy="4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1800" dirty="0" err="1">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lang="en-US" altLang="zh-CN" sz="1800" dirty="0">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BUS</a:t>
              </a:r>
              <a:endParaRPr lang="zh-CN" altLang="en-US" sz="1800" dirty="0">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38" name="文本框 36">
              <a:extLst>
                <a:ext uri="{FF2B5EF4-FFF2-40B4-BE49-F238E27FC236}">
                  <a16:creationId xmlns:a16="http://schemas.microsoft.com/office/drawing/2014/main" id="{80F6EB58-F2C5-95FA-6F74-8032B602E4E2}"/>
                </a:ext>
              </a:extLst>
            </p:cNvPr>
            <p:cNvSpPr txBox="1">
              <a:spLocks noChangeArrowheads="1"/>
            </p:cNvSpPr>
            <p:nvPr/>
          </p:nvSpPr>
          <p:spPr bwMode="auto">
            <a:xfrm>
              <a:off x="9285523" y="3154587"/>
              <a:ext cx="2677968" cy="71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algn="ctr" defTabSz="866262">
                <a:lnSpc>
                  <a:spcPct val="120000"/>
                </a:lnSpc>
                <a:defRPr/>
              </a:pPr>
              <a:r>
                <a:rPr lang="en-US" sz="1600" dirty="0" err="1">
                  <a:latin typeface="Verdana" panose="020B0604030504040204" pitchFamily="34" charset="0"/>
                  <a:ea typeface="Verdana" panose="020B0604030504040204" pitchFamily="34" charset="0"/>
                  <a:cs typeface="Times New Roman" panose="02020603050405020304" pitchFamily="18" charset="0"/>
                </a:rPr>
                <a:t>kết</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nối</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giữa</a:t>
              </a:r>
              <a:r>
                <a:rPr lang="en-US" sz="1600" dirty="0">
                  <a:latin typeface="Verdana" panose="020B0604030504040204" pitchFamily="34" charset="0"/>
                  <a:ea typeface="Verdana" panose="020B0604030504040204" pitchFamily="34" charset="0"/>
                  <a:cs typeface="Times New Roman" panose="02020603050405020304" pitchFamily="18" charset="0"/>
                </a:rPr>
                <a:t> DAL </a:t>
              </a:r>
              <a:r>
                <a:rPr lang="en-US" sz="1600" dirty="0" err="1">
                  <a:latin typeface="Verdana" panose="020B0604030504040204" pitchFamily="34" charset="0"/>
                  <a:ea typeface="Verdana" panose="020B0604030504040204" pitchFamily="34" charset="0"/>
                  <a:cs typeface="Times New Roman" panose="02020603050405020304" pitchFamily="18" charset="0"/>
                </a:rPr>
                <a:t>và</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tầng</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giao</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diện</a:t>
              </a:r>
              <a:r>
                <a:rPr lang="en-US" sz="1600" dirty="0">
                  <a:latin typeface="Verdana" panose="020B0604030504040204" pitchFamily="34" charset="0"/>
                  <a:ea typeface="Verdana" panose="020B0604030504040204" pitchFamily="34" charset="0"/>
                  <a:cs typeface="Times New Roman" panose="02020603050405020304" pitchFamily="18" charset="0"/>
                </a:rPr>
                <a:t> (UI) </a:t>
              </a:r>
              <a:r>
                <a:rPr lang="en-US" sz="1600" dirty="0" err="1">
                  <a:latin typeface="Verdana" panose="020B0604030504040204" pitchFamily="34" charset="0"/>
                  <a:ea typeface="Verdana" panose="020B0604030504040204" pitchFamily="34" charset="0"/>
                  <a:cs typeface="Times New Roman" panose="02020603050405020304" pitchFamily="18" charset="0"/>
                </a:rPr>
                <a:t>hoặc</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các</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dịch</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vụ</a:t>
              </a:r>
              <a:r>
                <a:rPr lang="en-US" sz="1600" dirty="0">
                  <a:latin typeface="Verdana" panose="020B0604030504040204" pitchFamily="34" charset="0"/>
                  <a:ea typeface="Verdana" panose="020B0604030504040204" pitchFamily="34" charset="0"/>
                  <a:cs typeface="Times New Roman" panose="02020603050405020304" pitchFamily="18" charset="0"/>
                </a:rPr>
                <a:t> </a:t>
              </a:r>
              <a:r>
                <a:rPr lang="en-US" sz="1600" dirty="0" err="1">
                  <a:latin typeface="Verdana" panose="020B0604030504040204" pitchFamily="34" charset="0"/>
                  <a:ea typeface="Verdana" panose="020B0604030504040204" pitchFamily="34" charset="0"/>
                  <a:cs typeface="Times New Roman" panose="02020603050405020304" pitchFamily="18" charset="0"/>
                </a:rPr>
                <a:t>khác</a:t>
              </a:r>
              <a:r>
                <a:rPr lang="en-US" sz="1600" dirty="0">
                  <a:latin typeface="Verdana" panose="020B0604030504040204" pitchFamily="34" charset="0"/>
                  <a:ea typeface="Verdana" panose="020B0604030504040204" pitchFamily="34" charset="0"/>
                  <a:cs typeface="Times New Roman" panose="02020603050405020304" pitchFamily="18" charset="0"/>
                </a:rPr>
                <a:t>.</a:t>
              </a:r>
              <a:endParaRPr lang="zh-CN" altLang="en-US" sz="1600" dirty="0">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40" name="矩形 47">
              <a:extLst>
                <a:ext uri="{FF2B5EF4-FFF2-40B4-BE49-F238E27FC236}">
                  <a16:creationId xmlns:a16="http://schemas.microsoft.com/office/drawing/2014/main" id="{724531EE-6F5C-DEEF-D167-C9C7CDDB1102}"/>
                </a:ext>
              </a:extLst>
            </p:cNvPr>
            <p:cNvSpPr>
              <a:spLocks noChangeArrowheads="1"/>
            </p:cNvSpPr>
            <p:nvPr/>
          </p:nvSpPr>
          <p:spPr bwMode="auto">
            <a:xfrm>
              <a:off x="425624" y="4629186"/>
              <a:ext cx="3395097" cy="4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866262">
                <a:lnSpc>
                  <a:spcPct val="120000"/>
                </a:lnSpc>
                <a:defRPr/>
              </a:pP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Chứa</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các</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đối</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tượng</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của</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phần</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mềm</a:t>
              </a:r>
              <a:endParaRPr lang="zh-CN" altLang="en-US" dirty="0">
                <a:solidFill>
                  <a:schemeClr val="tx1">
                    <a:lumMod val="75000"/>
                  </a:schemeClr>
                </a:solidFill>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41" name="矩形 48">
              <a:extLst>
                <a:ext uri="{FF2B5EF4-FFF2-40B4-BE49-F238E27FC236}">
                  <a16:creationId xmlns:a16="http://schemas.microsoft.com/office/drawing/2014/main" id="{EF5ABCE1-B91F-BAC0-96FC-157E4B429C8B}"/>
                </a:ext>
              </a:extLst>
            </p:cNvPr>
            <p:cNvSpPr>
              <a:spLocks noChangeArrowheads="1"/>
            </p:cNvSpPr>
            <p:nvPr/>
          </p:nvSpPr>
          <p:spPr bwMode="auto">
            <a:xfrm>
              <a:off x="4449432" y="4629186"/>
              <a:ext cx="3234490" cy="42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866262">
                <a:lnSpc>
                  <a:spcPct val="120000"/>
                </a:lnSpc>
                <a:defRPr/>
              </a:pP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Kết</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nối</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CSDL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và</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tạo</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phương</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thức</a:t>
              </a:r>
              <a:endParaRPr lang="zh-CN" altLang="en-US" dirty="0">
                <a:solidFill>
                  <a:schemeClr val="tx1">
                    <a:lumMod val="75000"/>
                  </a:schemeClr>
                </a:solidFill>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42" name="矩形 49">
              <a:extLst>
                <a:ext uri="{FF2B5EF4-FFF2-40B4-BE49-F238E27FC236}">
                  <a16:creationId xmlns:a16="http://schemas.microsoft.com/office/drawing/2014/main" id="{E7BE42FA-CC36-6ECF-AB52-560DF61AB785}"/>
                </a:ext>
              </a:extLst>
            </p:cNvPr>
            <p:cNvSpPr>
              <a:spLocks noChangeArrowheads="1"/>
            </p:cNvSpPr>
            <p:nvPr/>
          </p:nvSpPr>
          <p:spPr bwMode="auto">
            <a:xfrm>
              <a:off x="9204204" y="4690581"/>
              <a:ext cx="3090748" cy="79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866262">
                <a:lnSpc>
                  <a:spcPct val="120000"/>
                </a:lnSpc>
                <a:defRPr/>
              </a:pP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Gọi</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lại</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các</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phương</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thức</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của</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DAL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đến</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giao</a:t>
              </a:r>
              <a:r>
                <a:rPr lang="en-US" altLang="zh-CN" dirty="0">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a:t>
              </a:r>
              <a:r>
                <a:rPr lang="en-US" altLang="zh-CN" dirty="0" err="1">
                  <a:solidFill>
                    <a:schemeClr val="tx1">
                      <a:lumMod val="75000"/>
                    </a:schemeClr>
                  </a:solidFill>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diện</a:t>
              </a:r>
              <a:endParaRPr lang="zh-CN" altLang="en-US" dirty="0">
                <a:solidFill>
                  <a:schemeClr val="tx1">
                    <a:lumMod val="75000"/>
                  </a:schemeClr>
                </a:solidFill>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cxnSp>
          <p:nvCxnSpPr>
            <p:cNvPr id="43" name="曲线连接符 52">
              <a:extLst>
                <a:ext uri="{FF2B5EF4-FFF2-40B4-BE49-F238E27FC236}">
                  <a16:creationId xmlns:a16="http://schemas.microsoft.com/office/drawing/2014/main" id="{2700C23A-F6E0-086C-7995-57FC1099F6BB}"/>
                </a:ext>
              </a:extLst>
            </p:cNvPr>
            <p:cNvCxnSpPr>
              <a:cxnSpLocks noChangeShapeType="1"/>
            </p:cNvCxnSpPr>
            <p:nvPr/>
          </p:nvCxnSpPr>
          <p:spPr bwMode="auto">
            <a:xfrm rot="5400000">
              <a:off x="1471583" y="4034550"/>
              <a:ext cx="687320" cy="379400"/>
            </a:xfrm>
            <a:prstGeom prst="curvedConnector3">
              <a:avLst>
                <a:gd name="adj1" fmla="val 50000"/>
              </a:avLst>
            </a:prstGeom>
            <a:noFill/>
            <a:ln w="6350">
              <a:solidFill>
                <a:srgbClr val="7F7F7F"/>
              </a:solidFill>
              <a:prstDash val="sysDash"/>
              <a:round/>
              <a:headEnd/>
              <a:tailEnd type="triangle" w="med" len="med"/>
            </a:ln>
            <a:extLst>
              <a:ext uri="{909E8E84-426E-40DD-AFC4-6F175D3DCCD1}">
                <a14:hiddenFill xmlns:a14="http://schemas.microsoft.com/office/drawing/2010/main">
                  <a:noFill/>
                </a14:hiddenFill>
              </a:ext>
            </a:extLst>
          </p:spPr>
        </p:cxnSp>
        <p:sp>
          <p:nvSpPr>
            <p:cNvPr id="47" name="Line 15">
              <a:extLst>
                <a:ext uri="{FF2B5EF4-FFF2-40B4-BE49-F238E27FC236}">
                  <a16:creationId xmlns:a16="http://schemas.microsoft.com/office/drawing/2014/main" id="{AA1E87CC-F44A-F209-2723-9215E576EFC6}"/>
                </a:ext>
              </a:extLst>
            </p:cNvPr>
            <p:cNvSpPr>
              <a:spLocks noChangeShapeType="1"/>
            </p:cNvSpPr>
            <p:nvPr/>
          </p:nvSpPr>
          <p:spPr bwMode="auto">
            <a:xfrm>
              <a:off x="10285413" y="4441124"/>
              <a:ext cx="0" cy="0"/>
            </a:xfrm>
            <a:prstGeom prst="line">
              <a:avLst/>
            </a:prstGeom>
            <a:noFill/>
            <a:ln w="15875">
              <a:solidFill>
                <a:srgbClr val="449FDB"/>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grpSp>
      <p:sp>
        <p:nvSpPr>
          <p:cNvPr id="49" name="Rectangle 2">
            <a:extLst>
              <a:ext uri="{FF2B5EF4-FFF2-40B4-BE49-F238E27FC236}">
                <a16:creationId xmlns:a16="http://schemas.microsoft.com/office/drawing/2014/main" id="{AA0AB245-2E53-B0CD-7B8F-2850426F2723}"/>
              </a:ext>
            </a:extLst>
          </p:cNvPr>
          <p:cNvSpPr/>
          <p:nvPr/>
        </p:nvSpPr>
        <p:spPr>
          <a:xfrm>
            <a:off x="881697" y="5655902"/>
            <a:ext cx="4301545" cy="584775"/>
          </a:xfrm>
          <a:prstGeom prst="rect">
            <a:avLst/>
          </a:prstGeom>
        </p:spPr>
        <p:txBody>
          <a:bodyPr wrap="square">
            <a:spAutoFit/>
          </a:bodyPr>
          <a:lstStyle/>
          <a:p>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truyền</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dữ</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liệu</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giữa</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các</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phân</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lớp</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khác</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nhau</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trong</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ứng</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dụng</a:t>
            </a:r>
            <a:r>
              <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p:txBody>
      </p:sp>
      <p:sp>
        <p:nvSpPr>
          <p:cNvPr id="50" name="文本框 28">
            <a:extLst>
              <a:ext uri="{FF2B5EF4-FFF2-40B4-BE49-F238E27FC236}">
                <a16:creationId xmlns:a16="http://schemas.microsoft.com/office/drawing/2014/main" id="{1D5C6FD4-F420-349C-099D-B21271D10468}"/>
              </a:ext>
            </a:extLst>
          </p:cNvPr>
          <p:cNvSpPr txBox="1">
            <a:spLocks noChangeArrowheads="1"/>
          </p:cNvSpPr>
          <p:nvPr/>
        </p:nvSpPr>
        <p:spPr bwMode="auto">
          <a:xfrm>
            <a:off x="7503594" y="5300747"/>
            <a:ext cx="1646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1800" dirty="0" err="1">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Lớp</a:t>
            </a:r>
            <a:r>
              <a:rPr lang="en-US" altLang="zh-CN" sz="1800" dirty="0">
                <a:latin typeface="Verdana" panose="020B0604030504040204" pitchFamily="34" charset="0"/>
                <a:ea typeface="Verdana" panose="020B0604030504040204" pitchFamily="34" charset="0"/>
                <a:cs typeface="Times New Roman" panose="02020603050405020304" pitchFamily="18" charset="0"/>
                <a:sym typeface="Source Han Serif SC" panose="02020400000000000000" pitchFamily="18" charset="-122"/>
              </a:rPr>
              <a:t> DAL</a:t>
            </a:r>
            <a:endParaRPr lang="zh-CN" altLang="en-US" sz="1800" dirty="0">
              <a:latin typeface="Verdana" panose="020B0604030504040204" pitchFamily="34" charset="0"/>
              <a:ea typeface="Source Han Serif SC" panose="02020400000000000000" pitchFamily="18" charset="-122"/>
              <a:cs typeface="Times New Roman" panose="02020603050405020304" pitchFamily="18" charset="0"/>
              <a:sym typeface="Source Han Serif SC" panose="02020400000000000000" pitchFamily="18" charset="-122"/>
            </a:endParaRPr>
          </a:p>
        </p:txBody>
      </p:sp>
      <p:sp>
        <p:nvSpPr>
          <p:cNvPr id="51" name="Rectangle 3">
            <a:extLst>
              <a:ext uri="{FF2B5EF4-FFF2-40B4-BE49-F238E27FC236}">
                <a16:creationId xmlns:a16="http://schemas.microsoft.com/office/drawing/2014/main" id="{6CED95BB-262E-2285-97DE-57AEF5C8028D}"/>
              </a:ext>
            </a:extLst>
          </p:cNvPr>
          <p:cNvSpPr/>
          <p:nvPr/>
        </p:nvSpPr>
        <p:spPr>
          <a:xfrm>
            <a:off x="5847081" y="5774792"/>
            <a:ext cx="4816114" cy="584775"/>
          </a:xfrm>
          <a:prstGeom prst="rect">
            <a:avLst/>
          </a:prstGeom>
        </p:spPr>
        <p:txBody>
          <a:bodyPr wrap="square">
            <a:spAutoFit/>
          </a:bodyPr>
          <a:lstStyle/>
          <a:p>
            <a:r>
              <a:rPr lang="vi-VN"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chứa các phương thức để thực hiện các thao tác CRUD (</a:t>
            </a:r>
            <a:r>
              <a:rPr lang="vi-VN"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Create</a:t>
            </a:r>
            <a:r>
              <a:rPr lang="vi-VN"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vi-VN"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Read</a:t>
            </a:r>
            <a:r>
              <a:rPr lang="vi-VN"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vi-VN"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Update</a:t>
            </a:r>
            <a:r>
              <a:rPr lang="vi-VN"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vi-VN" sz="1600" dirty="0" err="1">
                <a:solidFill>
                  <a:schemeClr val="tx1"/>
                </a:solidFill>
                <a:latin typeface="Verdana" panose="020B0604030504040204" pitchFamily="34" charset="0"/>
                <a:ea typeface="Verdana" panose="020B0604030504040204" pitchFamily="34" charset="0"/>
                <a:cs typeface="Times New Roman" panose="02020603050405020304" pitchFamily="18" charset="0"/>
              </a:rPr>
              <a:t>Delete</a:t>
            </a:r>
            <a:r>
              <a:rPr lang="vi-VN" sz="1600" dirty="0">
                <a:solidFill>
                  <a:schemeClr val="tx1"/>
                </a:solidFill>
                <a:latin typeface="Verdana" panose="020B0604030504040204" pitchFamily="34" charset="0"/>
                <a:ea typeface="Verdana" panose="020B0604030504040204" pitchFamily="34" charset="0"/>
                <a:cs typeface="Times New Roman" panose="02020603050405020304" pitchFamily="18" charset="0"/>
              </a:rPr>
              <a:t>).</a:t>
            </a:r>
            <a:endParaRPr lang="en-US" sz="16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p:txBody>
      </p:sp>
      <p:cxnSp>
        <p:nvCxnSpPr>
          <p:cNvPr id="54" name="曲线连接符 52">
            <a:extLst>
              <a:ext uri="{FF2B5EF4-FFF2-40B4-BE49-F238E27FC236}">
                <a16:creationId xmlns:a16="http://schemas.microsoft.com/office/drawing/2014/main" id="{5A3F1750-5E5F-959D-2E67-D7047C5893FD}"/>
              </a:ext>
            </a:extLst>
          </p:cNvPr>
          <p:cNvCxnSpPr>
            <a:cxnSpLocks noChangeShapeType="1"/>
          </p:cNvCxnSpPr>
          <p:nvPr/>
        </p:nvCxnSpPr>
        <p:spPr bwMode="auto">
          <a:xfrm rot="5400000">
            <a:off x="7560052" y="6518930"/>
            <a:ext cx="627932" cy="497550"/>
          </a:xfrm>
          <a:prstGeom prst="curvedConnector3">
            <a:avLst>
              <a:gd name="adj1" fmla="val 50000"/>
            </a:avLst>
          </a:prstGeom>
          <a:noFill/>
          <a:ln w="6350">
            <a:solidFill>
              <a:srgbClr val="7F7F7F"/>
            </a:solidFill>
            <a:prstDash val="sysDash"/>
            <a:round/>
            <a:headEnd/>
            <a:tailEnd type="triangle" w="med" len="med"/>
          </a:ln>
          <a:extLst>
            <a:ext uri="{909E8E84-426E-40DD-AFC4-6F175D3DCCD1}">
              <a14:hiddenFill xmlns:a14="http://schemas.microsoft.com/office/drawing/2010/main">
                <a:noFill/>
              </a14:hiddenFill>
            </a:ext>
          </a:extLst>
        </p:spPr>
      </p:cxnSp>
      <p:cxnSp>
        <p:nvCxnSpPr>
          <p:cNvPr id="55" name="曲线连接符 52">
            <a:extLst>
              <a:ext uri="{FF2B5EF4-FFF2-40B4-BE49-F238E27FC236}">
                <a16:creationId xmlns:a16="http://schemas.microsoft.com/office/drawing/2014/main" id="{15F7B781-99F8-495A-C3BC-BC6DEB612A3D}"/>
              </a:ext>
            </a:extLst>
          </p:cNvPr>
          <p:cNvCxnSpPr>
            <a:cxnSpLocks noChangeShapeType="1"/>
          </p:cNvCxnSpPr>
          <p:nvPr/>
        </p:nvCxnSpPr>
        <p:spPr bwMode="auto">
          <a:xfrm rot="5400000">
            <a:off x="13677660" y="6518930"/>
            <a:ext cx="627932" cy="497550"/>
          </a:xfrm>
          <a:prstGeom prst="curvedConnector3">
            <a:avLst>
              <a:gd name="adj1" fmla="val 50000"/>
            </a:avLst>
          </a:prstGeom>
          <a:noFill/>
          <a:ln w="6350">
            <a:solidFill>
              <a:srgbClr val="7F7F7F"/>
            </a:solidFill>
            <a:prstDash val="sys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311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500" fill="hold"/>
                                        <p:tgtEl>
                                          <p:spTgt spid="29"/>
                                        </p:tgtEl>
                                        <p:attrNameLst>
                                          <p:attrName>ppt_w</p:attrName>
                                        </p:attrNameLst>
                                      </p:cBhvr>
                                      <p:tavLst>
                                        <p:tav tm="0">
                                          <p:val>
                                            <p:fltVal val="0"/>
                                          </p:val>
                                        </p:tav>
                                        <p:tav tm="100000">
                                          <p:val>
                                            <p:strVal val="#ppt_w"/>
                                          </p:val>
                                        </p:tav>
                                      </p:tavLst>
                                    </p:anim>
                                    <p:anim calcmode="lin" valueType="num">
                                      <p:cBhvr>
                                        <p:cTn id="25" dur="500" fill="hold"/>
                                        <p:tgtEl>
                                          <p:spTgt spid="29"/>
                                        </p:tgtEl>
                                        <p:attrNameLst>
                                          <p:attrName>ppt_h</p:attrName>
                                        </p:attrNameLst>
                                      </p:cBhvr>
                                      <p:tavLst>
                                        <p:tav tm="0">
                                          <p:val>
                                            <p:fltVal val="0"/>
                                          </p:val>
                                        </p:tav>
                                        <p:tav tm="100000">
                                          <p:val>
                                            <p:strVal val="#ppt_h"/>
                                          </p:val>
                                        </p:tav>
                                      </p:tavLst>
                                    </p:anim>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C647F1-916F-47D7-4241-C3B021DC67B6}"/>
              </a:ext>
            </a:extLst>
          </p:cNvPr>
          <p:cNvSpPr>
            <a:spLocks noGrp="1"/>
          </p:cNvSpPr>
          <p:nvPr>
            <p:ph type="title"/>
          </p:nvPr>
        </p:nvSpPr>
        <p:spPr>
          <a:xfrm>
            <a:off x="0" y="3977558"/>
            <a:ext cx="17075150" cy="923330"/>
          </a:xfrm>
        </p:spPr>
        <p:txBody>
          <a:bodyPr/>
          <a:lstStyle/>
          <a:p>
            <a:r>
              <a:rPr lang="vi-VN" dirty="0"/>
              <a:t>Chương 2: Phân tích thiết kế phần mềm</a:t>
            </a:r>
            <a:endParaRPr lang="en-US" dirty="0"/>
          </a:p>
        </p:txBody>
      </p:sp>
    </p:spTree>
    <p:extLst>
      <p:ext uri="{BB962C8B-B14F-4D97-AF65-F5344CB8AC3E}">
        <p14:creationId xmlns:p14="http://schemas.microsoft.com/office/powerpoint/2010/main" val="9468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Ảnh có chứa hàng, biểu đồ&#10;&#10;Mô tả được tạo tự động">
            <a:extLst>
              <a:ext uri="{FF2B5EF4-FFF2-40B4-BE49-F238E27FC236}">
                <a16:creationId xmlns:a16="http://schemas.microsoft.com/office/drawing/2014/main" id="{5FBA5DE8-6732-9815-A597-8949C06CE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0"/>
            <a:ext cx="16535400" cy="74676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8">
            <a:extLst>
              <a:ext uri="{FF2B5EF4-FFF2-40B4-BE49-F238E27FC236}">
                <a16:creationId xmlns:a16="http://schemas.microsoft.com/office/drawing/2014/main" id="{8349E70C-D162-3212-7DEB-FB74EA8DC171}"/>
              </a:ext>
            </a:extLst>
          </p:cNvPr>
          <p:cNvSpPr txBox="1">
            <a:spLocks noGrp="1"/>
          </p:cNvSpPr>
          <p:nvPr>
            <p:ph type="title"/>
          </p:nvPr>
        </p:nvSpPr>
        <p:spPr>
          <a:xfrm>
            <a:off x="835025" y="958850"/>
            <a:ext cx="15182850" cy="477054"/>
          </a:xfrm>
          <a:prstGeom prst="rect">
            <a:avLst/>
          </a:prstGeom>
        </p:spPr>
        <p:txBody>
          <a:bodyPr vert="horz" wrap="square" lIns="0" tIns="15240" rIns="0" bIns="0" rtlCol="0">
            <a:spAutoFit/>
          </a:bodyPr>
          <a:lstStyle/>
          <a:p>
            <a:pPr marL="85725">
              <a:lnSpc>
                <a:spcPct val="100000"/>
              </a:lnSpc>
              <a:spcBef>
                <a:spcPts val="120"/>
              </a:spcBef>
            </a:pPr>
            <a:r>
              <a:rPr lang="en-US" sz="3000" dirty="0" err="1"/>
              <a:t>Biểu</a:t>
            </a:r>
            <a:r>
              <a:rPr lang="en-US" sz="3000" dirty="0"/>
              <a:t> </a:t>
            </a:r>
            <a:r>
              <a:rPr lang="en-US" sz="3000" dirty="0" err="1"/>
              <a:t>đồ</a:t>
            </a:r>
            <a:r>
              <a:rPr lang="en-US" sz="3000" dirty="0"/>
              <a:t> use case </a:t>
            </a:r>
            <a:r>
              <a:rPr lang="en-US" sz="3000" dirty="0" err="1"/>
              <a:t>tổng</a:t>
            </a:r>
            <a:r>
              <a:rPr lang="en-US" sz="3000" dirty="0"/>
              <a:t> </a:t>
            </a:r>
            <a:r>
              <a:rPr lang="en-US" sz="3000" dirty="0" err="1"/>
              <a:t>quát</a:t>
            </a:r>
            <a:endParaRPr sz="3000" dirty="0"/>
          </a:p>
        </p:txBody>
      </p:sp>
    </p:spTree>
    <p:extLst>
      <p:ext uri="{BB962C8B-B14F-4D97-AF65-F5344CB8AC3E}">
        <p14:creationId xmlns:p14="http://schemas.microsoft.com/office/powerpoint/2010/main" val="144729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8181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675</Words>
  <Application>Microsoft Office PowerPoint</Application>
  <PresentationFormat>Tùy chỉnh</PresentationFormat>
  <Paragraphs>57</Paragraphs>
  <Slides>25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25</vt:i4>
      </vt:variant>
    </vt:vector>
  </HeadingPairs>
  <TitlesOfParts>
    <vt:vector size="30" baseType="lpstr">
      <vt:lpstr>Arial</vt:lpstr>
      <vt:lpstr>Calibri</vt:lpstr>
      <vt:lpstr>Times New Roman</vt:lpstr>
      <vt:lpstr>Verdana</vt:lpstr>
      <vt:lpstr>Office Theme</vt:lpstr>
      <vt:lpstr>Đồ án 1: Phần mềm quản lý cửa hàng điện nước</vt:lpstr>
      <vt:lpstr>Lý do chọn đề tài</vt:lpstr>
      <vt:lpstr>Bản trình bày PowerPoint</vt:lpstr>
      <vt:lpstr>Nội dung trình bày</vt:lpstr>
      <vt:lpstr>Chương 1: Mô hình 3 phân lớp</vt:lpstr>
      <vt:lpstr>Bản trình bày PowerPoint</vt:lpstr>
      <vt:lpstr>Bản trình bày PowerPoint</vt:lpstr>
      <vt:lpstr>Chương 2: Phân tích thiết kế phần mềm</vt:lpstr>
      <vt:lpstr>Biểu đồ use case tổng quát</vt:lpstr>
      <vt:lpstr>Biểu đồ lớp thực thể</vt:lpstr>
      <vt:lpstr>Mô hình cơ sở dữ liệu của hệ thống</vt:lpstr>
      <vt:lpstr>Chương 3: Demo chức năng</vt:lpstr>
      <vt:lpstr>Chức năng bán hàng </vt:lpstr>
      <vt:lpstr>Chức năng nhập hàng</vt:lpstr>
      <vt:lpstr>Chức năng quản lý khách hàng</vt:lpstr>
      <vt:lpstr>Chức năng quản lý nhân viên</vt:lpstr>
      <vt:lpstr>Chức năng quản lý hóa đơn </vt:lpstr>
      <vt:lpstr>Chức năng quản lý kho </vt:lpstr>
      <vt:lpstr>Chức năng báo cáo bán hàng </vt:lpstr>
      <vt:lpstr>Chức năng báo cáo nhập hàng</vt:lpstr>
      <vt:lpstr>Chức năng thống kê bán hàng</vt:lpstr>
      <vt:lpstr>Chức năng thống kê nhập hàng</vt:lpstr>
      <vt:lpstr>Chương 4: Tổng kết</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cp:lastModifiedBy>AnhTuan</cp:lastModifiedBy>
  <cp:revision>5</cp:revision>
  <dcterms:created xsi:type="dcterms:W3CDTF">2024-05-27T07:42:46Z</dcterms:created>
  <dcterms:modified xsi:type="dcterms:W3CDTF">2024-06-03T18:57:53Z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2024-05-27T00:00:00Z</vt:filetime>
  </property>
  <property fmtid="{D5CDD505-2E9C-101B-9397-08002B2CF9AE}" pid="3" name="Creator">
    <vt:lpwstr>Chromium</vt:lpwstr>
  </property>
  <property fmtid="{D5CDD505-2E9C-101B-9397-08002B2CF9AE}" pid="4" name="LastSaved">
    <vt:filetime>2024-05-27T00:00:00Z</vt:filetime>
  </property>
  <property fmtid="{D5CDD505-2E9C-101B-9397-08002B2CF9AE}" pid="5" name="Producer">
    <vt:lpwstr>3-Heights(TM) PDF Security Shell 4.8.25.2 (http://www.pdf-tools.com)</vt:lpwstr>
  </property>
</Properties>
</file>