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86" r:id="rId4"/>
    <p:sldId id="260" r:id="rId5"/>
    <p:sldId id="261" r:id="rId6"/>
    <p:sldId id="313" r:id="rId7"/>
    <p:sldId id="290" r:id="rId8"/>
    <p:sldId id="263" r:id="rId9"/>
    <p:sldId id="312" r:id="rId10"/>
    <p:sldId id="291" r:id="rId11"/>
    <p:sldId id="275" r:id="rId12"/>
    <p:sldId id="276" r:id="rId13"/>
    <p:sldId id="314" r:id="rId14"/>
    <p:sldId id="277" r:id="rId15"/>
    <p:sldId id="295" r:id="rId16"/>
    <p:sldId id="296" r:id="rId17"/>
    <p:sldId id="297" r:id="rId18"/>
    <p:sldId id="299" r:id="rId19"/>
    <p:sldId id="292" r:id="rId20"/>
    <p:sldId id="283" r:id="rId21"/>
    <p:sldId id="300" r:id="rId22"/>
    <p:sldId id="301" r:id="rId23"/>
    <p:sldId id="306" r:id="rId24"/>
    <p:sldId id="307" r:id="rId25"/>
    <p:sldId id="304" r:id="rId26"/>
    <p:sldId id="303" r:id="rId27"/>
    <p:sldId id="308" r:id="rId28"/>
    <p:sldId id="309" r:id="rId29"/>
    <p:sldId id="310" r:id="rId30"/>
    <p:sldId id="311" r:id="rId31"/>
    <p:sldId id="293" r:id="rId32"/>
    <p:sldId id="284" r:id="rId33"/>
    <p:sldId id="285" r:id="rId34"/>
    <p:sldId id="25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BADE287-40AA-4333-A3CB-3269E62E870C}">
          <p14:sldIdLst>
            <p14:sldId id="256"/>
            <p14:sldId id="257"/>
            <p14:sldId id="286"/>
            <p14:sldId id="260"/>
            <p14:sldId id="261"/>
            <p14:sldId id="313"/>
            <p14:sldId id="290"/>
            <p14:sldId id="263"/>
            <p14:sldId id="312"/>
            <p14:sldId id="291"/>
            <p14:sldId id="275"/>
            <p14:sldId id="276"/>
            <p14:sldId id="314"/>
            <p14:sldId id="277"/>
            <p14:sldId id="295"/>
            <p14:sldId id="296"/>
            <p14:sldId id="297"/>
            <p14:sldId id="299"/>
            <p14:sldId id="292"/>
            <p14:sldId id="283"/>
            <p14:sldId id="300"/>
            <p14:sldId id="301"/>
            <p14:sldId id="306"/>
            <p14:sldId id="307"/>
            <p14:sldId id="304"/>
            <p14:sldId id="303"/>
            <p14:sldId id="308"/>
            <p14:sldId id="309"/>
            <p14:sldId id="310"/>
            <p14:sldId id="311"/>
            <p14:sldId id="293"/>
            <p14:sldId id="284"/>
            <p14:sldId id="285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hông có Kiểu, Lưới Bảng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309" autoAdjust="0"/>
    <p:restoredTop sz="95429" autoAdjust="0"/>
  </p:normalViewPr>
  <p:slideViewPr>
    <p:cSldViewPr snapToGrid="0">
      <p:cViewPr varScale="1">
        <p:scale>
          <a:sx n="68" d="100"/>
          <a:sy n="68" d="100"/>
        </p:scale>
        <p:origin x="1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3956EE-F009-4FF4-AAC3-D14B7B8D3C53}" type="datetimeFigureOut">
              <a:rPr lang="en-US" smtClean="0"/>
              <a:t>6/11/2019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DCFD9E-2F21-4A64-9B3B-90D8A0DABC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7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CFD9E-2F21-4A64-9B3B-90D8A0DABCDC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129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CFD9E-2F21-4A64-9B3B-90D8A0DABC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864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CFD9E-2F21-4A64-9B3B-90D8A0DABCD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59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CFD9E-2F21-4A64-9B3B-90D8A0DABC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68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CFD9E-2F21-4A64-9B3B-90D8A0DABC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30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CFD9E-2F21-4A64-9B3B-90D8A0DABC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231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CFD9E-2F21-4A64-9B3B-90D8A0DABC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822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CFD9E-2F21-4A64-9B3B-90D8A0DABC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956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CFD9E-2F21-4A64-9B3B-90D8A0DABC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1555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CFD9E-2F21-4A64-9B3B-90D8A0DABCD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742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CFD9E-2F21-4A64-9B3B-90D8A0DABCD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82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CFD9E-2F21-4A64-9B3B-90D8A0DABC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2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CFD9E-2F21-4A64-9B3B-90D8A0DABCD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5966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CFD9E-2F21-4A64-9B3B-90D8A0DABCD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633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CFD9E-2F21-4A64-9B3B-90D8A0DABC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057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CFD9E-2F21-4A64-9B3B-90D8A0DABC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98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CFD9E-2F21-4A64-9B3B-90D8A0DABCD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427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CFD9E-2F21-4A64-9B3B-90D8A0DABCD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98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CFD9E-2F21-4A64-9B3B-90D8A0DABCD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3806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CFD9E-2F21-4A64-9B3B-90D8A0DABCD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70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CFD9E-2F21-4A64-9B3B-90D8A0DABC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384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CFD9E-2F21-4A64-9B3B-90D8A0DABC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66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/>
              <a:t>Đảm</a:t>
            </a:r>
            <a:r>
              <a:rPr lang="en-US" baseline="0"/>
              <a:t> bảo các tính chất của hệ phân tán cũng như yêu cầu của thư viện, đặc biệt là tính trong suốt đối với lập trình viên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CFD9E-2F21-4A64-9B3B-90D8A0DABC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560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CFD9E-2F21-4A64-9B3B-90D8A0DABC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41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CFD9E-2F21-4A64-9B3B-90D8A0DABC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65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CFD9E-2F21-4A64-9B3B-90D8A0DABC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23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CFD9E-2F21-4A64-9B3B-90D8A0DABC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6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43000" y="1538287"/>
            <a:ext cx="6858000" cy="2387600"/>
          </a:xfrm>
        </p:spPr>
        <p:txBody>
          <a:bodyPr anchor="b"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subtitle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3132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03337-CC21-45E0-94A2-88B3E8724E1C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97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8EDF0-A09B-43E3-9060-F6DC0FBD602E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33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3A5F7-CE0F-4315-B94B-546AD96B1D63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96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693CE-5BC6-406D-B84B-485E571B9ACE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7343" y="6356351"/>
            <a:ext cx="2057400" cy="365125"/>
          </a:xfrm>
        </p:spPr>
        <p:txBody>
          <a:bodyPr/>
          <a:lstStyle>
            <a:lvl1pPr>
              <a:defRPr sz="1600" b="0">
                <a:solidFill>
                  <a:schemeClr val="tx1"/>
                </a:solidFill>
              </a:defRPr>
            </a:lvl1pPr>
          </a:lstStyle>
          <a:p>
            <a:fld id="{A02EBBDA-6239-48A4-BF42-145536EAE28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6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E5D3E3-23DB-42FE-A18C-58FA30531C7A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24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0B136-04E0-4515-B03A-B30DB3CEAEA9}" type="datetime1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8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164F-3578-4038-B6A4-296C3309BC46}" type="datetime1">
              <a:rPr lang="en-US" smtClean="0"/>
              <a:t>6/11/2019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667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AE63F-B98D-465C-9431-5BB4DCBFAC7C}" type="datetime1">
              <a:rPr lang="en-US" smtClean="0"/>
              <a:t>6/11/2019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338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69880-BE37-4173-9235-395D30BE8F00}" type="datetime1">
              <a:rPr lang="en-US" smtClean="0"/>
              <a:t>6/11/2019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227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D54F3-56C3-45E6-9307-BBE1E7EB0A21}" type="datetime1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92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B9CDB-1E4F-44F4-B290-5C1C1541AF01}" type="datetime1">
              <a:rPr lang="en-US" smtClean="0"/>
              <a:t>6/11/2019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44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8950" y="1346200"/>
            <a:ext cx="8026400" cy="4902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1A0F2-B069-498F-B3C7-23C372258960}" type="datetime1">
              <a:rPr lang="en-US" smtClean="0"/>
              <a:t>6/11/2019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BBDA-6239-48A4-BF42-145536EAE2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857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395" y="1885071"/>
            <a:ext cx="7278273" cy="2026748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Website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thang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266944"/>
              </p:ext>
            </p:extLst>
          </p:nvPr>
        </p:nvGraphicFramePr>
        <p:xfrm>
          <a:off x="1604672" y="4508275"/>
          <a:ext cx="588726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36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3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9283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err="1"/>
                        <a:t>Sinh</a:t>
                      </a:r>
                      <a:r>
                        <a:rPr lang="en-US" sz="2400" b="1" dirty="0"/>
                        <a:t> </a:t>
                      </a:r>
                      <a:r>
                        <a:rPr lang="en-US" sz="2400" b="1" dirty="0" err="1"/>
                        <a:t>viên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thực</a:t>
                      </a:r>
                      <a:r>
                        <a:rPr lang="en-US" sz="2400" b="1" baseline="0" dirty="0"/>
                        <a:t> </a:t>
                      </a:r>
                      <a:r>
                        <a:rPr lang="en-US" sz="2400" b="1" baseline="0" dirty="0" err="1"/>
                        <a:t>hiện</a:t>
                      </a:r>
                      <a:r>
                        <a:rPr lang="en-US" sz="2400" b="1" baseline="0" dirty="0"/>
                        <a:t>: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 err="1"/>
                        <a:t>Nguyễn</a:t>
                      </a:r>
                      <a:r>
                        <a:rPr lang="en-US" sz="2400" b="1" baseline="0" dirty="0"/>
                        <a:t> Anh </a:t>
                      </a:r>
                      <a:r>
                        <a:rPr lang="en-US" sz="2400" b="1" baseline="0" dirty="0" err="1"/>
                        <a:t>Tuấn</a:t>
                      </a:r>
                      <a:endParaRPr lang="en-US" sz="24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283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MSSV: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20144898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283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err="1">
                          <a:solidFill>
                            <a:schemeClr val="bg1"/>
                          </a:solidFill>
                        </a:rPr>
                        <a:t>Lớp</a:t>
                      </a:r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: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</a:rPr>
                        <a:t>CNTT 2.2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– K59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283">
                <a:tc>
                  <a:txBody>
                    <a:bodyPr/>
                    <a:lstStyle/>
                    <a:p>
                      <a:pPr algn="r"/>
                      <a:r>
                        <a:rPr lang="en-US" sz="2400" b="1" dirty="0" err="1">
                          <a:solidFill>
                            <a:schemeClr val="bg1"/>
                          </a:solidFill>
                        </a:rPr>
                        <a:t>Giáo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="1" baseline="0" dirty="0" err="1">
                          <a:solidFill>
                            <a:schemeClr val="bg1"/>
                          </a:solidFill>
                        </a:rPr>
                        <a:t>viên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="1" baseline="0" dirty="0" err="1">
                          <a:solidFill>
                            <a:schemeClr val="bg1"/>
                          </a:solidFill>
                        </a:rPr>
                        <a:t>hướng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="1" baseline="0" dirty="0" err="1">
                          <a:solidFill>
                            <a:schemeClr val="bg1"/>
                          </a:solidFill>
                        </a:rPr>
                        <a:t>dẫn</a:t>
                      </a:r>
                      <a:r>
                        <a:rPr lang="en-US" sz="2400" b="1" baseline="0" dirty="0">
                          <a:solidFill>
                            <a:schemeClr val="bg1"/>
                          </a:solidFill>
                        </a:rPr>
                        <a:t>:</a:t>
                      </a:r>
                      <a:endParaRPr lang="en-US" sz="2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bg1"/>
                          </a:solidFill>
                        </a:rPr>
                        <a:t>TS. </a:t>
                      </a:r>
                      <a:r>
                        <a:rPr lang="en-US" sz="2400" b="1" i="0" dirty="0" err="1">
                          <a:solidFill>
                            <a:schemeClr val="bg1"/>
                          </a:solidFill>
                        </a:rPr>
                        <a:t>Đào</a:t>
                      </a:r>
                      <a:r>
                        <a:rPr lang="en-US" sz="2400" b="1" i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="1" i="0" dirty="0" err="1">
                          <a:solidFill>
                            <a:schemeClr val="bg1"/>
                          </a:solidFill>
                        </a:rPr>
                        <a:t>Thành</a:t>
                      </a:r>
                      <a:r>
                        <a:rPr lang="en-US" sz="2400" b="1" i="0" dirty="0">
                          <a:solidFill>
                            <a:schemeClr val="bg1"/>
                          </a:solidFill>
                        </a:rPr>
                        <a:t> Chung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Hình chữ nhật 5">
            <a:extLst>
              <a:ext uri="{FF2B5EF4-FFF2-40B4-BE49-F238E27FC236}">
                <a16:creationId xmlns:a16="http://schemas.microsoft.com/office/drawing/2014/main" id="{4637E7C9-EE9D-4B90-A317-3CCADB945049}"/>
              </a:ext>
            </a:extLst>
          </p:cNvPr>
          <p:cNvSpPr/>
          <p:nvPr/>
        </p:nvSpPr>
        <p:spPr>
          <a:xfrm>
            <a:off x="965395" y="1288615"/>
            <a:ext cx="746115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ĐỒ ÁN TỐT NGHIỆP ĐẠI HỌC</a:t>
            </a: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26770157-5327-4A75-9698-F350E9A2C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3668" y="254590"/>
            <a:ext cx="520504" cy="71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0396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300" y="1831811"/>
            <a:ext cx="7416026" cy="4093860"/>
          </a:xfrm>
        </p:spPr>
        <p:txBody>
          <a:bodyPr>
            <a:noAutofit/>
          </a:bodyPr>
          <a:lstStyle/>
          <a:p>
            <a:pPr marL="746125" indent="-576263">
              <a:lnSpc>
                <a:spcPct val="100000"/>
              </a:lnSpc>
              <a:buFont typeface="+mj-lt"/>
              <a:buAutoNum type="romanUcPeriod"/>
            </a:pP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36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7713" indent="-577850">
              <a:lnSpc>
                <a:spcPct val="100000"/>
              </a:lnSpc>
              <a:buAutoNum type="romanUcPeriod"/>
            </a:pP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endParaRPr lang="en-US" sz="36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7713" indent="-577850">
              <a:lnSpc>
                <a:spcPct val="100000"/>
              </a:lnSpc>
              <a:buAutoNum type="romanUcPeriod"/>
            </a:pPr>
            <a:r>
              <a:rPr lang="en-US" sz="3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7713" indent="-577850">
              <a:lnSpc>
                <a:spcPct val="100000"/>
              </a:lnSpc>
              <a:buAutoNum type="romanUcPeriod"/>
            </a:pP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36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7713" indent="-577850">
              <a:lnSpc>
                <a:spcPct val="100000"/>
              </a:lnSpc>
              <a:buAutoNum type="romanUcPeriod"/>
            </a:pP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36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649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hỗ dành sẵn cho Nội dung 3">
            <a:extLst>
              <a:ext uri="{FF2B5EF4-FFF2-40B4-BE49-F238E27FC236}">
                <a16:creationId xmlns:a16="http://schemas.microsoft.com/office/drawing/2014/main" id="{1E1B286B-20B1-4A71-A819-7B9B5DE979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6" y="838200"/>
            <a:ext cx="7851647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111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157" y="1358900"/>
            <a:ext cx="8147050" cy="4902199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kiến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14227E1E-E748-4DE4-8DD8-1825398AB1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157" y="1856039"/>
            <a:ext cx="7972635" cy="468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292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223" y="-103186"/>
            <a:ext cx="8026400" cy="1325563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Usecase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157" y="1358900"/>
            <a:ext cx="8147050" cy="49021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3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Slide Number Placeholder 4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Hình ảnh 4" descr="Ảnh có chứa bản đồ, văn bản&#10;&#10;Mô tả được tạo tự động">
            <a:extLst>
              <a:ext uri="{FF2B5EF4-FFF2-40B4-BE49-F238E27FC236}">
                <a16:creationId xmlns:a16="http://schemas.microsoft.com/office/drawing/2014/main" id="{D8900C19-A5FA-4495-87AE-094384A397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0" y="942535"/>
            <a:ext cx="9006020" cy="5915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919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387" y="1238248"/>
            <a:ext cx="8147050" cy="49021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en-US" sz="2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sz="2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thang </a:t>
            </a:r>
            <a:r>
              <a:rPr lang="en-US" sz="2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2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indent="-4635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indent="-46355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indent="-46355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Vấn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hết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lại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nhãn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Pyvi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vector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Word2vec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Bảng 4">
            <a:extLst>
              <a:ext uri="{FF2B5EF4-FFF2-40B4-BE49-F238E27FC236}">
                <a16:creationId xmlns:a16="http://schemas.microsoft.com/office/drawing/2014/main" id="{5CD49F5E-4CF1-49B1-B616-9163CD774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129032"/>
              </p:ext>
            </p:extLst>
          </p:nvPr>
        </p:nvGraphicFramePr>
        <p:xfrm>
          <a:off x="528616" y="2254441"/>
          <a:ext cx="8127997" cy="956604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1369386">
                  <a:extLst>
                    <a:ext uri="{9D8B030D-6E8A-4147-A177-3AD203B41FA5}">
                      <a16:colId xmlns:a16="http://schemas.microsoft.com/office/drawing/2014/main" val="3095345208"/>
                    </a:ext>
                  </a:extLst>
                </a:gridCol>
                <a:gridCol w="1352435">
                  <a:extLst>
                    <a:ext uri="{9D8B030D-6E8A-4147-A177-3AD203B41FA5}">
                      <a16:colId xmlns:a16="http://schemas.microsoft.com/office/drawing/2014/main" val="1397412175"/>
                    </a:ext>
                  </a:extLst>
                </a:gridCol>
                <a:gridCol w="1351544">
                  <a:extLst>
                    <a:ext uri="{9D8B030D-6E8A-4147-A177-3AD203B41FA5}">
                      <a16:colId xmlns:a16="http://schemas.microsoft.com/office/drawing/2014/main" val="3402002603"/>
                    </a:ext>
                  </a:extLst>
                </a:gridCol>
                <a:gridCol w="1351544">
                  <a:extLst>
                    <a:ext uri="{9D8B030D-6E8A-4147-A177-3AD203B41FA5}">
                      <a16:colId xmlns:a16="http://schemas.microsoft.com/office/drawing/2014/main" val="1892526880"/>
                    </a:ext>
                  </a:extLst>
                </a:gridCol>
                <a:gridCol w="1351544">
                  <a:extLst>
                    <a:ext uri="{9D8B030D-6E8A-4147-A177-3AD203B41FA5}">
                      <a16:colId xmlns:a16="http://schemas.microsoft.com/office/drawing/2014/main" val="870394263"/>
                    </a:ext>
                  </a:extLst>
                </a:gridCol>
                <a:gridCol w="1351544">
                  <a:extLst>
                    <a:ext uri="{9D8B030D-6E8A-4147-A177-3AD203B41FA5}">
                      <a16:colId xmlns:a16="http://schemas.microsoft.com/office/drawing/2014/main" val="2432766458"/>
                    </a:ext>
                  </a:extLst>
                </a:gridCol>
              </a:tblGrid>
              <a:tr h="47830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400" dirty="0">
                          <a:effectLst/>
                        </a:rPr>
                        <a:t>1 </a:t>
                      </a:r>
                      <a:r>
                        <a:rPr lang="en-US" sz="2400" dirty="0" err="1">
                          <a:effectLst/>
                        </a:rPr>
                        <a:t>sao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400">
                          <a:effectLst/>
                        </a:rPr>
                        <a:t>2 sao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400">
                          <a:effectLst/>
                        </a:rPr>
                        <a:t>3 sao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400" dirty="0">
                          <a:effectLst/>
                        </a:rPr>
                        <a:t>4 </a:t>
                      </a:r>
                      <a:r>
                        <a:rPr lang="en-US" sz="2400" dirty="0" err="1">
                          <a:effectLst/>
                        </a:rPr>
                        <a:t>sao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400" dirty="0">
                          <a:effectLst/>
                        </a:rPr>
                        <a:t>5 </a:t>
                      </a:r>
                      <a:r>
                        <a:rPr lang="en-US" sz="2400" dirty="0" err="1">
                          <a:effectLst/>
                        </a:rPr>
                        <a:t>sao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707225"/>
                  </a:ext>
                </a:extLst>
              </a:tr>
              <a:tr h="47830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400" dirty="0" err="1">
                          <a:effectLst/>
                        </a:rPr>
                        <a:t>Số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lượng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400" dirty="0">
                          <a:effectLst/>
                        </a:rPr>
                        <a:t>4364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400" dirty="0">
                          <a:effectLst/>
                        </a:rPr>
                        <a:t>2076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400" dirty="0">
                          <a:effectLst/>
                        </a:rPr>
                        <a:t>3081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400" dirty="0">
                          <a:effectLst/>
                        </a:rPr>
                        <a:t>5488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400" dirty="0">
                          <a:effectLst/>
                        </a:rPr>
                        <a:t>9072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3155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1253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238248"/>
            <a:ext cx="8147050" cy="4902199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en-US" sz="2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sz="2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thang </a:t>
            </a:r>
            <a:r>
              <a:rPr lang="en-US" sz="2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2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indent="-4635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indent="-46355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Hình ảnh 8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42580839-4054-445F-A4AF-B6C3DDF24A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501" y="2266774"/>
            <a:ext cx="6266997" cy="398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262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5" y="1346200"/>
            <a:ext cx="8147050" cy="490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  </a:t>
            </a:r>
            <a:r>
              <a:rPr lang="en-US" sz="2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xác</a:t>
            </a:r>
            <a:r>
              <a:rPr lang="en-US" sz="2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lệ</a:t>
            </a:r>
            <a:endParaRPr lang="en-US" sz="2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indent="-4635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00050" indent="-40005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indent="-46355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indent="-46355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tách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Pyvi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đó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sang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dạng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vector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Word2vec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indent="-46355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Giống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thang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chiều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Bảng 6">
            <a:extLst>
              <a:ext uri="{FF2B5EF4-FFF2-40B4-BE49-F238E27FC236}">
                <a16:creationId xmlns:a16="http://schemas.microsoft.com/office/drawing/2014/main" id="{3080C868-1AB2-4878-950A-E51373B6A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645958"/>
              </p:ext>
            </p:extLst>
          </p:nvPr>
        </p:nvGraphicFramePr>
        <p:xfrm>
          <a:off x="1158558" y="2374801"/>
          <a:ext cx="6826884" cy="88626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280159">
                  <a:extLst>
                    <a:ext uri="{9D8B030D-6E8A-4147-A177-3AD203B41FA5}">
                      <a16:colId xmlns:a16="http://schemas.microsoft.com/office/drawing/2014/main" val="2161027354"/>
                    </a:ext>
                  </a:extLst>
                </a:gridCol>
                <a:gridCol w="3128022">
                  <a:extLst>
                    <a:ext uri="{9D8B030D-6E8A-4147-A177-3AD203B41FA5}">
                      <a16:colId xmlns:a16="http://schemas.microsoft.com/office/drawing/2014/main" val="3896012249"/>
                    </a:ext>
                  </a:extLst>
                </a:gridCol>
                <a:gridCol w="2418703">
                  <a:extLst>
                    <a:ext uri="{9D8B030D-6E8A-4147-A177-3AD203B41FA5}">
                      <a16:colId xmlns:a16="http://schemas.microsoft.com/office/drawing/2014/main" val="3477467037"/>
                    </a:ext>
                  </a:extLst>
                </a:gridCol>
              </a:tblGrid>
              <a:tr h="44313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400" dirty="0" err="1">
                          <a:effectLst/>
                        </a:rPr>
                        <a:t>Đánh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giá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không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hợp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lệ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400" dirty="0" err="1">
                          <a:effectLst/>
                        </a:rPr>
                        <a:t>Đánh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giá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hợp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lệ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34041833"/>
                  </a:ext>
                </a:extLst>
              </a:tr>
              <a:tr h="443133"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400" dirty="0" err="1">
                          <a:effectLst/>
                        </a:rPr>
                        <a:t>Số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en-US" sz="2400" dirty="0" err="1">
                          <a:effectLst/>
                        </a:rPr>
                        <a:t>lượng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400" dirty="0">
                          <a:effectLst/>
                        </a:rPr>
                        <a:t>18665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400" dirty="0">
                          <a:effectLst/>
                        </a:rPr>
                        <a:t>40091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7864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630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698" y="-87315"/>
            <a:ext cx="8026400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648" y="1238248"/>
            <a:ext cx="8147050" cy="490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  </a:t>
            </a:r>
            <a:r>
              <a:rPr lang="en-US" sz="2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2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2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indent="-4635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 defTabSz="576263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Bao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gồm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32406</a:t>
            </a:r>
          </a:p>
          <a:p>
            <a:pPr marL="114300" indent="168275" defTabSz="576263">
              <a:buNone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28600" indent="0" defTabSz="576263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 350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" indent="0" defTabSz="576263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0" indent="0" defTabSz="576263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</a:t>
            </a:r>
          </a:p>
          <a:p>
            <a:pPr marL="0" indent="0" defTabSz="576263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indent="-463550">
              <a:buFont typeface="Wingdings" panose="05000000000000000000" pitchFamily="2" charset="2"/>
              <a:buChar char="q"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B3E83873-F00B-4C85-94B8-D5AF90573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815284"/>
              </p:ext>
            </p:extLst>
          </p:nvPr>
        </p:nvGraphicFramePr>
        <p:xfrm>
          <a:off x="2704541" y="2026739"/>
          <a:ext cx="6336811" cy="4329612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986944">
                  <a:extLst>
                    <a:ext uri="{9D8B030D-6E8A-4147-A177-3AD203B41FA5}">
                      <a16:colId xmlns:a16="http://schemas.microsoft.com/office/drawing/2014/main" val="2261716405"/>
                    </a:ext>
                  </a:extLst>
                </a:gridCol>
                <a:gridCol w="2139560">
                  <a:extLst>
                    <a:ext uri="{9D8B030D-6E8A-4147-A177-3AD203B41FA5}">
                      <a16:colId xmlns:a16="http://schemas.microsoft.com/office/drawing/2014/main" val="2524905184"/>
                    </a:ext>
                  </a:extLst>
                </a:gridCol>
                <a:gridCol w="1210307">
                  <a:extLst>
                    <a:ext uri="{9D8B030D-6E8A-4147-A177-3AD203B41FA5}">
                      <a16:colId xmlns:a16="http://schemas.microsoft.com/office/drawing/2014/main" val="3959281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X</a:t>
                      </a:r>
                      <a:endParaRPr lang="en-US" sz="20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Y</a:t>
                      </a:r>
                      <a:endParaRPr lang="en-US" sz="20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5146352"/>
                  </a:ext>
                </a:extLst>
              </a:tr>
              <a:tr h="290075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Input 1</a:t>
                      </a:r>
                      <a:endParaRPr lang="en-US" sz="20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Input 2</a:t>
                      </a:r>
                      <a:endParaRPr lang="en-US" sz="200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Out</a:t>
                      </a:r>
                      <a:endParaRPr lang="en-US" sz="20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90347790"/>
                  </a:ext>
                </a:extLst>
              </a:tr>
              <a:tr h="91171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 err="1">
                          <a:effectLst/>
                        </a:rPr>
                        <a:t>SamSungWatch</a:t>
                      </a:r>
                      <a:r>
                        <a:rPr lang="en-US" sz="2000" dirty="0">
                          <a:effectLst/>
                        </a:rPr>
                        <a:t> : </a:t>
                      </a:r>
                      <a:r>
                        <a:rPr lang="en-US" sz="2000" dirty="0" err="1">
                          <a:effectLst/>
                        </a:rPr>
                        <a:t>có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chống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xước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không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nhỉ</a:t>
                      </a:r>
                      <a:r>
                        <a:rPr lang="en-US" sz="2000" dirty="0">
                          <a:effectLst/>
                        </a:rPr>
                        <a:t>?</a:t>
                      </a:r>
                      <a:endParaRPr lang="en-US" sz="20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BOS</a:t>
                      </a:r>
                      <a:endParaRPr lang="en-US" sz="20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 err="1">
                          <a:effectLst/>
                        </a:rPr>
                        <a:t>Dạ</a:t>
                      </a:r>
                      <a:endParaRPr lang="en-US" sz="20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2598739"/>
                  </a:ext>
                </a:extLst>
              </a:tr>
              <a:tr h="91171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 err="1">
                          <a:effectLst/>
                        </a:rPr>
                        <a:t>SamSungWatch</a:t>
                      </a:r>
                      <a:r>
                        <a:rPr lang="en-US" sz="2000" dirty="0">
                          <a:effectLst/>
                        </a:rPr>
                        <a:t> : </a:t>
                      </a:r>
                      <a:r>
                        <a:rPr lang="en-US" sz="2000" dirty="0" err="1">
                          <a:effectLst/>
                        </a:rPr>
                        <a:t>có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chống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xước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không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nhỉ</a:t>
                      </a:r>
                      <a:r>
                        <a:rPr lang="en-US" sz="2000" dirty="0">
                          <a:effectLst/>
                        </a:rPr>
                        <a:t>?</a:t>
                      </a:r>
                      <a:endParaRPr lang="en-US" sz="20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BOS </a:t>
                      </a:r>
                      <a:r>
                        <a:rPr lang="en-US" sz="2000" dirty="0" err="1">
                          <a:effectLst/>
                        </a:rPr>
                        <a:t>Dạ</a:t>
                      </a:r>
                      <a:endParaRPr lang="en-US" sz="20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 err="1">
                          <a:effectLst/>
                        </a:rPr>
                        <a:t>có</a:t>
                      </a:r>
                      <a:endParaRPr lang="en-US" sz="20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91255611"/>
                  </a:ext>
                </a:extLst>
              </a:tr>
              <a:tr h="91171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</a:rPr>
                        <a:t>SamSungWatch : có chống xước không nhỉ?</a:t>
                      </a:r>
                      <a:endParaRPr lang="en-US" sz="200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BOS </a:t>
                      </a:r>
                      <a:r>
                        <a:rPr lang="en-US" sz="2000" dirty="0" err="1">
                          <a:effectLst/>
                        </a:rPr>
                        <a:t>Dạ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có</a:t>
                      </a:r>
                      <a:endParaRPr lang="en-US" sz="20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ạ</a:t>
                      </a:r>
                      <a:endParaRPr lang="en-US" sz="20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67815330"/>
                  </a:ext>
                </a:extLst>
              </a:tr>
              <a:tr h="911715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 err="1">
                          <a:effectLst/>
                        </a:rPr>
                        <a:t>SamSungWatch</a:t>
                      </a:r>
                      <a:r>
                        <a:rPr lang="en-US" sz="2000" dirty="0">
                          <a:effectLst/>
                        </a:rPr>
                        <a:t> : </a:t>
                      </a:r>
                      <a:r>
                        <a:rPr lang="en-US" sz="2000" dirty="0" err="1">
                          <a:effectLst/>
                        </a:rPr>
                        <a:t>có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chống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xước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không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nhỉ</a:t>
                      </a:r>
                      <a:r>
                        <a:rPr lang="en-US" sz="2000" dirty="0">
                          <a:effectLst/>
                        </a:rPr>
                        <a:t>?</a:t>
                      </a:r>
                      <a:endParaRPr lang="en-US" sz="20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BOS </a:t>
                      </a:r>
                      <a:r>
                        <a:rPr lang="en-US" sz="2000" dirty="0" err="1">
                          <a:effectLst/>
                        </a:rPr>
                        <a:t>Dạ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có</a:t>
                      </a:r>
                      <a:r>
                        <a:rPr lang="en-US" sz="2000" dirty="0">
                          <a:effectLst/>
                        </a:rPr>
                        <a:t> ạ</a:t>
                      </a:r>
                      <a:endParaRPr lang="en-US" sz="20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</a:rPr>
                        <a:t>EOS</a:t>
                      </a:r>
                      <a:endParaRPr lang="en-US" sz="2000" dirty="0">
                        <a:effectLst/>
                        <a:latin typeface="+mn-lt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8004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1752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63" y="1426016"/>
            <a:ext cx="8147050" cy="4902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  </a:t>
            </a:r>
            <a:r>
              <a:rPr lang="en-US" sz="2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2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6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6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sz="26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3550" indent="-4635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Hình ảnh 8">
            <a:extLst>
              <a:ext uri="{FF2B5EF4-FFF2-40B4-BE49-F238E27FC236}">
                <a16:creationId xmlns:a16="http://schemas.microsoft.com/office/drawing/2014/main" id="{F38D8357-326D-4964-A41C-3177982A6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968" y="2238375"/>
            <a:ext cx="63150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320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53CFB57-2477-4FD0-BA78-399761A07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955800"/>
            <a:ext cx="8026400" cy="4902200"/>
          </a:xfrm>
        </p:spPr>
        <p:txBody>
          <a:bodyPr>
            <a:noAutofit/>
          </a:bodyPr>
          <a:lstStyle/>
          <a:p>
            <a:pPr marL="746125" indent="-576263">
              <a:lnSpc>
                <a:spcPct val="100000"/>
              </a:lnSpc>
              <a:buFont typeface="+mj-lt"/>
              <a:buAutoNum type="romanUcPeriod"/>
            </a:pP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36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7713" indent="-577850">
              <a:lnSpc>
                <a:spcPct val="100000"/>
              </a:lnSpc>
              <a:buAutoNum type="romanUcPeriod"/>
            </a:pP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endParaRPr lang="en-US" sz="36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7713" indent="-577850">
              <a:lnSpc>
                <a:spcPct val="100000"/>
              </a:lnSpc>
              <a:buAutoNum type="romanUcPeriod"/>
            </a:pP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sz="36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7713" indent="-577850">
              <a:lnSpc>
                <a:spcPct val="100000"/>
              </a:lnSpc>
              <a:buAutoNum type="romanUcPeriod"/>
            </a:pPr>
            <a:r>
              <a:rPr lang="en-US" sz="3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7713" indent="-577850">
              <a:lnSpc>
                <a:spcPct val="100000"/>
              </a:lnSpc>
              <a:buAutoNum type="romanUcPeriod"/>
            </a:pP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36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92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Nội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300" y="1831811"/>
            <a:ext cx="7416026" cy="4093860"/>
          </a:xfrm>
        </p:spPr>
        <p:txBody>
          <a:bodyPr>
            <a:noAutofit/>
          </a:bodyPr>
          <a:lstStyle/>
          <a:p>
            <a:pPr marL="746125" indent="-576263">
              <a:lnSpc>
                <a:spcPct val="100000"/>
              </a:lnSpc>
              <a:buFont typeface="+mj-lt"/>
              <a:buAutoNum type="romanUcPeriod"/>
            </a:pP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7713" indent="-577850">
              <a:lnSpc>
                <a:spcPct val="100000"/>
              </a:lnSpc>
              <a:buAutoNum type="romanUcPeriod"/>
            </a:pP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7713" indent="-577850">
              <a:lnSpc>
                <a:spcPct val="100000"/>
              </a:lnSpc>
              <a:buAutoNum type="romanUcPeriod"/>
            </a:pP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7713" indent="-577850">
              <a:lnSpc>
                <a:spcPct val="100000"/>
              </a:lnSpc>
              <a:buAutoNum type="romanUcPeriod"/>
            </a:pP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7713" indent="-577850">
              <a:lnSpc>
                <a:spcPct val="100000"/>
              </a:lnSpc>
              <a:buAutoNum type="romanUcPeriod"/>
            </a:pP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52410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238248"/>
            <a:ext cx="8655050" cy="5619752"/>
          </a:xfrm>
        </p:spPr>
        <p:txBody>
          <a:bodyPr>
            <a:normAutofit/>
          </a:bodyPr>
          <a:lstStyle/>
          <a:p>
            <a:pPr marL="346075" indent="0">
              <a:buNone/>
            </a:pPr>
            <a:endParaRPr lang="en-US" sz="2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Bảng 5">
            <a:extLst>
              <a:ext uri="{FF2B5EF4-FFF2-40B4-BE49-F238E27FC236}">
                <a16:creationId xmlns:a16="http://schemas.microsoft.com/office/drawing/2014/main" id="{2E42AFE8-22EE-49D4-AE30-C4CF46D0C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287174"/>
              </p:ext>
            </p:extLst>
          </p:nvPr>
        </p:nvGraphicFramePr>
        <p:xfrm>
          <a:off x="604912" y="1576929"/>
          <a:ext cx="8050138" cy="464289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612373">
                  <a:extLst>
                    <a:ext uri="{9D8B030D-6E8A-4147-A177-3AD203B41FA5}">
                      <a16:colId xmlns:a16="http://schemas.microsoft.com/office/drawing/2014/main" val="2090146701"/>
                    </a:ext>
                  </a:extLst>
                </a:gridCol>
                <a:gridCol w="3115564">
                  <a:extLst>
                    <a:ext uri="{9D8B030D-6E8A-4147-A177-3AD203B41FA5}">
                      <a16:colId xmlns:a16="http://schemas.microsoft.com/office/drawing/2014/main" val="1500264476"/>
                    </a:ext>
                  </a:extLst>
                </a:gridCol>
                <a:gridCol w="792262">
                  <a:extLst>
                    <a:ext uri="{9D8B030D-6E8A-4147-A177-3AD203B41FA5}">
                      <a16:colId xmlns:a16="http://schemas.microsoft.com/office/drawing/2014/main" val="3502300652"/>
                    </a:ext>
                  </a:extLst>
                </a:gridCol>
                <a:gridCol w="108071">
                  <a:extLst>
                    <a:ext uri="{9D8B030D-6E8A-4147-A177-3AD203B41FA5}">
                      <a16:colId xmlns:a16="http://schemas.microsoft.com/office/drawing/2014/main" val="894576253"/>
                    </a:ext>
                  </a:extLst>
                </a:gridCol>
                <a:gridCol w="886264">
                  <a:extLst>
                    <a:ext uri="{9D8B030D-6E8A-4147-A177-3AD203B41FA5}">
                      <a16:colId xmlns:a16="http://schemas.microsoft.com/office/drawing/2014/main" val="3195322385"/>
                    </a:ext>
                  </a:extLst>
                </a:gridCol>
                <a:gridCol w="1015043">
                  <a:extLst>
                    <a:ext uri="{9D8B030D-6E8A-4147-A177-3AD203B41FA5}">
                      <a16:colId xmlns:a16="http://schemas.microsoft.com/office/drawing/2014/main" val="1627377515"/>
                    </a:ext>
                  </a:extLst>
                </a:gridCol>
                <a:gridCol w="1520561">
                  <a:extLst>
                    <a:ext uri="{9D8B030D-6E8A-4147-A177-3AD203B41FA5}">
                      <a16:colId xmlns:a16="http://schemas.microsoft.com/office/drawing/2014/main" val="3566916857"/>
                    </a:ext>
                  </a:extLst>
                </a:gridCol>
              </a:tblGrid>
              <a:tr h="139727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nhóm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Thành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công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Thất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bại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Thất bại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Chưa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kiểm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thử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cộng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(Theo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nhóm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chức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năng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3378131"/>
                  </a:ext>
                </a:extLst>
              </a:tr>
              <a:tr h="583564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Đăng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nhập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Đăng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xuất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16482863"/>
                  </a:ext>
                </a:extLst>
              </a:tr>
              <a:tr h="35519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Hỏi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đáp-Đánh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445574"/>
                  </a:ext>
                </a:extLst>
              </a:tr>
              <a:tr h="355190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người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dùng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25007110"/>
                  </a:ext>
                </a:extLst>
              </a:tr>
              <a:tr h="886111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Liên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quan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tới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Giỏ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hàng-Mua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hàng-Đơn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1493070"/>
                  </a:ext>
                </a:extLst>
              </a:tr>
              <a:tr h="355190">
                <a:tc gridSpan="7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Tổng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20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cộng</a:t>
                      </a: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92751"/>
                  </a:ext>
                </a:extLst>
              </a:tr>
              <a:tr h="355190"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Tỷ lệ kiểm thử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33.33%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319622"/>
                  </a:ext>
                </a:extLst>
              </a:tr>
              <a:tr h="355190">
                <a:tc gridSpan="3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Tỷ lệ thành công</a:t>
                      </a:r>
                      <a:endParaRPr lang="en-US" sz="200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400"/>
                        </a:spcAf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94%</a:t>
                      </a:r>
                      <a:endParaRPr lang="en-US" sz="2000" dirty="0">
                        <a:effectLst/>
                        <a:latin typeface="Arial" panose="020B0604020202020204" pitchFamily="34" charset="0"/>
                        <a:ea typeface="Malgun Gothic" panose="020B0503020000020004" pitchFamily="34" charset="-127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365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27416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8951" y="1238248"/>
                <a:ext cx="8262864" cy="5619752"/>
              </a:xfrm>
            </p:spPr>
            <p:txBody>
              <a:bodyPr>
                <a:normAutofit/>
              </a:bodyPr>
              <a:lstStyle/>
              <a:p>
                <a:pPr marL="346075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train 46996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mẫu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validate 5880,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test 5880.</a:t>
                </a:r>
              </a:p>
              <a:p>
                <a:pPr marL="520700" indent="-174625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sử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dụng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: </a:t>
                </a:r>
              </a:p>
              <a:p>
                <a:pPr marL="1031875" lvl="1" indent="-342900">
                  <a:buFont typeface="Arial" panose="020B0604020202020204" pitchFamily="34" charset="0"/>
                  <a:buChar char="+"/>
                </a:pP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tối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ưu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RMSProp</a:t>
                </a:r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031875" lvl="1" indent="-342900">
                  <a:buFont typeface="Arial" panose="020B0604020202020204" pitchFamily="34" charset="0"/>
                  <a:buChar char="+"/>
                </a:pP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Learning rate = 5x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decay = 0</a:t>
                </a:r>
              </a:p>
              <a:p>
                <a:pPr marL="1031875" lvl="1" indent="-342900">
                  <a:buFont typeface="Arial" panose="020B0604020202020204" pitchFamily="34" charset="0"/>
                  <a:buChar char="+"/>
                </a:pP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kích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hoạt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softmax</a:t>
                </a:r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031875" lvl="1" indent="-342900">
                  <a:buFont typeface="Arial" panose="020B0604020202020204" pitchFamily="34" charset="0"/>
                  <a:buChar char="+"/>
                </a:pP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mất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mát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categorical cross entropy.</a:t>
                </a:r>
              </a:p>
              <a:p>
                <a:pPr marL="1031875" lvl="1" indent="-342900">
                  <a:buFont typeface="Arial" panose="020B0604020202020204" pitchFamily="34" charset="0"/>
                  <a:buChar char="+"/>
                </a:pP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neural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lớp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ẩn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: 32 ,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epoch : 100</a:t>
                </a:r>
              </a:p>
              <a:p>
                <a:pPr marL="688975" lvl="1" indent="0">
                  <a:buNone/>
                </a:pPr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38138" lvl="1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=&gt; Thu đ</a:t>
                </a:r>
                <a:r>
                  <a:rPr lang="vi-V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ợc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Test accuracy : 0.9812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1" y="1238248"/>
                <a:ext cx="8262864" cy="5619752"/>
              </a:xfrm>
              <a:blipFill>
                <a:blip r:embed="rId3"/>
                <a:stretch>
                  <a:fillRect t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249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1" y="1238248"/>
            <a:ext cx="8262864" cy="5619752"/>
          </a:xfrm>
        </p:spPr>
        <p:txBody>
          <a:bodyPr>
            <a:normAutofit/>
          </a:bodyPr>
          <a:lstStyle/>
          <a:p>
            <a:pPr marL="346075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accuracy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loss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LSTM(32)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Hình ảnh 8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5E2FC726-7777-41DD-B8DA-03DEABF43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4994" y="2080393"/>
            <a:ext cx="4535479" cy="3935462"/>
          </a:xfrm>
          <a:prstGeom prst="rect">
            <a:avLst/>
          </a:prstGeom>
        </p:spPr>
      </p:pic>
      <p:pic>
        <p:nvPicPr>
          <p:cNvPr id="11" name="Hình ảnh 10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72BD1AD2-2327-4B24-8600-D6F75B721C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3" y="2177254"/>
            <a:ext cx="4395187" cy="374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46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950" y="-87315"/>
            <a:ext cx="8026399" cy="1325563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1" y="1238248"/>
            <a:ext cx="8262864" cy="5619752"/>
          </a:xfrm>
        </p:spPr>
        <p:txBody>
          <a:bodyPr>
            <a:normAutofit/>
          </a:bodyPr>
          <a:lstStyle/>
          <a:p>
            <a:pPr marL="688975" indent="-342900"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Hình ảnh 7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6C720959-33FC-418F-BBE1-D351419573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494" y="1911189"/>
            <a:ext cx="7701855" cy="462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53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1" y="1238248"/>
            <a:ext cx="8262864" cy="5619752"/>
          </a:xfrm>
        </p:spPr>
        <p:txBody>
          <a:bodyPr>
            <a:normAutofit/>
          </a:bodyPr>
          <a:lstStyle/>
          <a:p>
            <a:pPr marL="688975" indent="-342900"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:</a:t>
            </a:r>
          </a:p>
          <a:p>
            <a:pPr marL="688975" indent="393700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Vẫn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1C355245-66A0-43A8-8E24-F19B8069CDED}"/>
              </a:ext>
            </a:extLst>
          </p:cNvPr>
          <p:cNvPicPr/>
          <p:nvPr/>
        </p:nvPicPr>
        <p:blipFill rotWithShape="1">
          <a:blip r:embed="rId3"/>
          <a:srcRect t="18060"/>
          <a:stretch/>
        </p:blipFill>
        <p:spPr bwMode="auto">
          <a:xfrm>
            <a:off x="787791" y="2170878"/>
            <a:ext cx="7867258" cy="37544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7948541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88951" y="1238248"/>
                <a:ext cx="8262864" cy="5619752"/>
              </a:xfrm>
            </p:spPr>
            <p:txBody>
              <a:bodyPr>
                <a:normAutofit/>
              </a:bodyPr>
              <a:lstStyle/>
              <a:p>
                <a:pPr marL="346075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train 19267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mẫu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validate 2408,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tập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test 2408.</a:t>
                </a:r>
              </a:p>
              <a:p>
                <a:pPr marL="520700" indent="-174625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-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Mạng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sử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dụng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: </a:t>
                </a:r>
              </a:p>
              <a:p>
                <a:pPr marL="1031875" lvl="1" indent="-342900">
                  <a:buFont typeface="Arial" panose="020B0604020202020204" pitchFamily="34" charset="0"/>
                  <a:buChar char="+"/>
                </a:pP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tối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ưu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RMSProp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pPr marL="1031875" lvl="1" indent="-342900">
                  <a:buFont typeface="Arial" panose="020B0604020202020204" pitchFamily="34" charset="0"/>
                  <a:buChar char="+"/>
                </a:pP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Learning rate = 5x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, decay = 1x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sz="2400" b="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1031875" lvl="1" indent="-342900">
                  <a:buFont typeface="Arial" panose="020B0604020202020204" pitchFamily="34" charset="0"/>
                  <a:buChar char="+"/>
                </a:pP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kích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hoạt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softmax</a:t>
                </a:r>
                <a:endParaRPr lang="en-US" sz="2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031875" lvl="1" indent="-342900">
                  <a:buFont typeface="Arial" panose="020B0604020202020204" pitchFamily="34" charset="0"/>
                  <a:buChar char="+"/>
                </a:pP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Hàm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mất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mát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categorical cross entropy</a:t>
                </a:r>
              </a:p>
              <a:p>
                <a:pPr marL="1031875" lvl="1" indent="-342900">
                  <a:buFont typeface="Arial" panose="020B0604020202020204" pitchFamily="34" charset="0"/>
                  <a:buChar char="+"/>
                </a:pP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neural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lớp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ẩn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: 16, 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số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epoch : 50</a:t>
                </a:r>
              </a:p>
              <a:p>
                <a:pPr marL="688975" lvl="1" indent="0">
                  <a:buNone/>
                </a:pPr>
                <a:endParaRPr lang="en-US" sz="21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6075" indent="0">
                  <a:buNone/>
                </a:pP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=&gt;  Thu đ</a:t>
                </a:r>
                <a:r>
                  <a:rPr lang="vi-VN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ư</a:t>
                </a:r>
                <a:r>
                  <a:rPr lang="en-US" sz="2400" dirty="0" err="1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ợc</a:t>
                </a:r>
                <a:r>
                  <a:rPr lang="en-US" sz="24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Test accuracy = 0.6584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8951" y="1238248"/>
                <a:ext cx="8262864" cy="5619752"/>
              </a:xfrm>
              <a:blipFill>
                <a:blip r:embed="rId3"/>
                <a:stretch>
                  <a:fillRect t="-1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5709EA6-7FCB-4335-9C2D-2F28A543C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-73247"/>
            <a:ext cx="851535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thang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1548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33" y="-87315"/>
            <a:ext cx="851535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thang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1" y="1238248"/>
            <a:ext cx="8262864" cy="5619752"/>
          </a:xfrm>
        </p:spPr>
        <p:txBody>
          <a:bodyPr>
            <a:normAutofit/>
          </a:bodyPr>
          <a:lstStyle/>
          <a:p>
            <a:pPr marL="346075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Biểu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accuracy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loss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LSTM(16)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50" descr="E:\ForReport\Rate\16.jpg">
            <a:extLst>
              <a:ext uri="{FF2B5EF4-FFF2-40B4-BE49-F238E27FC236}">
                <a16:creationId xmlns:a16="http://schemas.microsoft.com/office/drawing/2014/main" id="{EE781D76-C2D3-45CE-AE22-BA2B506C5B88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188" y="2086315"/>
            <a:ext cx="8863624" cy="39084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528658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-87315"/>
            <a:ext cx="851535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ý thang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1" y="1238248"/>
            <a:ext cx="8262864" cy="5619752"/>
          </a:xfrm>
        </p:spPr>
        <p:txBody>
          <a:bodyPr>
            <a:normAutofit/>
          </a:bodyPr>
          <a:lstStyle/>
          <a:p>
            <a:pPr marL="346075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: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5" descr="Ảnh có chứa ảnh chụp màn hình&#10;&#10;Mô tả được tạo tự động">
            <a:extLst>
              <a:ext uri="{FF2B5EF4-FFF2-40B4-BE49-F238E27FC236}">
                <a16:creationId xmlns:a16="http://schemas.microsoft.com/office/drawing/2014/main" id="{3440C74C-CD8A-4384-A169-F37519210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3" y="1854054"/>
            <a:ext cx="8779513" cy="426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3801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1" y="1238248"/>
            <a:ext cx="8262864" cy="5619752"/>
          </a:xfrm>
        </p:spPr>
        <p:txBody>
          <a:bodyPr>
            <a:normAutofit/>
          </a:bodyPr>
          <a:lstStyle/>
          <a:p>
            <a:pPr marL="346075" indent="0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train 32406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mẫu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validate 3241,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 3241.</a:t>
            </a:r>
          </a:p>
          <a:p>
            <a:pPr marL="576263" indent="-230188">
              <a:buNone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hàm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Adagrad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Embedding_size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128,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epoch = 50.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88AF60F6-8F68-46BF-934D-27BCC3ACED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4" y="2563811"/>
            <a:ext cx="4572000" cy="3430772"/>
          </a:xfrm>
          <a:prstGeom prst="rect">
            <a:avLst/>
          </a:prstGeom>
        </p:spPr>
      </p:pic>
      <p:pic>
        <p:nvPicPr>
          <p:cNvPr id="6" name="Hình ảnh 5" descr="Ảnh có chứa văn bản, bản đồ&#10;&#10;Mô tả được tạo tự động">
            <a:extLst>
              <a:ext uri="{FF2B5EF4-FFF2-40B4-BE49-F238E27FC236}">
                <a16:creationId xmlns:a16="http://schemas.microsoft.com/office/drawing/2014/main" id="{C1FE66BF-C762-4E66-94BF-E0B1457FA056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5599" y="2563811"/>
            <a:ext cx="4572000" cy="343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0287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568" y="1101724"/>
            <a:ext cx="8262864" cy="5619752"/>
          </a:xfrm>
        </p:spPr>
        <p:txBody>
          <a:bodyPr>
            <a:normAutofit/>
          </a:bodyPr>
          <a:lstStyle/>
          <a:p>
            <a:pPr marL="688975" indent="-342900"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:</a:t>
            </a:r>
          </a:p>
          <a:p>
            <a:pPr marL="346075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Samsung Galaxy watch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Hình ảnh 6">
            <a:extLst>
              <a:ext uri="{FF2B5EF4-FFF2-40B4-BE49-F238E27FC236}">
                <a16:creationId xmlns:a16="http://schemas.microsoft.com/office/drawing/2014/main" id="{98B91C36-2469-4302-BDBE-AF6CA91A7BD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24465" y="2176462"/>
            <a:ext cx="6505135" cy="4681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24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300" y="1831811"/>
            <a:ext cx="7416026" cy="4093860"/>
          </a:xfrm>
        </p:spPr>
        <p:txBody>
          <a:bodyPr>
            <a:noAutofit/>
          </a:bodyPr>
          <a:lstStyle/>
          <a:p>
            <a:pPr marL="746125" indent="-576263">
              <a:lnSpc>
                <a:spcPct val="100000"/>
              </a:lnSpc>
              <a:buFont typeface="+mj-lt"/>
              <a:buAutoNum type="romanUcPeriod"/>
            </a:pPr>
            <a:r>
              <a:rPr lang="en-US" sz="3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7713" indent="-577850">
              <a:lnSpc>
                <a:spcPct val="100000"/>
              </a:lnSpc>
              <a:buAutoNum type="romanUcPeriod"/>
            </a:pP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endParaRPr lang="en-US" sz="36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7713" indent="-577850">
              <a:lnSpc>
                <a:spcPct val="100000"/>
              </a:lnSpc>
              <a:buAutoNum type="romanUcPeriod"/>
            </a:pP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sz="36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7713" indent="-577850">
              <a:lnSpc>
                <a:spcPct val="100000"/>
              </a:lnSpc>
              <a:buAutoNum type="romanUcPeriod"/>
            </a:pP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36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7713" indent="-577850">
              <a:lnSpc>
                <a:spcPct val="100000"/>
              </a:lnSpc>
              <a:buAutoNum type="romanUcPeriod"/>
            </a:pP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36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90307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1" y="1238248"/>
            <a:ext cx="8262864" cy="5619752"/>
          </a:xfrm>
        </p:spPr>
        <p:txBody>
          <a:bodyPr>
            <a:normAutofit/>
          </a:bodyPr>
          <a:lstStyle/>
          <a:p>
            <a:pPr marL="688975" indent="-342900">
              <a:buFontTx/>
              <a:buChar char="-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:</a:t>
            </a:r>
          </a:p>
          <a:p>
            <a:pPr marL="346075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C1 plus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Hình ảnh 5">
            <a:extLst>
              <a:ext uri="{FF2B5EF4-FFF2-40B4-BE49-F238E27FC236}">
                <a16:creationId xmlns:a16="http://schemas.microsoft.com/office/drawing/2014/main" id="{BF566488-B56F-4604-A688-0661ACFDAE3C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89988" y="2312500"/>
            <a:ext cx="7964024" cy="4158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0570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</a:t>
            </a:fld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4BD449A-E751-4410-9748-C53ADF1FF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7600" y="1955800"/>
            <a:ext cx="8026400" cy="4902200"/>
          </a:xfrm>
        </p:spPr>
        <p:txBody>
          <a:bodyPr>
            <a:noAutofit/>
          </a:bodyPr>
          <a:lstStyle/>
          <a:p>
            <a:pPr marL="746125" indent="-576263">
              <a:lnSpc>
                <a:spcPct val="100000"/>
              </a:lnSpc>
              <a:buFont typeface="+mj-lt"/>
              <a:buAutoNum type="romanUcPeriod"/>
            </a:pP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36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7713" indent="-577850">
              <a:lnSpc>
                <a:spcPct val="100000"/>
              </a:lnSpc>
              <a:buAutoNum type="romanUcPeriod"/>
            </a:pP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endParaRPr lang="en-US" sz="36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7713" indent="-577850">
              <a:lnSpc>
                <a:spcPct val="100000"/>
              </a:lnSpc>
              <a:buAutoNum type="romanUcPeriod"/>
            </a:pP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sz="36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7713" indent="-577850">
              <a:lnSpc>
                <a:spcPct val="100000"/>
              </a:lnSpc>
              <a:buAutoNum type="romanUcPeriod"/>
            </a:pP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36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7713" indent="-577850">
              <a:lnSpc>
                <a:spcPct val="100000"/>
              </a:lnSpc>
              <a:buAutoNum type="romanUcPeriod"/>
            </a:pPr>
            <a:r>
              <a:rPr lang="en-US" sz="3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245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2833" y="1617390"/>
            <a:ext cx="8655050" cy="4894922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đạt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7713" indent="-290513"/>
            <a:r>
              <a:rPr lang="vi-V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 </a:t>
            </a:r>
            <a:r>
              <a:rPr lang="vi-V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vi-V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vi-V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</a:t>
            </a:r>
            <a:r>
              <a:rPr lang="vi-V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vi-V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vi-V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7713" indent="-290513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tích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: </a:t>
            </a:r>
          </a:p>
          <a:p>
            <a:pPr marL="1143000" lvl="1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143000" lvl="1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thang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sản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phẩm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143000" lvl="1" indent="-342900">
              <a:buFont typeface="Wingdings" panose="05000000000000000000" pitchFamily="2" charset="2"/>
              <a:buChar char="ü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7713" indent="-290513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625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448972"/>
            <a:ext cx="8418783" cy="5089941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làm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7713" indent="-290513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7713" indent="-290513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khả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trực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tuyến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7713" indent="-290513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thang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chưa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Định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747713" indent="-290513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triển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7713" indent="-290513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tục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thập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7713" indent="-290513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Tìm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thử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nghiệm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thang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7018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09" y="3914386"/>
            <a:ext cx="8456984" cy="2664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786981" y="1696096"/>
            <a:ext cx="661824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Thầy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Cô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bạn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đã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lắng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nghe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</p:txBody>
      </p:sp>
      <p:sp>
        <p:nvSpPr>
          <p:cNvPr id="4" name="Rectangle 3"/>
          <p:cNvSpPr/>
          <p:nvPr/>
        </p:nvSpPr>
        <p:spPr>
          <a:xfrm>
            <a:off x="1449654" y="3019535"/>
            <a:ext cx="72929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mong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nhận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nhiệt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tình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mọi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58584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560512"/>
            <a:ext cx="8026400" cy="4902199"/>
          </a:xfrm>
        </p:spPr>
        <p:txBody>
          <a:bodyPr>
            <a:normAutofit/>
          </a:bodyPr>
          <a:lstStyle/>
          <a:p>
            <a:pPr marL="690563" indent="-233363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bùng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nổ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thương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mại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điện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90563" indent="-233363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Tốn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nhân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lực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lọc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90563" indent="-233363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90563" indent="-233363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Thiếu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0">
              <a:buNone/>
            </a:pP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0563" indent="-573088">
              <a:buNone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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sz="2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áp</a:t>
            </a:r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thang </a:t>
            </a:r>
            <a:r>
              <a:rPr lang="en-US" sz="2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57200" indent="0">
              <a:buNone/>
            </a:pP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651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góp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án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454152"/>
            <a:ext cx="8026400" cy="4902199"/>
          </a:xfrm>
        </p:spPr>
        <p:txBody>
          <a:bodyPr>
            <a:normAutofit/>
          </a:bodyPr>
          <a:lstStyle/>
          <a:p>
            <a:pPr marL="746125" indent="-282575" defTabSz="520700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website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bán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6125" indent="-282575" defTabSz="520700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chức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thang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bỏ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746125" indent="-282575" defTabSz="520700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hỏi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đáp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hồ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72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vi-VN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dirty="0" err="1">
                <a:latin typeface="Arial" panose="020B0604020202020204" pitchFamily="34" charset="0"/>
                <a:cs typeface="Arial" panose="020B0604020202020204" pitchFamily="34" charset="0"/>
              </a:rPr>
              <a:t>quyết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0" y="1454152"/>
            <a:ext cx="8026400" cy="4902199"/>
          </a:xfrm>
        </p:spPr>
        <p:txBody>
          <a:bodyPr>
            <a:normAutofit/>
          </a:bodyPr>
          <a:lstStyle/>
          <a:p>
            <a:pPr marL="801688" indent="-338138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gợi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ý thang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sâu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1688" indent="-338138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: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ASP.Net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MVC.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817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9300" y="1831811"/>
            <a:ext cx="7416026" cy="4093860"/>
          </a:xfrm>
        </p:spPr>
        <p:txBody>
          <a:bodyPr>
            <a:noAutofit/>
          </a:bodyPr>
          <a:lstStyle/>
          <a:p>
            <a:pPr marL="746125" indent="-576263">
              <a:lnSpc>
                <a:spcPct val="100000"/>
              </a:lnSpc>
              <a:buFont typeface="+mj-lt"/>
              <a:buAutoNum type="romanUcPeriod"/>
            </a:pP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thiệu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đề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tài</a:t>
            </a:r>
            <a:endParaRPr lang="en-US" sz="36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7713" indent="-577850">
              <a:lnSpc>
                <a:spcPct val="100000"/>
              </a:lnSpc>
              <a:buAutoNum type="romanUcPeriod"/>
            </a:pPr>
            <a:r>
              <a:rPr lang="en-US" sz="3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thuyết</a:t>
            </a:r>
            <a:endParaRPr lang="en-US" sz="3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7713" indent="-577850">
              <a:lnSpc>
                <a:spcPct val="100000"/>
              </a:lnSpc>
              <a:buAutoNum type="romanUcPeriod"/>
            </a:pP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endParaRPr lang="en-US" sz="36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7713" indent="-577850">
              <a:lnSpc>
                <a:spcPct val="100000"/>
              </a:lnSpc>
              <a:buAutoNum type="romanUcPeriod"/>
            </a:pP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Đánh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endParaRPr lang="en-US" sz="36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7713" indent="-577850">
              <a:lnSpc>
                <a:spcPct val="100000"/>
              </a:lnSpc>
              <a:buAutoNum type="romanUcPeriod"/>
            </a:pP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sz="36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600" dirty="0" err="1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luận</a:t>
            </a:r>
            <a:endParaRPr lang="en-US" sz="3600" dirty="0">
              <a:solidFill>
                <a:schemeClr val="bg2">
                  <a:lumMod val="9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169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700" indent="-393700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Rất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tâm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nay.</a:t>
            </a:r>
          </a:p>
          <a:p>
            <a:pPr marL="393700" indent="-393700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Trích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thông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tin : </a:t>
            </a:r>
          </a:p>
          <a:p>
            <a:pPr lvl="2">
              <a:buFont typeface="Calibri" panose="020F0502020204030204" pitchFamily="34" charset="0"/>
              <a:buChar char="+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Kho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sẵn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>
              <a:buFont typeface="Calibri" panose="020F0502020204030204" pitchFamily="34" charset="0"/>
              <a:buChar char="+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Kỹ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Heuritic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buFont typeface="Calibri" panose="020F0502020204030204" pitchFamily="34" charset="0"/>
              <a:buChar char="+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Tránh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lỗi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chính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tả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Calibri" panose="020F0502020204030204" pitchFamily="34" charset="0"/>
              <a:buChar char="-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Mô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</a:p>
          <a:p>
            <a:pPr lvl="2">
              <a:buFont typeface="Calibri" panose="020F0502020204030204" pitchFamily="34" charset="0"/>
              <a:buChar char="+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câu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trả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lời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>
              <a:buFont typeface="Calibri" panose="020F0502020204030204" pitchFamily="34" charset="0"/>
              <a:buChar char="+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Machine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Tranlation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buFont typeface="Calibri" panose="020F0502020204030204" pitchFamily="34" charset="0"/>
              <a:buChar char="+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cảm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nói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chuyện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tự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nhiên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8850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843" y="-87315"/>
            <a:ext cx="8686800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vi-VN" sz="3200" dirty="0" err="1">
                <a:latin typeface="Arial" panose="020B0604020202020204" pitchFamily="34" charset="0"/>
                <a:cs typeface="Arial" panose="020B0604020202020204" pitchFamily="34" charset="0"/>
              </a:rPr>
              <a:t>Bài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phân </a:t>
            </a:r>
            <a:r>
              <a:rPr lang="vi-VN" sz="3200" dirty="0" err="1"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quan </a:t>
            </a:r>
            <a:r>
              <a:rPr lang="vi-VN" sz="3200" dirty="0" err="1">
                <a:latin typeface="Arial" panose="020B0604020202020204" pitchFamily="34" charset="0"/>
                <a:cs typeface="Arial" panose="020B0604020202020204" pitchFamily="34" charset="0"/>
              </a:rPr>
              <a:t>điểm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 err="1">
                <a:latin typeface="Arial" panose="020B0604020202020204" pitchFamily="34" charset="0"/>
                <a:cs typeface="Arial" panose="020B0604020202020204" pitchFamily="34" charset="0"/>
              </a:rPr>
              <a:t>người</a:t>
            </a:r>
            <a:r>
              <a:rPr lang="vi-VN" sz="3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sz="3200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93700" indent="-393700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Lĩnh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vực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khá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trọng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hữu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ích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93700" indent="-393700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Phân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loại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hướng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cận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Dựa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hiểu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về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từ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vựng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nghĩa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2">
              <a:buFont typeface="Calibri" panose="020F0502020204030204" pitchFamily="34" charset="0"/>
              <a:buChar char="-"/>
            </a:pP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93700" lvl="2" indent="-393700"/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thuật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được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</a:p>
          <a:p>
            <a:pPr marL="914400" lvl="4" indent="-228600">
              <a:buFont typeface="Calibri" panose="020F0502020204030204" pitchFamily="34" charset="0"/>
              <a:buChar char="-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Naive Bayes</a:t>
            </a:r>
          </a:p>
          <a:p>
            <a:pPr marL="914400" lvl="4" indent="-228600">
              <a:buFont typeface="Calibri" panose="020F0502020204030204" pitchFamily="34" charset="0"/>
              <a:buChar char="-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Support Vector Machine (SVM)</a:t>
            </a:r>
          </a:p>
          <a:p>
            <a:pPr marL="914400" lvl="4" indent="-228600">
              <a:buFont typeface="Calibri" panose="020F0502020204030204" pitchFamily="34" charset="0"/>
              <a:buChar char="-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BBDA-6239-48A4-BF42-145536EAE284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4835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A4D7F9D-CF2C-4E80-8360-F21AE36D35D4}" vid="{71563601-04E0-4A9A-AE8B-FC38A55497E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4505</TotalTime>
  <Words>1400</Words>
  <Application>Microsoft Office PowerPoint</Application>
  <PresentationFormat>Trình chiếu Trên màn hình (4:3)</PresentationFormat>
  <Paragraphs>305</Paragraphs>
  <Slides>34</Slides>
  <Notes>27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7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Office Theme</vt:lpstr>
      <vt:lpstr> Đề tài: Website bán đồng hồ áp dụng trả lời tự động và gợi ý thang điểm đánh giá</vt:lpstr>
      <vt:lpstr>Nội dung</vt:lpstr>
      <vt:lpstr>Bản trình bày PowerPoint</vt:lpstr>
      <vt:lpstr>1. Động lực của đồ án</vt:lpstr>
      <vt:lpstr>2. Đóng góp của đồ án</vt:lpstr>
      <vt:lpstr>3. Hướng giải quyết</vt:lpstr>
      <vt:lpstr>Bản trình bày PowerPoint</vt:lpstr>
      <vt:lpstr>1. Bài toán trả lời tự động</vt:lpstr>
      <vt:lpstr>2. Bài toán phân loại quan điểm người dùng</vt:lpstr>
      <vt:lpstr>Bản trình bày PowerPoint</vt:lpstr>
      <vt:lpstr>1. Phân tích yêu cầu</vt:lpstr>
      <vt:lpstr>2. Thiết kế hệ thống</vt:lpstr>
      <vt:lpstr>Biểu đồ trình tự - Usecase đánh giá sản phẩm</vt:lpstr>
      <vt:lpstr>3. Giải pháp học sâu</vt:lpstr>
      <vt:lpstr>3. Giải pháp học sâu</vt:lpstr>
      <vt:lpstr>3. Giải pháp học sâu</vt:lpstr>
      <vt:lpstr>3. Giải pháp học sâu</vt:lpstr>
      <vt:lpstr>3. Giải pháp học sâu</vt:lpstr>
      <vt:lpstr>Bản trình bày PowerPoint</vt:lpstr>
      <vt:lpstr>1. Kiểm thử hệ thống</vt:lpstr>
      <vt:lpstr>2. Hệ thống lọc đánh giá</vt:lpstr>
      <vt:lpstr>2. Hệ thống lọc đánh giá</vt:lpstr>
      <vt:lpstr>2. Hệ thống lọc đánh giá</vt:lpstr>
      <vt:lpstr>2. Hệ thống lọc đánh giá</vt:lpstr>
      <vt:lpstr>3. Hệ thống gợi ý thang điểm đánh giá</vt:lpstr>
      <vt:lpstr>3. Hệ thống gợi ý thang điểm đánh giá</vt:lpstr>
      <vt:lpstr>3. Hệ thống gợi ý thang điểm đánh giá</vt:lpstr>
      <vt:lpstr>4. Hệ thống trả lời tự động</vt:lpstr>
      <vt:lpstr>4. Hệ thống trả lời tự động</vt:lpstr>
      <vt:lpstr>4. Hệ thống trả lời tự động</vt:lpstr>
      <vt:lpstr>Bản trình bày PowerPoint</vt:lpstr>
      <vt:lpstr>V. Kết luận</vt:lpstr>
      <vt:lpstr>V. Kết luận</vt:lpstr>
      <vt:lpstr>Bản trình bày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Hang</dc:creator>
  <cp:lastModifiedBy>Nguyen Anh Tuan 20144898</cp:lastModifiedBy>
  <cp:revision>494</cp:revision>
  <dcterms:created xsi:type="dcterms:W3CDTF">2016-07-25T07:53:11Z</dcterms:created>
  <dcterms:modified xsi:type="dcterms:W3CDTF">2019-06-10T18:58:23Z</dcterms:modified>
</cp:coreProperties>
</file>