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8" r:id="rId12"/>
    <p:sldId id="273" r:id="rId13"/>
    <p:sldId id="274" r:id="rId14"/>
    <p:sldId id="275" r:id="rId15"/>
    <p:sldId id="276" r:id="rId16"/>
    <p:sldId id="277" r:id="rId17"/>
    <p:sldId id="278" r:id="rId18"/>
    <p:sldId id="279" r:id="rId19"/>
    <p:sldId id="280" r:id="rId20"/>
    <p:sldId id="283" r:id="rId21"/>
    <p:sldId id="284" r:id="rId22"/>
    <p:sldId id="285" r:id="rId23"/>
    <p:sldId id="286" r:id="rId24"/>
    <p:sldId id="281" r:id="rId25"/>
    <p:sldId id="282"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udent" initials="S" lastIdx="1" clrIdx="0">
    <p:extLst>
      <p:ext uri="{19B8F6BF-5375-455C-9EA6-DF929625EA0E}">
        <p15:presenceInfo xmlns:p15="http://schemas.microsoft.com/office/powerpoint/2012/main" userId="Studen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6302" autoAdjust="0"/>
  </p:normalViewPr>
  <p:slideViewPr>
    <p:cSldViewPr snapToGrid="0">
      <p:cViewPr varScale="1">
        <p:scale>
          <a:sx n="89" d="100"/>
          <a:sy n="89" d="100"/>
        </p:scale>
        <p:origin x="137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CAAB19-DEFC-4432-A613-84005B811C93}" type="datetimeFigureOut">
              <a:rPr lang="en-US" smtClean="0"/>
              <a:t>10/24/2018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E4905D-2EA1-4FAF-BBD3-A2AFBBD3F039}" type="slidenum">
              <a:rPr lang="en-US" smtClean="0"/>
              <a:t>‹#›</a:t>
            </a:fld>
            <a:endParaRPr lang="en-US"/>
          </a:p>
        </p:txBody>
      </p:sp>
    </p:spTree>
    <p:extLst>
      <p:ext uri="{BB962C8B-B14F-4D97-AF65-F5344CB8AC3E}">
        <p14:creationId xmlns:p14="http://schemas.microsoft.com/office/powerpoint/2010/main" val="35545109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E4905D-2EA1-4FAF-BBD3-A2AFBBD3F039}" type="slidenum">
              <a:rPr lang="en-US" smtClean="0"/>
              <a:t>1</a:t>
            </a:fld>
            <a:endParaRPr lang="en-US"/>
          </a:p>
        </p:txBody>
      </p:sp>
    </p:spTree>
    <p:extLst>
      <p:ext uri="{BB962C8B-B14F-4D97-AF65-F5344CB8AC3E}">
        <p14:creationId xmlns:p14="http://schemas.microsoft.com/office/powerpoint/2010/main" val="2285517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E4905D-2EA1-4FAF-BBD3-A2AFBBD3F039}" type="slidenum">
              <a:rPr lang="en-US" smtClean="0"/>
              <a:t>2</a:t>
            </a:fld>
            <a:endParaRPr lang="en-US"/>
          </a:p>
        </p:txBody>
      </p:sp>
    </p:spTree>
    <p:extLst>
      <p:ext uri="{BB962C8B-B14F-4D97-AF65-F5344CB8AC3E}">
        <p14:creationId xmlns:p14="http://schemas.microsoft.com/office/powerpoint/2010/main" val="19477724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Không</a:t>
            </a:r>
            <a:r>
              <a:rPr lang="en-US" baseline="0" smtClean="0"/>
              <a:t> quản lí thông tin bác sĩ, Thông tin bác sĩ và bệnh nhân là có sẵn</a:t>
            </a:r>
            <a:endParaRPr lang="en-US"/>
          </a:p>
        </p:txBody>
      </p:sp>
      <p:sp>
        <p:nvSpPr>
          <p:cNvPr id="4" name="Slide Number Placeholder 3"/>
          <p:cNvSpPr>
            <a:spLocks noGrp="1"/>
          </p:cNvSpPr>
          <p:nvPr>
            <p:ph type="sldNum" sz="quarter" idx="10"/>
          </p:nvPr>
        </p:nvSpPr>
        <p:spPr/>
        <p:txBody>
          <a:bodyPr/>
          <a:lstStyle/>
          <a:p>
            <a:fld id="{6FE4905D-2EA1-4FAF-BBD3-A2AFBBD3F039}" type="slidenum">
              <a:rPr lang="en-US" smtClean="0"/>
              <a:t>12</a:t>
            </a:fld>
            <a:endParaRPr lang="en-US"/>
          </a:p>
        </p:txBody>
      </p:sp>
    </p:spTree>
    <p:extLst>
      <p:ext uri="{BB962C8B-B14F-4D97-AF65-F5344CB8AC3E}">
        <p14:creationId xmlns:p14="http://schemas.microsoft.com/office/powerpoint/2010/main" val="2142607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E4905D-2EA1-4FAF-BBD3-A2AFBBD3F039}" type="slidenum">
              <a:rPr lang="en-US" smtClean="0"/>
              <a:t>13</a:t>
            </a:fld>
            <a:endParaRPr lang="en-US"/>
          </a:p>
        </p:txBody>
      </p:sp>
    </p:spTree>
    <p:extLst>
      <p:ext uri="{BB962C8B-B14F-4D97-AF65-F5344CB8AC3E}">
        <p14:creationId xmlns:p14="http://schemas.microsoft.com/office/powerpoint/2010/main" val="20612258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E4905D-2EA1-4FAF-BBD3-A2AFBBD3F039}" type="slidenum">
              <a:rPr lang="en-US" smtClean="0"/>
              <a:t>25</a:t>
            </a:fld>
            <a:endParaRPr lang="en-US"/>
          </a:p>
        </p:txBody>
      </p:sp>
    </p:spTree>
    <p:extLst>
      <p:ext uri="{BB962C8B-B14F-4D97-AF65-F5344CB8AC3E}">
        <p14:creationId xmlns:p14="http://schemas.microsoft.com/office/powerpoint/2010/main" val="114082556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441286"/>
            <a:ext cx="10222992" cy="3386665"/>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000" b="1">
                <a:solidFill>
                  <a:schemeClr val="accent2">
                    <a:lumMod val="7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B6F7CB6-FE86-4BCE-8AB0-799486B31599}" type="datetime1">
              <a:rPr lang="en-US" smtClean="0"/>
              <a:t>10/24/2018</a:t>
            </a:fld>
            <a:endParaRPr lang="en-US"/>
          </a:p>
        </p:txBody>
      </p:sp>
      <p:sp>
        <p:nvSpPr>
          <p:cNvPr id="5" name="Footer Placeholder 4"/>
          <p:cNvSpPr>
            <a:spLocks noGrp="1"/>
          </p:cNvSpPr>
          <p:nvPr>
            <p:ph type="ftr" sz="quarter" idx="11"/>
          </p:nvPr>
        </p:nvSpPr>
        <p:spPr/>
        <p:txBody>
          <a:bodyPr/>
          <a:lstStyle/>
          <a:p>
            <a:r>
              <a:rPr lang="en-US" smtClean="0"/>
              <a:t>NHÓM 03 – ĐỀ TÀI QUẢN LÍ THÔNG TIN QUẦY THUỐC CỦA MỘT BỆNH VIỆN</a:t>
            </a:r>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4480AEE-73A6-43DB-B72C-3FCAA0082E10}" type="datetime1">
              <a:rPr lang="en-US" smtClean="0"/>
              <a:t>10/24/2018</a:t>
            </a:fld>
            <a:endParaRPr lang="en-US"/>
          </a:p>
        </p:txBody>
      </p:sp>
      <p:sp>
        <p:nvSpPr>
          <p:cNvPr id="5" name="Footer Placeholder 4"/>
          <p:cNvSpPr>
            <a:spLocks noGrp="1"/>
          </p:cNvSpPr>
          <p:nvPr>
            <p:ph type="ftr" sz="quarter" idx="11"/>
          </p:nvPr>
        </p:nvSpPr>
        <p:spPr/>
        <p:txBody>
          <a:bodyPr/>
          <a:lstStyle/>
          <a:p>
            <a:r>
              <a:rPr lang="en-US" smtClean="0"/>
              <a:t>NHÓM 03 – ĐỀ TÀI QUẢN LÍ THÔNG TIN QUẦY THUỐC CỦA MỘT BỆNH VIỆN</a:t>
            </a:r>
            <a:endParaRPr lang="en-US"/>
          </a:p>
        </p:txBody>
      </p:sp>
      <p:sp>
        <p:nvSpPr>
          <p:cNvPr id="6" name="Slide Number Placeholder 5"/>
          <p:cNvSpPr>
            <a:spLocks noGrp="1"/>
          </p:cNvSpPr>
          <p:nvPr>
            <p:ph type="sldNum" sz="quarter" idx="12"/>
          </p:nvPr>
        </p:nvSpPr>
        <p:spPr/>
        <p:txBody>
          <a:bodyPr/>
          <a:lstStyle/>
          <a:p>
            <a:fld id="{4FAB73BC-B049-4115-A692-8D63A059BFB8}" type="slidenum">
              <a:rPr lang="en-US"/>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9ECBBB-58AA-4C75-8BF3-FA8DE61EBF23}" type="datetime1">
              <a:rPr lang="en-US" smtClean="0"/>
              <a:t>10/24/2018</a:t>
            </a:fld>
            <a:endParaRPr lang="en-US"/>
          </a:p>
        </p:txBody>
      </p:sp>
      <p:sp>
        <p:nvSpPr>
          <p:cNvPr id="5" name="Footer Placeholder 4"/>
          <p:cNvSpPr>
            <a:spLocks noGrp="1"/>
          </p:cNvSpPr>
          <p:nvPr>
            <p:ph type="ftr" sz="quarter" idx="11"/>
          </p:nvPr>
        </p:nvSpPr>
        <p:spPr/>
        <p:txBody>
          <a:bodyPr/>
          <a:lstStyle/>
          <a:p>
            <a:r>
              <a:rPr lang="en-US" smtClean="0"/>
              <a:t>NHÓM 03 – ĐỀ TÀI QUẢN LÍ THÔNG TIN QUẦY THUỐC CỦA MỘT BỆNH VIỆN</a:t>
            </a:r>
            <a:endParaRPr lang="en-US"/>
          </a:p>
        </p:txBody>
      </p:sp>
      <p:sp>
        <p:nvSpPr>
          <p:cNvPr id="6" name="Slide Number Placeholder 5"/>
          <p:cNvSpPr>
            <a:spLocks noGrp="1"/>
          </p:cNvSpPr>
          <p:nvPr>
            <p:ph type="sldNum" sz="quarter" idx="12"/>
          </p:nvPr>
        </p:nvSpPr>
        <p:spPr/>
        <p:txBody>
          <a:bodyPr/>
          <a:lstStyle/>
          <a:p>
            <a:fld id="{4FAB73BC-B049-4115-A692-8D63A059BFB8}" type="slidenum">
              <a:rPr lang="en-US"/>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2001" y="0"/>
            <a:ext cx="12049999" cy="1182804"/>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42000" y="1702398"/>
            <a:ext cx="12049999" cy="3770555"/>
          </a:xfrm>
        </p:spPr>
        <p:txBody>
          <a:bodyPr/>
          <a:lstStyle>
            <a:lvl1pPr marL="0" indent="0">
              <a:buNone/>
              <a:defRPr/>
            </a:lvl1pPr>
            <a:lvl2pPr marL="274320" indent="0">
              <a:buNone/>
              <a:defRPr baseline="0"/>
            </a:lvl2pPr>
            <a:lvl3pPr marL="548640" indent="0">
              <a:buNone/>
              <a:defRPr/>
            </a:lvl3pPr>
            <a:lvl4pPr marL="822960" indent="0">
              <a:buNone/>
              <a:defRPr/>
            </a:lvl4pPr>
            <a:lvl5pPr marL="1097280"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19103CE-4391-4E06-9054-B5A2DB699320}" type="datetime1">
              <a:rPr lang="en-US" smtClean="0"/>
              <a:t>10/24/2018</a:t>
            </a:fld>
            <a:endParaRPr lang="en-US"/>
          </a:p>
        </p:txBody>
      </p:sp>
      <p:sp>
        <p:nvSpPr>
          <p:cNvPr id="5" name="Footer Placeholder 4"/>
          <p:cNvSpPr>
            <a:spLocks noGrp="1"/>
          </p:cNvSpPr>
          <p:nvPr>
            <p:ph type="ftr" sz="quarter" idx="11"/>
          </p:nvPr>
        </p:nvSpPr>
        <p:spPr>
          <a:xfrm>
            <a:off x="142000" y="6432094"/>
            <a:ext cx="6327648" cy="365125"/>
          </a:xfrm>
        </p:spPr>
        <p:txBody>
          <a:bodyPr/>
          <a:lstStyle>
            <a:lvl1pPr>
              <a:defRPr b="1">
                <a:solidFill>
                  <a:srgbClr val="FF0000"/>
                </a:solidFill>
                <a:latin typeface="Times New Roman" panose="02020603050405020304" pitchFamily="18" charset="0"/>
                <a:cs typeface="Times New Roman" panose="02020603050405020304" pitchFamily="18" charset="0"/>
              </a:defRPr>
            </a:lvl1pPr>
          </a:lstStyle>
          <a:p>
            <a:r>
              <a:rPr lang="en-US" smtClean="0"/>
              <a:t>NHÓM 03 – ĐỀ TÀI QUẢN LÍ THÔNG TIN QUẦY THUỐC CỦA MỘT BỆNH VIỆN</a:t>
            </a:r>
            <a:endParaRPr lang="en-US"/>
          </a:p>
        </p:txBody>
      </p:sp>
      <p:sp>
        <p:nvSpPr>
          <p:cNvPr id="6" name="Slide Number Placeholder 5"/>
          <p:cNvSpPr>
            <a:spLocks noGrp="1"/>
          </p:cNvSpPr>
          <p:nvPr>
            <p:ph type="sldNum" sz="quarter" idx="12"/>
          </p:nvPr>
        </p:nvSpPr>
        <p:spPr/>
        <p:txBody>
          <a:bodyPr/>
          <a:lstStyle/>
          <a:p>
            <a:fld id="{4FAB73BC-B049-4115-A692-8D63A059BFB8}" type="slidenum">
              <a:rPr lang="en-US"/>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b="1">
                <a:solidFill>
                  <a:schemeClr val="accent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lvl1pPr>
              <a:defRPr>
                <a:solidFill>
                  <a:schemeClr val="accent2">
                    <a:lumMod val="50000"/>
                  </a:schemeClr>
                </a:solidFill>
              </a:defRPr>
            </a:lvl1pPr>
          </a:lstStyle>
          <a:p>
            <a:fld id="{9586B274-885B-4496-AAD6-0831279F0B9F}" type="datetime1">
              <a:rPr lang="en-US" smtClean="0"/>
              <a:t>10/24/2018</a:t>
            </a:fld>
            <a:endParaRPr lang="en-US"/>
          </a:p>
        </p:txBody>
      </p:sp>
      <p:sp>
        <p:nvSpPr>
          <p:cNvPr id="5" name="Footer Placeholder 4"/>
          <p:cNvSpPr>
            <a:spLocks noGrp="1"/>
          </p:cNvSpPr>
          <p:nvPr>
            <p:ph type="ftr" sz="quarter" idx="11"/>
          </p:nvPr>
        </p:nvSpPr>
        <p:spPr>
          <a:xfrm>
            <a:off x="2182708" y="6272784"/>
            <a:ext cx="6327648" cy="365125"/>
          </a:xfrm>
        </p:spPr>
        <p:txBody>
          <a:bodyPr/>
          <a:lstStyle>
            <a:lvl1pPr>
              <a:defRPr>
                <a:solidFill>
                  <a:schemeClr val="accent2">
                    <a:lumMod val="50000"/>
                  </a:schemeClr>
                </a:solidFill>
              </a:defRPr>
            </a:lvl1pPr>
          </a:lstStyle>
          <a:p>
            <a:r>
              <a:rPr lang="en-US" smtClean="0"/>
              <a:t>NHÓM 03 – ĐỀ TÀI QUẢN LÍ THÔNG TIN QUẦY THUỐC CỦA MỘT BỆNH VIỆN</a:t>
            </a:r>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a:pPr/>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AA1B72B-C415-43AA-B41C-FC403E9AE107}" type="datetime1">
              <a:rPr lang="en-US" smtClean="0"/>
              <a:t>10/24/2018</a:t>
            </a:fld>
            <a:endParaRPr lang="en-US"/>
          </a:p>
        </p:txBody>
      </p:sp>
      <p:sp>
        <p:nvSpPr>
          <p:cNvPr id="6" name="Footer Placeholder 5"/>
          <p:cNvSpPr>
            <a:spLocks noGrp="1"/>
          </p:cNvSpPr>
          <p:nvPr>
            <p:ph type="ftr" sz="quarter" idx="11"/>
          </p:nvPr>
        </p:nvSpPr>
        <p:spPr/>
        <p:txBody>
          <a:bodyPr/>
          <a:lstStyle/>
          <a:p>
            <a:r>
              <a:rPr lang="en-US" smtClean="0"/>
              <a:t>NHÓM 03 – ĐỀ TÀI QUẢN LÍ THÔNG TIN QUẦY THUỐC CỦA MỘT BỆNH VIỆN</a:t>
            </a:r>
            <a:endParaRPr lang="en-US"/>
          </a:p>
        </p:txBody>
      </p:sp>
      <p:sp>
        <p:nvSpPr>
          <p:cNvPr id="7" name="Slide Number Placeholder 6"/>
          <p:cNvSpPr>
            <a:spLocks noGrp="1"/>
          </p:cNvSpPr>
          <p:nvPr>
            <p:ph type="sldNum" sz="quarter" idx="12"/>
          </p:nvPr>
        </p:nvSpPr>
        <p:spPr/>
        <p:txBody>
          <a:bodyPr/>
          <a:lstStyle/>
          <a:p>
            <a:fld id="{4FAB73BC-B049-4115-A692-8D63A059BFB8}" type="slidenum">
              <a:rPr lang="en-US"/>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A23539B-2DB9-489B-BAD7-74E4793A2E0E}" type="datetime1">
              <a:rPr lang="en-US" smtClean="0"/>
              <a:t>10/24/2018</a:t>
            </a:fld>
            <a:endParaRPr lang="en-US"/>
          </a:p>
        </p:txBody>
      </p:sp>
      <p:sp>
        <p:nvSpPr>
          <p:cNvPr id="8" name="Footer Placeholder 7"/>
          <p:cNvSpPr>
            <a:spLocks noGrp="1"/>
          </p:cNvSpPr>
          <p:nvPr>
            <p:ph type="ftr" sz="quarter" idx="11"/>
          </p:nvPr>
        </p:nvSpPr>
        <p:spPr/>
        <p:txBody>
          <a:bodyPr/>
          <a:lstStyle/>
          <a:p>
            <a:r>
              <a:rPr lang="en-US" smtClean="0"/>
              <a:t>NHÓM 03 – ĐỀ TÀI QUẢN LÍ THÔNG TIN QUẦY THUỐC CỦA MỘT BỆNH VIỆN</a:t>
            </a:r>
            <a:endParaRPr lang="en-US"/>
          </a:p>
        </p:txBody>
      </p:sp>
      <p:sp>
        <p:nvSpPr>
          <p:cNvPr id="9" name="Slide Number Placeholder 8"/>
          <p:cNvSpPr>
            <a:spLocks noGrp="1"/>
          </p:cNvSpPr>
          <p:nvPr>
            <p:ph type="sldNum" sz="quarter" idx="12"/>
          </p:nvPr>
        </p:nvSpPr>
        <p:spPr/>
        <p:txBody>
          <a:bodyPr/>
          <a:lstStyle/>
          <a:p>
            <a:fld id="{4FAB73BC-B049-4115-A692-8D63A059BFB8}" type="slidenum">
              <a:rPr lang="en-US"/>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92E42AC-756A-493F-BC98-C75928450ACD}" type="datetime1">
              <a:rPr lang="en-US" smtClean="0"/>
              <a:t>10/24/2018</a:t>
            </a:fld>
            <a:endParaRPr lang="en-US"/>
          </a:p>
        </p:txBody>
      </p:sp>
      <p:sp>
        <p:nvSpPr>
          <p:cNvPr id="4" name="Footer Placeholder 3"/>
          <p:cNvSpPr>
            <a:spLocks noGrp="1"/>
          </p:cNvSpPr>
          <p:nvPr>
            <p:ph type="ftr" sz="quarter" idx="11"/>
          </p:nvPr>
        </p:nvSpPr>
        <p:spPr/>
        <p:txBody>
          <a:bodyPr/>
          <a:lstStyle/>
          <a:p>
            <a:r>
              <a:rPr lang="en-US" smtClean="0"/>
              <a:t>NHÓM 03 – ĐỀ TÀI QUẢN LÍ THÔNG TIN QUẦY THUỐC CỦA MỘT BỆNH VIỆN</a:t>
            </a:r>
            <a:endParaRPr lang="en-US"/>
          </a:p>
        </p:txBody>
      </p:sp>
      <p:sp>
        <p:nvSpPr>
          <p:cNvPr id="5" name="Slide Number Placeholder 4"/>
          <p:cNvSpPr>
            <a:spLocks noGrp="1"/>
          </p:cNvSpPr>
          <p:nvPr>
            <p:ph type="sldNum" sz="quarter" idx="12"/>
          </p:nvPr>
        </p:nvSpPr>
        <p:spPr/>
        <p:txBody>
          <a:bodyPr/>
          <a:lstStyle/>
          <a:p>
            <a:fld id="{4FAB73BC-B049-4115-A692-8D63A059BFB8}" type="slidenum">
              <a:rPr lang="en-US"/>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2CEE23-AB4D-4047-9C86-3EF84E71C3DE}" type="datetime1">
              <a:rPr lang="en-US" smtClean="0"/>
              <a:t>10/24/2018</a:t>
            </a:fld>
            <a:endParaRPr lang="en-US"/>
          </a:p>
        </p:txBody>
      </p:sp>
      <p:sp>
        <p:nvSpPr>
          <p:cNvPr id="3" name="Footer Placeholder 2"/>
          <p:cNvSpPr>
            <a:spLocks noGrp="1"/>
          </p:cNvSpPr>
          <p:nvPr>
            <p:ph type="ftr" sz="quarter" idx="11"/>
          </p:nvPr>
        </p:nvSpPr>
        <p:spPr/>
        <p:txBody>
          <a:bodyPr/>
          <a:lstStyle/>
          <a:p>
            <a:r>
              <a:rPr lang="en-US" smtClean="0"/>
              <a:t>NHÓM 03 – ĐỀ TÀI QUẢN LÍ THÔNG TIN QUẦY THUỐC CỦA MỘT BỆNH VIỆN</a:t>
            </a:r>
            <a:endParaRPr lang="en-US"/>
          </a:p>
        </p:txBody>
      </p:sp>
      <p:sp>
        <p:nvSpPr>
          <p:cNvPr id="4" name="Slide Number Placeholder 3"/>
          <p:cNvSpPr>
            <a:spLocks noGrp="1"/>
          </p:cNvSpPr>
          <p:nvPr>
            <p:ph type="sldNum" sz="quarter" idx="12"/>
          </p:nvPr>
        </p:nvSpPr>
        <p:spPr/>
        <p:txBody>
          <a:bodyPr/>
          <a:lstStyle/>
          <a:p>
            <a:fld id="{4FAB73BC-B049-4115-A692-8D63A059BFB8}" type="slidenum">
              <a:rPr lang="en-US"/>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FD669A-4E9C-4F15-96D9-E8055F57F26B}" type="datetime1">
              <a:rPr lang="en-US" smtClean="0"/>
              <a:t>10/24/2018</a:t>
            </a:fld>
            <a:endParaRPr lang="en-US"/>
          </a:p>
        </p:txBody>
      </p:sp>
      <p:sp>
        <p:nvSpPr>
          <p:cNvPr id="6" name="Footer Placeholder 5"/>
          <p:cNvSpPr>
            <a:spLocks noGrp="1"/>
          </p:cNvSpPr>
          <p:nvPr>
            <p:ph type="ftr" sz="quarter" idx="11"/>
          </p:nvPr>
        </p:nvSpPr>
        <p:spPr/>
        <p:txBody>
          <a:bodyPr/>
          <a:lstStyle/>
          <a:p>
            <a:r>
              <a:rPr lang="en-US" smtClean="0"/>
              <a:t>NHÓM 03 – ĐỀ TÀI QUẢN LÍ THÔNG TIN QUẦY THUỐC CỦA MỘT BỆNH VIỆN</a:t>
            </a:r>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2">
                    <a:lumMod val="75000"/>
                  </a:schemeClr>
                </a:solidFill>
              </a:defRPr>
            </a:lvl1pPr>
          </a:lstStyle>
          <a:p>
            <a:fld id="{0C15A956-1907-47B8-A542-5AFD579EC052}" type="datetime1">
              <a:rPr lang="en-US" smtClean="0"/>
              <a:t>10/24/2018</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accent2">
                    <a:lumMod val="50000"/>
                  </a:schemeClr>
                </a:solidFill>
              </a:defRPr>
            </a:lvl1pPr>
          </a:lstStyle>
          <a:p>
            <a:fld id="{F66838C4-1CAE-4F44-B98E-90B6E3FC2E14}" type="datetime1">
              <a:rPr lang="en-US" smtClean="0"/>
              <a:t>10/24/2018</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accent2">
                    <a:lumMod val="50000"/>
                  </a:schemeClr>
                </a:solidFill>
              </a:defRPr>
            </a:lvl1pPr>
          </a:lstStyle>
          <a:p>
            <a:r>
              <a:rPr lang="en-US" smtClean="0"/>
              <a:t>NHÓM 03 – ĐỀ TÀI QUẢN LÍ THÔNG TIN QUẦY THUỐC CỦA MỘT BỆNH VIỆN</a:t>
            </a:r>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2">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48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PTUD_DHKTPM12A_TUANTH09_NHOM03/2018_6_applicationdevelopment_testing.docx"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1051560" y="362465"/>
            <a:ext cx="9966960" cy="2306594"/>
          </a:xfrm>
        </p:spPr>
        <p:txBody>
          <a:bodyPr/>
          <a:lstStyle/>
          <a:p>
            <a:pPr algn="ctr"/>
            <a:r>
              <a:rPr lang="en-US" sz="6000" err="1" smtClean="0">
                <a:latin typeface="Times New Roman" panose="02020603050405020304" pitchFamily="18" charset="0"/>
                <a:cs typeface="Times New Roman" panose="02020603050405020304" pitchFamily="18" charset="0"/>
              </a:rPr>
              <a:t>Báo</a:t>
            </a:r>
            <a:r>
              <a:rPr lang="en-US" sz="6000" smtClean="0">
                <a:latin typeface="Times New Roman" panose="02020603050405020304" pitchFamily="18" charset="0"/>
                <a:cs typeface="Times New Roman" panose="02020603050405020304" pitchFamily="18" charset="0"/>
              </a:rPr>
              <a:t> </a:t>
            </a:r>
            <a:r>
              <a:rPr lang="en-US" sz="6000" err="1" smtClean="0">
                <a:latin typeface="Times New Roman" panose="02020603050405020304" pitchFamily="18" charset="0"/>
                <a:cs typeface="Times New Roman" panose="02020603050405020304" pitchFamily="18" charset="0"/>
              </a:rPr>
              <a:t>cáo</a:t>
            </a:r>
            <a:r>
              <a:rPr lang="en-US" sz="6000" smtClean="0">
                <a:latin typeface="Times New Roman" panose="02020603050405020304" pitchFamily="18" charset="0"/>
                <a:cs typeface="Times New Roman" panose="02020603050405020304" pitchFamily="18" charset="0"/>
              </a:rPr>
              <a:t> </a:t>
            </a:r>
            <a:r>
              <a:rPr lang="en-US" sz="6000" err="1" smtClean="0">
                <a:latin typeface="Times New Roman" panose="02020603050405020304" pitchFamily="18" charset="0"/>
                <a:cs typeface="Times New Roman" panose="02020603050405020304" pitchFamily="18" charset="0"/>
              </a:rPr>
              <a:t>đề</a:t>
            </a:r>
            <a:r>
              <a:rPr lang="en-US" sz="6000" smtClean="0">
                <a:latin typeface="Times New Roman" panose="02020603050405020304" pitchFamily="18" charset="0"/>
                <a:cs typeface="Times New Roman" panose="02020603050405020304" pitchFamily="18" charset="0"/>
              </a:rPr>
              <a:t> </a:t>
            </a:r>
            <a:r>
              <a:rPr lang="en-US" sz="6000" err="1" smtClean="0">
                <a:latin typeface="Times New Roman" panose="02020603050405020304" pitchFamily="18" charset="0"/>
                <a:cs typeface="Times New Roman" panose="02020603050405020304" pitchFamily="18" charset="0"/>
              </a:rPr>
              <a:t>tài</a:t>
            </a:r>
            <a:r>
              <a:rPr lang="en-US" sz="6000" smtClean="0">
                <a:latin typeface="Times New Roman" panose="02020603050405020304" pitchFamily="18" charset="0"/>
                <a:cs typeface="Times New Roman" panose="02020603050405020304" pitchFamily="18" charset="0"/>
              </a:rPr>
              <a:t/>
            </a:r>
            <a:br>
              <a:rPr lang="en-US" sz="6000" smtClean="0">
                <a:latin typeface="Times New Roman" panose="02020603050405020304" pitchFamily="18" charset="0"/>
                <a:cs typeface="Times New Roman" panose="02020603050405020304" pitchFamily="18" charset="0"/>
              </a:rPr>
            </a:br>
            <a:r>
              <a:rPr lang="en-US" sz="6000" smtClean="0">
                <a:latin typeface="Times New Roman" panose="02020603050405020304" pitchFamily="18" charset="0"/>
                <a:cs typeface="Times New Roman" panose="02020603050405020304" pitchFamily="18" charset="0"/>
              </a:rPr>
              <a:t>PHÁT TRIỂN ỨNG DỤNG</a:t>
            </a:r>
            <a:endParaRPr lang="en-US" sz="6000">
              <a:latin typeface="Times New Roman" panose="02020603050405020304" pitchFamily="18" charset="0"/>
              <a:cs typeface="Times New Roman" panose="02020603050405020304" pitchFamily="18" charset="0"/>
            </a:endParaRPr>
          </a:p>
        </p:txBody>
      </p:sp>
      <p:sp>
        <p:nvSpPr>
          <p:cNvPr id="9" name="Subtitle 8"/>
          <p:cNvSpPr>
            <a:spLocks noGrp="1"/>
          </p:cNvSpPr>
          <p:nvPr>
            <p:ph type="subTitle" idx="1"/>
          </p:nvPr>
        </p:nvSpPr>
        <p:spPr>
          <a:xfrm>
            <a:off x="1687685" y="2669059"/>
            <a:ext cx="8914411" cy="3641124"/>
          </a:xfrm>
        </p:spPr>
        <p:txBody>
          <a:bodyPr>
            <a:normAutofit/>
          </a:bodyPr>
          <a:lstStyle/>
          <a:p>
            <a:pPr algn="ctr"/>
            <a:r>
              <a:rPr lang="en-US" sz="3200" smtClean="0">
                <a:solidFill>
                  <a:srgbClr val="FF0000"/>
                </a:solidFill>
                <a:latin typeface="Times New Roman" panose="02020603050405020304" pitchFamily="18" charset="0"/>
                <a:cs typeface="Times New Roman" panose="02020603050405020304" pitchFamily="18" charset="0"/>
              </a:rPr>
              <a:t>NHÓM 03 –ĐỀ TÀI QUẢN LÍ THÔNG TIN QUẦY THUỐC CỦA MỘT BỆNH VIỆN</a:t>
            </a:r>
          </a:p>
          <a:p>
            <a:pPr algn="ctr"/>
            <a:r>
              <a:rPr lang="en-US" sz="2400" b="0" err="1" smtClean="0">
                <a:solidFill>
                  <a:schemeClr val="tx1"/>
                </a:solidFill>
                <a:latin typeface="Times New Roman" panose="02020603050405020304" pitchFamily="18" charset="0"/>
                <a:cs typeface="Times New Roman" panose="02020603050405020304" pitchFamily="18" charset="0"/>
              </a:rPr>
              <a:t>Thành</a:t>
            </a:r>
            <a:r>
              <a:rPr lang="en-US" sz="2400" b="0" smtClean="0">
                <a:solidFill>
                  <a:schemeClr val="tx1"/>
                </a:solidFill>
                <a:latin typeface="Times New Roman" panose="02020603050405020304" pitchFamily="18" charset="0"/>
                <a:cs typeface="Times New Roman" panose="02020603050405020304" pitchFamily="18" charset="0"/>
              </a:rPr>
              <a:t> </a:t>
            </a:r>
            <a:r>
              <a:rPr lang="en-US" sz="2400" b="0" err="1" smtClean="0">
                <a:solidFill>
                  <a:schemeClr val="tx1"/>
                </a:solidFill>
                <a:latin typeface="Times New Roman" panose="02020603050405020304" pitchFamily="18" charset="0"/>
                <a:cs typeface="Times New Roman" panose="02020603050405020304" pitchFamily="18" charset="0"/>
              </a:rPr>
              <a:t>viên</a:t>
            </a:r>
            <a:r>
              <a:rPr lang="en-US" sz="2400" b="0" smtClean="0">
                <a:solidFill>
                  <a:schemeClr val="tx1"/>
                </a:solidFill>
                <a:latin typeface="Times New Roman" panose="02020603050405020304" pitchFamily="18" charset="0"/>
                <a:cs typeface="Times New Roman" panose="02020603050405020304" pitchFamily="18" charset="0"/>
              </a:rPr>
              <a:t> </a:t>
            </a:r>
            <a:r>
              <a:rPr lang="en-US" sz="2400" b="0" err="1" smtClean="0">
                <a:solidFill>
                  <a:schemeClr val="tx1"/>
                </a:solidFill>
                <a:latin typeface="Times New Roman" panose="02020603050405020304" pitchFamily="18" charset="0"/>
                <a:cs typeface="Times New Roman" panose="02020603050405020304" pitchFamily="18" charset="0"/>
              </a:rPr>
              <a:t>nhóm</a:t>
            </a:r>
            <a:r>
              <a:rPr lang="en-US" sz="2400" b="0" smtClean="0">
                <a:solidFill>
                  <a:schemeClr val="tx1"/>
                </a:solidFill>
                <a:latin typeface="Times New Roman" panose="02020603050405020304" pitchFamily="18" charset="0"/>
                <a:cs typeface="Times New Roman" panose="02020603050405020304" pitchFamily="18" charset="0"/>
              </a:rPr>
              <a:t>:</a:t>
            </a:r>
          </a:p>
          <a:p>
            <a:pPr algn="ctr"/>
            <a:r>
              <a:rPr lang="en-US" sz="2400" b="0" smtClean="0">
                <a:solidFill>
                  <a:schemeClr val="tx1"/>
                </a:solidFill>
                <a:latin typeface="Times New Roman" panose="02020603050405020304" pitchFamily="18" charset="0"/>
                <a:cs typeface="Times New Roman" panose="02020603050405020304" pitchFamily="18" charset="0"/>
              </a:rPr>
              <a:t>1. </a:t>
            </a:r>
            <a:r>
              <a:rPr lang="en-US" sz="2400" b="0" err="1" smtClean="0">
                <a:solidFill>
                  <a:schemeClr val="tx1"/>
                </a:solidFill>
                <a:latin typeface="Times New Roman" panose="02020603050405020304" pitchFamily="18" charset="0"/>
                <a:cs typeface="Times New Roman" panose="02020603050405020304" pitchFamily="18" charset="0"/>
              </a:rPr>
              <a:t>Nguyễn</a:t>
            </a:r>
            <a:r>
              <a:rPr lang="en-US" sz="2400" b="0" smtClean="0">
                <a:solidFill>
                  <a:schemeClr val="tx1"/>
                </a:solidFill>
                <a:latin typeface="Times New Roman" panose="02020603050405020304" pitchFamily="18" charset="0"/>
                <a:cs typeface="Times New Roman" panose="02020603050405020304" pitchFamily="18" charset="0"/>
              </a:rPr>
              <a:t> </a:t>
            </a:r>
            <a:r>
              <a:rPr lang="en-US" sz="2400" b="0" err="1" smtClean="0">
                <a:solidFill>
                  <a:schemeClr val="tx1"/>
                </a:solidFill>
                <a:latin typeface="Times New Roman" panose="02020603050405020304" pitchFamily="18" charset="0"/>
                <a:cs typeface="Times New Roman" panose="02020603050405020304" pitchFamily="18" charset="0"/>
              </a:rPr>
              <a:t>Thanh</a:t>
            </a:r>
            <a:r>
              <a:rPr lang="en-US" sz="2400" b="0" smtClean="0">
                <a:solidFill>
                  <a:schemeClr val="tx1"/>
                </a:solidFill>
                <a:latin typeface="Times New Roman" panose="02020603050405020304" pitchFamily="18" charset="0"/>
                <a:cs typeface="Times New Roman" panose="02020603050405020304" pitchFamily="18" charset="0"/>
              </a:rPr>
              <a:t> </a:t>
            </a:r>
            <a:r>
              <a:rPr lang="en-US" sz="2400" b="0" err="1" smtClean="0">
                <a:solidFill>
                  <a:schemeClr val="tx1"/>
                </a:solidFill>
                <a:latin typeface="Times New Roman" panose="02020603050405020304" pitchFamily="18" charset="0"/>
                <a:cs typeface="Times New Roman" panose="02020603050405020304" pitchFamily="18" charset="0"/>
              </a:rPr>
              <a:t>Tùng</a:t>
            </a:r>
            <a:r>
              <a:rPr lang="en-US" sz="2400" b="0" smtClean="0">
                <a:solidFill>
                  <a:schemeClr val="tx1"/>
                </a:solidFill>
                <a:latin typeface="Times New Roman" panose="02020603050405020304" pitchFamily="18" charset="0"/>
                <a:cs typeface="Times New Roman" panose="02020603050405020304" pitchFamily="18" charset="0"/>
              </a:rPr>
              <a:t> - 16029161</a:t>
            </a:r>
          </a:p>
          <a:p>
            <a:pPr algn="ctr"/>
            <a:r>
              <a:rPr lang="en-US" sz="2400" b="0" smtClean="0">
                <a:solidFill>
                  <a:schemeClr val="tx1"/>
                </a:solidFill>
                <a:latin typeface="Times New Roman" panose="02020603050405020304" pitchFamily="18" charset="0"/>
                <a:cs typeface="Times New Roman" panose="02020603050405020304" pitchFamily="18" charset="0"/>
              </a:rPr>
              <a:t>2. </a:t>
            </a:r>
            <a:r>
              <a:rPr lang="en-US" sz="2400" b="0" err="1" smtClean="0">
                <a:solidFill>
                  <a:schemeClr val="tx1"/>
                </a:solidFill>
                <a:latin typeface="Times New Roman" panose="02020603050405020304" pitchFamily="18" charset="0"/>
                <a:cs typeface="Times New Roman" panose="02020603050405020304" pitchFamily="18" charset="0"/>
              </a:rPr>
              <a:t>Lê</a:t>
            </a:r>
            <a:r>
              <a:rPr lang="en-US" sz="2400" b="0" smtClean="0">
                <a:solidFill>
                  <a:schemeClr val="tx1"/>
                </a:solidFill>
                <a:latin typeface="Times New Roman" panose="02020603050405020304" pitchFamily="18" charset="0"/>
                <a:cs typeface="Times New Roman" panose="02020603050405020304" pitchFamily="18" charset="0"/>
              </a:rPr>
              <a:t> </a:t>
            </a:r>
            <a:r>
              <a:rPr lang="en-US" sz="2400" b="0" err="1" smtClean="0">
                <a:solidFill>
                  <a:schemeClr val="tx1"/>
                </a:solidFill>
                <a:latin typeface="Times New Roman" panose="02020603050405020304" pitchFamily="18" charset="0"/>
                <a:cs typeface="Times New Roman" panose="02020603050405020304" pitchFamily="18" charset="0"/>
              </a:rPr>
              <a:t>Tuấn</a:t>
            </a:r>
            <a:r>
              <a:rPr lang="en-US" sz="2400" b="0" smtClean="0">
                <a:solidFill>
                  <a:schemeClr val="tx1"/>
                </a:solidFill>
                <a:latin typeface="Times New Roman" panose="02020603050405020304" pitchFamily="18" charset="0"/>
                <a:cs typeface="Times New Roman" panose="02020603050405020304" pitchFamily="18" charset="0"/>
              </a:rPr>
              <a:t> </a:t>
            </a:r>
            <a:r>
              <a:rPr lang="en-US" sz="2400" b="0" err="1" smtClean="0">
                <a:solidFill>
                  <a:schemeClr val="tx1"/>
                </a:solidFill>
                <a:latin typeface="Times New Roman" panose="02020603050405020304" pitchFamily="18" charset="0"/>
                <a:cs typeface="Times New Roman" panose="02020603050405020304" pitchFamily="18" charset="0"/>
              </a:rPr>
              <a:t>Kiệt</a:t>
            </a:r>
            <a:r>
              <a:rPr lang="en-US" sz="2400" b="0" smtClean="0">
                <a:solidFill>
                  <a:schemeClr val="tx1"/>
                </a:solidFill>
                <a:latin typeface="Times New Roman" panose="02020603050405020304" pitchFamily="18" charset="0"/>
                <a:cs typeface="Times New Roman" panose="02020603050405020304" pitchFamily="18" charset="0"/>
              </a:rPr>
              <a:t> - 16016991</a:t>
            </a:r>
          </a:p>
          <a:p>
            <a:pPr algn="ctr"/>
            <a:r>
              <a:rPr lang="en-US" sz="2400" b="0" smtClean="0">
                <a:solidFill>
                  <a:schemeClr val="tx1"/>
                </a:solidFill>
                <a:latin typeface="Times New Roman" panose="02020603050405020304" pitchFamily="18" charset="0"/>
                <a:cs typeface="Times New Roman" panose="02020603050405020304" pitchFamily="18" charset="0"/>
              </a:rPr>
              <a:t>3. </a:t>
            </a:r>
            <a:r>
              <a:rPr lang="en-US" sz="2400" b="0" err="1" smtClean="0">
                <a:solidFill>
                  <a:schemeClr val="tx1"/>
                </a:solidFill>
                <a:latin typeface="Times New Roman" panose="02020603050405020304" pitchFamily="18" charset="0"/>
                <a:cs typeface="Times New Roman" panose="02020603050405020304" pitchFamily="18" charset="0"/>
              </a:rPr>
              <a:t>Lê</a:t>
            </a:r>
            <a:r>
              <a:rPr lang="en-US" sz="2400" b="0" smtClean="0">
                <a:solidFill>
                  <a:schemeClr val="tx1"/>
                </a:solidFill>
                <a:latin typeface="Times New Roman" panose="02020603050405020304" pitchFamily="18" charset="0"/>
                <a:cs typeface="Times New Roman" panose="02020603050405020304" pitchFamily="18" charset="0"/>
              </a:rPr>
              <a:t> </a:t>
            </a:r>
            <a:r>
              <a:rPr lang="en-US" sz="2400" b="0" err="1" smtClean="0">
                <a:solidFill>
                  <a:schemeClr val="tx1"/>
                </a:solidFill>
                <a:latin typeface="Times New Roman" panose="02020603050405020304" pitchFamily="18" charset="0"/>
                <a:cs typeface="Times New Roman" panose="02020603050405020304" pitchFamily="18" charset="0"/>
              </a:rPr>
              <a:t>Anh</a:t>
            </a:r>
            <a:r>
              <a:rPr lang="en-US" sz="2400" b="0" smtClean="0">
                <a:solidFill>
                  <a:schemeClr val="tx1"/>
                </a:solidFill>
                <a:latin typeface="Times New Roman" panose="02020603050405020304" pitchFamily="18" charset="0"/>
                <a:cs typeface="Times New Roman" panose="02020603050405020304" pitchFamily="18" charset="0"/>
              </a:rPr>
              <a:t> </a:t>
            </a:r>
            <a:r>
              <a:rPr lang="en-US" sz="2400" b="0" err="1" smtClean="0">
                <a:solidFill>
                  <a:schemeClr val="tx1"/>
                </a:solidFill>
                <a:latin typeface="Times New Roman" panose="02020603050405020304" pitchFamily="18" charset="0"/>
                <a:cs typeface="Times New Roman" panose="02020603050405020304" pitchFamily="18" charset="0"/>
              </a:rPr>
              <a:t>Tú</a:t>
            </a:r>
            <a:r>
              <a:rPr lang="en-US" sz="2400" b="0" smtClean="0">
                <a:solidFill>
                  <a:schemeClr val="tx1"/>
                </a:solidFill>
                <a:latin typeface="Times New Roman" panose="02020603050405020304" pitchFamily="18" charset="0"/>
                <a:cs typeface="Times New Roman" panose="02020603050405020304" pitchFamily="18" charset="0"/>
              </a:rPr>
              <a:t> - 16021321</a:t>
            </a:r>
          </a:p>
          <a:p>
            <a:pPr algn="ctr"/>
            <a:r>
              <a:rPr lang="en-US" sz="2400" err="1" smtClean="0">
                <a:solidFill>
                  <a:schemeClr val="tx1"/>
                </a:solidFill>
                <a:latin typeface="Times New Roman" panose="02020603050405020304" pitchFamily="18" charset="0"/>
                <a:cs typeface="Times New Roman" panose="02020603050405020304" pitchFamily="18" charset="0"/>
              </a:rPr>
              <a:t>Khoa</a:t>
            </a:r>
            <a:r>
              <a:rPr lang="en-US" sz="2400" smtClean="0">
                <a:solidFill>
                  <a:schemeClr val="tx1"/>
                </a:solidFill>
                <a:latin typeface="Times New Roman" panose="02020603050405020304" pitchFamily="18" charset="0"/>
                <a:cs typeface="Times New Roman" panose="02020603050405020304" pitchFamily="18" charset="0"/>
              </a:rPr>
              <a:t> </a:t>
            </a:r>
            <a:r>
              <a:rPr lang="en-US" sz="2400" err="1" smtClean="0">
                <a:solidFill>
                  <a:schemeClr val="tx1"/>
                </a:solidFill>
                <a:latin typeface="Times New Roman" panose="02020603050405020304" pitchFamily="18" charset="0"/>
                <a:cs typeface="Times New Roman" panose="02020603050405020304" pitchFamily="18" charset="0"/>
              </a:rPr>
              <a:t>công</a:t>
            </a:r>
            <a:r>
              <a:rPr lang="en-US" sz="2400" smtClean="0">
                <a:solidFill>
                  <a:schemeClr val="tx1"/>
                </a:solidFill>
                <a:latin typeface="Times New Roman" panose="02020603050405020304" pitchFamily="18" charset="0"/>
                <a:cs typeface="Times New Roman" panose="02020603050405020304" pitchFamily="18" charset="0"/>
              </a:rPr>
              <a:t> </a:t>
            </a:r>
            <a:r>
              <a:rPr lang="en-US" sz="2400" err="1" smtClean="0">
                <a:solidFill>
                  <a:schemeClr val="tx1"/>
                </a:solidFill>
                <a:latin typeface="Times New Roman" panose="02020603050405020304" pitchFamily="18" charset="0"/>
                <a:cs typeface="Times New Roman" panose="02020603050405020304" pitchFamily="18" charset="0"/>
              </a:rPr>
              <a:t>nghệ</a:t>
            </a:r>
            <a:r>
              <a:rPr lang="en-US" sz="2400" smtClean="0">
                <a:solidFill>
                  <a:schemeClr val="tx1"/>
                </a:solidFill>
                <a:latin typeface="Times New Roman" panose="02020603050405020304" pitchFamily="18" charset="0"/>
                <a:cs typeface="Times New Roman" panose="02020603050405020304" pitchFamily="18" charset="0"/>
              </a:rPr>
              <a:t> </a:t>
            </a:r>
            <a:r>
              <a:rPr lang="en-US" sz="2400" err="1" smtClean="0">
                <a:solidFill>
                  <a:schemeClr val="tx1"/>
                </a:solidFill>
                <a:latin typeface="Times New Roman" panose="02020603050405020304" pitchFamily="18" charset="0"/>
                <a:cs typeface="Times New Roman" panose="02020603050405020304" pitchFamily="18" charset="0"/>
              </a:rPr>
              <a:t>thông</a:t>
            </a:r>
            <a:r>
              <a:rPr lang="en-US" sz="2400" smtClean="0">
                <a:solidFill>
                  <a:schemeClr val="tx1"/>
                </a:solidFill>
                <a:latin typeface="Times New Roman" panose="02020603050405020304" pitchFamily="18" charset="0"/>
                <a:cs typeface="Times New Roman" panose="02020603050405020304" pitchFamily="18" charset="0"/>
              </a:rPr>
              <a:t> tin – </a:t>
            </a:r>
            <a:r>
              <a:rPr lang="en-US" sz="2400" err="1" smtClean="0">
                <a:solidFill>
                  <a:schemeClr val="tx1"/>
                </a:solidFill>
                <a:latin typeface="Times New Roman" panose="02020603050405020304" pitchFamily="18" charset="0"/>
                <a:cs typeface="Times New Roman" panose="02020603050405020304" pitchFamily="18" charset="0"/>
              </a:rPr>
              <a:t>Ngành</a:t>
            </a:r>
            <a:r>
              <a:rPr lang="en-US" sz="2400" smtClean="0">
                <a:solidFill>
                  <a:schemeClr val="tx1"/>
                </a:solidFill>
                <a:latin typeface="Times New Roman" panose="02020603050405020304" pitchFamily="18" charset="0"/>
                <a:cs typeface="Times New Roman" panose="02020603050405020304" pitchFamily="18" charset="0"/>
              </a:rPr>
              <a:t> </a:t>
            </a:r>
            <a:r>
              <a:rPr lang="en-US" sz="2400" err="1" smtClean="0">
                <a:solidFill>
                  <a:schemeClr val="tx1"/>
                </a:solidFill>
                <a:latin typeface="Times New Roman" panose="02020603050405020304" pitchFamily="18" charset="0"/>
                <a:cs typeface="Times New Roman" panose="02020603050405020304" pitchFamily="18" charset="0"/>
              </a:rPr>
              <a:t>kỹ</a:t>
            </a:r>
            <a:r>
              <a:rPr lang="en-US" sz="2400" smtClean="0">
                <a:solidFill>
                  <a:schemeClr val="tx1"/>
                </a:solidFill>
                <a:latin typeface="Times New Roman" panose="02020603050405020304" pitchFamily="18" charset="0"/>
                <a:cs typeface="Times New Roman" panose="02020603050405020304" pitchFamily="18" charset="0"/>
              </a:rPr>
              <a:t> </a:t>
            </a:r>
            <a:r>
              <a:rPr lang="en-US" sz="2400" err="1" smtClean="0">
                <a:solidFill>
                  <a:schemeClr val="tx1"/>
                </a:solidFill>
                <a:latin typeface="Times New Roman" panose="02020603050405020304" pitchFamily="18" charset="0"/>
                <a:cs typeface="Times New Roman" panose="02020603050405020304" pitchFamily="18" charset="0"/>
              </a:rPr>
              <a:t>thuật</a:t>
            </a:r>
            <a:r>
              <a:rPr lang="en-US" sz="2400" smtClean="0">
                <a:solidFill>
                  <a:schemeClr val="tx1"/>
                </a:solidFill>
                <a:latin typeface="Times New Roman" panose="02020603050405020304" pitchFamily="18" charset="0"/>
                <a:cs typeface="Times New Roman" panose="02020603050405020304" pitchFamily="18" charset="0"/>
              </a:rPr>
              <a:t> </a:t>
            </a:r>
            <a:r>
              <a:rPr lang="en-US" sz="2400" err="1" smtClean="0">
                <a:solidFill>
                  <a:schemeClr val="tx1"/>
                </a:solidFill>
                <a:latin typeface="Times New Roman" panose="02020603050405020304" pitchFamily="18" charset="0"/>
                <a:cs typeface="Times New Roman" panose="02020603050405020304" pitchFamily="18" charset="0"/>
              </a:rPr>
              <a:t>phần</a:t>
            </a:r>
            <a:r>
              <a:rPr lang="en-US" sz="2400" smtClean="0">
                <a:solidFill>
                  <a:schemeClr val="tx1"/>
                </a:solidFill>
                <a:latin typeface="Times New Roman" panose="02020603050405020304" pitchFamily="18" charset="0"/>
                <a:cs typeface="Times New Roman" panose="02020603050405020304" pitchFamily="18" charset="0"/>
              </a:rPr>
              <a:t> </a:t>
            </a:r>
            <a:r>
              <a:rPr lang="en-US" sz="2400" err="1" smtClean="0">
                <a:solidFill>
                  <a:schemeClr val="tx1"/>
                </a:solidFill>
                <a:latin typeface="Times New Roman" panose="02020603050405020304" pitchFamily="18" charset="0"/>
                <a:cs typeface="Times New Roman" panose="02020603050405020304" pitchFamily="18" charset="0"/>
              </a:rPr>
              <a:t>mềm</a:t>
            </a:r>
            <a:endParaRPr lang="en-US" sz="24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78647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228600"/>
            <a:ext cx="10058400" cy="666749"/>
          </a:xfrm>
        </p:spPr>
        <p:txBody>
          <a:bodyPr>
            <a:noAutofit/>
          </a:bodyPr>
          <a:lstStyle/>
          <a:p>
            <a:r>
              <a:rPr lang="en-US" smtClean="0">
                <a:latin typeface="Times New Roman" panose="02020603050405020304" pitchFamily="18" charset="0"/>
                <a:cs typeface="Times New Roman" panose="02020603050405020304" pitchFamily="18" charset="0"/>
              </a:rPr>
              <a:t>Use case </a:t>
            </a:r>
            <a:r>
              <a:rPr lang="en-US" err="1" smtClean="0">
                <a:latin typeface="Times New Roman" panose="02020603050405020304" pitchFamily="18" charset="0"/>
                <a:cs typeface="Times New Roman" panose="02020603050405020304" pitchFamily="18" charset="0"/>
              </a:rPr>
              <a:t>bán</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thuốc</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có</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kê</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đơn</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69848" y="895349"/>
            <a:ext cx="10058400" cy="5276851"/>
          </a:xfrm>
        </p:spPr>
        <p:txBody>
          <a:bodyPr/>
          <a:lstStyle/>
          <a:p>
            <a:r>
              <a:rPr lang="en-US" smtClean="0">
                <a:latin typeface="Times New Roman" panose="02020603050405020304" pitchFamily="18" charset="0"/>
                <a:cs typeface="Times New Roman" panose="02020603050405020304" pitchFamily="18" charset="0"/>
              </a:rPr>
              <a:t> </a:t>
            </a:r>
            <a:endParaRPr lang="en-US">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smtClean="0"/>
              <a:t>NHÓM 03 – ĐỀ TÀI QUẢN LÍ THÔNG TIN QUẦY THUỐC CỦA MỘT BỆNH VIỆN</a:t>
            </a:r>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10</a:t>
            </a:fld>
            <a:endParaRPr lang="en-US"/>
          </a:p>
        </p:txBody>
      </p:sp>
      <p:pic>
        <p:nvPicPr>
          <p:cNvPr id="7" name="Picture 6"/>
          <p:cNvPicPr>
            <a:picLocks noChangeAspect="1"/>
          </p:cNvPicPr>
          <p:nvPr/>
        </p:nvPicPr>
        <p:blipFill>
          <a:blip r:embed="rId2"/>
          <a:stretch>
            <a:fillRect/>
          </a:stretch>
        </p:blipFill>
        <p:spPr>
          <a:xfrm>
            <a:off x="174498" y="895349"/>
            <a:ext cx="6957284" cy="5536745"/>
          </a:xfrm>
          <a:prstGeom prst="rect">
            <a:avLst/>
          </a:prstGeom>
        </p:spPr>
      </p:pic>
      <p:pic>
        <p:nvPicPr>
          <p:cNvPr id="8" name="Picture 7"/>
          <p:cNvPicPr>
            <a:picLocks noChangeAspect="1"/>
          </p:cNvPicPr>
          <p:nvPr/>
        </p:nvPicPr>
        <p:blipFill>
          <a:blip r:embed="rId3"/>
          <a:stretch>
            <a:fillRect/>
          </a:stretch>
        </p:blipFill>
        <p:spPr>
          <a:xfrm>
            <a:off x="7131782" y="1419224"/>
            <a:ext cx="4945621" cy="4752976"/>
          </a:xfrm>
          <a:prstGeom prst="rect">
            <a:avLst/>
          </a:prstGeom>
        </p:spPr>
      </p:pic>
      <p:sp>
        <p:nvSpPr>
          <p:cNvPr id="10" name="TextBox 9"/>
          <p:cNvSpPr txBox="1"/>
          <p:nvPr/>
        </p:nvSpPr>
        <p:spPr>
          <a:xfrm>
            <a:off x="7057741" y="913358"/>
            <a:ext cx="1697901" cy="369332"/>
          </a:xfrm>
          <a:prstGeom prst="rect">
            <a:avLst/>
          </a:prstGeom>
          <a:noFill/>
        </p:spPr>
        <p:txBody>
          <a:bodyPr wrap="none" rtlCol="0">
            <a:spAutoFit/>
          </a:bodyPr>
          <a:lstStyle/>
          <a:p>
            <a:r>
              <a:rPr lang="en-US" smtClean="0">
                <a:latin typeface="Times New Roman" panose="02020603050405020304" pitchFamily="18" charset="0"/>
                <a:cs typeface="Times New Roman" panose="02020603050405020304" pitchFamily="18" charset="0"/>
              </a:rPr>
              <a:t>Sơ đồ hoạt động</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8782105"/>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152400"/>
            <a:ext cx="10058400" cy="914400"/>
          </a:xfrm>
        </p:spPr>
        <p:txBody>
          <a:bodyPr/>
          <a:lstStyle/>
          <a:p>
            <a:r>
              <a:rPr lang="en-US" smtClean="0">
                <a:latin typeface="Times New Roman" panose="02020603050405020304" pitchFamily="18" charset="0"/>
                <a:cs typeface="Times New Roman" panose="02020603050405020304" pitchFamily="18" charset="0"/>
              </a:rPr>
              <a:t>Use case </a:t>
            </a:r>
            <a:r>
              <a:rPr lang="en-US" err="1" smtClean="0">
                <a:latin typeface="Times New Roman" panose="02020603050405020304" pitchFamily="18" charset="0"/>
                <a:cs typeface="Times New Roman" panose="02020603050405020304" pitchFamily="18" charset="0"/>
              </a:rPr>
              <a:t>bán</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thuốc</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không</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kê</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đơn</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2000" y="1066800"/>
            <a:ext cx="11809208" cy="5105400"/>
          </a:xfrm>
        </p:spPr>
        <p:txBody>
          <a:bodyPr/>
          <a:lstStyle/>
          <a:p>
            <a:r>
              <a:rPr lang="en-US" smtClean="0"/>
              <a:t> </a:t>
            </a:r>
            <a:endParaRPr lang="en-US"/>
          </a:p>
        </p:txBody>
      </p:sp>
      <p:sp>
        <p:nvSpPr>
          <p:cNvPr id="6" name="Footer Placeholder 5"/>
          <p:cNvSpPr>
            <a:spLocks noGrp="1"/>
          </p:cNvSpPr>
          <p:nvPr>
            <p:ph type="ftr" sz="quarter" idx="11"/>
          </p:nvPr>
        </p:nvSpPr>
        <p:spPr/>
        <p:txBody>
          <a:bodyPr/>
          <a:lstStyle/>
          <a:p>
            <a:r>
              <a:rPr lang="en-US" smtClean="0"/>
              <a:t>NHÓM 03 – ĐỀ TÀI QUẢN LÍ THÔNG TIN QUẦY THUỐC CỦA MỘT BỆNH VIỆN</a:t>
            </a:r>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11</a:t>
            </a:fld>
            <a:endParaRPr lang="en-US"/>
          </a:p>
        </p:txBody>
      </p:sp>
      <p:pic>
        <p:nvPicPr>
          <p:cNvPr id="4" name="Picture 3"/>
          <p:cNvPicPr>
            <a:picLocks noChangeAspect="1"/>
          </p:cNvPicPr>
          <p:nvPr/>
        </p:nvPicPr>
        <p:blipFill>
          <a:blip r:embed="rId2"/>
          <a:stretch>
            <a:fillRect/>
          </a:stretch>
        </p:blipFill>
        <p:spPr>
          <a:xfrm>
            <a:off x="1" y="1066800"/>
            <a:ext cx="6611646" cy="5365294"/>
          </a:xfrm>
          <a:prstGeom prst="rect">
            <a:avLst/>
          </a:prstGeom>
        </p:spPr>
      </p:pic>
      <p:pic>
        <p:nvPicPr>
          <p:cNvPr id="8" name="Picture 7"/>
          <p:cNvPicPr>
            <a:picLocks noChangeAspect="1"/>
          </p:cNvPicPr>
          <p:nvPr/>
        </p:nvPicPr>
        <p:blipFill>
          <a:blip r:embed="rId3"/>
          <a:stretch>
            <a:fillRect/>
          </a:stretch>
        </p:blipFill>
        <p:spPr>
          <a:xfrm>
            <a:off x="6611647" y="1479664"/>
            <a:ext cx="5580353" cy="4692535"/>
          </a:xfrm>
          <a:prstGeom prst="rect">
            <a:avLst/>
          </a:prstGeom>
        </p:spPr>
      </p:pic>
      <p:sp>
        <p:nvSpPr>
          <p:cNvPr id="9" name="TextBox 8"/>
          <p:cNvSpPr txBox="1"/>
          <p:nvPr/>
        </p:nvSpPr>
        <p:spPr>
          <a:xfrm>
            <a:off x="6734576" y="1088566"/>
            <a:ext cx="1697901" cy="369332"/>
          </a:xfrm>
          <a:prstGeom prst="rect">
            <a:avLst/>
          </a:prstGeom>
          <a:noFill/>
        </p:spPr>
        <p:txBody>
          <a:bodyPr wrap="none" rtlCol="0">
            <a:spAutoFit/>
          </a:bodyPr>
          <a:lstStyle/>
          <a:p>
            <a:r>
              <a:rPr lang="en-US" smtClean="0">
                <a:latin typeface="Times New Roman" panose="02020603050405020304" pitchFamily="18" charset="0"/>
                <a:cs typeface="Times New Roman" panose="02020603050405020304" pitchFamily="18" charset="0"/>
              </a:rPr>
              <a:t>Sơ đồ hoạt động</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5939947"/>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209550"/>
            <a:ext cx="10058400" cy="828675"/>
          </a:xfrm>
        </p:spPr>
        <p:txBody>
          <a:bodyPr/>
          <a:lstStyle/>
          <a:p>
            <a:r>
              <a:rPr lang="en-US" smtClean="0">
                <a:latin typeface="Times New Roman" panose="02020603050405020304" pitchFamily="18" charset="0"/>
                <a:cs typeface="Times New Roman" panose="02020603050405020304" pitchFamily="18" charset="0"/>
              </a:rPr>
              <a:t>Use case </a:t>
            </a:r>
            <a:r>
              <a:rPr lang="en-US" err="1" smtClean="0">
                <a:latin typeface="Times New Roman" panose="02020603050405020304" pitchFamily="18" charset="0"/>
                <a:cs typeface="Times New Roman" panose="02020603050405020304" pitchFamily="18" charset="0"/>
              </a:rPr>
              <a:t>kê</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đơn</a:t>
            </a:r>
            <a:r>
              <a:rPr lang="en-US" smtClean="0">
                <a:latin typeface="Times New Roman" panose="02020603050405020304" pitchFamily="18" charset="0"/>
                <a:cs typeface="Times New Roman" panose="02020603050405020304" pitchFamily="18" charset="0"/>
              </a:rPr>
              <a:t> thuốc</a:t>
            </a:r>
            <a:endParaRPr lang="en-US">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3"/>
          <a:stretch>
            <a:fillRect/>
          </a:stretch>
        </p:blipFill>
        <p:spPr>
          <a:xfrm>
            <a:off x="142000" y="1038224"/>
            <a:ext cx="6558058" cy="5393869"/>
          </a:xfrm>
          <a:prstGeom prst="rect">
            <a:avLst/>
          </a:prstGeom>
        </p:spPr>
      </p:pic>
      <p:pic>
        <p:nvPicPr>
          <p:cNvPr id="6" name="Picture 5"/>
          <p:cNvPicPr>
            <a:picLocks noChangeAspect="1"/>
          </p:cNvPicPr>
          <p:nvPr/>
        </p:nvPicPr>
        <p:blipFill>
          <a:blip r:embed="rId4"/>
          <a:stretch>
            <a:fillRect/>
          </a:stretch>
        </p:blipFill>
        <p:spPr>
          <a:xfrm>
            <a:off x="6700058" y="1479665"/>
            <a:ext cx="5251149" cy="4759210"/>
          </a:xfrm>
          <a:prstGeom prst="rect">
            <a:avLst/>
          </a:prstGeom>
        </p:spPr>
      </p:pic>
      <p:sp>
        <p:nvSpPr>
          <p:cNvPr id="7" name="Footer Placeholder 6"/>
          <p:cNvSpPr>
            <a:spLocks noGrp="1"/>
          </p:cNvSpPr>
          <p:nvPr>
            <p:ph type="ftr" sz="quarter" idx="11"/>
          </p:nvPr>
        </p:nvSpPr>
        <p:spPr/>
        <p:txBody>
          <a:bodyPr/>
          <a:lstStyle/>
          <a:p>
            <a:r>
              <a:rPr lang="en-US" smtClean="0"/>
              <a:t>NHÓM 03 – ĐỀ TÀI QUẢN LÍ THÔNG TIN QUẦY THUỐC CỦA MỘT BỆNH VIỆN</a:t>
            </a:r>
            <a:endParaRPr lang="en-US"/>
          </a:p>
        </p:txBody>
      </p:sp>
      <p:sp>
        <p:nvSpPr>
          <p:cNvPr id="8" name="Slide Number Placeholder 7"/>
          <p:cNvSpPr>
            <a:spLocks noGrp="1"/>
          </p:cNvSpPr>
          <p:nvPr>
            <p:ph type="sldNum" sz="quarter" idx="12"/>
          </p:nvPr>
        </p:nvSpPr>
        <p:spPr/>
        <p:txBody>
          <a:bodyPr/>
          <a:lstStyle/>
          <a:p>
            <a:fld id="{4FAB73BC-B049-4115-A692-8D63A059BFB8}" type="slidenum">
              <a:rPr lang="en-US" smtClean="0"/>
              <a:t>12</a:t>
            </a:fld>
            <a:endParaRPr lang="en-US"/>
          </a:p>
        </p:txBody>
      </p:sp>
      <p:sp>
        <p:nvSpPr>
          <p:cNvPr id="9" name="TextBox 8"/>
          <p:cNvSpPr txBox="1"/>
          <p:nvPr/>
        </p:nvSpPr>
        <p:spPr>
          <a:xfrm>
            <a:off x="6734576" y="1088566"/>
            <a:ext cx="1697901" cy="369332"/>
          </a:xfrm>
          <a:prstGeom prst="rect">
            <a:avLst/>
          </a:prstGeom>
          <a:noFill/>
        </p:spPr>
        <p:txBody>
          <a:bodyPr wrap="none" rtlCol="0">
            <a:spAutoFit/>
          </a:bodyPr>
          <a:lstStyle/>
          <a:p>
            <a:r>
              <a:rPr lang="en-US" smtClean="0">
                <a:latin typeface="Times New Roman" panose="02020603050405020304" pitchFamily="18" charset="0"/>
                <a:cs typeface="Times New Roman" panose="02020603050405020304" pitchFamily="18" charset="0"/>
              </a:rPr>
              <a:t>Sơ đồ hoạt động</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328863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4. </a:t>
            </a:r>
            <a:r>
              <a:rPr lang="en-US" err="1" smtClean="0">
                <a:latin typeface="Times New Roman" panose="02020603050405020304" pitchFamily="18" charset="0"/>
                <a:cs typeface="Times New Roman" panose="02020603050405020304" pitchFamily="18" charset="0"/>
              </a:rPr>
              <a:t>Thiết</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kế</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800" b="1" smtClean="0">
                <a:latin typeface="Times New Roman" panose="02020603050405020304" pitchFamily="18" charset="0"/>
                <a:cs typeface="Times New Roman" panose="02020603050405020304" pitchFamily="18" charset="0"/>
              </a:rPr>
              <a:t>4.1. </a:t>
            </a:r>
            <a:r>
              <a:rPr lang="en-US" sz="2800" b="1" err="1" smtClean="0">
                <a:latin typeface="Times New Roman" panose="02020603050405020304" pitchFamily="18" charset="0"/>
                <a:cs typeface="Times New Roman" panose="02020603050405020304" pitchFamily="18" charset="0"/>
              </a:rPr>
              <a:t>Thiết</a:t>
            </a:r>
            <a:r>
              <a:rPr lang="en-US" sz="2800" b="1" smtClean="0">
                <a:latin typeface="Times New Roman" panose="02020603050405020304" pitchFamily="18" charset="0"/>
                <a:cs typeface="Times New Roman" panose="02020603050405020304" pitchFamily="18" charset="0"/>
              </a:rPr>
              <a:t> </a:t>
            </a:r>
            <a:r>
              <a:rPr lang="en-US" sz="2800" b="1" err="1" smtClean="0">
                <a:latin typeface="Times New Roman" panose="02020603050405020304" pitchFamily="18" charset="0"/>
                <a:cs typeface="Times New Roman" panose="02020603050405020304" pitchFamily="18" charset="0"/>
              </a:rPr>
              <a:t>kế</a:t>
            </a:r>
            <a:r>
              <a:rPr lang="en-US" sz="2800" b="1" smtClean="0">
                <a:latin typeface="Times New Roman" panose="02020603050405020304" pitchFamily="18" charset="0"/>
                <a:cs typeface="Times New Roman" panose="02020603050405020304" pitchFamily="18" charset="0"/>
              </a:rPr>
              <a:t> </a:t>
            </a:r>
            <a:r>
              <a:rPr lang="en-US" sz="2800" b="1" err="1" smtClean="0">
                <a:latin typeface="Times New Roman" panose="02020603050405020304" pitchFamily="18" charset="0"/>
                <a:cs typeface="Times New Roman" panose="02020603050405020304" pitchFamily="18" charset="0"/>
              </a:rPr>
              <a:t>mô</a:t>
            </a:r>
            <a:r>
              <a:rPr lang="en-US" sz="2800" b="1" smtClean="0">
                <a:latin typeface="Times New Roman" panose="02020603050405020304" pitchFamily="18" charset="0"/>
                <a:cs typeface="Times New Roman" panose="02020603050405020304" pitchFamily="18" charset="0"/>
              </a:rPr>
              <a:t> </a:t>
            </a:r>
            <a:r>
              <a:rPr lang="en-US" sz="2800" b="1" err="1" smtClean="0">
                <a:latin typeface="Times New Roman" panose="02020603050405020304" pitchFamily="18" charset="0"/>
                <a:cs typeface="Times New Roman" panose="02020603050405020304" pitchFamily="18" charset="0"/>
              </a:rPr>
              <a:t>hình</a:t>
            </a:r>
            <a:r>
              <a:rPr lang="en-US" sz="2800" b="1" smtClean="0">
                <a:latin typeface="Times New Roman" panose="02020603050405020304" pitchFamily="18" charset="0"/>
                <a:cs typeface="Times New Roman" panose="02020603050405020304" pitchFamily="18" charset="0"/>
              </a:rPr>
              <a:t> </a:t>
            </a:r>
            <a:r>
              <a:rPr lang="en-US" sz="2800" b="1" err="1" smtClean="0">
                <a:latin typeface="Times New Roman" panose="02020603050405020304" pitchFamily="18" charset="0"/>
                <a:cs typeface="Times New Roman" panose="02020603050405020304" pitchFamily="18" charset="0"/>
              </a:rPr>
              <a:t>lớp</a:t>
            </a:r>
            <a:endParaRPr lang="en-US" sz="2800" b="1" smtClean="0">
              <a:latin typeface="Times New Roman" panose="02020603050405020304" pitchFamily="18" charset="0"/>
              <a:cs typeface="Times New Roman" panose="02020603050405020304" pitchFamily="18" charset="0"/>
            </a:endParaRPr>
          </a:p>
          <a:p>
            <a:r>
              <a:rPr lang="en-US" sz="2800" b="1" smtClean="0">
                <a:latin typeface="Times New Roman" panose="02020603050405020304" pitchFamily="18" charset="0"/>
                <a:cs typeface="Times New Roman" panose="02020603050405020304" pitchFamily="18" charset="0"/>
              </a:rPr>
              <a:t>4.2. </a:t>
            </a:r>
            <a:r>
              <a:rPr lang="en-US" sz="2800" b="1" err="1" smtClean="0">
                <a:latin typeface="Times New Roman" panose="02020603050405020304" pitchFamily="18" charset="0"/>
                <a:cs typeface="Times New Roman" panose="02020603050405020304" pitchFamily="18" charset="0"/>
              </a:rPr>
              <a:t>Thiết</a:t>
            </a:r>
            <a:r>
              <a:rPr lang="en-US" sz="2800" b="1" smtClean="0">
                <a:latin typeface="Times New Roman" panose="02020603050405020304" pitchFamily="18" charset="0"/>
                <a:cs typeface="Times New Roman" panose="02020603050405020304" pitchFamily="18" charset="0"/>
              </a:rPr>
              <a:t> </a:t>
            </a:r>
            <a:r>
              <a:rPr lang="en-US" sz="2800" b="1" err="1" smtClean="0">
                <a:latin typeface="Times New Roman" panose="02020603050405020304" pitchFamily="18" charset="0"/>
                <a:cs typeface="Times New Roman" panose="02020603050405020304" pitchFamily="18" charset="0"/>
              </a:rPr>
              <a:t>kế</a:t>
            </a:r>
            <a:r>
              <a:rPr lang="en-US" sz="2800" b="1" smtClean="0">
                <a:latin typeface="Times New Roman" panose="02020603050405020304" pitchFamily="18" charset="0"/>
                <a:cs typeface="Times New Roman" panose="02020603050405020304" pitchFamily="18" charset="0"/>
              </a:rPr>
              <a:t> </a:t>
            </a:r>
            <a:r>
              <a:rPr lang="en-US" sz="2800" b="1" err="1" smtClean="0">
                <a:latin typeface="Times New Roman" panose="02020603050405020304" pitchFamily="18" charset="0"/>
                <a:cs typeface="Times New Roman" panose="02020603050405020304" pitchFamily="18" charset="0"/>
              </a:rPr>
              <a:t>cơ</a:t>
            </a:r>
            <a:r>
              <a:rPr lang="en-US" sz="2800" b="1" smtClean="0">
                <a:latin typeface="Times New Roman" panose="02020603050405020304" pitchFamily="18" charset="0"/>
                <a:cs typeface="Times New Roman" panose="02020603050405020304" pitchFamily="18" charset="0"/>
              </a:rPr>
              <a:t> </a:t>
            </a:r>
            <a:r>
              <a:rPr lang="en-US" sz="2800" b="1" err="1" smtClean="0">
                <a:latin typeface="Times New Roman" panose="02020603050405020304" pitchFamily="18" charset="0"/>
                <a:cs typeface="Times New Roman" panose="02020603050405020304" pitchFamily="18" charset="0"/>
              </a:rPr>
              <a:t>sở</a:t>
            </a:r>
            <a:r>
              <a:rPr lang="en-US" sz="2800" b="1" smtClean="0">
                <a:latin typeface="Times New Roman" panose="02020603050405020304" pitchFamily="18" charset="0"/>
                <a:cs typeface="Times New Roman" panose="02020603050405020304" pitchFamily="18" charset="0"/>
              </a:rPr>
              <a:t> </a:t>
            </a:r>
            <a:r>
              <a:rPr lang="en-US" sz="2800" b="1" err="1" smtClean="0">
                <a:latin typeface="Times New Roman" panose="02020603050405020304" pitchFamily="18" charset="0"/>
                <a:cs typeface="Times New Roman" panose="02020603050405020304" pitchFamily="18" charset="0"/>
              </a:rPr>
              <a:t>dữ</a:t>
            </a:r>
            <a:r>
              <a:rPr lang="en-US" sz="2800" b="1" smtClean="0">
                <a:latin typeface="Times New Roman" panose="02020603050405020304" pitchFamily="18" charset="0"/>
                <a:cs typeface="Times New Roman" panose="02020603050405020304" pitchFamily="18" charset="0"/>
              </a:rPr>
              <a:t> </a:t>
            </a:r>
            <a:r>
              <a:rPr lang="en-US" sz="2800" b="1" err="1" smtClean="0">
                <a:latin typeface="Times New Roman" panose="02020603050405020304" pitchFamily="18" charset="0"/>
                <a:cs typeface="Times New Roman" panose="02020603050405020304" pitchFamily="18" charset="0"/>
              </a:rPr>
              <a:t>liệu</a:t>
            </a:r>
            <a:endParaRPr lang="en-US" sz="2800" b="1" smtClean="0">
              <a:latin typeface="Times New Roman" panose="02020603050405020304" pitchFamily="18" charset="0"/>
              <a:cs typeface="Times New Roman" panose="02020603050405020304" pitchFamily="18" charset="0"/>
            </a:endParaRPr>
          </a:p>
          <a:p>
            <a:r>
              <a:rPr lang="en-US" sz="2800" b="1" smtClean="0">
                <a:latin typeface="Times New Roman" panose="02020603050405020304" pitchFamily="18" charset="0"/>
                <a:cs typeface="Times New Roman" panose="02020603050405020304" pitchFamily="18" charset="0"/>
              </a:rPr>
              <a:t>4.3. </a:t>
            </a:r>
            <a:r>
              <a:rPr lang="en-US" sz="2800" b="1" err="1" smtClean="0">
                <a:latin typeface="Times New Roman" panose="02020603050405020304" pitchFamily="18" charset="0"/>
                <a:cs typeface="Times New Roman" panose="02020603050405020304" pitchFamily="18" charset="0"/>
              </a:rPr>
              <a:t>Phân</a:t>
            </a:r>
            <a:r>
              <a:rPr lang="en-US" sz="2800" b="1" smtClean="0">
                <a:latin typeface="Times New Roman" panose="02020603050405020304" pitchFamily="18" charset="0"/>
                <a:cs typeface="Times New Roman" panose="02020603050405020304" pitchFamily="18" charset="0"/>
              </a:rPr>
              <a:t> </a:t>
            </a:r>
            <a:r>
              <a:rPr lang="en-US" sz="2800" b="1" err="1" smtClean="0">
                <a:latin typeface="Times New Roman" panose="02020603050405020304" pitchFamily="18" charset="0"/>
                <a:cs typeface="Times New Roman" panose="02020603050405020304" pitchFamily="18" charset="0"/>
              </a:rPr>
              <a:t>luồng</a:t>
            </a:r>
            <a:r>
              <a:rPr lang="en-US" sz="2800" b="1" smtClean="0">
                <a:latin typeface="Times New Roman" panose="02020603050405020304" pitchFamily="18" charset="0"/>
                <a:cs typeface="Times New Roman" panose="02020603050405020304" pitchFamily="18" charset="0"/>
              </a:rPr>
              <a:t> </a:t>
            </a:r>
            <a:r>
              <a:rPr lang="en-US" sz="2800" b="1" err="1" smtClean="0">
                <a:latin typeface="Times New Roman" panose="02020603050405020304" pitchFamily="18" charset="0"/>
                <a:cs typeface="Times New Roman" panose="02020603050405020304" pitchFamily="18" charset="0"/>
              </a:rPr>
              <a:t>màn</a:t>
            </a:r>
            <a:r>
              <a:rPr lang="en-US" sz="2800" b="1" smtClean="0">
                <a:latin typeface="Times New Roman" panose="02020603050405020304" pitchFamily="18" charset="0"/>
                <a:cs typeface="Times New Roman" panose="02020603050405020304" pitchFamily="18" charset="0"/>
              </a:rPr>
              <a:t> </a:t>
            </a:r>
            <a:r>
              <a:rPr lang="en-US" sz="2800" b="1" err="1" smtClean="0">
                <a:latin typeface="Times New Roman" panose="02020603050405020304" pitchFamily="18" charset="0"/>
                <a:cs typeface="Times New Roman" panose="02020603050405020304" pitchFamily="18" charset="0"/>
              </a:rPr>
              <a:t>hình</a:t>
            </a:r>
            <a:r>
              <a:rPr lang="en-US" sz="2800" b="1" smtClean="0">
                <a:latin typeface="Times New Roman" panose="02020603050405020304" pitchFamily="18" charset="0"/>
                <a:cs typeface="Times New Roman" panose="02020603050405020304" pitchFamily="18" charset="0"/>
              </a:rPr>
              <a:t> </a:t>
            </a:r>
            <a:r>
              <a:rPr lang="en-US" sz="2800" b="1" err="1" smtClean="0">
                <a:latin typeface="Times New Roman" panose="02020603050405020304" pitchFamily="18" charset="0"/>
                <a:cs typeface="Times New Roman" panose="02020603050405020304" pitchFamily="18" charset="0"/>
              </a:rPr>
              <a:t>ứng</a:t>
            </a:r>
            <a:r>
              <a:rPr lang="en-US" sz="2800" b="1" smtClean="0">
                <a:latin typeface="Times New Roman" panose="02020603050405020304" pitchFamily="18" charset="0"/>
                <a:cs typeface="Times New Roman" panose="02020603050405020304" pitchFamily="18" charset="0"/>
              </a:rPr>
              <a:t> </a:t>
            </a:r>
            <a:r>
              <a:rPr lang="en-US" sz="2800" b="1" err="1" smtClean="0">
                <a:latin typeface="Times New Roman" panose="02020603050405020304" pitchFamily="18" charset="0"/>
                <a:cs typeface="Times New Roman" panose="02020603050405020304" pitchFamily="18" charset="0"/>
              </a:rPr>
              <a:t>dụng</a:t>
            </a:r>
            <a:endParaRPr lang="en-US" sz="2800" b="1" smtClean="0">
              <a:latin typeface="Times New Roman" panose="02020603050405020304" pitchFamily="18" charset="0"/>
              <a:cs typeface="Times New Roman" panose="02020603050405020304" pitchFamily="18" charset="0"/>
            </a:endParaRPr>
          </a:p>
          <a:p>
            <a:r>
              <a:rPr lang="en-US" sz="2800" b="1" smtClean="0">
                <a:latin typeface="Times New Roman" panose="02020603050405020304" pitchFamily="18" charset="0"/>
                <a:cs typeface="Times New Roman" panose="02020603050405020304" pitchFamily="18" charset="0"/>
              </a:rPr>
              <a:t>4.4. </a:t>
            </a:r>
            <a:r>
              <a:rPr lang="en-US" sz="2800" b="1" err="1" smtClean="0">
                <a:latin typeface="Times New Roman" panose="02020603050405020304" pitchFamily="18" charset="0"/>
                <a:cs typeface="Times New Roman" panose="02020603050405020304" pitchFamily="18" charset="0"/>
              </a:rPr>
              <a:t>Thiết</a:t>
            </a:r>
            <a:r>
              <a:rPr lang="en-US" sz="2800" b="1" smtClean="0">
                <a:latin typeface="Times New Roman" panose="02020603050405020304" pitchFamily="18" charset="0"/>
                <a:cs typeface="Times New Roman" panose="02020603050405020304" pitchFamily="18" charset="0"/>
              </a:rPr>
              <a:t> </a:t>
            </a:r>
            <a:r>
              <a:rPr lang="en-US" sz="2800" b="1" err="1" smtClean="0">
                <a:latin typeface="Times New Roman" panose="02020603050405020304" pitchFamily="18" charset="0"/>
                <a:cs typeface="Times New Roman" panose="02020603050405020304" pitchFamily="18" charset="0"/>
              </a:rPr>
              <a:t>kế</a:t>
            </a:r>
            <a:r>
              <a:rPr lang="en-US" sz="2800" b="1" smtClean="0">
                <a:latin typeface="Times New Roman" panose="02020603050405020304" pitchFamily="18" charset="0"/>
                <a:cs typeface="Times New Roman" panose="02020603050405020304" pitchFamily="18" charset="0"/>
              </a:rPr>
              <a:t> </a:t>
            </a:r>
            <a:r>
              <a:rPr lang="en-US" sz="2800" b="1" err="1" smtClean="0">
                <a:latin typeface="Times New Roman" panose="02020603050405020304" pitchFamily="18" charset="0"/>
                <a:cs typeface="Times New Roman" panose="02020603050405020304" pitchFamily="18" charset="0"/>
              </a:rPr>
              <a:t>tình</a:t>
            </a:r>
            <a:r>
              <a:rPr lang="en-US" sz="2800" b="1" smtClean="0">
                <a:latin typeface="Times New Roman" panose="02020603050405020304" pitchFamily="18" charset="0"/>
                <a:cs typeface="Times New Roman" panose="02020603050405020304" pitchFamily="18" charset="0"/>
              </a:rPr>
              <a:t> </a:t>
            </a:r>
            <a:r>
              <a:rPr lang="en-US" sz="2800" b="1" err="1" smtClean="0">
                <a:latin typeface="Times New Roman" panose="02020603050405020304" pitchFamily="18" charset="0"/>
                <a:cs typeface="Times New Roman" panose="02020603050405020304" pitchFamily="18" charset="0"/>
              </a:rPr>
              <a:t>huống</a:t>
            </a:r>
            <a:r>
              <a:rPr lang="en-US" sz="2800" b="1" smtClean="0">
                <a:latin typeface="Times New Roman" panose="02020603050405020304" pitchFamily="18" charset="0"/>
                <a:cs typeface="Times New Roman" panose="02020603050405020304" pitchFamily="18" charset="0"/>
              </a:rPr>
              <a:t> </a:t>
            </a:r>
            <a:r>
              <a:rPr lang="en-US" sz="2800" b="1" err="1" smtClean="0">
                <a:latin typeface="Times New Roman" panose="02020603050405020304" pitchFamily="18" charset="0"/>
                <a:cs typeface="Times New Roman" panose="02020603050405020304" pitchFamily="18" charset="0"/>
              </a:rPr>
              <a:t>kiểm</a:t>
            </a:r>
            <a:r>
              <a:rPr lang="en-US" sz="2800" b="1" smtClean="0">
                <a:latin typeface="Times New Roman" panose="02020603050405020304" pitchFamily="18" charset="0"/>
                <a:cs typeface="Times New Roman" panose="02020603050405020304" pitchFamily="18" charset="0"/>
              </a:rPr>
              <a:t> </a:t>
            </a:r>
            <a:r>
              <a:rPr lang="en-US" sz="2800" b="1" err="1" smtClean="0">
                <a:latin typeface="Times New Roman" panose="02020603050405020304" pitchFamily="18" charset="0"/>
                <a:cs typeface="Times New Roman" panose="02020603050405020304" pitchFamily="18" charset="0"/>
              </a:rPr>
              <a:t>thử</a:t>
            </a:r>
            <a:r>
              <a:rPr lang="en-US" sz="2800" b="1" smtClean="0">
                <a:latin typeface="Times New Roman" panose="02020603050405020304" pitchFamily="18" charset="0"/>
                <a:cs typeface="Times New Roman" panose="02020603050405020304" pitchFamily="18" charset="0"/>
              </a:rPr>
              <a:t> </a:t>
            </a:r>
            <a:r>
              <a:rPr lang="en-US" sz="2800" b="1" err="1" smtClean="0">
                <a:latin typeface="Times New Roman" panose="02020603050405020304" pitchFamily="18" charset="0"/>
                <a:cs typeface="Times New Roman" panose="02020603050405020304" pitchFamily="18" charset="0"/>
              </a:rPr>
              <a:t>hệ</a:t>
            </a:r>
            <a:r>
              <a:rPr lang="en-US" sz="2800" b="1" smtClean="0">
                <a:latin typeface="Times New Roman" panose="02020603050405020304" pitchFamily="18" charset="0"/>
                <a:cs typeface="Times New Roman" panose="02020603050405020304" pitchFamily="18" charset="0"/>
              </a:rPr>
              <a:t> </a:t>
            </a:r>
            <a:r>
              <a:rPr lang="en-US" sz="2800" b="1" err="1" smtClean="0">
                <a:latin typeface="Times New Roman" panose="02020603050405020304" pitchFamily="18" charset="0"/>
                <a:cs typeface="Times New Roman" panose="02020603050405020304" pitchFamily="18" charset="0"/>
              </a:rPr>
              <a:t>thống</a:t>
            </a:r>
            <a:endParaRPr lang="en-US" sz="2800" b="1">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NHÓM 03 – ĐỀ TÀI QUẢN LÍ THÔNG TIN QUẦY THUỐC CỦA MỘT BỆNH VIỆN</a:t>
            </a:r>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13</a:t>
            </a:fld>
            <a:endParaRPr lang="en-US"/>
          </a:p>
        </p:txBody>
      </p:sp>
    </p:spTree>
    <p:extLst>
      <p:ext uri="{BB962C8B-B14F-4D97-AF65-F5344CB8AC3E}">
        <p14:creationId xmlns:p14="http://schemas.microsoft.com/office/powerpoint/2010/main" val="143679715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152400"/>
            <a:ext cx="10058400" cy="885825"/>
          </a:xfrm>
        </p:spPr>
        <p:txBody>
          <a:bodyPr/>
          <a:lstStyle/>
          <a:p>
            <a:r>
              <a:rPr lang="en-US" smtClean="0">
                <a:latin typeface="Times New Roman" panose="02020603050405020304" pitchFamily="18" charset="0"/>
                <a:cs typeface="Times New Roman" panose="02020603050405020304" pitchFamily="18" charset="0"/>
              </a:rPr>
              <a:t>4.1. </a:t>
            </a:r>
            <a:r>
              <a:rPr lang="en-US" err="1" smtClean="0">
                <a:latin typeface="Times New Roman" panose="02020603050405020304" pitchFamily="18" charset="0"/>
                <a:cs typeface="Times New Roman" panose="02020603050405020304" pitchFamily="18" charset="0"/>
              </a:rPr>
              <a:t>Thiết</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kế</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mô</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hình</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lớp</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2000" y="822094"/>
            <a:ext cx="10058400" cy="5133975"/>
          </a:xfrm>
        </p:spPr>
        <p:txBody>
          <a:bodyPr/>
          <a:lstStyle/>
          <a:p>
            <a:pPr marL="342900" indent="-342900">
              <a:buFontTx/>
              <a:buChar char="-"/>
            </a:pPr>
            <a:r>
              <a:rPr lang="en-US" b="1" err="1" smtClean="0">
                <a:latin typeface="Times New Roman" panose="02020603050405020304" pitchFamily="18" charset="0"/>
                <a:cs typeface="Times New Roman" panose="02020603050405020304" pitchFamily="18" charset="0"/>
              </a:rPr>
              <a:t>Mô</a:t>
            </a:r>
            <a:r>
              <a:rPr lang="en-US" b="1" smtClean="0">
                <a:latin typeface="Times New Roman" panose="02020603050405020304" pitchFamily="18" charset="0"/>
                <a:cs typeface="Times New Roman" panose="02020603050405020304" pitchFamily="18" charset="0"/>
              </a:rPr>
              <a:t> </a:t>
            </a:r>
            <a:r>
              <a:rPr lang="en-US" b="1" err="1" smtClean="0">
                <a:latin typeface="Times New Roman" panose="02020603050405020304" pitchFamily="18" charset="0"/>
                <a:cs typeface="Times New Roman" panose="02020603050405020304" pitchFamily="18" charset="0"/>
              </a:rPr>
              <a:t>hình</a:t>
            </a:r>
            <a:r>
              <a:rPr lang="en-US" b="1" smtClean="0">
                <a:latin typeface="Times New Roman" panose="02020603050405020304" pitchFamily="18" charset="0"/>
                <a:cs typeface="Times New Roman" panose="02020603050405020304" pitchFamily="18" charset="0"/>
              </a:rPr>
              <a:t> </a:t>
            </a:r>
            <a:r>
              <a:rPr lang="en-US" b="1" err="1" smtClean="0">
                <a:latin typeface="Times New Roman" panose="02020603050405020304" pitchFamily="18" charset="0"/>
                <a:cs typeface="Times New Roman" panose="02020603050405020304" pitchFamily="18" charset="0"/>
              </a:rPr>
              <a:t>lớp</a:t>
            </a:r>
            <a:r>
              <a:rPr lang="en-US" b="1" smtClean="0">
                <a:latin typeface="Times New Roman" panose="02020603050405020304" pitchFamily="18" charset="0"/>
                <a:cs typeface="Times New Roman" panose="02020603050405020304" pitchFamily="18" charset="0"/>
              </a:rPr>
              <a:t> </a:t>
            </a:r>
            <a:r>
              <a:rPr lang="en-US" b="1" err="1" smtClean="0">
                <a:latin typeface="Times New Roman" panose="02020603050405020304" pitchFamily="18" charset="0"/>
                <a:cs typeface="Times New Roman" panose="02020603050405020304" pitchFamily="18" charset="0"/>
              </a:rPr>
              <a:t>đầy</a:t>
            </a:r>
            <a:r>
              <a:rPr lang="en-US" b="1" smtClean="0">
                <a:latin typeface="Times New Roman" panose="02020603050405020304" pitchFamily="18" charset="0"/>
                <a:cs typeface="Times New Roman" panose="02020603050405020304" pitchFamily="18" charset="0"/>
              </a:rPr>
              <a:t> </a:t>
            </a:r>
            <a:r>
              <a:rPr lang="en-US" b="1" err="1" smtClean="0">
                <a:latin typeface="Times New Roman" panose="02020603050405020304" pitchFamily="18" charset="0"/>
                <a:cs typeface="Times New Roman" panose="02020603050405020304" pitchFamily="18" charset="0"/>
              </a:rPr>
              <a:t>đủ</a:t>
            </a:r>
            <a:endParaRPr lang="en-US" b="1" smtClean="0">
              <a:latin typeface="Times New Roman" panose="02020603050405020304" pitchFamily="18" charset="0"/>
              <a:cs typeface="Times New Roman" panose="02020603050405020304" pitchFamily="18" charset="0"/>
            </a:endParaRPr>
          </a:p>
          <a:p>
            <a:endParaRPr lang="en-US"/>
          </a:p>
        </p:txBody>
      </p:sp>
      <p:sp>
        <p:nvSpPr>
          <p:cNvPr id="4" name="Footer Placeholder 3"/>
          <p:cNvSpPr>
            <a:spLocks noGrp="1"/>
          </p:cNvSpPr>
          <p:nvPr>
            <p:ph type="ftr" sz="quarter" idx="11"/>
          </p:nvPr>
        </p:nvSpPr>
        <p:spPr/>
        <p:txBody>
          <a:bodyPr/>
          <a:lstStyle/>
          <a:p>
            <a:r>
              <a:rPr lang="en-US" smtClean="0"/>
              <a:t>NHÓM 03 – ĐỀ TÀI QUẢN LÍ THÔNG TIN QUẦY THUỐC CỦA MỘT BỆNH VIỆN</a:t>
            </a:r>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14</a:t>
            </a:fld>
            <a:endParaRPr lang="en-US"/>
          </a:p>
        </p:txBody>
      </p:sp>
      <p:pic>
        <p:nvPicPr>
          <p:cNvPr id="7" name="Picture 6"/>
          <p:cNvPicPr>
            <a:picLocks noChangeAspect="1"/>
          </p:cNvPicPr>
          <p:nvPr/>
        </p:nvPicPr>
        <p:blipFill>
          <a:blip r:embed="rId2"/>
          <a:stretch>
            <a:fillRect/>
          </a:stretch>
        </p:blipFill>
        <p:spPr>
          <a:xfrm>
            <a:off x="367374" y="176011"/>
            <a:ext cx="9833026" cy="6256084"/>
          </a:xfrm>
          <a:prstGeom prst="rect">
            <a:avLst/>
          </a:prstGeom>
        </p:spPr>
      </p:pic>
    </p:spTree>
    <p:extLst>
      <p:ext uri="{BB962C8B-B14F-4D97-AF65-F5344CB8AC3E}">
        <p14:creationId xmlns:p14="http://schemas.microsoft.com/office/powerpoint/2010/main" val="160789005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152400"/>
            <a:ext cx="10058400" cy="885825"/>
          </a:xfrm>
        </p:spPr>
        <p:txBody>
          <a:bodyPr/>
          <a:lstStyle/>
          <a:p>
            <a:r>
              <a:rPr lang="en-US" smtClean="0">
                <a:latin typeface="Times New Roman" panose="02020603050405020304" pitchFamily="18" charset="0"/>
                <a:cs typeface="Times New Roman" panose="02020603050405020304" pitchFamily="18" charset="0"/>
              </a:rPr>
              <a:t>4.1. </a:t>
            </a:r>
            <a:r>
              <a:rPr lang="en-US" err="1" smtClean="0">
                <a:latin typeface="Times New Roman" panose="02020603050405020304" pitchFamily="18" charset="0"/>
                <a:cs typeface="Times New Roman" panose="02020603050405020304" pitchFamily="18" charset="0"/>
              </a:rPr>
              <a:t>Thiết</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kế</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mô</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hình</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lớp</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tt</a:t>
            </a:r>
            <a:r>
              <a:rPr lang="en-US" smtClean="0">
                <a:latin typeface="Times New Roman" panose="02020603050405020304" pitchFamily="18" charset="0"/>
                <a:cs typeface="Times New Roman" panose="02020603050405020304" pitchFamily="18" charset="0"/>
              </a:rPr>
              <a:t>)</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2000" y="1038225"/>
            <a:ext cx="11809208" cy="5133975"/>
          </a:xfrm>
        </p:spPr>
        <p:txBody>
          <a:bodyPr/>
          <a:lstStyle/>
          <a:p>
            <a:pPr marL="342900" indent="-342900">
              <a:buFontTx/>
              <a:buChar char="-"/>
            </a:pPr>
            <a:r>
              <a:rPr lang="en-US" b="1" dirty="0" err="1" smtClean="0">
                <a:latin typeface="Times New Roman" panose="02020603050405020304" pitchFamily="18" charset="0"/>
                <a:cs typeface="Times New Roman" panose="02020603050405020304" pitchFamily="18" charset="0"/>
              </a:rPr>
              <a:t>Mô</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hình</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lớp</a:t>
            </a:r>
            <a:r>
              <a:rPr lang="en-US" b="1" dirty="0" smtClean="0">
                <a:latin typeface="Times New Roman" panose="02020603050405020304" pitchFamily="18" charset="0"/>
                <a:cs typeface="Times New Roman" panose="02020603050405020304" pitchFamily="18" charset="0"/>
              </a:rPr>
              <a:t> Entity</a:t>
            </a:r>
          </a:p>
          <a:p>
            <a:endParaRPr lang="en-US" dirty="0"/>
          </a:p>
        </p:txBody>
      </p:sp>
      <p:sp>
        <p:nvSpPr>
          <p:cNvPr id="4" name="Footer Placeholder 3"/>
          <p:cNvSpPr>
            <a:spLocks noGrp="1"/>
          </p:cNvSpPr>
          <p:nvPr>
            <p:ph type="ftr" sz="quarter" idx="11"/>
          </p:nvPr>
        </p:nvSpPr>
        <p:spPr/>
        <p:txBody>
          <a:bodyPr/>
          <a:lstStyle/>
          <a:p>
            <a:r>
              <a:rPr lang="en-US" smtClean="0"/>
              <a:t>NHÓM 03 – ĐỀ TÀI QUẢN LÍ THÔNG TIN QUẦY THUỐC CỦA MỘT BỆNH VIỆN</a:t>
            </a:r>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15</a:t>
            </a:fld>
            <a:endParaRPr lang="en-US"/>
          </a:p>
        </p:txBody>
      </p:sp>
      <p:pic>
        <p:nvPicPr>
          <p:cNvPr id="7" name="Picture 6"/>
          <p:cNvPicPr>
            <a:picLocks noChangeAspect="1"/>
          </p:cNvPicPr>
          <p:nvPr/>
        </p:nvPicPr>
        <p:blipFill>
          <a:blip r:embed="rId2"/>
          <a:stretch>
            <a:fillRect/>
          </a:stretch>
        </p:blipFill>
        <p:spPr>
          <a:xfrm>
            <a:off x="560618" y="163419"/>
            <a:ext cx="8181975" cy="6109365"/>
          </a:xfrm>
          <a:prstGeom prst="rect">
            <a:avLst/>
          </a:prstGeom>
        </p:spPr>
      </p:pic>
    </p:spTree>
    <p:extLst>
      <p:ext uri="{BB962C8B-B14F-4D97-AF65-F5344CB8AC3E}">
        <p14:creationId xmlns:p14="http://schemas.microsoft.com/office/powerpoint/2010/main" val="2423172007"/>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anose="02020603050405020304" pitchFamily="18" charset="0"/>
                <a:cs typeface="Times New Roman" panose="02020603050405020304" pitchFamily="18" charset="0"/>
              </a:rPr>
              <a:t>4.2. </a:t>
            </a:r>
            <a:r>
              <a:rPr lang="en-US" err="1" smtClean="0">
                <a:latin typeface="Times New Roman" panose="02020603050405020304" pitchFamily="18" charset="0"/>
                <a:cs typeface="Times New Roman" panose="02020603050405020304" pitchFamily="18" charset="0"/>
              </a:rPr>
              <a:t>Thiết</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kế</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cơ</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sở</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dữ</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liệu</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2000" y="1182804"/>
            <a:ext cx="12049999" cy="5089980"/>
          </a:xfrm>
        </p:spPr>
        <p:txBody>
          <a:bodyPr/>
          <a:lstStyle/>
          <a:p>
            <a:endParaRPr lang="en-US" dirty="0"/>
          </a:p>
        </p:txBody>
      </p:sp>
      <p:sp>
        <p:nvSpPr>
          <p:cNvPr id="4" name="Footer Placeholder 3"/>
          <p:cNvSpPr>
            <a:spLocks noGrp="1"/>
          </p:cNvSpPr>
          <p:nvPr>
            <p:ph type="ftr" sz="quarter" idx="11"/>
          </p:nvPr>
        </p:nvSpPr>
        <p:spPr/>
        <p:txBody>
          <a:bodyPr/>
          <a:lstStyle/>
          <a:p>
            <a:r>
              <a:rPr lang="en-US" smtClean="0"/>
              <a:t>NHÓM 03 – ĐỀ TÀI QUẢN LÍ THÔNG TIN QUẦY THUỐC CỦA MỘT BỆNH VIỆN</a:t>
            </a:r>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16</a:t>
            </a:fld>
            <a:endParaRPr lang="en-US"/>
          </a:p>
        </p:txBody>
      </p:sp>
      <p:pic>
        <p:nvPicPr>
          <p:cNvPr id="6" name="Picture 5"/>
          <p:cNvPicPr>
            <a:picLocks noChangeAspect="1"/>
          </p:cNvPicPr>
          <p:nvPr/>
        </p:nvPicPr>
        <p:blipFill>
          <a:blip r:embed="rId2"/>
          <a:stretch>
            <a:fillRect/>
          </a:stretch>
        </p:blipFill>
        <p:spPr>
          <a:xfrm>
            <a:off x="247089" y="151385"/>
            <a:ext cx="9101305" cy="6280710"/>
          </a:xfrm>
          <a:prstGeom prst="rect">
            <a:avLst/>
          </a:prstGeom>
        </p:spPr>
      </p:pic>
    </p:spTree>
    <p:extLst>
      <p:ext uri="{BB962C8B-B14F-4D97-AF65-F5344CB8AC3E}">
        <p14:creationId xmlns:p14="http://schemas.microsoft.com/office/powerpoint/2010/main" val="11587954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104776"/>
            <a:ext cx="10058400" cy="857250"/>
          </a:xfrm>
        </p:spPr>
        <p:txBody>
          <a:bodyPr/>
          <a:lstStyle/>
          <a:p>
            <a:r>
              <a:rPr lang="en-US" smtClean="0">
                <a:latin typeface="Times New Roman" panose="02020603050405020304" pitchFamily="18" charset="0"/>
                <a:cs typeface="Times New Roman" panose="02020603050405020304" pitchFamily="18" charset="0"/>
              </a:rPr>
              <a:t>4.3. </a:t>
            </a:r>
            <a:r>
              <a:rPr lang="en-US" err="1" smtClean="0">
                <a:latin typeface="Times New Roman" panose="02020603050405020304" pitchFamily="18" charset="0"/>
                <a:cs typeface="Times New Roman" panose="02020603050405020304" pitchFamily="18" charset="0"/>
              </a:rPr>
              <a:t>Phân</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luồng</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màn</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hình</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ứng</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dụng</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69848" y="962026"/>
            <a:ext cx="10058400" cy="5210174"/>
          </a:xfrm>
        </p:spPr>
        <p:txBody>
          <a:bodyPr/>
          <a:lstStyle/>
          <a:p>
            <a:endParaRPr lang="en-US" smtClean="0"/>
          </a:p>
          <a:p>
            <a:endParaRPr lang="en-US"/>
          </a:p>
        </p:txBody>
      </p:sp>
      <p:sp>
        <p:nvSpPr>
          <p:cNvPr id="4" name="Footer Placeholder 3"/>
          <p:cNvSpPr>
            <a:spLocks noGrp="1"/>
          </p:cNvSpPr>
          <p:nvPr>
            <p:ph type="ftr" sz="quarter" idx="11"/>
          </p:nvPr>
        </p:nvSpPr>
        <p:spPr/>
        <p:txBody>
          <a:bodyPr/>
          <a:lstStyle/>
          <a:p>
            <a:r>
              <a:rPr lang="en-US" smtClean="0"/>
              <a:t>NHÓM 03 – ĐỀ TÀI QUẢN LÍ THÔNG TIN QUẦY THUỐC CỦA MỘT BỆNH VIỆN</a:t>
            </a:r>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17</a:t>
            </a:fld>
            <a:endParaRPr lang="en-US"/>
          </a:p>
        </p:txBody>
      </p:sp>
      <p:pic>
        <p:nvPicPr>
          <p:cNvPr id="6" name="Picture 5"/>
          <p:cNvPicPr>
            <a:picLocks noChangeAspect="1"/>
          </p:cNvPicPr>
          <p:nvPr/>
        </p:nvPicPr>
        <p:blipFill>
          <a:blip r:embed="rId2"/>
          <a:stretch>
            <a:fillRect/>
          </a:stretch>
        </p:blipFill>
        <p:spPr>
          <a:xfrm>
            <a:off x="1069848" y="1323191"/>
            <a:ext cx="7426452" cy="5163622"/>
          </a:xfrm>
          <a:prstGeom prst="rect">
            <a:avLst/>
          </a:prstGeom>
        </p:spPr>
      </p:pic>
      <p:sp>
        <p:nvSpPr>
          <p:cNvPr id="7" name="TextBox 6"/>
          <p:cNvSpPr txBox="1"/>
          <p:nvPr/>
        </p:nvSpPr>
        <p:spPr>
          <a:xfrm>
            <a:off x="1608713" y="1012785"/>
            <a:ext cx="6147196" cy="369332"/>
          </a:xfrm>
          <a:prstGeom prst="rect">
            <a:avLst/>
          </a:prstGeom>
          <a:noFill/>
        </p:spPr>
        <p:txBody>
          <a:bodyPr wrap="none" rtlCol="0">
            <a:spAutoFit/>
          </a:bodyPr>
          <a:lstStyle/>
          <a:p>
            <a:r>
              <a:rPr lang="en-US" dirty="0" err="1" smtClean="0"/>
              <a:t>Chương</a:t>
            </a:r>
            <a:r>
              <a:rPr lang="en-US" dirty="0" smtClean="0"/>
              <a:t> </a:t>
            </a:r>
            <a:r>
              <a:rPr lang="en-US" dirty="0" err="1" smtClean="0"/>
              <a:t>trình</a:t>
            </a:r>
            <a:r>
              <a:rPr lang="en-US" dirty="0" smtClean="0"/>
              <a:t> </a:t>
            </a:r>
            <a:r>
              <a:rPr lang="en-US" dirty="0" err="1" smtClean="0"/>
              <a:t>bao</a:t>
            </a:r>
            <a:r>
              <a:rPr lang="en-US" dirty="0" smtClean="0"/>
              <a:t> </a:t>
            </a:r>
            <a:r>
              <a:rPr lang="en-US" dirty="0" err="1" smtClean="0"/>
              <a:t>gồm</a:t>
            </a:r>
            <a:r>
              <a:rPr lang="en-US" dirty="0" smtClean="0"/>
              <a:t> </a:t>
            </a:r>
            <a:r>
              <a:rPr lang="en-US" dirty="0" err="1" smtClean="0"/>
              <a:t>các</a:t>
            </a:r>
            <a:r>
              <a:rPr lang="en-US" dirty="0" smtClean="0"/>
              <a:t> </a:t>
            </a:r>
            <a:r>
              <a:rPr lang="en-US" dirty="0" err="1" smtClean="0"/>
              <a:t>màn</a:t>
            </a:r>
            <a:r>
              <a:rPr lang="en-US" dirty="0" smtClean="0"/>
              <a:t> </a:t>
            </a:r>
            <a:r>
              <a:rPr lang="en-US" dirty="0" err="1" smtClean="0"/>
              <a:t>hình</a:t>
            </a:r>
            <a:r>
              <a:rPr lang="en-US" dirty="0" smtClean="0"/>
              <a:t> </a:t>
            </a:r>
            <a:r>
              <a:rPr lang="en-US" dirty="0" err="1" smtClean="0"/>
              <a:t>chính</a:t>
            </a:r>
            <a:r>
              <a:rPr lang="en-US" dirty="0" smtClean="0"/>
              <a:t> </a:t>
            </a:r>
            <a:r>
              <a:rPr lang="en-US" dirty="0" err="1" smtClean="0"/>
              <a:t>như</a:t>
            </a:r>
            <a:r>
              <a:rPr lang="en-US" dirty="0" smtClean="0"/>
              <a:t> </a:t>
            </a:r>
            <a:r>
              <a:rPr lang="en-US" dirty="0" err="1" smtClean="0"/>
              <a:t>sau</a:t>
            </a:r>
            <a:r>
              <a:rPr lang="en-US" dirty="0" smtClean="0"/>
              <a:t>:</a:t>
            </a:r>
            <a:endParaRPr lang="en-US" dirty="0"/>
          </a:p>
        </p:txBody>
      </p:sp>
    </p:spTree>
    <p:extLst>
      <p:ext uri="{BB962C8B-B14F-4D97-AF65-F5344CB8AC3E}">
        <p14:creationId xmlns:p14="http://schemas.microsoft.com/office/powerpoint/2010/main" val="220341617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anose="02020603050405020304" pitchFamily="18" charset="0"/>
                <a:cs typeface="Times New Roman" panose="02020603050405020304" pitchFamily="18" charset="0"/>
              </a:rPr>
              <a:t>4.4. </a:t>
            </a:r>
            <a:r>
              <a:rPr lang="en-US" err="1" smtClean="0">
                <a:latin typeface="Times New Roman" panose="02020603050405020304" pitchFamily="18" charset="0"/>
                <a:cs typeface="Times New Roman" panose="02020603050405020304" pitchFamily="18" charset="0"/>
              </a:rPr>
              <a:t>Kiểm</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thử</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hệ</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thống</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7091" y="1182804"/>
            <a:ext cx="10058400" cy="4078224"/>
          </a:xfrm>
        </p:spPr>
        <p:txBody>
          <a:bodyPr>
            <a:normAutofit/>
          </a:bodyPr>
          <a:lstStyle/>
          <a:p>
            <a:pPr marL="342900" indent="-342900">
              <a:buFontTx/>
              <a:buChar char="-"/>
            </a:pPr>
            <a:r>
              <a:rPr lang="en-US" sz="2400" err="1" smtClean="0">
                <a:latin typeface="Times New Roman" panose="02020603050405020304" pitchFamily="18" charset="0"/>
                <a:cs typeface="Times New Roman" panose="02020603050405020304" pitchFamily="18" charset="0"/>
              </a:rPr>
              <a:t>Để</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kiểm</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tra</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tính</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đúng</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đắn</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của</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chương</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trình</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quản</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lí</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thông</a:t>
            </a:r>
            <a:r>
              <a:rPr lang="en-US" sz="2400" smtClean="0">
                <a:latin typeface="Times New Roman" panose="02020603050405020304" pitchFamily="18" charset="0"/>
                <a:cs typeface="Times New Roman" panose="02020603050405020304" pitchFamily="18" charset="0"/>
              </a:rPr>
              <a:t> tin </a:t>
            </a:r>
            <a:r>
              <a:rPr lang="en-US" sz="2400" err="1" smtClean="0">
                <a:latin typeface="Times New Roman" panose="02020603050405020304" pitchFamily="18" charset="0"/>
                <a:cs typeface="Times New Roman" panose="02020603050405020304" pitchFamily="18" charset="0"/>
              </a:rPr>
              <a:t>quầy</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thuốc</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của</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bệnh</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viện</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nhóm</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đã</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thực</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hiện</a:t>
            </a:r>
            <a:r>
              <a:rPr lang="en-US" sz="2400" smtClean="0">
                <a:latin typeface="Times New Roman" panose="02020603050405020304" pitchFamily="18" charset="0"/>
                <a:cs typeface="Times New Roman" panose="02020603050405020304" pitchFamily="18" charset="0"/>
              </a:rPr>
              <a:t> 23 </a:t>
            </a:r>
            <a:r>
              <a:rPr lang="en-US" sz="2400" err="1" smtClean="0">
                <a:latin typeface="Times New Roman" panose="02020603050405020304" pitchFamily="18" charset="0"/>
                <a:cs typeface="Times New Roman" panose="02020603050405020304" pitchFamily="18" charset="0"/>
              </a:rPr>
              <a:t>tình</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huống</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kiểm</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thử</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dựa</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trên</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đặc</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tả</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yêu</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cầu</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của</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ứng</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dụng</a:t>
            </a:r>
            <a:r>
              <a:rPr lang="en-US" sz="2400" smtClean="0">
                <a:latin typeface="Times New Roman" panose="02020603050405020304" pitchFamily="18" charset="0"/>
                <a:cs typeface="Times New Roman" panose="02020603050405020304" pitchFamily="18" charset="0"/>
              </a:rPr>
              <a:t>.</a:t>
            </a:r>
          </a:p>
          <a:p>
            <a:pPr marL="342900" indent="-342900">
              <a:buFontTx/>
              <a:buChar char="-"/>
            </a:pPr>
            <a:r>
              <a:rPr lang="en-US" sz="2400" err="1" smtClean="0">
                <a:latin typeface="Times New Roman" panose="02020603050405020304" pitchFamily="18" charset="0"/>
                <a:cs typeface="Times New Roman" panose="02020603050405020304" pitchFamily="18" charset="0"/>
                <a:hlinkClick r:id="rId2" action="ppaction://hlinkfile"/>
              </a:rPr>
              <a:t>Kế</a:t>
            </a:r>
            <a:r>
              <a:rPr lang="en-US" sz="2400" smtClean="0">
                <a:latin typeface="Times New Roman" panose="02020603050405020304" pitchFamily="18" charset="0"/>
                <a:cs typeface="Times New Roman" panose="02020603050405020304" pitchFamily="18" charset="0"/>
                <a:hlinkClick r:id="rId2" action="ppaction://hlinkfile"/>
              </a:rPr>
              <a:t> </a:t>
            </a:r>
            <a:r>
              <a:rPr lang="en-US" sz="2400" err="1" smtClean="0">
                <a:latin typeface="Times New Roman" panose="02020603050405020304" pitchFamily="18" charset="0"/>
                <a:cs typeface="Times New Roman" panose="02020603050405020304" pitchFamily="18" charset="0"/>
                <a:hlinkClick r:id="rId2" action="ppaction://hlinkfile"/>
              </a:rPr>
              <a:t>hoạch</a:t>
            </a:r>
            <a:r>
              <a:rPr lang="en-US" sz="2400" smtClean="0">
                <a:latin typeface="Times New Roman" panose="02020603050405020304" pitchFamily="18" charset="0"/>
                <a:cs typeface="Times New Roman" panose="02020603050405020304" pitchFamily="18" charset="0"/>
                <a:hlinkClick r:id="rId2" action="ppaction://hlinkfile"/>
              </a:rPr>
              <a:t> </a:t>
            </a:r>
            <a:r>
              <a:rPr lang="en-US" sz="2400" err="1" smtClean="0">
                <a:latin typeface="Times New Roman" panose="02020603050405020304" pitchFamily="18" charset="0"/>
                <a:cs typeface="Times New Roman" panose="02020603050405020304" pitchFamily="18" charset="0"/>
                <a:hlinkClick r:id="rId2" action="ppaction://hlinkfile"/>
              </a:rPr>
              <a:t>và</a:t>
            </a:r>
            <a:r>
              <a:rPr lang="en-US" sz="2400" smtClean="0">
                <a:latin typeface="Times New Roman" panose="02020603050405020304" pitchFamily="18" charset="0"/>
                <a:cs typeface="Times New Roman" panose="02020603050405020304" pitchFamily="18" charset="0"/>
                <a:hlinkClick r:id="rId2" action="ppaction://hlinkfile"/>
              </a:rPr>
              <a:t> </a:t>
            </a:r>
            <a:r>
              <a:rPr lang="en-US" sz="2400" err="1" smtClean="0">
                <a:latin typeface="Times New Roman" panose="02020603050405020304" pitchFamily="18" charset="0"/>
                <a:cs typeface="Times New Roman" panose="02020603050405020304" pitchFamily="18" charset="0"/>
                <a:hlinkClick r:id="rId2" action="ppaction://hlinkfile"/>
              </a:rPr>
              <a:t>hiện</a:t>
            </a:r>
            <a:r>
              <a:rPr lang="en-US" sz="2400" smtClean="0">
                <a:latin typeface="Times New Roman" panose="02020603050405020304" pitchFamily="18" charset="0"/>
                <a:cs typeface="Times New Roman" panose="02020603050405020304" pitchFamily="18" charset="0"/>
                <a:hlinkClick r:id="rId2" action="ppaction://hlinkfile"/>
              </a:rPr>
              <a:t> </a:t>
            </a:r>
            <a:r>
              <a:rPr lang="en-US" sz="2400" err="1" smtClean="0">
                <a:latin typeface="Times New Roman" panose="02020603050405020304" pitchFamily="18" charset="0"/>
                <a:cs typeface="Times New Roman" panose="02020603050405020304" pitchFamily="18" charset="0"/>
                <a:hlinkClick r:id="rId2" action="ppaction://hlinkfile"/>
              </a:rPr>
              <a:t>thực</a:t>
            </a:r>
            <a:r>
              <a:rPr lang="en-US" sz="2400" smtClean="0">
                <a:latin typeface="Times New Roman" panose="02020603050405020304" pitchFamily="18" charset="0"/>
                <a:cs typeface="Times New Roman" panose="02020603050405020304" pitchFamily="18" charset="0"/>
                <a:hlinkClick r:id="rId2" action="ppaction://hlinkfile"/>
              </a:rPr>
              <a:t> </a:t>
            </a:r>
            <a:r>
              <a:rPr lang="en-US" sz="2400" err="1" smtClean="0">
                <a:latin typeface="Times New Roman" panose="02020603050405020304" pitchFamily="18" charset="0"/>
                <a:cs typeface="Times New Roman" panose="02020603050405020304" pitchFamily="18" charset="0"/>
                <a:hlinkClick r:id="rId2" action="ppaction://hlinkfile"/>
              </a:rPr>
              <a:t>việc</a:t>
            </a:r>
            <a:r>
              <a:rPr lang="en-US" sz="2400" smtClean="0">
                <a:latin typeface="Times New Roman" panose="02020603050405020304" pitchFamily="18" charset="0"/>
                <a:cs typeface="Times New Roman" panose="02020603050405020304" pitchFamily="18" charset="0"/>
                <a:hlinkClick r:id="rId2" action="ppaction://hlinkfile"/>
              </a:rPr>
              <a:t> </a:t>
            </a:r>
            <a:r>
              <a:rPr lang="en-US" sz="2400" err="1" smtClean="0">
                <a:latin typeface="Times New Roman" panose="02020603050405020304" pitchFamily="18" charset="0"/>
                <a:cs typeface="Times New Roman" panose="02020603050405020304" pitchFamily="18" charset="0"/>
                <a:hlinkClick r:id="rId2" action="ppaction://hlinkfile"/>
              </a:rPr>
              <a:t>kiểm</a:t>
            </a:r>
            <a:r>
              <a:rPr lang="en-US" sz="2400" smtClean="0">
                <a:latin typeface="Times New Roman" panose="02020603050405020304" pitchFamily="18" charset="0"/>
                <a:cs typeface="Times New Roman" panose="02020603050405020304" pitchFamily="18" charset="0"/>
                <a:hlinkClick r:id="rId2" action="ppaction://hlinkfile"/>
              </a:rPr>
              <a:t> </a:t>
            </a:r>
            <a:r>
              <a:rPr lang="en-US" sz="2400" err="1" smtClean="0">
                <a:latin typeface="Times New Roman" panose="02020603050405020304" pitchFamily="18" charset="0"/>
                <a:cs typeface="Times New Roman" panose="02020603050405020304" pitchFamily="18" charset="0"/>
                <a:hlinkClick r:id="rId2" action="ppaction://hlinkfile"/>
              </a:rPr>
              <a:t>thử</a:t>
            </a:r>
            <a:r>
              <a:rPr lang="en-US" sz="2400" smtClean="0">
                <a:latin typeface="Times New Roman" panose="02020603050405020304" pitchFamily="18" charset="0"/>
                <a:cs typeface="Times New Roman" panose="02020603050405020304" pitchFamily="18" charset="0"/>
                <a:hlinkClick r:id="rId2" action="ppaction://hlinkfile"/>
              </a:rPr>
              <a:t> </a:t>
            </a:r>
            <a:r>
              <a:rPr lang="en-US" sz="2400" err="1" smtClean="0">
                <a:latin typeface="Times New Roman" panose="02020603050405020304" pitchFamily="18" charset="0"/>
                <a:cs typeface="Times New Roman" panose="02020603050405020304" pitchFamily="18" charset="0"/>
                <a:hlinkClick r:id="rId2" action="ppaction://hlinkfile"/>
              </a:rPr>
              <a:t>chức</a:t>
            </a:r>
            <a:r>
              <a:rPr lang="en-US" sz="2400" smtClean="0">
                <a:latin typeface="Times New Roman" panose="02020603050405020304" pitchFamily="18" charset="0"/>
                <a:cs typeface="Times New Roman" panose="02020603050405020304" pitchFamily="18" charset="0"/>
                <a:hlinkClick r:id="rId2" action="ppaction://hlinkfile"/>
              </a:rPr>
              <a:t> </a:t>
            </a:r>
            <a:r>
              <a:rPr lang="en-US" sz="2400" err="1" smtClean="0">
                <a:latin typeface="Times New Roman" panose="02020603050405020304" pitchFamily="18" charset="0"/>
                <a:cs typeface="Times New Roman" panose="02020603050405020304" pitchFamily="18" charset="0"/>
                <a:hlinkClick r:id="rId2" action="ppaction://hlinkfile"/>
              </a:rPr>
              <a:t>năng</a:t>
            </a:r>
            <a:r>
              <a:rPr lang="en-US" sz="2400" smtClean="0">
                <a:latin typeface="Times New Roman" panose="02020603050405020304" pitchFamily="18" charset="0"/>
                <a:cs typeface="Times New Roman" panose="02020603050405020304" pitchFamily="18" charset="0"/>
                <a:hlinkClick r:id="rId2" action="ppaction://hlinkfile"/>
              </a:rPr>
              <a:t> </a:t>
            </a:r>
            <a:r>
              <a:rPr lang="en-US" sz="2400" err="1" smtClean="0">
                <a:latin typeface="Times New Roman" panose="02020603050405020304" pitchFamily="18" charset="0"/>
                <a:cs typeface="Times New Roman" panose="02020603050405020304" pitchFamily="18" charset="0"/>
                <a:hlinkClick r:id="rId2" action="ppaction://hlinkfile"/>
              </a:rPr>
              <a:t>của</a:t>
            </a:r>
            <a:r>
              <a:rPr lang="en-US" sz="2400" smtClean="0">
                <a:latin typeface="Times New Roman" panose="02020603050405020304" pitchFamily="18" charset="0"/>
                <a:cs typeface="Times New Roman" panose="02020603050405020304" pitchFamily="18" charset="0"/>
                <a:hlinkClick r:id="rId2" action="ppaction://hlinkfile"/>
              </a:rPr>
              <a:t> </a:t>
            </a:r>
            <a:r>
              <a:rPr lang="en-US" sz="2400" err="1" smtClean="0">
                <a:latin typeface="Times New Roman" panose="02020603050405020304" pitchFamily="18" charset="0"/>
                <a:cs typeface="Times New Roman" panose="02020603050405020304" pitchFamily="18" charset="0"/>
                <a:hlinkClick r:id="rId2" action="ppaction://hlinkfile"/>
              </a:rPr>
              <a:t>ứng</a:t>
            </a:r>
            <a:r>
              <a:rPr lang="en-US" sz="2400" smtClean="0">
                <a:latin typeface="Times New Roman" panose="02020603050405020304" pitchFamily="18" charset="0"/>
                <a:cs typeface="Times New Roman" panose="02020603050405020304" pitchFamily="18" charset="0"/>
                <a:hlinkClick r:id="rId2" action="ppaction://hlinkfile"/>
              </a:rPr>
              <a:t> </a:t>
            </a:r>
            <a:r>
              <a:rPr lang="en-US" sz="2400" err="1" smtClean="0">
                <a:latin typeface="Times New Roman" panose="02020603050405020304" pitchFamily="18" charset="0"/>
                <a:cs typeface="Times New Roman" panose="02020603050405020304" pitchFamily="18" charset="0"/>
                <a:hlinkClick r:id="rId2" action="ppaction://hlinkfile"/>
              </a:rPr>
              <a:t>dụng</a:t>
            </a:r>
            <a:r>
              <a:rPr lang="en-US" sz="2400" smtClean="0">
                <a:latin typeface="Times New Roman" panose="02020603050405020304" pitchFamily="18" charset="0"/>
                <a:cs typeface="Times New Roman" panose="02020603050405020304" pitchFamily="18" charset="0"/>
                <a:hlinkClick r:id="rId2" action="ppaction://hlinkfile"/>
              </a:rPr>
              <a:t>. </a:t>
            </a:r>
            <a:endParaRPr lang="en-US" sz="240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NHÓM 03 – ĐỀ TÀI QUẢN LÍ THÔNG TIN QUẦY THUỐC CỦA MỘT BỆNH VIỆN</a:t>
            </a:r>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18</a:t>
            </a:fld>
            <a:endParaRPr lang="en-US"/>
          </a:p>
        </p:txBody>
      </p:sp>
    </p:spTree>
    <p:extLst>
      <p:ext uri="{BB962C8B-B14F-4D97-AF65-F5344CB8AC3E}">
        <p14:creationId xmlns:p14="http://schemas.microsoft.com/office/powerpoint/2010/main" val="144614531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anose="02020603050405020304" pitchFamily="18" charset="0"/>
                <a:cs typeface="Times New Roman" panose="02020603050405020304" pitchFamily="18" charset="0"/>
              </a:rPr>
              <a:t>5. </a:t>
            </a:r>
            <a:r>
              <a:rPr lang="en-US" err="1" smtClean="0">
                <a:latin typeface="Times New Roman" panose="02020603050405020304" pitchFamily="18" charset="0"/>
                <a:cs typeface="Times New Roman" panose="02020603050405020304" pitchFamily="18" charset="0"/>
              </a:rPr>
              <a:t>Hiện</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thực</a:t>
            </a:r>
            <a:r>
              <a:rPr lang="en-US" smtClean="0">
                <a:latin typeface="Times New Roman" panose="02020603050405020304" pitchFamily="18" charset="0"/>
                <a:cs typeface="Times New Roman" panose="02020603050405020304" pitchFamily="18" charset="0"/>
              </a:rPr>
              <a:t> - Demo</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2000" y="1182804"/>
            <a:ext cx="12049999" cy="4290149"/>
          </a:xfrm>
        </p:spPr>
        <p:txBody>
          <a:bodyPr/>
          <a:lstStyle/>
          <a:p>
            <a:pPr marL="342900" indent="-342900">
              <a:buFontTx/>
              <a:buChar char="-"/>
            </a:pPr>
            <a:r>
              <a:rPr lang="en-US" sz="2400" b="1" err="1" smtClean="0">
                <a:latin typeface="Times New Roman" panose="02020603050405020304" pitchFamily="18" charset="0"/>
                <a:cs typeface="Times New Roman" panose="02020603050405020304" pitchFamily="18" charset="0"/>
              </a:rPr>
              <a:t>Một</a:t>
            </a:r>
            <a:r>
              <a:rPr lang="en-US" sz="2400" b="1" smtClean="0">
                <a:latin typeface="Times New Roman" panose="02020603050405020304" pitchFamily="18" charset="0"/>
                <a:cs typeface="Times New Roman" panose="02020603050405020304" pitchFamily="18" charset="0"/>
              </a:rPr>
              <a:t> </a:t>
            </a:r>
            <a:r>
              <a:rPr lang="en-US" sz="2400" b="1" err="1" smtClean="0">
                <a:latin typeface="Times New Roman" panose="02020603050405020304" pitchFamily="18" charset="0"/>
                <a:cs typeface="Times New Roman" panose="02020603050405020304" pitchFamily="18" charset="0"/>
              </a:rPr>
              <a:t>số</a:t>
            </a:r>
            <a:r>
              <a:rPr lang="en-US" sz="2400" b="1" smtClean="0">
                <a:latin typeface="Times New Roman" panose="02020603050405020304" pitchFamily="18" charset="0"/>
                <a:cs typeface="Times New Roman" panose="02020603050405020304" pitchFamily="18" charset="0"/>
              </a:rPr>
              <a:t> </a:t>
            </a:r>
            <a:r>
              <a:rPr lang="en-US" sz="2400" b="1" err="1" smtClean="0">
                <a:latin typeface="Times New Roman" panose="02020603050405020304" pitchFamily="18" charset="0"/>
                <a:cs typeface="Times New Roman" panose="02020603050405020304" pitchFamily="18" charset="0"/>
              </a:rPr>
              <a:t>hình</a:t>
            </a:r>
            <a:r>
              <a:rPr lang="en-US" sz="2400" b="1" smtClean="0">
                <a:latin typeface="Times New Roman" panose="02020603050405020304" pitchFamily="18" charset="0"/>
                <a:cs typeface="Times New Roman" panose="02020603050405020304" pitchFamily="18" charset="0"/>
              </a:rPr>
              <a:t> </a:t>
            </a:r>
            <a:r>
              <a:rPr lang="en-US" sz="2400" b="1" err="1" smtClean="0">
                <a:latin typeface="Times New Roman" panose="02020603050405020304" pitchFamily="18" charset="0"/>
                <a:cs typeface="Times New Roman" panose="02020603050405020304" pitchFamily="18" charset="0"/>
              </a:rPr>
              <a:t>ảnh</a:t>
            </a:r>
            <a:r>
              <a:rPr lang="en-US" sz="2400" b="1" smtClean="0">
                <a:latin typeface="Times New Roman" panose="02020603050405020304" pitchFamily="18" charset="0"/>
                <a:cs typeface="Times New Roman" panose="02020603050405020304" pitchFamily="18" charset="0"/>
              </a:rPr>
              <a:t> </a:t>
            </a:r>
            <a:r>
              <a:rPr lang="en-US" sz="2400" b="1" err="1" smtClean="0">
                <a:latin typeface="Times New Roman" panose="02020603050405020304" pitchFamily="18" charset="0"/>
                <a:cs typeface="Times New Roman" panose="02020603050405020304" pitchFamily="18" charset="0"/>
              </a:rPr>
              <a:t>của</a:t>
            </a:r>
            <a:r>
              <a:rPr lang="en-US" sz="2400" b="1" smtClean="0">
                <a:latin typeface="Times New Roman" panose="02020603050405020304" pitchFamily="18" charset="0"/>
                <a:cs typeface="Times New Roman" panose="02020603050405020304" pitchFamily="18" charset="0"/>
              </a:rPr>
              <a:t> </a:t>
            </a:r>
            <a:r>
              <a:rPr lang="en-US" sz="2400" b="1" err="1" smtClean="0">
                <a:latin typeface="Times New Roman" panose="02020603050405020304" pitchFamily="18" charset="0"/>
                <a:cs typeface="Times New Roman" panose="02020603050405020304" pitchFamily="18" charset="0"/>
              </a:rPr>
              <a:t>ứng</a:t>
            </a:r>
            <a:r>
              <a:rPr lang="en-US" sz="2400" b="1" smtClean="0">
                <a:latin typeface="Times New Roman" panose="02020603050405020304" pitchFamily="18" charset="0"/>
                <a:cs typeface="Times New Roman" panose="02020603050405020304" pitchFamily="18" charset="0"/>
              </a:rPr>
              <a:t> dụng</a:t>
            </a:r>
          </a:p>
        </p:txBody>
      </p:sp>
      <p:sp>
        <p:nvSpPr>
          <p:cNvPr id="4" name="Footer Placeholder 3"/>
          <p:cNvSpPr>
            <a:spLocks noGrp="1"/>
          </p:cNvSpPr>
          <p:nvPr>
            <p:ph type="ftr" sz="quarter" idx="11"/>
          </p:nvPr>
        </p:nvSpPr>
        <p:spPr/>
        <p:txBody>
          <a:bodyPr/>
          <a:lstStyle/>
          <a:p>
            <a:r>
              <a:rPr lang="en-US" smtClean="0"/>
              <a:t>NHÓM 03 – ĐỀ TÀI QUẢN LÍ THÔNG TIN QUẦY THUỐC CỦA MỘT BỆNH VIỆN</a:t>
            </a:r>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19</a:t>
            </a:fld>
            <a:endParaRPr lang="en-US"/>
          </a:p>
        </p:txBody>
      </p:sp>
      <p:pic>
        <p:nvPicPr>
          <p:cNvPr id="6" name="Picture 5"/>
          <p:cNvPicPr>
            <a:picLocks noChangeAspect="1"/>
          </p:cNvPicPr>
          <p:nvPr/>
        </p:nvPicPr>
        <p:blipFill>
          <a:blip r:embed="rId2"/>
          <a:stretch>
            <a:fillRect/>
          </a:stretch>
        </p:blipFill>
        <p:spPr>
          <a:xfrm>
            <a:off x="1014152" y="1562793"/>
            <a:ext cx="7714211" cy="4869301"/>
          </a:xfrm>
          <a:prstGeom prst="rect">
            <a:avLst/>
          </a:prstGeom>
        </p:spPr>
      </p:pic>
    </p:spTree>
    <p:extLst>
      <p:ext uri="{BB962C8B-B14F-4D97-AF65-F5344CB8AC3E}">
        <p14:creationId xmlns:p14="http://schemas.microsoft.com/office/powerpoint/2010/main" val="166972036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1014654"/>
          </a:xfrm>
        </p:spPr>
        <p:txBody>
          <a:bodyPr/>
          <a:lstStyle/>
          <a:p>
            <a:r>
              <a:rPr lang="en-US" err="1" smtClean="0">
                <a:latin typeface="Times New Roman" panose="02020603050405020304" pitchFamily="18" charset="0"/>
                <a:cs typeface="Times New Roman" panose="02020603050405020304" pitchFamily="18" charset="0"/>
              </a:rPr>
              <a:t>Nội</a:t>
            </a:r>
            <a:r>
              <a:rPr lang="en-US" smtClean="0">
                <a:latin typeface="Times New Roman" panose="02020603050405020304" pitchFamily="18" charset="0"/>
                <a:cs typeface="Times New Roman" panose="02020603050405020304" pitchFamily="18" charset="0"/>
              </a:rPr>
              <a:t> dung </a:t>
            </a:r>
            <a:r>
              <a:rPr lang="en-US" err="1" smtClean="0">
                <a:latin typeface="Times New Roman" panose="02020603050405020304" pitchFamily="18" charset="0"/>
                <a:cs typeface="Times New Roman" panose="02020603050405020304" pitchFamily="18" charset="0"/>
              </a:rPr>
              <a:t>trình</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bày</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69848" y="1565189"/>
            <a:ext cx="10058400" cy="4607011"/>
          </a:xfrm>
        </p:spPr>
        <p:txBody>
          <a:bodyPr>
            <a:normAutofit/>
          </a:bodyPr>
          <a:lstStyle/>
          <a:p>
            <a:r>
              <a:rPr lang="en-US" sz="2400" smtClean="0">
                <a:latin typeface="Times New Roman" panose="02020603050405020304" pitchFamily="18" charset="0"/>
                <a:cs typeface="Times New Roman" panose="02020603050405020304" pitchFamily="18" charset="0"/>
              </a:rPr>
              <a:t>1. </a:t>
            </a:r>
            <a:r>
              <a:rPr lang="en-US" sz="2400" err="1" smtClean="0">
                <a:latin typeface="Times New Roman" panose="02020603050405020304" pitchFamily="18" charset="0"/>
                <a:cs typeface="Times New Roman" panose="02020603050405020304" pitchFamily="18" charset="0"/>
              </a:rPr>
              <a:t>Giới</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thiệu</a:t>
            </a:r>
            <a:endParaRPr lang="en-US" sz="2400" smtClean="0">
              <a:latin typeface="Times New Roman" panose="02020603050405020304" pitchFamily="18" charset="0"/>
              <a:cs typeface="Times New Roman" panose="02020603050405020304" pitchFamily="18" charset="0"/>
            </a:endParaRPr>
          </a:p>
          <a:p>
            <a:r>
              <a:rPr lang="en-US" sz="2400" smtClean="0">
                <a:latin typeface="Times New Roman" panose="02020603050405020304" pitchFamily="18" charset="0"/>
                <a:cs typeface="Times New Roman" panose="02020603050405020304" pitchFamily="18" charset="0"/>
              </a:rPr>
              <a:t>2. </a:t>
            </a:r>
            <a:r>
              <a:rPr lang="en-US" sz="2400" err="1" smtClean="0">
                <a:latin typeface="Times New Roman" panose="02020603050405020304" pitchFamily="18" charset="0"/>
                <a:cs typeface="Times New Roman" panose="02020603050405020304" pitchFamily="18" charset="0"/>
              </a:rPr>
              <a:t>Yêu</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cầu</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ứng</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dụng</a:t>
            </a:r>
            <a:endParaRPr lang="en-US" sz="2400" smtClean="0">
              <a:latin typeface="Times New Roman" panose="02020603050405020304" pitchFamily="18" charset="0"/>
              <a:cs typeface="Times New Roman" panose="02020603050405020304" pitchFamily="18" charset="0"/>
            </a:endParaRPr>
          </a:p>
          <a:p>
            <a:pPr lvl="1"/>
            <a:r>
              <a:rPr lang="en-US" sz="2400" smtClean="0">
                <a:latin typeface="Times New Roman" panose="02020603050405020304" pitchFamily="18" charset="0"/>
                <a:cs typeface="Times New Roman" panose="02020603050405020304" pitchFamily="18" charset="0"/>
              </a:rPr>
              <a:t>2.1. </a:t>
            </a:r>
            <a:r>
              <a:rPr lang="en-US" sz="2400" err="1" smtClean="0">
                <a:latin typeface="Times New Roman" panose="02020603050405020304" pitchFamily="18" charset="0"/>
                <a:cs typeface="Times New Roman" panose="02020603050405020304" pitchFamily="18" charset="0"/>
              </a:rPr>
              <a:t>Yêu</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cầu</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về</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hệ</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thống</a:t>
            </a:r>
            <a:endParaRPr lang="en-US" sz="2400" smtClean="0">
              <a:latin typeface="Times New Roman" panose="02020603050405020304" pitchFamily="18" charset="0"/>
              <a:cs typeface="Times New Roman" panose="02020603050405020304" pitchFamily="18" charset="0"/>
            </a:endParaRPr>
          </a:p>
          <a:p>
            <a:pPr lvl="1"/>
            <a:r>
              <a:rPr lang="en-US" sz="2400" smtClean="0">
                <a:latin typeface="Times New Roman" panose="02020603050405020304" pitchFamily="18" charset="0"/>
                <a:cs typeface="Times New Roman" panose="02020603050405020304" pitchFamily="18" charset="0"/>
              </a:rPr>
              <a:t>2.2. </a:t>
            </a:r>
            <a:r>
              <a:rPr lang="en-US" sz="2400" err="1" smtClean="0">
                <a:latin typeface="Times New Roman" panose="02020603050405020304" pitchFamily="18" charset="0"/>
                <a:cs typeface="Times New Roman" panose="02020603050405020304" pitchFamily="18" charset="0"/>
              </a:rPr>
              <a:t>Sơ</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đồ</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phân</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cấp</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chức</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năng</a:t>
            </a:r>
            <a:endParaRPr lang="en-US" sz="2400" smtClean="0">
              <a:latin typeface="Times New Roman" panose="02020603050405020304" pitchFamily="18" charset="0"/>
              <a:cs typeface="Times New Roman" panose="02020603050405020304" pitchFamily="18" charset="0"/>
            </a:endParaRPr>
          </a:p>
          <a:p>
            <a:r>
              <a:rPr lang="en-US" sz="2400" smtClean="0">
                <a:latin typeface="Times New Roman" panose="02020603050405020304" pitchFamily="18" charset="0"/>
                <a:cs typeface="Times New Roman" panose="02020603050405020304" pitchFamily="18" charset="0"/>
              </a:rPr>
              <a:t>3. </a:t>
            </a:r>
            <a:r>
              <a:rPr lang="en-US" sz="2400" err="1" smtClean="0">
                <a:latin typeface="Times New Roman" panose="02020603050405020304" pitchFamily="18" charset="0"/>
                <a:cs typeface="Times New Roman" panose="02020603050405020304" pitchFamily="18" charset="0"/>
              </a:rPr>
              <a:t>Phân</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tích</a:t>
            </a:r>
            <a:endParaRPr lang="en-US" sz="2400" smtClean="0">
              <a:latin typeface="Times New Roman" panose="02020603050405020304" pitchFamily="18" charset="0"/>
              <a:cs typeface="Times New Roman" panose="02020603050405020304" pitchFamily="18" charset="0"/>
            </a:endParaRPr>
          </a:p>
          <a:p>
            <a:pPr lvl="1"/>
            <a:r>
              <a:rPr lang="en-US" sz="2400" smtClean="0">
                <a:latin typeface="Times New Roman" panose="02020603050405020304" pitchFamily="18" charset="0"/>
                <a:cs typeface="Times New Roman" panose="02020603050405020304" pitchFamily="18" charset="0"/>
              </a:rPr>
              <a:t>3.1. </a:t>
            </a:r>
            <a:r>
              <a:rPr lang="en-US" sz="2400" err="1" smtClean="0">
                <a:latin typeface="Times New Roman" panose="02020603050405020304" pitchFamily="18" charset="0"/>
                <a:cs typeface="Times New Roman" panose="02020603050405020304" pitchFamily="18" charset="0"/>
              </a:rPr>
              <a:t>Mô</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hình</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hóa</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yêu</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cầu</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với</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Biểu</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đồ</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hoạt</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động</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tổng</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quát</a:t>
            </a:r>
            <a:endParaRPr lang="en-US" sz="2400" smtClean="0">
              <a:latin typeface="Times New Roman" panose="02020603050405020304" pitchFamily="18" charset="0"/>
              <a:cs typeface="Times New Roman" panose="02020603050405020304" pitchFamily="18" charset="0"/>
            </a:endParaRPr>
          </a:p>
          <a:p>
            <a:pPr lvl="1"/>
            <a:r>
              <a:rPr lang="en-US" sz="2400" smtClean="0">
                <a:latin typeface="Times New Roman" panose="02020603050405020304" pitchFamily="18" charset="0"/>
                <a:cs typeface="Times New Roman" panose="02020603050405020304" pitchFamily="18" charset="0"/>
              </a:rPr>
              <a:t>3.2. </a:t>
            </a:r>
            <a:r>
              <a:rPr lang="en-US" sz="2400" err="1" smtClean="0">
                <a:latin typeface="Times New Roman" panose="02020603050405020304" pitchFamily="18" charset="0"/>
                <a:cs typeface="Times New Roman" panose="02020603050405020304" pitchFamily="18" charset="0"/>
              </a:rPr>
              <a:t>Đặc</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tả</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hoạt</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động</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chính</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trong</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ứng</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dụng</a:t>
            </a:r>
            <a:r>
              <a:rPr lang="en-US" sz="2400" smtClean="0">
                <a:latin typeface="Times New Roman" panose="02020603050405020304" pitchFamily="18" charset="0"/>
                <a:cs typeface="Times New Roman" panose="02020603050405020304" pitchFamily="18" charset="0"/>
              </a:rPr>
              <a:t> – Activity Diagram</a:t>
            </a:r>
          </a:p>
          <a:p>
            <a:r>
              <a:rPr lang="en-US" sz="2400" smtClean="0">
                <a:latin typeface="Times New Roman" panose="02020603050405020304" pitchFamily="18" charset="0"/>
                <a:cs typeface="Times New Roman" panose="02020603050405020304" pitchFamily="18" charset="0"/>
              </a:rPr>
              <a:t>4. </a:t>
            </a:r>
            <a:r>
              <a:rPr lang="en-US" sz="2400" err="1" smtClean="0">
                <a:latin typeface="Times New Roman" panose="02020603050405020304" pitchFamily="18" charset="0"/>
                <a:cs typeface="Times New Roman" panose="02020603050405020304" pitchFamily="18" charset="0"/>
              </a:rPr>
              <a:t>Thiết</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kế</a:t>
            </a:r>
            <a:endParaRPr lang="en-US" sz="2400" smtClean="0">
              <a:latin typeface="Times New Roman" panose="02020603050405020304" pitchFamily="18" charset="0"/>
              <a:cs typeface="Times New Roman" panose="02020603050405020304" pitchFamily="18" charset="0"/>
            </a:endParaRPr>
          </a:p>
          <a:p>
            <a:r>
              <a:rPr lang="en-US" sz="2400" smtClean="0">
                <a:latin typeface="Times New Roman" panose="02020603050405020304" pitchFamily="18" charset="0"/>
                <a:cs typeface="Times New Roman" panose="02020603050405020304" pitchFamily="18" charset="0"/>
              </a:rPr>
              <a:t>5. </a:t>
            </a:r>
            <a:r>
              <a:rPr lang="en-US" sz="2400" err="1" smtClean="0">
                <a:latin typeface="Times New Roman" panose="02020603050405020304" pitchFamily="18" charset="0"/>
                <a:cs typeface="Times New Roman" panose="02020603050405020304" pitchFamily="18" charset="0"/>
              </a:rPr>
              <a:t>Hiện</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thực</a:t>
            </a:r>
            <a:r>
              <a:rPr lang="en-US" sz="2400" smtClean="0">
                <a:latin typeface="Times New Roman" panose="02020603050405020304" pitchFamily="18" charset="0"/>
                <a:cs typeface="Times New Roman" panose="02020603050405020304" pitchFamily="18" charset="0"/>
              </a:rPr>
              <a:t> – </a:t>
            </a:r>
            <a:r>
              <a:rPr lang="en-US" sz="2400" err="1" smtClean="0">
                <a:latin typeface="Times New Roman" panose="02020603050405020304" pitchFamily="18" charset="0"/>
                <a:cs typeface="Times New Roman" panose="02020603050405020304" pitchFamily="18" charset="0"/>
              </a:rPr>
              <a:t>Trình</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bày</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chức</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năng</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ứng</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dụng</a:t>
            </a:r>
            <a:endParaRPr lang="en-US" sz="2400" smtClean="0">
              <a:latin typeface="Times New Roman" panose="02020603050405020304" pitchFamily="18" charset="0"/>
              <a:cs typeface="Times New Roman" panose="02020603050405020304" pitchFamily="18" charset="0"/>
            </a:endParaRPr>
          </a:p>
          <a:p>
            <a:r>
              <a:rPr lang="en-US" sz="2400" smtClean="0">
                <a:latin typeface="Times New Roman" panose="02020603050405020304" pitchFamily="18" charset="0"/>
                <a:cs typeface="Times New Roman" panose="02020603050405020304" pitchFamily="18" charset="0"/>
              </a:rPr>
              <a:t>6. </a:t>
            </a:r>
            <a:r>
              <a:rPr lang="en-US" sz="2400" err="1" smtClean="0">
                <a:latin typeface="Times New Roman" panose="02020603050405020304" pitchFamily="18" charset="0"/>
                <a:cs typeface="Times New Roman" panose="02020603050405020304" pitchFamily="18" charset="0"/>
              </a:rPr>
              <a:t>Nhận</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xét</a:t>
            </a:r>
            <a:r>
              <a:rPr lang="en-US" sz="2400" smtClean="0">
                <a:latin typeface="Times New Roman" panose="02020603050405020304" pitchFamily="18" charset="0"/>
                <a:cs typeface="Times New Roman" panose="02020603050405020304" pitchFamily="18" charset="0"/>
              </a:rPr>
              <a:t> – </a:t>
            </a:r>
            <a:r>
              <a:rPr lang="en-US" sz="2400" err="1">
                <a:latin typeface="Times New Roman" panose="02020603050405020304" pitchFamily="18" charset="0"/>
                <a:cs typeface="Times New Roman" panose="02020603050405020304" pitchFamily="18" charset="0"/>
              </a:rPr>
              <a:t>H</a:t>
            </a:r>
            <a:r>
              <a:rPr lang="en-US" sz="2400" err="1" smtClean="0">
                <a:latin typeface="Times New Roman" panose="02020603050405020304" pitchFamily="18" charset="0"/>
                <a:cs typeface="Times New Roman" panose="02020603050405020304" pitchFamily="18" charset="0"/>
              </a:rPr>
              <a:t>ạn</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chế</a:t>
            </a:r>
            <a:endParaRPr lang="en-US" sz="2400" smtClean="0">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11"/>
          </p:nvPr>
        </p:nvSpPr>
        <p:spPr/>
        <p:txBody>
          <a:bodyPr/>
          <a:lstStyle/>
          <a:p>
            <a:r>
              <a:rPr lang="en-US" smtClean="0"/>
              <a:t>NHÓM 03 – ĐỀ TÀI QUẢN LÍ THÔNG TIN QUẦY THUỐC CỦA MỘT BỆNH VIỆN</a:t>
            </a:r>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2</a:t>
            </a:fld>
            <a:endParaRPr lang="en-US"/>
          </a:p>
        </p:txBody>
      </p:sp>
    </p:spTree>
    <p:extLst>
      <p:ext uri="{BB962C8B-B14F-4D97-AF65-F5344CB8AC3E}">
        <p14:creationId xmlns:p14="http://schemas.microsoft.com/office/powerpoint/2010/main" val="2018309347"/>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anose="02020603050405020304" pitchFamily="18" charset="0"/>
                <a:cs typeface="Times New Roman" panose="02020603050405020304" pitchFamily="18" charset="0"/>
              </a:rPr>
              <a:t>5. </a:t>
            </a:r>
            <a:r>
              <a:rPr lang="en-US" err="1" smtClean="0">
                <a:latin typeface="Times New Roman" panose="02020603050405020304" pitchFamily="18" charset="0"/>
                <a:cs typeface="Times New Roman" panose="02020603050405020304" pitchFamily="18" charset="0"/>
              </a:rPr>
              <a:t>Hiện</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thực</a:t>
            </a:r>
            <a:r>
              <a:rPr lang="en-US" smtClean="0">
                <a:latin typeface="Times New Roman" panose="02020603050405020304" pitchFamily="18" charset="0"/>
                <a:cs typeface="Times New Roman" panose="02020603050405020304" pitchFamily="18" charset="0"/>
              </a:rPr>
              <a:t> – Demo (</a:t>
            </a:r>
            <a:r>
              <a:rPr lang="en-US" err="1" smtClean="0">
                <a:latin typeface="Times New Roman" panose="02020603050405020304" pitchFamily="18" charset="0"/>
                <a:cs typeface="Times New Roman" panose="02020603050405020304" pitchFamily="18" charset="0"/>
              </a:rPr>
              <a:t>tt</a:t>
            </a:r>
            <a:r>
              <a:rPr lang="en-US" smtClean="0">
                <a:latin typeface="Times New Roman" panose="02020603050405020304" pitchFamily="18" charset="0"/>
                <a:cs typeface="Times New Roman" panose="02020603050405020304" pitchFamily="18" charset="0"/>
              </a:rPr>
              <a:t>)</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2000" y="1182804"/>
            <a:ext cx="12049999" cy="5089980"/>
          </a:xfrm>
        </p:spPr>
        <p:txBody>
          <a:bodyPr/>
          <a:lstStyle/>
          <a:p>
            <a:pPr lvl="1"/>
            <a:endParaRPr lang="en-US" sz="2000" smtClean="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NHÓM 03 – ĐỀ TÀI QUẢN LÍ THÔNG TIN QUẦY THUỐC CỦA MỘT BỆNH VIỆN</a:t>
            </a:r>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20</a:t>
            </a:fld>
            <a:endParaRPr lang="en-US"/>
          </a:p>
        </p:txBody>
      </p:sp>
      <p:pic>
        <p:nvPicPr>
          <p:cNvPr id="7" name="Picture 6"/>
          <p:cNvPicPr>
            <a:picLocks noChangeAspect="1"/>
          </p:cNvPicPr>
          <p:nvPr/>
        </p:nvPicPr>
        <p:blipFill>
          <a:blip r:embed="rId2"/>
          <a:stretch>
            <a:fillRect/>
          </a:stretch>
        </p:blipFill>
        <p:spPr>
          <a:xfrm>
            <a:off x="221124" y="1182804"/>
            <a:ext cx="9205509" cy="5089980"/>
          </a:xfrm>
          <a:prstGeom prst="rect">
            <a:avLst/>
          </a:prstGeom>
        </p:spPr>
      </p:pic>
    </p:spTree>
    <p:extLst>
      <p:ext uri="{BB962C8B-B14F-4D97-AF65-F5344CB8AC3E}">
        <p14:creationId xmlns:p14="http://schemas.microsoft.com/office/powerpoint/2010/main" val="306409936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anose="02020603050405020304" pitchFamily="18" charset="0"/>
                <a:cs typeface="Times New Roman" panose="02020603050405020304" pitchFamily="18" charset="0"/>
              </a:rPr>
              <a:t>5. </a:t>
            </a:r>
            <a:r>
              <a:rPr lang="en-US" err="1" smtClean="0">
                <a:latin typeface="Times New Roman" panose="02020603050405020304" pitchFamily="18" charset="0"/>
                <a:cs typeface="Times New Roman" panose="02020603050405020304" pitchFamily="18" charset="0"/>
              </a:rPr>
              <a:t>Hiện</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thực</a:t>
            </a:r>
            <a:r>
              <a:rPr lang="en-US" smtClean="0">
                <a:latin typeface="Times New Roman" panose="02020603050405020304" pitchFamily="18" charset="0"/>
                <a:cs typeface="Times New Roman" panose="02020603050405020304" pitchFamily="18" charset="0"/>
              </a:rPr>
              <a:t> – Demo (</a:t>
            </a:r>
            <a:r>
              <a:rPr lang="en-US" err="1" smtClean="0">
                <a:latin typeface="Times New Roman" panose="02020603050405020304" pitchFamily="18" charset="0"/>
                <a:cs typeface="Times New Roman" panose="02020603050405020304" pitchFamily="18" charset="0"/>
              </a:rPr>
              <a:t>tt</a:t>
            </a:r>
            <a:r>
              <a:rPr lang="en-US" smtClean="0">
                <a:latin typeface="Times New Roman" panose="02020603050405020304" pitchFamily="18" charset="0"/>
                <a:cs typeface="Times New Roman" panose="02020603050405020304" pitchFamily="18" charset="0"/>
              </a:rPr>
              <a:t>)</a:t>
            </a:r>
            <a:endParaRPr lang="en-US">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a:stretch>
            <a:fillRect/>
          </a:stretch>
        </p:blipFill>
        <p:spPr>
          <a:xfrm>
            <a:off x="142001" y="1182688"/>
            <a:ext cx="9534014" cy="5249406"/>
          </a:xfrm>
          <a:prstGeom prst="rect">
            <a:avLst/>
          </a:prstGeom>
        </p:spPr>
      </p:pic>
      <p:sp>
        <p:nvSpPr>
          <p:cNvPr id="4" name="Footer Placeholder 3"/>
          <p:cNvSpPr>
            <a:spLocks noGrp="1"/>
          </p:cNvSpPr>
          <p:nvPr>
            <p:ph type="ftr" sz="quarter" idx="11"/>
          </p:nvPr>
        </p:nvSpPr>
        <p:spPr/>
        <p:txBody>
          <a:bodyPr/>
          <a:lstStyle/>
          <a:p>
            <a:r>
              <a:rPr lang="en-US" smtClean="0"/>
              <a:t>NHÓM 03 – ĐỀ TÀI QUẢN LÍ THÔNG TIN QUẦY THUỐC CỦA MỘT BỆNH VIỆN</a:t>
            </a:r>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21</a:t>
            </a:fld>
            <a:endParaRPr lang="en-US"/>
          </a:p>
        </p:txBody>
      </p:sp>
    </p:spTree>
    <p:extLst>
      <p:ext uri="{BB962C8B-B14F-4D97-AF65-F5344CB8AC3E}">
        <p14:creationId xmlns:p14="http://schemas.microsoft.com/office/powerpoint/2010/main" val="157596014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anose="02020603050405020304" pitchFamily="18" charset="0"/>
                <a:cs typeface="Times New Roman" panose="02020603050405020304" pitchFamily="18" charset="0"/>
              </a:rPr>
              <a:t>5. </a:t>
            </a:r>
            <a:r>
              <a:rPr lang="en-US" err="1" smtClean="0">
                <a:latin typeface="Times New Roman" panose="02020603050405020304" pitchFamily="18" charset="0"/>
                <a:cs typeface="Times New Roman" panose="02020603050405020304" pitchFamily="18" charset="0"/>
              </a:rPr>
              <a:t>Hiện</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thực</a:t>
            </a:r>
            <a:r>
              <a:rPr lang="en-US" smtClean="0">
                <a:latin typeface="Times New Roman" panose="02020603050405020304" pitchFamily="18" charset="0"/>
                <a:cs typeface="Times New Roman" panose="02020603050405020304" pitchFamily="18" charset="0"/>
              </a:rPr>
              <a:t> – Demo (</a:t>
            </a:r>
            <a:r>
              <a:rPr lang="en-US" err="1" smtClean="0">
                <a:latin typeface="Times New Roman" panose="02020603050405020304" pitchFamily="18" charset="0"/>
                <a:cs typeface="Times New Roman" panose="02020603050405020304" pitchFamily="18" charset="0"/>
              </a:rPr>
              <a:t>tt</a:t>
            </a:r>
            <a:r>
              <a:rPr lang="en-US" smtClean="0">
                <a:latin typeface="Times New Roman" panose="02020603050405020304" pitchFamily="18" charset="0"/>
                <a:cs typeface="Times New Roman" panose="02020603050405020304" pitchFamily="18" charset="0"/>
              </a:rPr>
              <a:t>)</a:t>
            </a:r>
            <a:endParaRPr lang="en-US">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NHÓM 03 – ĐỀ TÀI QUẢN LÍ THÔNG TIN QUẦY THUỐC CỦA MỘT BỆNH VIỆN</a:t>
            </a:r>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22</a:t>
            </a:fld>
            <a:endParaRPr lang="en-US"/>
          </a:p>
        </p:txBody>
      </p:sp>
      <p:pic>
        <p:nvPicPr>
          <p:cNvPr id="7" name="Content Placeholder 6"/>
          <p:cNvPicPr>
            <a:picLocks noGrp="1" noChangeAspect="1"/>
          </p:cNvPicPr>
          <p:nvPr>
            <p:ph idx="1"/>
          </p:nvPr>
        </p:nvPicPr>
        <p:blipFill>
          <a:blip r:embed="rId2"/>
          <a:stretch>
            <a:fillRect/>
          </a:stretch>
        </p:blipFill>
        <p:spPr>
          <a:xfrm>
            <a:off x="142000" y="1182688"/>
            <a:ext cx="9135004" cy="5249406"/>
          </a:xfrm>
          <a:prstGeom prst="rect">
            <a:avLst/>
          </a:prstGeom>
        </p:spPr>
      </p:pic>
    </p:spTree>
    <p:extLst>
      <p:ext uri="{BB962C8B-B14F-4D97-AF65-F5344CB8AC3E}">
        <p14:creationId xmlns:p14="http://schemas.microsoft.com/office/powerpoint/2010/main" val="301209241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anose="02020603050405020304" pitchFamily="18" charset="0"/>
                <a:cs typeface="Times New Roman" panose="02020603050405020304" pitchFamily="18" charset="0"/>
              </a:rPr>
              <a:t>5. </a:t>
            </a:r>
            <a:r>
              <a:rPr lang="en-US" err="1" smtClean="0">
                <a:latin typeface="Times New Roman" panose="02020603050405020304" pitchFamily="18" charset="0"/>
                <a:cs typeface="Times New Roman" panose="02020603050405020304" pitchFamily="18" charset="0"/>
              </a:rPr>
              <a:t>Hiện</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thực</a:t>
            </a:r>
            <a:r>
              <a:rPr lang="en-US" smtClean="0">
                <a:latin typeface="Times New Roman" panose="02020603050405020304" pitchFamily="18" charset="0"/>
                <a:cs typeface="Times New Roman" panose="02020603050405020304" pitchFamily="18" charset="0"/>
              </a:rPr>
              <a:t> – Demo (</a:t>
            </a:r>
            <a:r>
              <a:rPr lang="en-US" err="1" smtClean="0">
                <a:latin typeface="Times New Roman" panose="02020603050405020304" pitchFamily="18" charset="0"/>
                <a:cs typeface="Times New Roman" panose="02020603050405020304" pitchFamily="18" charset="0"/>
              </a:rPr>
              <a:t>tt</a:t>
            </a:r>
            <a:r>
              <a:rPr lang="en-US" smtClean="0">
                <a:latin typeface="Times New Roman" panose="02020603050405020304" pitchFamily="18" charset="0"/>
                <a:cs typeface="Times New Roman" panose="02020603050405020304" pitchFamily="18" charset="0"/>
              </a:rPr>
              <a:t>)</a:t>
            </a:r>
            <a:endParaRPr lang="en-US">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NHÓM 03 – ĐỀ TÀI QUẢN LÍ THÔNG TIN QUẦY THUỐC CỦA MỘT BỆNH VIỆN</a:t>
            </a:r>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23</a:t>
            </a:fld>
            <a:endParaRPr lang="en-US"/>
          </a:p>
        </p:txBody>
      </p:sp>
      <p:pic>
        <p:nvPicPr>
          <p:cNvPr id="6" name="Content Placeholder 5"/>
          <p:cNvPicPr>
            <a:picLocks noGrp="1" noChangeAspect="1"/>
          </p:cNvPicPr>
          <p:nvPr>
            <p:ph idx="1"/>
          </p:nvPr>
        </p:nvPicPr>
        <p:blipFill>
          <a:blip r:embed="rId2"/>
          <a:stretch>
            <a:fillRect/>
          </a:stretch>
        </p:blipFill>
        <p:spPr>
          <a:xfrm>
            <a:off x="142000" y="1182688"/>
            <a:ext cx="9284633" cy="5249406"/>
          </a:xfrm>
          <a:prstGeom prst="rect">
            <a:avLst/>
          </a:prstGeom>
        </p:spPr>
      </p:pic>
    </p:spTree>
    <p:extLst>
      <p:ext uri="{BB962C8B-B14F-4D97-AF65-F5344CB8AC3E}">
        <p14:creationId xmlns:p14="http://schemas.microsoft.com/office/powerpoint/2010/main" val="25252776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anose="02020603050405020304" pitchFamily="18" charset="0"/>
                <a:cs typeface="Times New Roman" panose="02020603050405020304" pitchFamily="18" charset="0"/>
              </a:rPr>
              <a:t>6. </a:t>
            </a:r>
            <a:r>
              <a:rPr lang="en-US" err="1" smtClean="0">
                <a:latin typeface="Times New Roman" panose="02020603050405020304" pitchFamily="18" charset="0"/>
                <a:cs typeface="Times New Roman" panose="02020603050405020304" pitchFamily="18" charset="0"/>
              </a:rPr>
              <a:t>Nhận</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xét</a:t>
            </a:r>
            <a:r>
              <a:rPr lang="en-US" smtClean="0">
                <a:latin typeface="Times New Roman" panose="02020603050405020304" pitchFamily="18" charset="0"/>
                <a:cs typeface="Times New Roman" panose="02020603050405020304" pitchFamily="18" charset="0"/>
              </a:rPr>
              <a:t> – </a:t>
            </a:r>
            <a:r>
              <a:rPr lang="en-US" err="1" smtClean="0">
                <a:latin typeface="Times New Roman" panose="02020603050405020304" pitchFamily="18" charset="0"/>
                <a:cs typeface="Times New Roman" panose="02020603050405020304" pitchFamily="18" charset="0"/>
              </a:rPr>
              <a:t>Hạn</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chế</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2001" y="1182804"/>
            <a:ext cx="11809208" cy="5089980"/>
          </a:xfrm>
        </p:spPr>
        <p:txBody>
          <a:bodyPr/>
          <a:lstStyle/>
          <a:p>
            <a:pPr marL="342900" indent="-342900">
              <a:buFontTx/>
              <a:buChar char="-"/>
            </a:pPr>
            <a:r>
              <a:rPr lang="en-US" sz="2400" smtClean="0">
                <a:latin typeface="Times New Roman" panose="02020603050405020304" pitchFamily="18" charset="0"/>
                <a:cs typeface="Times New Roman" panose="02020603050405020304" pitchFamily="18" charset="0"/>
              </a:rPr>
              <a:t>Nhận xét:</a:t>
            </a:r>
          </a:p>
          <a:p>
            <a:pPr marL="617220" lvl="1" indent="-342900">
              <a:buFontTx/>
              <a:buChar char="-"/>
            </a:pPr>
            <a:r>
              <a:rPr lang="en-US" sz="2000">
                <a:latin typeface="Times New Roman" panose="02020603050405020304" pitchFamily="18" charset="0"/>
                <a:cs typeface="Times New Roman" panose="02020603050405020304" pitchFamily="18" charset="0"/>
              </a:rPr>
              <a:t>Chương trình đã thực hiện được một số chức năng chính theo nghiệp vụ: bán thuốc theo đơn thuốc của bác sĩ, bán thuốc không theo đơn thuốc, bác sĩ kê đơn thuốc, thống kê doanh thu, quản lý thông tin thuốc, lô thuốc, nhân viên. </a:t>
            </a:r>
            <a:endParaRPr lang="en-US" sz="2200" smtClean="0">
              <a:latin typeface="Times New Roman" panose="02020603050405020304" pitchFamily="18" charset="0"/>
              <a:cs typeface="Times New Roman" panose="02020603050405020304" pitchFamily="18" charset="0"/>
            </a:endParaRPr>
          </a:p>
          <a:p>
            <a:pPr marL="342900" indent="-342900">
              <a:buFontTx/>
              <a:buChar char="-"/>
            </a:pPr>
            <a:r>
              <a:rPr lang="en-US" sz="2400" smtClean="0">
                <a:latin typeface="Times New Roman" panose="02020603050405020304" pitchFamily="18" charset="0"/>
                <a:cs typeface="Times New Roman" panose="02020603050405020304" pitchFamily="18" charset="0"/>
              </a:rPr>
              <a:t>Hạn chế:</a:t>
            </a:r>
          </a:p>
          <a:p>
            <a:pPr marL="617220" lvl="1" indent="-342900">
              <a:buFontTx/>
              <a:buChar char="-"/>
            </a:pPr>
            <a:r>
              <a:rPr lang="en-US" sz="2200" smtClean="0">
                <a:latin typeface="Times New Roman" panose="02020603050405020304" pitchFamily="18" charset="0"/>
                <a:cs typeface="Times New Roman" panose="02020603050405020304" pitchFamily="18" charset="0"/>
              </a:rPr>
              <a:t>Không bán được nhiều lô thuốc của cùng một thuốc.</a:t>
            </a:r>
          </a:p>
          <a:p>
            <a:pPr marL="617220" lvl="1" indent="-342900">
              <a:buFontTx/>
              <a:buChar char="-"/>
            </a:pPr>
            <a:r>
              <a:rPr lang="en-US" sz="2200" smtClean="0">
                <a:latin typeface="Times New Roman" panose="02020603050405020304" pitchFamily="18" charset="0"/>
                <a:cs typeface="Times New Roman" panose="02020603050405020304" pitchFamily="18" charset="0"/>
              </a:rPr>
              <a:t>Nghiệp vụ chưa chặt chẽ.</a:t>
            </a:r>
          </a:p>
          <a:p>
            <a:pPr marL="617220" lvl="1" indent="-342900">
              <a:buFontTx/>
              <a:buChar char="-"/>
            </a:pPr>
            <a:r>
              <a:rPr lang="en-US" sz="2200" smtClean="0">
                <a:latin typeface="Times New Roman" panose="02020603050405020304" pitchFamily="18" charset="0"/>
                <a:cs typeface="Times New Roman" panose="02020603050405020304" pitchFamily="18" charset="0"/>
              </a:rPr>
              <a:t>Chưa xuất được hóa đơn và đơn thuốc.</a:t>
            </a:r>
          </a:p>
          <a:p>
            <a:pPr marL="617220" lvl="1" indent="-342900">
              <a:buFontTx/>
              <a:buChar char="-"/>
            </a:pPr>
            <a:endParaRPr lang="en-US" sz="2200" smtClean="0">
              <a:latin typeface="Times New Roman" panose="02020603050405020304" pitchFamily="18" charset="0"/>
              <a:cs typeface="Times New Roman" panose="02020603050405020304" pitchFamily="18" charset="0"/>
            </a:endParaRPr>
          </a:p>
          <a:p>
            <a:pPr marL="342900" indent="-342900">
              <a:buFontTx/>
              <a:buChar char="-"/>
            </a:pPr>
            <a:r>
              <a:rPr lang="en-US" sz="2400" smtClean="0">
                <a:latin typeface="Times New Roman" panose="02020603050405020304" pitchFamily="18" charset="0"/>
                <a:cs typeface="Times New Roman" panose="02020603050405020304" pitchFamily="18" charset="0"/>
              </a:rPr>
              <a:t>Hướng phát triển:</a:t>
            </a:r>
          </a:p>
          <a:p>
            <a:pPr marL="342900" indent="-342900">
              <a:buFontTx/>
              <a:buChar char="-"/>
            </a:pPr>
            <a:endParaRPr lang="en-US" sz="2400" smtClean="0">
              <a:latin typeface="Times New Roman" panose="02020603050405020304" pitchFamily="18" charset="0"/>
              <a:cs typeface="Times New Roman" panose="02020603050405020304" pitchFamily="18" charset="0"/>
            </a:endParaRPr>
          </a:p>
          <a:p>
            <a:pPr lvl="2"/>
            <a:endParaRPr lang="en-US"/>
          </a:p>
          <a:p>
            <a:pPr marL="891540" lvl="2" indent="-342900">
              <a:buFontTx/>
              <a:buChar char="-"/>
            </a:pPr>
            <a:endParaRPr lang="en-US"/>
          </a:p>
        </p:txBody>
      </p:sp>
      <p:sp>
        <p:nvSpPr>
          <p:cNvPr id="4" name="Footer Placeholder 3"/>
          <p:cNvSpPr>
            <a:spLocks noGrp="1"/>
          </p:cNvSpPr>
          <p:nvPr>
            <p:ph type="ftr" sz="quarter" idx="11"/>
          </p:nvPr>
        </p:nvSpPr>
        <p:spPr/>
        <p:txBody>
          <a:bodyPr/>
          <a:lstStyle/>
          <a:p>
            <a:r>
              <a:rPr lang="en-US" smtClean="0"/>
              <a:t>NHÓM 03 – ĐỀ TÀI QUẢN LÍ THÔNG TIN QUẦY THUỐC CỦA MỘT BỆNH VIỆN</a:t>
            </a:r>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24</a:t>
            </a:fld>
            <a:endParaRPr lang="en-US"/>
          </a:p>
        </p:txBody>
      </p:sp>
    </p:spTree>
    <p:extLst>
      <p:ext uri="{BB962C8B-B14F-4D97-AF65-F5344CB8AC3E}">
        <p14:creationId xmlns:p14="http://schemas.microsoft.com/office/powerpoint/2010/main" val="248036495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6000" r="-6000"/>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a:xfrm>
            <a:off x="1162050" y="2084832"/>
            <a:ext cx="10034778" cy="1609344"/>
          </a:xfrm>
        </p:spPr>
        <p:txBody>
          <a:bodyPr>
            <a:normAutofit/>
          </a:bodyPr>
          <a:lstStyle/>
          <a:p>
            <a:r>
              <a:rPr lang="en-US" sz="4400" i="1" err="1" smtClean="0">
                <a:solidFill>
                  <a:schemeClr val="bg1"/>
                </a:solidFill>
                <a:latin typeface="Times New Roman" panose="02020603050405020304" pitchFamily="18" charset="0"/>
                <a:cs typeface="Times New Roman" panose="02020603050405020304" pitchFamily="18" charset="0"/>
              </a:rPr>
              <a:t>Cảm</a:t>
            </a:r>
            <a:r>
              <a:rPr lang="en-US" sz="4400" i="1" smtClean="0">
                <a:solidFill>
                  <a:schemeClr val="bg1"/>
                </a:solidFill>
                <a:latin typeface="Times New Roman" panose="02020603050405020304" pitchFamily="18" charset="0"/>
                <a:cs typeface="Times New Roman" panose="02020603050405020304" pitchFamily="18" charset="0"/>
              </a:rPr>
              <a:t> </a:t>
            </a:r>
            <a:r>
              <a:rPr lang="en-US" sz="4400" i="1" err="1" smtClean="0">
                <a:solidFill>
                  <a:schemeClr val="bg1"/>
                </a:solidFill>
                <a:latin typeface="Times New Roman" panose="02020603050405020304" pitchFamily="18" charset="0"/>
                <a:cs typeface="Times New Roman" panose="02020603050405020304" pitchFamily="18" charset="0"/>
              </a:rPr>
              <a:t>ơn</a:t>
            </a:r>
            <a:r>
              <a:rPr lang="en-US" sz="4400" i="1" smtClean="0">
                <a:solidFill>
                  <a:schemeClr val="bg1"/>
                </a:solidFill>
                <a:latin typeface="Times New Roman" panose="02020603050405020304" pitchFamily="18" charset="0"/>
                <a:cs typeface="Times New Roman" panose="02020603050405020304" pitchFamily="18" charset="0"/>
              </a:rPr>
              <a:t> </a:t>
            </a:r>
            <a:r>
              <a:rPr lang="en-US" sz="4400" i="1" err="1" smtClean="0">
                <a:solidFill>
                  <a:schemeClr val="bg1"/>
                </a:solidFill>
                <a:latin typeface="Times New Roman" panose="02020603050405020304" pitchFamily="18" charset="0"/>
                <a:cs typeface="Times New Roman" panose="02020603050405020304" pitchFamily="18" charset="0"/>
              </a:rPr>
              <a:t>Thầy</a:t>
            </a:r>
            <a:r>
              <a:rPr lang="en-US" sz="4400" i="1" smtClean="0">
                <a:solidFill>
                  <a:schemeClr val="bg1"/>
                </a:solidFill>
                <a:latin typeface="Times New Roman" panose="02020603050405020304" pitchFamily="18" charset="0"/>
                <a:cs typeface="Times New Roman" panose="02020603050405020304" pitchFamily="18" charset="0"/>
              </a:rPr>
              <a:t> </a:t>
            </a:r>
            <a:r>
              <a:rPr lang="en-US" sz="4400" i="1" err="1" smtClean="0">
                <a:solidFill>
                  <a:schemeClr val="bg1"/>
                </a:solidFill>
                <a:latin typeface="Times New Roman" panose="02020603050405020304" pitchFamily="18" charset="0"/>
                <a:cs typeface="Times New Roman" panose="02020603050405020304" pitchFamily="18" charset="0"/>
              </a:rPr>
              <a:t>cô</a:t>
            </a:r>
            <a:r>
              <a:rPr lang="en-US" sz="4400" i="1" smtClean="0">
                <a:solidFill>
                  <a:schemeClr val="bg1"/>
                </a:solidFill>
                <a:latin typeface="Times New Roman" panose="02020603050405020304" pitchFamily="18" charset="0"/>
                <a:cs typeface="Times New Roman" panose="02020603050405020304" pitchFamily="18" charset="0"/>
              </a:rPr>
              <a:t> </a:t>
            </a:r>
            <a:r>
              <a:rPr lang="en-US" sz="4400" i="1" err="1" smtClean="0">
                <a:solidFill>
                  <a:schemeClr val="bg1"/>
                </a:solidFill>
                <a:latin typeface="Times New Roman" panose="02020603050405020304" pitchFamily="18" charset="0"/>
                <a:cs typeface="Times New Roman" panose="02020603050405020304" pitchFamily="18" charset="0"/>
              </a:rPr>
              <a:t>và</a:t>
            </a:r>
            <a:r>
              <a:rPr lang="en-US" sz="4400" i="1" smtClean="0">
                <a:solidFill>
                  <a:schemeClr val="bg1"/>
                </a:solidFill>
                <a:latin typeface="Times New Roman" panose="02020603050405020304" pitchFamily="18" charset="0"/>
                <a:cs typeface="Times New Roman" panose="02020603050405020304" pitchFamily="18" charset="0"/>
              </a:rPr>
              <a:t> </a:t>
            </a:r>
            <a:r>
              <a:rPr lang="en-US" sz="4400" i="1" err="1" smtClean="0">
                <a:solidFill>
                  <a:schemeClr val="bg1"/>
                </a:solidFill>
                <a:latin typeface="Times New Roman" panose="02020603050405020304" pitchFamily="18" charset="0"/>
                <a:cs typeface="Times New Roman" panose="02020603050405020304" pitchFamily="18" charset="0"/>
              </a:rPr>
              <a:t>các</a:t>
            </a:r>
            <a:r>
              <a:rPr lang="en-US" sz="4400" i="1" smtClean="0">
                <a:solidFill>
                  <a:schemeClr val="bg1"/>
                </a:solidFill>
                <a:latin typeface="Times New Roman" panose="02020603050405020304" pitchFamily="18" charset="0"/>
                <a:cs typeface="Times New Roman" panose="02020603050405020304" pitchFamily="18" charset="0"/>
              </a:rPr>
              <a:t> </a:t>
            </a:r>
            <a:r>
              <a:rPr lang="en-US" sz="4400" i="1" err="1" smtClean="0">
                <a:solidFill>
                  <a:schemeClr val="bg1"/>
                </a:solidFill>
                <a:latin typeface="Times New Roman" panose="02020603050405020304" pitchFamily="18" charset="0"/>
                <a:cs typeface="Times New Roman" panose="02020603050405020304" pitchFamily="18" charset="0"/>
              </a:rPr>
              <a:t>bạn</a:t>
            </a:r>
            <a:r>
              <a:rPr lang="en-US" sz="4400" i="1" smtClean="0">
                <a:solidFill>
                  <a:schemeClr val="bg1"/>
                </a:solidFill>
                <a:latin typeface="Times New Roman" panose="02020603050405020304" pitchFamily="18" charset="0"/>
                <a:cs typeface="Times New Roman" panose="02020603050405020304" pitchFamily="18" charset="0"/>
              </a:rPr>
              <a:t> </a:t>
            </a:r>
            <a:r>
              <a:rPr lang="en-US" sz="4400" i="1" err="1" smtClean="0">
                <a:solidFill>
                  <a:schemeClr val="bg1"/>
                </a:solidFill>
                <a:latin typeface="Times New Roman" panose="02020603050405020304" pitchFamily="18" charset="0"/>
                <a:cs typeface="Times New Roman" panose="02020603050405020304" pitchFamily="18" charset="0"/>
              </a:rPr>
              <a:t>đã</a:t>
            </a:r>
            <a:r>
              <a:rPr lang="en-US" sz="4400" i="1" smtClean="0">
                <a:solidFill>
                  <a:schemeClr val="bg1"/>
                </a:solidFill>
                <a:latin typeface="Times New Roman" panose="02020603050405020304" pitchFamily="18" charset="0"/>
                <a:cs typeface="Times New Roman" panose="02020603050405020304" pitchFamily="18" charset="0"/>
              </a:rPr>
              <a:t> </a:t>
            </a:r>
            <a:r>
              <a:rPr lang="en-US" sz="4400" i="1" err="1" smtClean="0">
                <a:solidFill>
                  <a:schemeClr val="bg1"/>
                </a:solidFill>
                <a:latin typeface="Times New Roman" panose="02020603050405020304" pitchFamily="18" charset="0"/>
                <a:cs typeface="Times New Roman" panose="02020603050405020304" pitchFamily="18" charset="0"/>
              </a:rPr>
              <a:t>theo</a:t>
            </a:r>
            <a:r>
              <a:rPr lang="en-US" sz="4400" i="1" smtClean="0">
                <a:solidFill>
                  <a:schemeClr val="bg1"/>
                </a:solidFill>
                <a:latin typeface="Times New Roman" panose="02020603050405020304" pitchFamily="18" charset="0"/>
                <a:cs typeface="Times New Roman" panose="02020603050405020304" pitchFamily="18" charset="0"/>
              </a:rPr>
              <a:t> </a:t>
            </a:r>
            <a:r>
              <a:rPr lang="en-US" sz="4400" i="1" err="1" smtClean="0">
                <a:solidFill>
                  <a:schemeClr val="bg1"/>
                </a:solidFill>
                <a:latin typeface="Times New Roman" panose="02020603050405020304" pitchFamily="18" charset="0"/>
                <a:cs typeface="Times New Roman" panose="02020603050405020304" pitchFamily="18" charset="0"/>
              </a:rPr>
              <a:t>dõi</a:t>
            </a:r>
            <a:r>
              <a:rPr lang="en-US" sz="4400" i="1" smtClean="0">
                <a:solidFill>
                  <a:schemeClr val="bg1"/>
                </a:solidFill>
                <a:latin typeface="Times New Roman" panose="02020603050405020304" pitchFamily="18" charset="0"/>
                <a:cs typeface="Times New Roman" panose="02020603050405020304" pitchFamily="18" charset="0"/>
              </a:rPr>
              <a:t>!</a:t>
            </a:r>
            <a:endParaRPr lang="en-US" sz="4400" i="1">
              <a:solidFill>
                <a:schemeClr val="bg1"/>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4FAB73BC-B049-4115-A692-8D63A059BFB8}" type="slidenum">
              <a:rPr lang="en-US" smtClean="0"/>
              <a:t>25</a:t>
            </a:fld>
            <a:endParaRPr lang="en-US"/>
          </a:p>
        </p:txBody>
      </p:sp>
    </p:spTree>
    <p:extLst>
      <p:ext uri="{BB962C8B-B14F-4D97-AF65-F5344CB8AC3E}">
        <p14:creationId xmlns:p14="http://schemas.microsoft.com/office/powerpoint/2010/main" val="1586105015"/>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anose="02020603050405020304" pitchFamily="18" charset="0"/>
                <a:cs typeface="Times New Roman" panose="02020603050405020304" pitchFamily="18" charset="0"/>
              </a:rPr>
              <a:t>1.Giới </a:t>
            </a:r>
            <a:r>
              <a:rPr lang="en-US" err="1" smtClean="0">
                <a:latin typeface="Times New Roman" panose="02020603050405020304" pitchFamily="18" charset="0"/>
                <a:cs typeface="Times New Roman" panose="02020603050405020304" pitchFamily="18" charset="0"/>
              </a:rPr>
              <a:t>thiệu</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7585" y="1182804"/>
            <a:ext cx="11150110" cy="5089980"/>
          </a:xfrm>
        </p:spPr>
        <p:txBody>
          <a:bodyPr>
            <a:normAutofit lnSpcReduction="10000"/>
          </a:bodyPr>
          <a:lstStyle/>
          <a:p>
            <a:pPr marL="342900" indent="-342900">
              <a:buFontTx/>
              <a:buChar char="-"/>
            </a:pPr>
            <a:r>
              <a:rPr lang="en-US" sz="2800" err="1" smtClean="0">
                <a:latin typeface="Times New Roman" panose="02020603050405020304" pitchFamily="18" charset="0"/>
                <a:cs typeface="Times New Roman" panose="02020603050405020304" pitchFamily="18" charset="0"/>
              </a:rPr>
              <a:t>Hiện</a:t>
            </a:r>
            <a:r>
              <a:rPr lang="en-US" sz="2800" smtClean="0">
                <a:latin typeface="Times New Roman" panose="02020603050405020304" pitchFamily="18" charset="0"/>
                <a:cs typeface="Times New Roman" panose="02020603050405020304" pitchFamily="18" charset="0"/>
              </a:rPr>
              <a:t> nay </a:t>
            </a:r>
            <a:r>
              <a:rPr lang="en-US" sz="2800" err="1" smtClean="0">
                <a:latin typeface="Times New Roman" panose="02020603050405020304" pitchFamily="18" charset="0"/>
                <a:cs typeface="Times New Roman" panose="02020603050405020304" pitchFamily="18" charset="0"/>
              </a:rPr>
              <a:t>nhu</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cầu</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quản</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lý</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thông</a:t>
            </a:r>
            <a:r>
              <a:rPr lang="en-US" sz="2800" smtClean="0">
                <a:latin typeface="Times New Roman" panose="02020603050405020304" pitchFamily="18" charset="0"/>
                <a:cs typeface="Times New Roman" panose="02020603050405020304" pitchFamily="18" charset="0"/>
              </a:rPr>
              <a:t> tin </a:t>
            </a:r>
            <a:r>
              <a:rPr lang="en-US" sz="2800" err="1" smtClean="0">
                <a:latin typeface="Times New Roman" panose="02020603050405020304" pitchFamily="18" charset="0"/>
                <a:cs typeface="Times New Roman" panose="02020603050405020304" pitchFamily="18" charset="0"/>
              </a:rPr>
              <a:t>của</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các</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quầy</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thuốc</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là</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cần</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thiết</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các</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chương</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trình</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này</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hỗ</a:t>
            </a:r>
            <a:r>
              <a:rPr lang="en-US" sz="2800" smtClean="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trợ</a:t>
            </a:r>
            <a:r>
              <a:rPr lang="en-US" sz="280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nhân</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viên</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bán</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hàng</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cũng</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như</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người</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quản</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lý</a:t>
            </a:r>
            <a:r>
              <a:rPr lang="en-US" sz="280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quản</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lý</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thông</a:t>
            </a:r>
            <a:r>
              <a:rPr lang="en-US" sz="2800" smtClean="0">
                <a:latin typeface="Times New Roman" panose="02020603050405020304" pitchFamily="18" charset="0"/>
                <a:cs typeface="Times New Roman" panose="02020603050405020304" pitchFamily="18" charset="0"/>
              </a:rPr>
              <a:t> tin </a:t>
            </a:r>
            <a:r>
              <a:rPr lang="en-US" sz="2800" err="1" smtClean="0">
                <a:latin typeface="Times New Roman" panose="02020603050405020304" pitchFamily="18" charset="0"/>
                <a:cs typeface="Times New Roman" panose="02020603050405020304" pitchFamily="18" charset="0"/>
              </a:rPr>
              <a:t>một</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cách</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dễ</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dàng</a:t>
            </a:r>
            <a:r>
              <a:rPr lang="en-US" sz="2800" smtClean="0">
                <a:latin typeface="Times New Roman" panose="02020603050405020304" pitchFamily="18" charset="0"/>
                <a:cs typeface="Times New Roman" panose="02020603050405020304" pitchFamily="18" charset="0"/>
              </a:rPr>
              <a:t> → </a:t>
            </a:r>
            <a:r>
              <a:rPr lang="en-US" sz="2800" err="1" smtClean="0">
                <a:latin typeface="Times New Roman" panose="02020603050405020304" pitchFamily="18" charset="0"/>
                <a:cs typeface="Times New Roman" panose="02020603050405020304" pitchFamily="18" charset="0"/>
              </a:rPr>
              <a:t>Nhóm</a:t>
            </a:r>
            <a:r>
              <a:rPr lang="en-US" sz="2800">
                <a:latin typeface="Times New Roman" panose="02020603050405020304" pitchFamily="18" charset="0"/>
                <a:cs typeface="Times New Roman" panose="02020603050405020304" pitchFamily="18" charset="0"/>
              </a:rPr>
              <a:t> </a:t>
            </a:r>
            <a:r>
              <a:rPr lang="en-US" sz="2800" smtClean="0">
                <a:latin typeface="Times New Roman" panose="02020603050405020304" pitchFamily="18" charset="0"/>
                <a:cs typeface="Times New Roman" panose="02020603050405020304" pitchFamily="18" charset="0"/>
              </a:rPr>
              <a:t>03 </a:t>
            </a:r>
            <a:r>
              <a:rPr lang="en-US" sz="2800" err="1" smtClean="0">
                <a:latin typeface="Times New Roman" panose="02020603050405020304" pitchFamily="18" charset="0"/>
                <a:cs typeface="Times New Roman" panose="02020603050405020304" pitchFamily="18" charset="0"/>
              </a:rPr>
              <a:t>thực</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hiện</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chương</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trình</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quản</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lý</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thông</a:t>
            </a:r>
            <a:r>
              <a:rPr lang="en-US" sz="2800" smtClean="0">
                <a:latin typeface="Times New Roman" panose="02020603050405020304" pitchFamily="18" charset="0"/>
                <a:cs typeface="Times New Roman" panose="02020603050405020304" pitchFamily="18" charset="0"/>
              </a:rPr>
              <a:t> tin </a:t>
            </a:r>
            <a:r>
              <a:rPr lang="en-US" sz="2800" err="1" smtClean="0">
                <a:latin typeface="Times New Roman" panose="02020603050405020304" pitchFamily="18" charset="0"/>
                <a:cs typeface="Times New Roman" panose="02020603050405020304" pitchFamily="18" charset="0"/>
              </a:rPr>
              <a:t>quầy</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thuốc</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của</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một</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bệnh</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viện</a:t>
            </a:r>
            <a:r>
              <a:rPr lang="en-US" sz="2800" smtClean="0">
                <a:latin typeface="Times New Roman" panose="02020603050405020304" pitchFamily="18" charset="0"/>
                <a:cs typeface="Times New Roman" panose="02020603050405020304" pitchFamily="18" charset="0"/>
              </a:rPr>
              <a:t>.</a:t>
            </a:r>
          </a:p>
          <a:p>
            <a:pPr marL="342900" indent="-342900">
              <a:buFontTx/>
              <a:buChar char="-"/>
            </a:pPr>
            <a:r>
              <a:rPr lang="en-US" sz="2800" err="1" smtClean="0">
                <a:latin typeface="Times New Roman" panose="02020603050405020304" pitchFamily="18" charset="0"/>
                <a:cs typeface="Times New Roman" panose="02020603050405020304" pitchFamily="18" charset="0"/>
              </a:rPr>
              <a:t>Chương</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trình</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của</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Nhóm</a:t>
            </a:r>
            <a:r>
              <a:rPr lang="en-US" sz="2800" smtClean="0">
                <a:latin typeface="Times New Roman" panose="02020603050405020304" pitchFamily="18" charset="0"/>
                <a:cs typeface="Times New Roman" panose="02020603050405020304" pitchFamily="18" charset="0"/>
              </a:rPr>
              <a:t> 03 </a:t>
            </a:r>
            <a:r>
              <a:rPr lang="en-US" sz="2800" err="1" smtClean="0">
                <a:latin typeface="Times New Roman" panose="02020603050405020304" pitchFamily="18" charset="0"/>
                <a:cs typeface="Times New Roman" panose="02020603050405020304" pitchFamily="18" charset="0"/>
              </a:rPr>
              <a:t>đã</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thực</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hiện</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các</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chức</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năng</a:t>
            </a:r>
            <a:r>
              <a:rPr lang="en-US" sz="2800" smtClean="0">
                <a:latin typeface="Times New Roman" panose="02020603050405020304" pitchFamily="18" charset="0"/>
                <a:cs typeface="Times New Roman" panose="02020603050405020304" pitchFamily="18" charset="0"/>
              </a:rPr>
              <a:t>: </a:t>
            </a:r>
            <a:r>
              <a:rPr lang="en-US" sz="2800" i="1" err="1" smtClean="0">
                <a:latin typeface="Times New Roman" panose="02020603050405020304" pitchFamily="18" charset="0"/>
                <a:cs typeface="Times New Roman" panose="02020603050405020304" pitchFamily="18" charset="0"/>
              </a:rPr>
              <a:t>bán</a:t>
            </a:r>
            <a:r>
              <a:rPr lang="en-US" sz="2800" i="1" smtClean="0">
                <a:latin typeface="Times New Roman" panose="02020603050405020304" pitchFamily="18" charset="0"/>
                <a:cs typeface="Times New Roman" panose="02020603050405020304" pitchFamily="18" charset="0"/>
              </a:rPr>
              <a:t> </a:t>
            </a:r>
            <a:r>
              <a:rPr lang="en-US" sz="2800" i="1" err="1" smtClean="0">
                <a:latin typeface="Times New Roman" panose="02020603050405020304" pitchFamily="18" charset="0"/>
                <a:cs typeface="Times New Roman" panose="02020603050405020304" pitchFamily="18" charset="0"/>
              </a:rPr>
              <a:t>thuốc</a:t>
            </a:r>
            <a:r>
              <a:rPr lang="en-US" sz="2800" i="1" smtClean="0">
                <a:latin typeface="Times New Roman" panose="02020603050405020304" pitchFamily="18" charset="0"/>
                <a:cs typeface="Times New Roman" panose="02020603050405020304" pitchFamily="18" charset="0"/>
              </a:rPr>
              <a:t> </a:t>
            </a:r>
            <a:r>
              <a:rPr lang="en-US" sz="2800" i="1" err="1" smtClean="0">
                <a:latin typeface="Times New Roman" panose="02020603050405020304" pitchFamily="18" charset="0"/>
                <a:cs typeface="Times New Roman" panose="02020603050405020304" pitchFamily="18" charset="0"/>
              </a:rPr>
              <a:t>theo</a:t>
            </a:r>
            <a:r>
              <a:rPr lang="en-US" sz="2800" i="1" smtClean="0">
                <a:latin typeface="Times New Roman" panose="02020603050405020304" pitchFamily="18" charset="0"/>
                <a:cs typeface="Times New Roman" panose="02020603050405020304" pitchFamily="18" charset="0"/>
              </a:rPr>
              <a:t> </a:t>
            </a:r>
            <a:r>
              <a:rPr lang="en-US" sz="2800" i="1" err="1" smtClean="0">
                <a:latin typeface="Times New Roman" panose="02020603050405020304" pitchFamily="18" charset="0"/>
                <a:cs typeface="Times New Roman" panose="02020603050405020304" pitchFamily="18" charset="0"/>
              </a:rPr>
              <a:t>đơn</a:t>
            </a:r>
            <a:r>
              <a:rPr lang="en-US" sz="2800" i="1" smtClean="0">
                <a:latin typeface="Times New Roman" panose="02020603050405020304" pitchFamily="18" charset="0"/>
                <a:cs typeface="Times New Roman" panose="02020603050405020304" pitchFamily="18" charset="0"/>
              </a:rPr>
              <a:t> </a:t>
            </a:r>
            <a:r>
              <a:rPr lang="en-US" sz="2800" i="1" err="1" smtClean="0">
                <a:latin typeface="Times New Roman" panose="02020603050405020304" pitchFamily="18" charset="0"/>
                <a:cs typeface="Times New Roman" panose="02020603050405020304" pitchFamily="18" charset="0"/>
              </a:rPr>
              <a:t>thuốc</a:t>
            </a:r>
            <a:r>
              <a:rPr lang="en-US" sz="2800" i="1" smtClean="0">
                <a:latin typeface="Times New Roman" panose="02020603050405020304" pitchFamily="18" charset="0"/>
                <a:cs typeface="Times New Roman" panose="02020603050405020304" pitchFamily="18" charset="0"/>
              </a:rPr>
              <a:t> </a:t>
            </a:r>
            <a:r>
              <a:rPr lang="en-US" sz="2800" i="1" err="1" smtClean="0">
                <a:latin typeface="Times New Roman" panose="02020603050405020304" pitchFamily="18" charset="0"/>
                <a:cs typeface="Times New Roman" panose="02020603050405020304" pitchFamily="18" charset="0"/>
              </a:rPr>
              <a:t>kê</a:t>
            </a:r>
            <a:r>
              <a:rPr lang="en-US" sz="2800" i="1" smtClean="0">
                <a:latin typeface="Times New Roman" panose="02020603050405020304" pitchFamily="18" charset="0"/>
                <a:cs typeface="Times New Roman" panose="02020603050405020304" pitchFamily="18" charset="0"/>
              </a:rPr>
              <a:t> </a:t>
            </a:r>
            <a:r>
              <a:rPr lang="en-US" sz="2800" i="1" err="1" smtClean="0">
                <a:latin typeface="Times New Roman" panose="02020603050405020304" pitchFamily="18" charset="0"/>
                <a:cs typeface="Times New Roman" panose="02020603050405020304" pitchFamily="18" charset="0"/>
              </a:rPr>
              <a:t>của</a:t>
            </a:r>
            <a:r>
              <a:rPr lang="en-US" sz="2800" i="1" smtClean="0">
                <a:latin typeface="Times New Roman" panose="02020603050405020304" pitchFamily="18" charset="0"/>
                <a:cs typeface="Times New Roman" panose="02020603050405020304" pitchFamily="18" charset="0"/>
              </a:rPr>
              <a:t> </a:t>
            </a:r>
            <a:r>
              <a:rPr lang="en-US" sz="2800" i="1" err="1" smtClean="0">
                <a:latin typeface="Times New Roman" panose="02020603050405020304" pitchFamily="18" charset="0"/>
                <a:cs typeface="Times New Roman" panose="02020603050405020304" pitchFamily="18" charset="0"/>
              </a:rPr>
              <a:t>bác</a:t>
            </a:r>
            <a:r>
              <a:rPr lang="en-US" sz="2800" i="1" smtClean="0">
                <a:latin typeface="Times New Roman" panose="02020603050405020304" pitchFamily="18" charset="0"/>
                <a:cs typeface="Times New Roman" panose="02020603050405020304" pitchFamily="18" charset="0"/>
              </a:rPr>
              <a:t> </a:t>
            </a:r>
            <a:r>
              <a:rPr lang="en-US" sz="2800" i="1" err="1" smtClean="0">
                <a:latin typeface="Times New Roman" panose="02020603050405020304" pitchFamily="18" charset="0"/>
                <a:cs typeface="Times New Roman" panose="02020603050405020304" pitchFamily="18" charset="0"/>
              </a:rPr>
              <a:t>sĩ</a:t>
            </a:r>
            <a:r>
              <a:rPr lang="en-US" sz="2800" smtClean="0">
                <a:latin typeface="Times New Roman" panose="02020603050405020304" pitchFamily="18" charset="0"/>
                <a:cs typeface="Times New Roman" panose="02020603050405020304" pitchFamily="18" charset="0"/>
              </a:rPr>
              <a:t>, </a:t>
            </a:r>
            <a:r>
              <a:rPr lang="en-US" sz="2800" i="1" err="1" smtClean="0">
                <a:latin typeface="Times New Roman" panose="02020603050405020304" pitchFamily="18" charset="0"/>
                <a:cs typeface="Times New Roman" panose="02020603050405020304" pitchFamily="18" charset="0"/>
              </a:rPr>
              <a:t>bán</a:t>
            </a:r>
            <a:r>
              <a:rPr lang="en-US" sz="2800" i="1" smtClean="0">
                <a:latin typeface="Times New Roman" panose="02020603050405020304" pitchFamily="18" charset="0"/>
                <a:cs typeface="Times New Roman" panose="02020603050405020304" pitchFamily="18" charset="0"/>
              </a:rPr>
              <a:t> </a:t>
            </a:r>
            <a:r>
              <a:rPr lang="en-US" sz="2800" i="1" err="1" smtClean="0">
                <a:latin typeface="Times New Roman" panose="02020603050405020304" pitchFamily="18" charset="0"/>
                <a:cs typeface="Times New Roman" panose="02020603050405020304" pitchFamily="18" charset="0"/>
              </a:rPr>
              <a:t>thuốc</a:t>
            </a:r>
            <a:r>
              <a:rPr lang="en-US" sz="2800" i="1" smtClean="0">
                <a:latin typeface="Times New Roman" panose="02020603050405020304" pitchFamily="18" charset="0"/>
                <a:cs typeface="Times New Roman" panose="02020603050405020304" pitchFamily="18" charset="0"/>
              </a:rPr>
              <a:t> </a:t>
            </a:r>
            <a:r>
              <a:rPr lang="en-US" sz="2800" i="1" err="1" smtClean="0">
                <a:latin typeface="Times New Roman" panose="02020603050405020304" pitchFamily="18" charset="0"/>
                <a:cs typeface="Times New Roman" panose="02020603050405020304" pitchFamily="18" charset="0"/>
              </a:rPr>
              <a:t>không</a:t>
            </a:r>
            <a:r>
              <a:rPr lang="en-US" sz="2800" i="1" smtClean="0">
                <a:latin typeface="Times New Roman" panose="02020603050405020304" pitchFamily="18" charset="0"/>
                <a:cs typeface="Times New Roman" panose="02020603050405020304" pitchFamily="18" charset="0"/>
              </a:rPr>
              <a:t> </a:t>
            </a:r>
            <a:r>
              <a:rPr lang="en-US" sz="2800" i="1" err="1" smtClean="0">
                <a:latin typeface="Times New Roman" panose="02020603050405020304" pitchFamily="18" charset="0"/>
                <a:cs typeface="Times New Roman" panose="02020603050405020304" pitchFamily="18" charset="0"/>
              </a:rPr>
              <a:t>theo</a:t>
            </a:r>
            <a:r>
              <a:rPr lang="en-US" sz="2800" i="1" smtClean="0">
                <a:latin typeface="Times New Roman" panose="02020603050405020304" pitchFamily="18" charset="0"/>
                <a:cs typeface="Times New Roman" panose="02020603050405020304" pitchFamily="18" charset="0"/>
              </a:rPr>
              <a:t> </a:t>
            </a:r>
            <a:r>
              <a:rPr lang="en-US" sz="2800" i="1" err="1" smtClean="0">
                <a:latin typeface="Times New Roman" panose="02020603050405020304" pitchFamily="18" charset="0"/>
                <a:cs typeface="Times New Roman" panose="02020603050405020304" pitchFamily="18" charset="0"/>
              </a:rPr>
              <a:t>đơn</a:t>
            </a:r>
            <a:r>
              <a:rPr lang="en-US" sz="2800" i="1" smtClean="0">
                <a:latin typeface="Times New Roman" panose="02020603050405020304" pitchFamily="18" charset="0"/>
                <a:cs typeface="Times New Roman" panose="02020603050405020304" pitchFamily="18" charset="0"/>
              </a:rPr>
              <a:t> </a:t>
            </a:r>
            <a:r>
              <a:rPr lang="en-US" sz="2800" i="1" err="1" smtClean="0">
                <a:latin typeface="Times New Roman" panose="02020603050405020304" pitchFamily="18" charset="0"/>
                <a:cs typeface="Times New Roman" panose="02020603050405020304" pitchFamily="18" charset="0"/>
              </a:rPr>
              <a:t>thuốc</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bác</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sĩ</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kê</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đơn</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thuốc</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Ngoài</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ra</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chương</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trình</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còn</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hỗ</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trợ</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quản</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lý</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thông</a:t>
            </a:r>
            <a:r>
              <a:rPr lang="en-US" sz="2800" smtClean="0">
                <a:latin typeface="Times New Roman" panose="02020603050405020304" pitchFamily="18" charset="0"/>
                <a:cs typeface="Times New Roman" panose="02020603050405020304" pitchFamily="18" charset="0"/>
              </a:rPr>
              <a:t> tin </a:t>
            </a:r>
            <a:r>
              <a:rPr lang="en-US" sz="2800" err="1" smtClean="0">
                <a:latin typeface="Times New Roman" panose="02020603050405020304" pitchFamily="18" charset="0"/>
                <a:cs typeface="Times New Roman" panose="02020603050405020304" pitchFamily="18" charset="0"/>
              </a:rPr>
              <a:t>thuốc</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thông</a:t>
            </a:r>
            <a:r>
              <a:rPr lang="en-US" sz="2800" smtClean="0">
                <a:latin typeface="Times New Roman" panose="02020603050405020304" pitchFamily="18" charset="0"/>
                <a:cs typeface="Times New Roman" panose="02020603050405020304" pitchFamily="18" charset="0"/>
              </a:rPr>
              <a:t> tin </a:t>
            </a:r>
            <a:r>
              <a:rPr lang="en-US" sz="2800" err="1" smtClean="0">
                <a:latin typeface="Times New Roman" panose="02020603050405020304" pitchFamily="18" charset="0"/>
                <a:cs typeface="Times New Roman" panose="02020603050405020304" pitchFamily="18" charset="0"/>
              </a:rPr>
              <a:t>các</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lô</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thuốc</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nhập</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theo</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thời</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gian</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và</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hạn</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sử</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dụng</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cụ</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thể</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quản</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lý</a:t>
            </a:r>
            <a:r>
              <a:rPr lang="en-US" sz="280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thông</a:t>
            </a:r>
            <a:r>
              <a:rPr lang="en-US" sz="2800" smtClean="0">
                <a:latin typeface="Times New Roman" panose="02020603050405020304" pitchFamily="18" charset="0"/>
                <a:cs typeface="Times New Roman" panose="02020603050405020304" pitchFamily="18" charset="0"/>
              </a:rPr>
              <a:t> tin </a:t>
            </a:r>
            <a:r>
              <a:rPr lang="en-US" sz="2800" err="1" smtClean="0">
                <a:latin typeface="Times New Roman" panose="02020603050405020304" pitchFamily="18" charset="0"/>
                <a:cs typeface="Times New Roman" panose="02020603050405020304" pitchFamily="18" charset="0"/>
              </a:rPr>
              <a:t>nhân</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viên</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thống</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kê</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doanh</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thu</a:t>
            </a:r>
            <a:r>
              <a:rPr lang="en-US" sz="2800" smtClean="0">
                <a:latin typeface="Times New Roman" panose="02020603050405020304" pitchFamily="18" charset="0"/>
                <a:cs typeface="Times New Roman" panose="02020603050405020304" pitchFamily="18" charset="0"/>
              </a:rPr>
              <a:t>. </a:t>
            </a:r>
          </a:p>
          <a:p>
            <a:pPr marL="342900" indent="-342900">
              <a:buFontTx/>
              <a:buChar char="-"/>
            </a:pPr>
            <a:r>
              <a:rPr lang="en-US" sz="2800" err="1" smtClean="0">
                <a:latin typeface="Times New Roman" panose="02020603050405020304" pitchFamily="18" charset="0"/>
                <a:cs typeface="Times New Roman" panose="02020603050405020304" pitchFamily="18" charset="0"/>
              </a:rPr>
              <a:t>Thực</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hiện</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chương</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trình</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quản</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lý</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theo</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quy</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trình</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xác</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định</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yêu</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cầu</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phân</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tích</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yêu</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cầu</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thiết</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kế</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hiện</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thực</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và</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kiểm</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thử</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chức</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năng</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của</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ứng</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dụng</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Trong</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mỗi</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quá</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trình</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Nhóm</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có</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thực</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hiện</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tài</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liệu</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hỗ</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trợ</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cho</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việc</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mở</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rộng</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ứng</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dụng</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sau</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này</a:t>
            </a:r>
            <a:r>
              <a:rPr lang="en-US" sz="2800" smtClean="0">
                <a:latin typeface="Times New Roman" panose="02020603050405020304" pitchFamily="18" charset="0"/>
                <a:cs typeface="Times New Roman" panose="02020603050405020304" pitchFamily="18" charset="0"/>
              </a:rPr>
              <a:t>.</a:t>
            </a:r>
          </a:p>
          <a:p>
            <a:pPr marL="342900" indent="-342900">
              <a:buFontTx/>
              <a:buChar char="-"/>
            </a:pPr>
            <a:endParaRPr lang="en-US" sz="2800" smtClean="0">
              <a:latin typeface="Times New Roman" panose="02020603050405020304" pitchFamily="18" charset="0"/>
              <a:cs typeface="Times New Roman" panose="02020603050405020304" pitchFamily="18" charset="0"/>
            </a:endParaRPr>
          </a:p>
          <a:p>
            <a:pPr marL="342900" indent="-342900">
              <a:buFontTx/>
              <a:buChar char="-"/>
            </a:pPr>
            <a:endParaRPr lang="en-US" sz="280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NHÓM 03 – ĐỀ TÀI QUẢN LÍ THÔNG TIN QUẦY THUỐC CỦA MỘT BỆNH VIỆN</a:t>
            </a:r>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3</a:t>
            </a:fld>
            <a:endParaRPr lang="en-US"/>
          </a:p>
        </p:txBody>
      </p:sp>
    </p:spTree>
    <p:extLst>
      <p:ext uri="{BB962C8B-B14F-4D97-AF65-F5344CB8AC3E}">
        <p14:creationId xmlns:p14="http://schemas.microsoft.com/office/powerpoint/2010/main" val="113167181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Yêu</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cầu</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ứng</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dụng</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800" b="1" smtClean="0">
                <a:latin typeface="Times New Roman" panose="02020603050405020304" pitchFamily="18" charset="0"/>
                <a:cs typeface="Times New Roman" panose="02020603050405020304" pitchFamily="18" charset="0"/>
              </a:rPr>
              <a:t>2.1. </a:t>
            </a:r>
            <a:r>
              <a:rPr lang="en-US" sz="2800" b="1" err="1" smtClean="0">
                <a:latin typeface="Times New Roman" panose="02020603050405020304" pitchFamily="18" charset="0"/>
                <a:cs typeface="Times New Roman" panose="02020603050405020304" pitchFamily="18" charset="0"/>
              </a:rPr>
              <a:t>Yêu</a:t>
            </a:r>
            <a:r>
              <a:rPr lang="en-US" sz="2800" b="1" smtClean="0">
                <a:latin typeface="Times New Roman" panose="02020603050405020304" pitchFamily="18" charset="0"/>
                <a:cs typeface="Times New Roman" panose="02020603050405020304" pitchFamily="18" charset="0"/>
              </a:rPr>
              <a:t> </a:t>
            </a:r>
            <a:r>
              <a:rPr lang="en-US" sz="2800" b="1" err="1" smtClean="0">
                <a:latin typeface="Times New Roman" panose="02020603050405020304" pitchFamily="18" charset="0"/>
                <a:cs typeface="Times New Roman" panose="02020603050405020304" pitchFamily="18" charset="0"/>
              </a:rPr>
              <a:t>cầu</a:t>
            </a:r>
            <a:r>
              <a:rPr lang="en-US" sz="2800" b="1" smtClean="0">
                <a:latin typeface="Times New Roman" panose="02020603050405020304" pitchFamily="18" charset="0"/>
                <a:cs typeface="Times New Roman" panose="02020603050405020304" pitchFamily="18" charset="0"/>
              </a:rPr>
              <a:t> </a:t>
            </a:r>
            <a:r>
              <a:rPr lang="en-US" sz="2800" b="1" err="1" smtClean="0">
                <a:latin typeface="Times New Roman" panose="02020603050405020304" pitchFamily="18" charset="0"/>
                <a:cs typeface="Times New Roman" panose="02020603050405020304" pitchFamily="18" charset="0"/>
              </a:rPr>
              <a:t>về</a:t>
            </a:r>
            <a:r>
              <a:rPr lang="en-US" sz="2800" b="1" smtClean="0">
                <a:latin typeface="Times New Roman" panose="02020603050405020304" pitchFamily="18" charset="0"/>
                <a:cs typeface="Times New Roman" panose="02020603050405020304" pitchFamily="18" charset="0"/>
              </a:rPr>
              <a:t> </a:t>
            </a:r>
            <a:r>
              <a:rPr lang="en-US" sz="2800" b="1" err="1" smtClean="0">
                <a:latin typeface="Times New Roman" panose="02020603050405020304" pitchFamily="18" charset="0"/>
                <a:cs typeface="Times New Roman" panose="02020603050405020304" pitchFamily="18" charset="0"/>
              </a:rPr>
              <a:t>hệ</a:t>
            </a:r>
            <a:r>
              <a:rPr lang="en-US" sz="2800" b="1" smtClean="0">
                <a:latin typeface="Times New Roman" panose="02020603050405020304" pitchFamily="18" charset="0"/>
                <a:cs typeface="Times New Roman" panose="02020603050405020304" pitchFamily="18" charset="0"/>
              </a:rPr>
              <a:t> </a:t>
            </a:r>
            <a:r>
              <a:rPr lang="en-US" sz="2800" b="1" err="1" smtClean="0">
                <a:latin typeface="Times New Roman" panose="02020603050405020304" pitchFamily="18" charset="0"/>
                <a:cs typeface="Times New Roman" panose="02020603050405020304" pitchFamily="18" charset="0"/>
              </a:rPr>
              <a:t>thống</a:t>
            </a:r>
            <a:endParaRPr lang="en-US" sz="2800" b="1" smtClean="0">
              <a:latin typeface="Times New Roman" panose="02020603050405020304" pitchFamily="18" charset="0"/>
              <a:cs typeface="Times New Roman" panose="02020603050405020304" pitchFamily="18" charset="0"/>
            </a:endParaRPr>
          </a:p>
          <a:p>
            <a:r>
              <a:rPr lang="en-US" sz="2800" b="1" smtClean="0">
                <a:latin typeface="Times New Roman" panose="02020603050405020304" pitchFamily="18" charset="0"/>
                <a:cs typeface="Times New Roman" panose="02020603050405020304" pitchFamily="18" charset="0"/>
              </a:rPr>
              <a:t>2.2. </a:t>
            </a:r>
            <a:r>
              <a:rPr lang="en-US" sz="2800" b="1" err="1" smtClean="0">
                <a:latin typeface="Times New Roman" panose="02020603050405020304" pitchFamily="18" charset="0"/>
                <a:cs typeface="Times New Roman" panose="02020603050405020304" pitchFamily="18" charset="0"/>
              </a:rPr>
              <a:t>Sơ</a:t>
            </a:r>
            <a:r>
              <a:rPr lang="en-US" sz="2800" b="1" smtClean="0">
                <a:latin typeface="Times New Roman" panose="02020603050405020304" pitchFamily="18" charset="0"/>
                <a:cs typeface="Times New Roman" panose="02020603050405020304" pitchFamily="18" charset="0"/>
              </a:rPr>
              <a:t> </a:t>
            </a:r>
            <a:r>
              <a:rPr lang="en-US" sz="2800" b="1" err="1" smtClean="0">
                <a:latin typeface="Times New Roman" panose="02020603050405020304" pitchFamily="18" charset="0"/>
                <a:cs typeface="Times New Roman" panose="02020603050405020304" pitchFamily="18" charset="0"/>
              </a:rPr>
              <a:t>đồ</a:t>
            </a:r>
            <a:r>
              <a:rPr lang="en-US" sz="2800" b="1" smtClean="0">
                <a:latin typeface="Times New Roman" panose="02020603050405020304" pitchFamily="18" charset="0"/>
                <a:cs typeface="Times New Roman" panose="02020603050405020304" pitchFamily="18" charset="0"/>
              </a:rPr>
              <a:t> </a:t>
            </a:r>
            <a:r>
              <a:rPr lang="en-US" sz="2800" b="1" err="1" smtClean="0">
                <a:latin typeface="Times New Roman" panose="02020603050405020304" pitchFamily="18" charset="0"/>
                <a:cs typeface="Times New Roman" panose="02020603050405020304" pitchFamily="18" charset="0"/>
              </a:rPr>
              <a:t>phân</a:t>
            </a:r>
            <a:r>
              <a:rPr lang="en-US" sz="2800" b="1" smtClean="0">
                <a:latin typeface="Times New Roman" panose="02020603050405020304" pitchFamily="18" charset="0"/>
                <a:cs typeface="Times New Roman" panose="02020603050405020304" pitchFamily="18" charset="0"/>
              </a:rPr>
              <a:t> </a:t>
            </a:r>
            <a:r>
              <a:rPr lang="en-US" sz="2800" b="1" err="1" smtClean="0">
                <a:latin typeface="Times New Roman" panose="02020603050405020304" pitchFamily="18" charset="0"/>
                <a:cs typeface="Times New Roman" panose="02020603050405020304" pitchFamily="18" charset="0"/>
              </a:rPr>
              <a:t>cấp</a:t>
            </a:r>
            <a:r>
              <a:rPr lang="en-US" sz="2800" b="1" smtClean="0">
                <a:latin typeface="Times New Roman" panose="02020603050405020304" pitchFamily="18" charset="0"/>
                <a:cs typeface="Times New Roman" panose="02020603050405020304" pitchFamily="18" charset="0"/>
              </a:rPr>
              <a:t> </a:t>
            </a:r>
            <a:r>
              <a:rPr lang="en-US" sz="2800" b="1" err="1" smtClean="0">
                <a:latin typeface="Times New Roman" panose="02020603050405020304" pitchFamily="18" charset="0"/>
                <a:cs typeface="Times New Roman" panose="02020603050405020304" pitchFamily="18" charset="0"/>
              </a:rPr>
              <a:t>chức</a:t>
            </a:r>
            <a:r>
              <a:rPr lang="en-US" sz="2800" b="1" smtClean="0">
                <a:latin typeface="Times New Roman" panose="02020603050405020304" pitchFamily="18" charset="0"/>
                <a:cs typeface="Times New Roman" panose="02020603050405020304" pitchFamily="18" charset="0"/>
              </a:rPr>
              <a:t> </a:t>
            </a:r>
            <a:r>
              <a:rPr lang="en-US" sz="2800" b="1" err="1" smtClean="0">
                <a:latin typeface="Times New Roman" panose="02020603050405020304" pitchFamily="18" charset="0"/>
                <a:cs typeface="Times New Roman" panose="02020603050405020304" pitchFamily="18" charset="0"/>
              </a:rPr>
              <a:t>năng</a:t>
            </a:r>
            <a:endParaRPr lang="en-US" sz="2800" b="1">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NHÓM 03 – ĐỀ TÀI QUẢN LÍ THÔNG TIN QUẦY THUỐC CỦA MỘT BỆNH VIỆN</a:t>
            </a:r>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4</a:t>
            </a:fld>
            <a:endParaRPr lang="en-US"/>
          </a:p>
        </p:txBody>
      </p:sp>
    </p:spTree>
    <p:extLst>
      <p:ext uri="{BB962C8B-B14F-4D97-AF65-F5344CB8AC3E}">
        <p14:creationId xmlns:p14="http://schemas.microsoft.com/office/powerpoint/2010/main" val="21710145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2.1. </a:t>
            </a:r>
            <a:r>
              <a:rPr lang="en-US" err="1" smtClean="0">
                <a:latin typeface="Times New Roman" panose="02020603050405020304" pitchFamily="18" charset="0"/>
                <a:cs typeface="Times New Roman" panose="02020603050405020304" pitchFamily="18" charset="0"/>
              </a:rPr>
              <a:t>Yêu</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cầu</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về</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hệ</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thống</a:t>
            </a:r>
            <a:endParaRPr lang="en-US"/>
          </a:p>
        </p:txBody>
      </p:sp>
      <p:sp>
        <p:nvSpPr>
          <p:cNvPr id="3" name="Content Placeholder 2"/>
          <p:cNvSpPr>
            <a:spLocks noGrp="1"/>
          </p:cNvSpPr>
          <p:nvPr>
            <p:ph idx="1"/>
          </p:nvPr>
        </p:nvSpPr>
        <p:spPr/>
        <p:txBody>
          <a:bodyPr>
            <a:normAutofit/>
          </a:bodyPr>
          <a:lstStyle/>
          <a:p>
            <a:pPr marL="342900" indent="-342900">
              <a:buFontTx/>
              <a:buChar char="-"/>
            </a:pPr>
            <a:r>
              <a:rPr lang="en-US" sz="2800" err="1" smtClean="0">
                <a:latin typeface="Times New Roman" panose="02020603050405020304" pitchFamily="18" charset="0"/>
                <a:cs typeface="Times New Roman" panose="02020603050405020304" pitchFamily="18" charset="0"/>
              </a:rPr>
              <a:t>Hệ</a:t>
            </a:r>
            <a:r>
              <a:rPr lang="en-US" sz="2800" smtClean="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quản</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trị</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cơ</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sở</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dữ</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liệu</a:t>
            </a:r>
            <a:r>
              <a:rPr lang="en-US" sz="2800">
                <a:latin typeface="Times New Roman" panose="02020603050405020304" pitchFamily="18" charset="0"/>
                <a:cs typeface="Times New Roman" panose="02020603050405020304" pitchFamily="18" charset="0"/>
              </a:rPr>
              <a:t>: MS SQL Server 2014 </a:t>
            </a:r>
            <a:r>
              <a:rPr lang="en-US" sz="2800" err="1">
                <a:latin typeface="Times New Roman" panose="02020603050405020304" pitchFamily="18" charset="0"/>
                <a:cs typeface="Times New Roman" panose="02020603050405020304" pitchFamily="18" charset="0"/>
              </a:rPr>
              <a:t>trở</a:t>
            </a:r>
            <a:r>
              <a:rPr lang="en-US" sz="280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lên</a:t>
            </a:r>
            <a:endParaRPr lang="en-US" sz="2800" smtClean="0">
              <a:latin typeface="Times New Roman" panose="02020603050405020304" pitchFamily="18" charset="0"/>
              <a:cs typeface="Times New Roman" panose="02020603050405020304" pitchFamily="18" charset="0"/>
            </a:endParaRPr>
          </a:p>
          <a:p>
            <a:pPr marL="342900" indent="-342900">
              <a:buFontTx/>
              <a:buChar char="-"/>
            </a:pPr>
            <a:r>
              <a:rPr lang="en-US" sz="2800" err="1" smtClean="0">
                <a:latin typeface="Times New Roman" panose="02020603050405020304" pitchFamily="18" charset="0"/>
                <a:cs typeface="Times New Roman" panose="02020603050405020304" pitchFamily="18" charset="0"/>
              </a:rPr>
              <a:t>Hệ</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điều</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hành</a:t>
            </a:r>
            <a:r>
              <a:rPr lang="en-US" sz="2800" smtClean="0">
                <a:latin typeface="Times New Roman" panose="02020603050405020304" pitchFamily="18" charset="0"/>
                <a:cs typeface="Times New Roman" panose="02020603050405020304" pitchFamily="18" charset="0"/>
              </a:rPr>
              <a:t>: MS Windows 64bit</a:t>
            </a:r>
          </a:p>
          <a:p>
            <a:pPr marL="342900" indent="-342900">
              <a:buFontTx/>
              <a:buChar char="-"/>
            </a:pPr>
            <a:r>
              <a:rPr lang="en-US" sz="2800" err="1" smtClean="0">
                <a:latin typeface="Times New Roman" panose="02020603050405020304" pitchFamily="18" charset="0"/>
                <a:cs typeface="Times New Roman" panose="02020603050405020304" pitchFamily="18" charset="0"/>
              </a:rPr>
              <a:t>Môi</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trường</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chạy</a:t>
            </a:r>
            <a:r>
              <a:rPr lang="en-US" sz="2800" smtClean="0">
                <a:latin typeface="Times New Roman" panose="02020603050405020304" pitchFamily="18" charset="0"/>
                <a:cs typeface="Times New Roman" panose="02020603050405020304" pitchFamily="18" charset="0"/>
              </a:rPr>
              <a:t>: .NET Framework 4.6 </a:t>
            </a:r>
            <a:r>
              <a:rPr lang="en-US" sz="2800" err="1" smtClean="0">
                <a:latin typeface="Times New Roman" panose="02020603050405020304" pitchFamily="18" charset="0"/>
                <a:cs typeface="Times New Roman" panose="02020603050405020304" pitchFamily="18" charset="0"/>
              </a:rPr>
              <a:t>trở</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lên</a:t>
            </a:r>
            <a:endParaRPr lang="en-US" sz="2800" smtClean="0">
              <a:latin typeface="Times New Roman" panose="02020603050405020304" pitchFamily="18" charset="0"/>
              <a:cs typeface="Times New Roman" panose="02020603050405020304" pitchFamily="18" charset="0"/>
            </a:endParaRPr>
          </a:p>
          <a:p>
            <a:pPr marL="342900" indent="-342900">
              <a:buFontTx/>
              <a:buChar char="-"/>
            </a:pPr>
            <a:r>
              <a:rPr lang="en-US" sz="2800" err="1" smtClean="0">
                <a:latin typeface="Times New Roman" panose="02020603050405020304" pitchFamily="18" charset="0"/>
                <a:cs typeface="Times New Roman" panose="02020603050405020304" pitchFamily="18" charset="0"/>
              </a:rPr>
              <a:t>Độ</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phân</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giải</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màn</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hình</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tối</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thiểu</a:t>
            </a:r>
            <a:r>
              <a:rPr lang="en-US" sz="2800" smtClean="0">
                <a:latin typeface="Times New Roman" panose="02020603050405020304" pitchFamily="18" charset="0"/>
                <a:cs typeface="Times New Roman" panose="02020603050405020304" pitchFamily="18" charset="0"/>
              </a:rPr>
              <a:t>: 1280x720 pixel</a:t>
            </a:r>
            <a:endParaRPr lang="en-US" sz="280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NHÓM 03 – ĐỀ TÀI QUẢN LÍ THÔNG TIN QUẦY THUỐC CỦA MỘT BỆNH VIỆN</a:t>
            </a:r>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5</a:t>
            </a:fld>
            <a:endParaRPr lang="en-US"/>
          </a:p>
        </p:txBody>
      </p:sp>
    </p:spTree>
    <p:extLst>
      <p:ext uri="{BB962C8B-B14F-4D97-AF65-F5344CB8AC3E}">
        <p14:creationId xmlns:p14="http://schemas.microsoft.com/office/powerpoint/2010/main" val="85745743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anose="02020603050405020304" pitchFamily="18" charset="0"/>
                <a:cs typeface="Times New Roman" panose="02020603050405020304" pitchFamily="18" charset="0"/>
              </a:rPr>
              <a:t>2.2. </a:t>
            </a:r>
            <a:r>
              <a:rPr lang="en-US" err="1" smtClean="0">
                <a:latin typeface="Times New Roman" panose="02020603050405020304" pitchFamily="18" charset="0"/>
                <a:cs typeface="Times New Roman" panose="02020603050405020304" pitchFamily="18" charset="0"/>
              </a:rPr>
              <a:t>Sơ</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đồ</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phân</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cấp</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chức</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năng</a:t>
            </a:r>
            <a:endParaRPr lang="en-US">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smtClean="0"/>
              <a:t>NHÓM 03 – ĐỀ TÀI QUẢN LÍ THÔNG TIN QUẦY THUỐC CỦA MỘT BỆNH VIỆN</a:t>
            </a:r>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6</a:t>
            </a:fld>
            <a:endParaRPr lang="en-US"/>
          </a:p>
        </p:txBody>
      </p:sp>
      <p:sp>
        <p:nvSpPr>
          <p:cNvPr id="3" name="Content Placeholder 2"/>
          <p:cNvSpPr>
            <a:spLocks noGrp="1"/>
          </p:cNvSpPr>
          <p:nvPr>
            <p:ph idx="1"/>
          </p:nvPr>
        </p:nvSpPr>
        <p:spPr>
          <a:xfrm>
            <a:off x="142001" y="1182804"/>
            <a:ext cx="11809208" cy="5089980"/>
          </a:xfrm>
        </p:spPr>
        <p:txBody>
          <a:bodyPr/>
          <a:lstStyle/>
          <a:p>
            <a:endParaRPr lang="en-US"/>
          </a:p>
        </p:txBody>
      </p:sp>
      <p:pic>
        <p:nvPicPr>
          <p:cNvPr id="7" name="Picture 6"/>
          <p:cNvPicPr>
            <a:picLocks noChangeAspect="1"/>
          </p:cNvPicPr>
          <p:nvPr/>
        </p:nvPicPr>
        <p:blipFill>
          <a:blip r:embed="rId2"/>
          <a:stretch>
            <a:fillRect/>
          </a:stretch>
        </p:blipFill>
        <p:spPr>
          <a:xfrm>
            <a:off x="142001" y="1182804"/>
            <a:ext cx="9883148" cy="5089980"/>
          </a:xfrm>
          <a:prstGeom prst="rect">
            <a:avLst/>
          </a:prstGeom>
        </p:spPr>
      </p:pic>
    </p:spTree>
    <p:extLst>
      <p:ext uri="{BB962C8B-B14F-4D97-AF65-F5344CB8AC3E}">
        <p14:creationId xmlns:p14="http://schemas.microsoft.com/office/powerpoint/2010/main" val="207107830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anose="02020603050405020304" pitchFamily="18" charset="0"/>
                <a:cs typeface="Times New Roman" panose="02020603050405020304" pitchFamily="18" charset="0"/>
              </a:rPr>
              <a:t>3. </a:t>
            </a:r>
            <a:r>
              <a:rPr lang="en-US" err="1" smtClean="0">
                <a:latin typeface="Times New Roman" panose="02020603050405020304" pitchFamily="18" charset="0"/>
                <a:cs typeface="Times New Roman" panose="02020603050405020304" pitchFamily="18" charset="0"/>
              </a:rPr>
              <a:t>Phân</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tích</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800" b="1" smtClean="0">
                <a:latin typeface="Times New Roman" panose="02020603050405020304" pitchFamily="18" charset="0"/>
                <a:cs typeface="Times New Roman" panose="02020603050405020304" pitchFamily="18" charset="0"/>
              </a:rPr>
              <a:t>3.1</a:t>
            </a:r>
            <a:r>
              <a:rPr lang="en-US" sz="2800" b="1">
                <a:latin typeface="Times New Roman" panose="02020603050405020304" pitchFamily="18" charset="0"/>
                <a:cs typeface="Times New Roman" panose="02020603050405020304" pitchFamily="18" charset="0"/>
              </a:rPr>
              <a:t>. </a:t>
            </a:r>
            <a:r>
              <a:rPr lang="en-US" sz="2800" b="1" err="1" smtClean="0">
                <a:latin typeface="Times New Roman" panose="02020603050405020304" pitchFamily="18" charset="0"/>
                <a:cs typeface="Times New Roman" panose="02020603050405020304" pitchFamily="18" charset="0"/>
              </a:rPr>
              <a:t>Mô</a:t>
            </a:r>
            <a:r>
              <a:rPr lang="en-US" sz="2800" b="1" smtClean="0">
                <a:latin typeface="Times New Roman" panose="02020603050405020304" pitchFamily="18" charset="0"/>
                <a:cs typeface="Times New Roman" panose="02020603050405020304" pitchFamily="18" charset="0"/>
              </a:rPr>
              <a:t> </a:t>
            </a:r>
            <a:r>
              <a:rPr lang="en-US" sz="2800" b="1" err="1" smtClean="0">
                <a:latin typeface="Times New Roman" panose="02020603050405020304" pitchFamily="18" charset="0"/>
                <a:cs typeface="Times New Roman" panose="02020603050405020304" pitchFamily="18" charset="0"/>
              </a:rPr>
              <a:t>hình</a:t>
            </a:r>
            <a:r>
              <a:rPr lang="en-US" sz="2800" b="1" smtClean="0">
                <a:latin typeface="Times New Roman" panose="02020603050405020304" pitchFamily="18" charset="0"/>
                <a:cs typeface="Times New Roman" panose="02020603050405020304" pitchFamily="18" charset="0"/>
              </a:rPr>
              <a:t> </a:t>
            </a:r>
            <a:r>
              <a:rPr lang="en-US" sz="2800" b="1" err="1" smtClean="0">
                <a:latin typeface="Times New Roman" panose="02020603050405020304" pitchFamily="18" charset="0"/>
                <a:cs typeface="Times New Roman" panose="02020603050405020304" pitchFamily="18" charset="0"/>
              </a:rPr>
              <a:t>hóa</a:t>
            </a:r>
            <a:r>
              <a:rPr lang="en-US" sz="2800" b="1" smtClean="0">
                <a:latin typeface="Times New Roman" panose="02020603050405020304" pitchFamily="18" charset="0"/>
                <a:cs typeface="Times New Roman" panose="02020603050405020304" pitchFamily="18" charset="0"/>
              </a:rPr>
              <a:t> </a:t>
            </a:r>
            <a:r>
              <a:rPr lang="en-US" sz="2800" b="1" err="1" smtClean="0">
                <a:latin typeface="Times New Roman" panose="02020603050405020304" pitchFamily="18" charset="0"/>
                <a:cs typeface="Times New Roman" panose="02020603050405020304" pitchFamily="18" charset="0"/>
              </a:rPr>
              <a:t>yêu</a:t>
            </a:r>
            <a:r>
              <a:rPr lang="en-US" sz="2800" b="1" smtClean="0">
                <a:latin typeface="Times New Roman" panose="02020603050405020304" pitchFamily="18" charset="0"/>
                <a:cs typeface="Times New Roman" panose="02020603050405020304" pitchFamily="18" charset="0"/>
              </a:rPr>
              <a:t> </a:t>
            </a:r>
            <a:r>
              <a:rPr lang="en-US" sz="2800" b="1" err="1" smtClean="0">
                <a:latin typeface="Times New Roman" panose="02020603050405020304" pitchFamily="18" charset="0"/>
                <a:cs typeface="Times New Roman" panose="02020603050405020304" pitchFamily="18" charset="0"/>
              </a:rPr>
              <a:t>cầu</a:t>
            </a:r>
            <a:r>
              <a:rPr lang="en-US" sz="2800" b="1" smtClean="0">
                <a:latin typeface="Times New Roman" panose="02020603050405020304" pitchFamily="18" charset="0"/>
                <a:cs typeface="Times New Roman" panose="02020603050405020304" pitchFamily="18" charset="0"/>
              </a:rPr>
              <a:t> </a:t>
            </a:r>
            <a:r>
              <a:rPr lang="en-US" sz="2800" b="1" err="1" smtClean="0">
                <a:latin typeface="Times New Roman" panose="02020603050405020304" pitchFamily="18" charset="0"/>
                <a:cs typeface="Times New Roman" panose="02020603050405020304" pitchFamily="18" charset="0"/>
              </a:rPr>
              <a:t>với</a:t>
            </a:r>
            <a:r>
              <a:rPr lang="en-US" sz="2800" b="1" smtClean="0">
                <a:latin typeface="Times New Roman" panose="02020603050405020304" pitchFamily="18" charset="0"/>
                <a:cs typeface="Times New Roman" panose="02020603050405020304" pitchFamily="18" charset="0"/>
              </a:rPr>
              <a:t> Use case diagram (</a:t>
            </a:r>
            <a:r>
              <a:rPr lang="en-US" sz="2800" b="1" err="1" smtClean="0">
                <a:latin typeface="Times New Roman" panose="02020603050405020304" pitchFamily="18" charset="0"/>
                <a:cs typeface="Times New Roman" panose="02020603050405020304" pitchFamily="18" charset="0"/>
              </a:rPr>
              <a:t>biểu</a:t>
            </a:r>
            <a:r>
              <a:rPr lang="en-US" sz="2800" b="1" smtClean="0">
                <a:latin typeface="Times New Roman" panose="02020603050405020304" pitchFamily="18" charset="0"/>
                <a:cs typeface="Times New Roman" panose="02020603050405020304" pitchFamily="18" charset="0"/>
              </a:rPr>
              <a:t> </a:t>
            </a:r>
            <a:r>
              <a:rPr lang="en-US" sz="2800" b="1" err="1" smtClean="0">
                <a:latin typeface="Times New Roman" panose="02020603050405020304" pitchFamily="18" charset="0"/>
                <a:cs typeface="Times New Roman" panose="02020603050405020304" pitchFamily="18" charset="0"/>
              </a:rPr>
              <a:t>đồ</a:t>
            </a:r>
            <a:r>
              <a:rPr lang="en-US" sz="2800" b="1" smtClean="0">
                <a:latin typeface="Times New Roman" panose="02020603050405020304" pitchFamily="18" charset="0"/>
                <a:cs typeface="Times New Roman" panose="02020603050405020304" pitchFamily="18" charset="0"/>
              </a:rPr>
              <a:t> </a:t>
            </a:r>
            <a:r>
              <a:rPr lang="en-US" sz="2800" b="1" err="1" smtClean="0">
                <a:latin typeface="Times New Roman" panose="02020603050405020304" pitchFamily="18" charset="0"/>
                <a:cs typeface="Times New Roman" panose="02020603050405020304" pitchFamily="18" charset="0"/>
              </a:rPr>
              <a:t>hoạt</a:t>
            </a:r>
            <a:r>
              <a:rPr lang="en-US" sz="2800" b="1" smtClean="0">
                <a:latin typeface="Times New Roman" panose="02020603050405020304" pitchFamily="18" charset="0"/>
                <a:cs typeface="Times New Roman" panose="02020603050405020304" pitchFamily="18" charset="0"/>
              </a:rPr>
              <a:t> </a:t>
            </a:r>
            <a:r>
              <a:rPr lang="en-US" sz="2800" b="1" err="1" smtClean="0">
                <a:latin typeface="Times New Roman" panose="02020603050405020304" pitchFamily="18" charset="0"/>
                <a:cs typeface="Times New Roman" panose="02020603050405020304" pitchFamily="18" charset="0"/>
              </a:rPr>
              <a:t>động</a:t>
            </a:r>
            <a:r>
              <a:rPr lang="en-US" sz="2800" b="1" smtClean="0">
                <a:latin typeface="Times New Roman" panose="02020603050405020304" pitchFamily="18" charset="0"/>
                <a:cs typeface="Times New Roman" panose="02020603050405020304" pitchFamily="18" charset="0"/>
              </a:rPr>
              <a:t> </a:t>
            </a:r>
            <a:r>
              <a:rPr lang="en-US" sz="2800" b="1" err="1" smtClean="0">
                <a:latin typeface="Times New Roman" panose="02020603050405020304" pitchFamily="18" charset="0"/>
                <a:cs typeface="Times New Roman" panose="02020603050405020304" pitchFamily="18" charset="0"/>
              </a:rPr>
              <a:t>tổng</a:t>
            </a:r>
            <a:r>
              <a:rPr lang="en-US" sz="2800" b="1" smtClean="0">
                <a:latin typeface="Times New Roman" panose="02020603050405020304" pitchFamily="18" charset="0"/>
                <a:cs typeface="Times New Roman" panose="02020603050405020304" pitchFamily="18" charset="0"/>
              </a:rPr>
              <a:t> </a:t>
            </a:r>
            <a:r>
              <a:rPr lang="en-US" sz="2800" b="1" err="1" smtClean="0">
                <a:latin typeface="Times New Roman" panose="02020603050405020304" pitchFamily="18" charset="0"/>
                <a:cs typeface="Times New Roman" panose="02020603050405020304" pitchFamily="18" charset="0"/>
              </a:rPr>
              <a:t>quát</a:t>
            </a:r>
            <a:r>
              <a:rPr lang="en-US" sz="2800" b="1" smtClean="0">
                <a:latin typeface="Times New Roman" panose="02020603050405020304" pitchFamily="18" charset="0"/>
                <a:cs typeface="Times New Roman" panose="02020603050405020304" pitchFamily="18" charset="0"/>
              </a:rPr>
              <a:t>)</a:t>
            </a:r>
            <a:endParaRPr lang="en-US" sz="2800" b="1">
              <a:latin typeface="Times New Roman" panose="02020603050405020304" pitchFamily="18" charset="0"/>
              <a:cs typeface="Times New Roman" panose="02020603050405020304" pitchFamily="18" charset="0"/>
            </a:endParaRPr>
          </a:p>
          <a:p>
            <a:r>
              <a:rPr lang="en-US" sz="2800" b="1" smtClean="0">
                <a:latin typeface="Times New Roman" panose="02020603050405020304" pitchFamily="18" charset="0"/>
                <a:cs typeface="Times New Roman" panose="02020603050405020304" pitchFamily="18" charset="0"/>
              </a:rPr>
              <a:t>3.2</a:t>
            </a:r>
            <a:r>
              <a:rPr lang="en-US" sz="2800" b="1">
                <a:latin typeface="Times New Roman" panose="02020603050405020304" pitchFamily="18" charset="0"/>
                <a:cs typeface="Times New Roman" panose="02020603050405020304" pitchFamily="18" charset="0"/>
              </a:rPr>
              <a:t>. </a:t>
            </a:r>
            <a:r>
              <a:rPr lang="en-US" sz="2800" b="1" err="1" smtClean="0">
                <a:latin typeface="Times New Roman" panose="02020603050405020304" pitchFamily="18" charset="0"/>
                <a:cs typeface="Times New Roman" panose="02020603050405020304" pitchFamily="18" charset="0"/>
              </a:rPr>
              <a:t>Đặc</a:t>
            </a:r>
            <a:r>
              <a:rPr lang="en-US" sz="2800" b="1" smtClean="0">
                <a:latin typeface="Times New Roman" panose="02020603050405020304" pitchFamily="18" charset="0"/>
                <a:cs typeface="Times New Roman" panose="02020603050405020304" pitchFamily="18" charset="0"/>
              </a:rPr>
              <a:t> </a:t>
            </a:r>
            <a:r>
              <a:rPr lang="en-US" sz="2800" b="1" err="1" smtClean="0">
                <a:latin typeface="Times New Roman" panose="02020603050405020304" pitchFamily="18" charset="0"/>
                <a:cs typeface="Times New Roman" panose="02020603050405020304" pitchFamily="18" charset="0"/>
              </a:rPr>
              <a:t>tả</a:t>
            </a:r>
            <a:r>
              <a:rPr lang="en-US" sz="2800" b="1" smtClean="0">
                <a:latin typeface="Times New Roman" panose="02020603050405020304" pitchFamily="18" charset="0"/>
                <a:cs typeface="Times New Roman" panose="02020603050405020304" pitchFamily="18" charset="0"/>
              </a:rPr>
              <a:t> Use case </a:t>
            </a:r>
            <a:r>
              <a:rPr lang="en-US" sz="2800" b="1" err="1" smtClean="0">
                <a:latin typeface="Times New Roman" panose="02020603050405020304" pitchFamily="18" charset="0"/>
                <a:cs typeface="Times New Roman" panose="02020603050405020304" pitchFamily="18" charset="0"/>
              </a:rPr>
              <a:t>chính</a:t>
            </a:r>
            <a:r>
              <a:rPr lang="en-US" sz="2800" b="1" smtClean="0">
                <a:latin typeface="Times New Roman" panose="02020603050405020304" pitchFamily="18" charset="0"/>
                <a:cs typeface="Times New Roman" panose="02020603050405020304" pitchFamily="18" charset="0"/>
              </a:rPr>
              <a:t> </a:t>
            </a:r>
            <a:r>
              <a:rPr lang="en-US" sz="2800" b="1" err="1" smtClean="0">
                <a:latin typeface="Times New Roman" panose="02020603050405020304" pitchFamily="18" charset="0"/>
                <a:cs typeface="Times New Roman" panose="02020603050405020304" pitchFamily="18" charset="0"/>
              </a:rPr>
              <a:t>trong</a:t>
            </a:r>
            <a:r>
              <a:rPr lang="en-US" sz="2800" b="1" smtClean="0">
                <a:latin typeface="Times New Roman" panose="02020603050405020304" pitchFamily="18" charset="0"/>
                <a:cs typeface="Times New Roman" panose="02020603050405020304" pitchFamily="18" charset="0"/>
              </a:rPr>
              <a:t> </a:t>
            </a:r>
            <a:r>
              <a:rPr lang="en-US" sz="2800" b="1" err="1" smtClean="0">
                <a:latin typeface="Times New Roman" panose="02020603050405020304" pitchFamily="18" charset="0"/>
                <a:cs typeface="Times New Roman" panose="02020603050405020304" pitchFamily="18" charset="0"/>
              </a:rPr>
              <a:t>ứng</a:t>
            </a:r>
            <a:r>
              <a:rPr lang="en-US" sz="2800" b="1" smtClean="0">
                <a:latin typeface="Times New Roman" panose="02020603050405020304" pitchFamily="18" charset="0"/>
                <a:cs typeface="Times New Roman" panose="02020603050405020304" pitchFamily="18" charset="0"/>
              </a:rPr>
              <a:t> </a:t>
            </a:r>
            <a:r>
              <a:rPr lang="en-US" sz="2800" b="1" err="1" smtClean="0">
                <a:latin typeface="Times New Roman" panose="02020603050405020304" pitchFamily="18" charset="0"/>
                <a:cs typeface="Times New Roman" panose="02020603050405020304" pitchFamily="18" charset="0"/>
              </a:rPr>
              <a:t>dụng</a:t>
            </a:r>
            <a:r>
              <a:rPr lang="en-US" sz="2800" b="1" smtClean="0">
                <a:latin typeface="Times New Roman" panose="02020603050405020304" pitchFamily="18" charset="0"/>
                <a:cs typeface="Times New Roman" panose="02020603050405020304" pitchFamily="18" charset="0"/>
              </a:rPr>
              <a:t> – Sơ đồ hoạt động</a:t>
            </a:r>
            <a:endParaRPr lang="en-US" sz="2800" b="1">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NHÓM 03 – ĐỀ TÀI QUẢN LÍ THÔNG TIN QUẦY THUỐC CỦA MỘT BỆNH VIỆN</a:t>
            </a:r>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7</a:t>
            </a:fld>
            <a:endParaRPr lang="en-US"/>
          </a:p>
        </p:txBody>
      </p:sp>
    </p:spTree>
    <p:extLst>
      <p:ext uri="{BB962C8B-B14F-4D97-AF65-F5344CB8AC3E}">
        <p14:creationId xmlns:p14="http://schemas.microsoft.com/office/powerpoint/2010/main" val="292888778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latin typeface="Times New Roman" panose="02020603050405020304" pitchFamily="18" charset="0"/>
                <a:cs typeface="Times New Roman" panose="02020603050405020304" pitchFamily="18" charset="0"/>
              </a:rPr>
              <a:t>3.1. </a:t>
            </a:r>
            <a:r>
              <a:rPr lang="en-US" err="1" smtClean="0">
                <a:latin typeface="Times New Roman" panose="02020603050405020304" pitchFamily="18" charset="0"/>
                <a:cs typeface="Times New Roman" panose="02020603050405020304" pitchFamily="18" charset="0"/>
              </a:rPr>
              <a:t>Mô</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hình</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hóa</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yêu</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cầu</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với</a:t>
            </a:r>
            <a:r>
              <a:rPr lang="en-US" smtClean="0">
                <a:latin typeface="Times New Roman" panose="02020603050405020304" pitchFamily="18" charset="0"/>
                <a:cs typeface="Times New Roman" panose="02020603050405020304" pitchFamily="18" charset="0"/>
              </a:rPr>
              <a:t> Use case diagram</a:t>
            </a:r>
            <a:endParaRPr lang="en-US">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smtClean="0"/>
              <a:t>NHÓM 03 – ĐỀ TÀI QUẢN LÍ THÔNG TIN QUẦY THUỐC CỦA MỘT BỆNH VIỆN</a:t>
            </a:r>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8</a:t>
            </a:fld>
            <a:endParaRPr lang="en-US"/>
          </a:p>
        </p:txBody>
      </p:sp>
      <p:pic>
        <p:nvPicPr>
          <p:cNvPr id="4" name="Content Placeholder 3"/>
          <p:cNvPicPr>
            <a:picLocks noGrp="1" noChangeAspect="1"/>
          </p:cNvPicPr>
          <p:nvPr>
            <p:ph idx="1"/>
          </p:nvPr>
        </p:nvPicPr>
        <p:blipFill>
          <a:blip r:embed="rId2"/>
          <a:stretch>
            <a:fillRect/>
          </a:stretch>
        </p:blipFill>
        <p:spPr>
          <a:xfrm>
            <a:off x="3425588" y="0"/>
            <a:ext cx="6668745" cy="69785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8098363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latin typeface="Times New Roman" panose="02020603050405020304" pitchFamily="18" charset="0"/>
                <a:cs typeface="Times New Roman" panose="02020603050405020304" pitchFamily="18" charset="0"/>
              </a:rPr>
              <a:t>3.2. </a:t>
            </a:r>
            <a:r>
              <a:rPr lang="en-US" err="1" smtClean="0">
                <a:latin typeface="Times New Roman" panose="02020603050405020304" pitchFamily="18" charset="0"/>
                <a:cs typeface="Times New Roman" panose="02020603050405020304" pitchFamily="18" charset="0"/>
              </a:rPr>
              <a:t>Đặc</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tả</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một</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số</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tình</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huống</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chính</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trong</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ứng</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dụng</a:t>
            </a:r>
            <a:r>
              <a:rPr lang="en-US" smtClean="0">
                <a:latin typeface="Times New Roman" panose="02020603050405020304" pitchFamily="18" charset="0"/>
                <a:cs typeface="Times New Roman" panose="02020603050405020304" pitchFamily="18" charset="0"/>
              </a:rPr>
              <a:t> – Activity diagram</a:t>
            </a:r>
            <a:endParaRPr lang="en-US">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p:txBody>
          <a:bodyPr>
            <a:normAutofit/>
          </a:bodyPr>
          <a:lstStyle/>
          <a:p>
            <a:pPr marL="342900" indent="-342900">
              <a:buFontTx/>
              <a:buChar char="-"/>
            </a:pPr>
            <a:r>
              <a:rPr lang="en-US" sz="2800" err="1" smtClean="0">
                <a:latin typeface="Times New Roman" panose="02020603050405020304" pitchFamily="18" charset="0"/>
                <a:cs typeface="Times New Roman" panose="02020603050405020304" pitchFamily="18" charset="0"/>
              </a:rPr>
              <a:t>Tình</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huống</a:t>
            </a:r>
            <a:r>
              <a:rPr lang="en-US" sz="2800" smtClean="0">
                <a:latin typeface="Times New Roman" panose="02020603050405020304" pitchFamily="18" charset="0"/>
                <a:cs typeface="Times New Roman" panose="02020603050405020304" pitchFamily="18" charset="0"/>
              </a:rPr>
              <a:t> (use case) </a:t>
            </a:r>
            <a:r>
              <a:rPr lang="en-US" sz="2800" err="1" smtClean="0">
                <a:latin typeface="Times New Roman" panose="02020603050405020304" pitchFamily="18" charset="0"/>
                <a:cs typeface="Times New Roman" panose="02020603050405020304" pitchFamily="18" charset="0"/>
              </a:rPr>
              <a:t>bán</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thuốc</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có</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kê</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đơn</a:t>
            </a:r>
            <a:endParaRPr lang="en-US" sz="2800" smtClean="0">
              <a:latin typeface="Times New Roman" panose="02020603050405020304" pitchFamily="18" charset="0"/>
              <a:cs typeface="Times New Roman" panose="02020603050405020304" pitchFamily="18" charset="0"/>
            </a:endParaRPr>
          </a:p>
          <a:p>
            <a:pPr marL="342900" indent="-342900">
              <a:buFontTx/>
              <a:buChar char="-"/>
            </a:pPr>
            <a:r>
              <a:rPr lang="en-US" sz="2800" err="1" smtClean="0">
                <a:latin typeface="Times New Roman" panose="02020603050405020304" pitchFamily="18" charset="0"/>
                <a:cs typeface="Times New Roman" panose="02020603050405020304" pitchFamily="18" charset="0"/>
              </a:rPr>
              <a:t>Tình</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huống</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bán</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thuốc</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không</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kê</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đơn</a:t>
            </a:r>
            <a:endParaRPr lang="en-US" sz="2800" smtClean="0">
              <a:latin typeface="Times New Roman" panose="02020603050405020304" pitchFamily="18" charset="0"/>
              <a:cs typeface="Times New Roman" panose="02020603050405020304" pitchFamily="18" charset="0"/>
            </a:endParaRPr>
          </a:p>
          <a:p>
            <a:pPr marL="342900" indent="-342900">
              <a:buFontTx/>
              <a:buChar char="-"/>
            </a:pPr>
            <a:r>
              <a:rPr lang="en-US" sz="2800" err="1" smtClean="0">
                <a:latin typeface="Times New Roman" panose="02020603050405020304" pitchFamily="18" charset="0"/>
                <a:cs typeface="Times New Roman" panose="02020603050405020304" pitchFamily="18" charset="0"/>
              </a:rPr>
              <a:t>Tình</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huống</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kê</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đơn</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thuốc</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của</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bác</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sĩ</a:t>
            </a:r>
            <a:endParaRPr lang="en-US" sz="2800">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11"/>
          </p:nvPr>
        </p:nvSpPr>
        <p:spPr/>
        <p:txBody>
          <a:bodyPr/>
          <a:lstStyle/>
          <a:p>
            <a:r>
              <a:rPr lang="en-US" smtClean="0"/>
              <a:t>NHÓM 03 – ĐỀ TÀI QUẢN LÍ THÔNG TIN QUẦY THUỐC CỦA MỘT BỆNH VIỆN</a:t>
            </a:r>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9</a:t>
            </a:fld>
            <a:endParaRPr lang="en-US"/>
          </a:p>
        </p:txBody>
      </p:sp>
    </p:spTree>
    <p:extLst>
      <p:ext uri="{BB962C8B-B14F-4D97-AF65-F5344CB8AC3E}">
        <p14:creationId xmlns:p14="http://schemas.microsoft.com/office/powerpoint/2010/main" val="403276415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84ACB6"/>
      </a:dk2>
      <a:lt2>
        <a:srgbClr val="EBE9DD"/>
      </a:lt2>
      <a:accent1>
        <a:srgbClr val="6F8183"/>
      </a:accent1>
      <a:accent2>
        <a:srgbClr val="967E96"/>
      </a:accent2>
      <a:accent3>
        <a:srgbClr val="CCC893"/>
      </a:accent3>
      <a:accent4>
        <a:srgbClr val="A54D74"/>
      </a:accent4>
      <a:accent5>
        <a:srgbClr val="949C6B"/>
      </a:accent5>
      <a:accent6>
        <a:srgbClr val="766A50"/>
      </a:accent6>
      <a:hlink>
        <a:srgbClr val="CC6600"/>
      </a:hlink>
      <a:folHlink>
        <a:srgbClr val="777777"/>
      </a:folHlink>
    </a:clrScheme>
    <a:fontScheme name="Wood Type">
      <a:majorFont>
        <a:latin typeface="Century Gothic" panose="020B0502020202020204"/>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man Old Style" panose="02050604050505020204"/>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8E89CD47-BF55-4DDE-B823-2283AA7E76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TM04033927[[fn=Main Event]]</Template>
  <TotalTime>526</TotalTime>
  <Words>1222</Words>
  <Application>Microsoft Office PowerPoint</Application>
  <PresentationFormat>Widescreen</PresentationFormat>
  <Paragraphs>132</Paragraphs>
  <Slides>25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Bookman Old Style</vt:lpstr>
      <vt:lpstr>Calibri</vt:lpstr>
      <vt:lpstr>Century Gothic</vt:lpstr>
      <vt:lpstr>Times New Roman</vt:lpstr>
      <vt:lpstr>Wingdings</vt:lpstr>
      <vt:lpstr>Wood Type</vt:lpstr>
      <vt:lpstr>Báo cáo đề tài PHÁT TRIỂN ỨNG DỤNG</vt:lpstr>
      <vt:lpstr>Nội dung trình bày</vt:lpstr>
      <vt:lpstr>1.Giới thiệu</vt:lpstr>
      <vt:lpstr>2. Yêu cầu ứng dụng</vt:lpstr>
      <vt:lpstr>2.1. Yêu cầu về hệ thống</vt:lpstr>
      <vt:lpstr>2.2. Sơ đồ phân cấp chức năng</vt:lpstr>
      <vt:lpstr>3. Phân tích</vt:lpstr>
      <vt:lpstr>3.1. Mô hình hóa yêu cầu với Use case diagram</vt:lpstr>
      <vt:lpstr>3.2. Đặc tả một số tình huống chính trong ứng dụng – Activity diagram</vt:lpstr>
      <vt:lpstr>Use case bán thuốc có kê đơn</vt:lpstr>
      <vt:lpstr>Use case bán thuốc không kê đơn</vt:lpstr>
      <vt:lpstr>Use case kê đơn thuốc</vt:lpstr>
      <vt:lpstr>4. Thiết kế</vt:lpstr>
      <vt:lpstr>4.1. Thiết kế mô hình lớp</vt:lpstr>
      <vt:lpstr>4.1. Thiết kế mô hình lớp (tt)</vt:lpstr>
      <vt:lpstr>4.2. Thiết kế cơ sở dữ liệu</vt:lpstr>
      <vt:lpstr>4.3. Phân luồng màn hình ứng dụng</vt:lpstr>
      <vt:lpstr>4.4. Kiểm thử hệ thống</vt:lpstr>
      <vt:lpstr>5. Hiện thực - Demo</vt:lpstr>
      <vt:lpstr>5. Hiện thực – Demo (tt)</vt:lpstr>
      <vt:lpstr>5. Hiện thực – Demo (tt)</vt:lpstr>
      <vt:lpstr>5. Hiện thực – Demo (tt)</vt:lpstr>
      <vt:lpstr>5. Hiện thực – Demo (tt)</vt:lpstr>
      <vt:lpstr>6. Nhận xét – Hạn chế</vt:lpstr>
      <vt:lpstr>Cảm ơn Thầy cô và các bạn đã theo dõi!</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đề tài PHÁT TRIỂN ỨNG DỤNG</dc:title>
  <dc:creator>Windows User</dc:creator>
  <cp:lastModifiedBy>Windows User</cp:lastModifiedBy>
  <cp:revision>84</cp:revision>
  <dcterms:created xsi:type="dcterms:W3CDTF">2018-10-19T13:28:26Z</dcterms:created>
  <dcterms:modified xsi:type="dcterms:W3CDTF">2018-10-24T15:50:55Z</dcterms:modified>
</cp:coreProperties>
</file>