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7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2" r:id="rId10"/>
    <p:sldId id="272" r:id="rId11"/>
    <p:sldId id="276" r:id="rId12"/>
    <p:sldId id="263" r:id="rId13"/>
    <p:sldId id="268" r:id="rId14"/>
    <p:sldId id="273" r:id="rId15"/>
    <p:sldId id="304" r:id="rId16"/>
    <p:sldId id="305" r:id="rId17"/>
    <p:sldId id="270" r:id="rId18"/>
    <p:sldId id="274" r:id="rId19"/>
    <p:sldId id="271" r:id="rId20"/>
    <p:sldId id="277" r:id="rId21"/>
    <p:sldId id="279" r:id="rId22"/>
    <p:sldId id="280" r:id="rId23"/>
    <p:sldId id="281" r:id="rId24"/>
    <p:sldId id="282" r:id="rId25"/>
    <p:sldId id="286" r:id="rId26"/>
    <p:sldId id="287" r:id="rId27"/>
    <p:sldId id="283" r:id="rId28"/>
    <p:sldId id="289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300" r:id="rId37"/>
    <p:sldId id="296" r:id="rId38"/>
    <p:sldId id="297" r:id="rId39"/>
    <p:sldId id="307" r:id="rId40"/>
    <p:sldId id="302" r:id="rId41"/>
    <p:sldId id="309" r:id="rId42"/>
    <p:sldId id="310" r:id="rId43"/>
    <p:sldId id="313" r:id="rId44"/>
    <p:sldId id="301" r:id="rId45"/>
    <p:sldId id="312" r:id="rId46"/>
    <p:sldId id="314" r:id="rId47"/>
    <p:sldId id="315" r:id="rId48"/>
    <p:sldId id="311" r:id="rId49"/>
    <p:sldId id="303" r:id="rId50"/>
    <p:sldId id="26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5768-B93A-48D2-A75B-6DB00AA377A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B78C9-D1D5-4375-914E-E00F01CC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78C9-D1D5-4375-914E-E00F01CC9B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78C9-D1D5-4375-914E-E00F01CC9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78C9-D1D5-4375-914E-E00F01CC9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78C9-D1D5-4375-914E-E00F01CC9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1AC-A22B-4171-9E9C-4186BFCD087F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21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29A8-BB07-45DE-AE7B-1E984DA38BB5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A7A5-BFB3-42D1-BA8F-E90EC9BB112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7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2396-EFB6-4B81-A547-1391E8FA72E5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4E9A-60C0-4ED0-B40C-561082F39FE5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C0C4-33F0-43FB-B196-546178FE129C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845-376E-40EB-BEDD-F5335459BD25}" type="datetime1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ABBC-EDC3-4F51-A278-C185987E80C3}" type="datetime1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98D-2EF7-495A-BE28-7C20CAAE93F1}" type="datetime1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12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4B59-84B7-4E2E-A16D-04D6A30882C3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A8FF-62A0-4D95-B24E-8F2A7C16B0BA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673F-4E68-44C6-9E40-F6B8AF7CFDC1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toidicodedao.com/2017/08/17/lam-the-nao-de-tro-thanh-web-developer-phan-1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ocheatsheet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oidicodedao.com/2020/12/01/cau-truc-du-lieu-co-ban-p1-big-o-do-phuc-tap/" TargetMode="External"/><Relationship Id="rId2" Type="http://schemas.openxmlformats.org/officeDocument/2006/relationships/hyperlink" Target="https://www.bigocheatshee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noi.info/wiki/algo/data-structures/hash-table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ce_complexity" TargetMode="External"/><Relationship Id="rId2" Type="http://schemas.openxmlformats.org/officeDocument/2006/relationships/hyperlink" Target="https://en.wikipedia.org/wiki/Time_complexi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3514" y="1122363"/>
            <a:ext cx="8814486" cy="2387600"/>
          </a:xfrm>
        </p:spPr>
        <p:txBody>
          <a:bodyPr/>
          <a:lstStyle/>
          <a:p>
            <a:pPr algn="r"/>
            <a:r>
              <a:rPr lang="en-US" b="1" smtClean="0">
                <a:solidFill>
                  <a:srgbClr val="00B0F0"/>
                </a:solidFill>
              </a:rPr>
              <a:t>Data structures &amp; Algorithms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51622"/>
            <a:ext cx="9144000" cy="80936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mtClean="0"/>
              <a:t>Tạ Anh Tú</a:t>
            </a:r>
          </a:p>
          <a:p>
            <a:pPr algn="r"/>
            <a:r>
              <a:rPr lang="en-US" smtClean="0"/>
              <a:t>12/2020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4" y="4039564"/>
            <a:ext cx="3288529" cy="22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1.2.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trữ 1 danh sách nhiều phần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tử.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thuật toán cơ bản như tìm kiếm, sắp xếp đều sử dụng trên array cả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1.2.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901"/>
            <a:ext cx="10515600" cy="41703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3D9CA9"/>
                </a:solidFill>
                <a:latin typeface="Consolas" panose="020B0609020204030204" pitchFamily="49" charset="0"/>
              </a:rPr>
              <a:t>stdio.h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3D9CA9"/>
                </a:solidFill>
                <a:latin typeface="Consolas" panose="020B0609020204030204" pitchFamily="49" charset="0"/>
              </a:rPr>
              <a:t>conio.h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D12BA"/>
                </a:solidFill>
                <a:latin typeface="Consolas" panose="020B0609020204030204" pitchFamily="49" charset="0"/>
              </a:rPr>
              <a:t>main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() {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one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[]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{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ptr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rows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>
                <a:solidFill>
                  <a:srgbClr val="555555"/>
                </a:solidFill>
                <a:latin typeface="Consolas" panose="020B0609020204030204" pitchFamily="49" charset="0"/>
              </a:rPr>
              <a:t>  </a:t>
            </a:r>
            <a:r>
              <a:rPr lang="en-US" err="1" smtClean="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ptr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one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"Address Contents</a:t>
            </a:r>
            <a:r>
              <a:rPr lang="en-US">
                <a:solidFill>
                  <a:srgbClr val="D37612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rows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37612"/>
                </a:solidFill>
                <a:latin typeface="Consolas" panose="020B0609020204030204" pitchFamily="49" charset="0"/>
              </a:rPr>
              <a:t>%8u%5d\n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ptr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ptr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37612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getch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93850"/>
            <a:ext cx="105156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: in</a:t>
            </a:r>
            <a:r>
              <a:rPr lang="en-US"/>
              <a:t> </a:t>
            </a:r>
            <a:r>
              <a:rPr lang="en-US" err="1"/>
              <a:t>địa</a:t>
            </a:r>
            <a:r>
              <a:rPr lang="en-US"/>
              <a:t> </a:t>
            </a:r>
            <a:r>
              <a:rPr lang="en-US" err="1"/>
              <a:t>chỉ</a:t>
            </a:r>
            <a:r>
              <a:rPr lang="en-US"/>
              <a:t> </a:t>
            </a:r>
            <a:r>
              <a:rPr lang="en-US" err="1"/>
              <a:t>của</a:t>
            </a:r>
            <a:r>
              <a:rPr lang="en-US"/>
              <a:t> </a:t>
            </a:r>
            <a:r>
              <a:rPr lang="en-US" err="1"/>
              <a:t>mảng</a:t>
            </a:r>
            <a:r>
              <a:rPr lang="en-US"/>
              <a:t> </a:t>
            </a:r>
            <a:r>
              <a:rPr lang="en-US" err="1"/>
              <a:t>một</a:t>
            </a:r>
            <a:r>
              <a:rPr lang="en-US"/>
              <a:t> </a:t>
            </a:r>
            <a:r>
              <a:rPr lang="en-US" err="1"/>
              <a:t>chiều</a:t>
            </a:r>
            <a:r>
              <a:rPr lang="en-US"/>
              <a:t> </a:t>
            </a:r>
            <a:r>
              <a:rPr lang="en-US" err="1"/>
              <a:t>nhờ</a:t>
            </a:r>
            <a:r>
              <a:rPr lang="en-US"/>
              <a:t> </a:t>
            </a:r>
            <a:r>
              <a:rPr lang="en-US" err="1"/>
              <a:t>dùng</a:t>
            </a:r>
            <a:r>
              <a:rPr lang="en-US"/>
              <a:t> con </a:t>
            </a:r>
            <a:r>
              <a:rPr lang="en-US" err="1" smtClean="0"/>
              <a:t>trỏ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49" y="2578100"/>
            <a:ext cx="3838429" cy="294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1.3. Linked List (</a:t>
            </a:r>
            <a:r>
              <a:rPr lang="en-US" err="1" smtClean="0">
                <a:solidFill>
                  <a:srgbClr val="00B0F0"/>
                </a:solidFill>
              </a:rPr>
              <a:t>danh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sách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liên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kết</a:t>
            </a:r>
            <a:r>
              <a:rPr lang="en-US" smtClean="0">
                <a:solidFill>
                  <a:srgbClr val="00B0F0"/>
                </a:solidFill>
              </a:rPr>
              <a:t>)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Nhược điểm của array là thêm phần tử mới khá lâu. Do vậy, người ta sáng tạo ra Linked List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Mỗi phần tử trong Linked List sẽ có 1 con trỏ, trỏ tới phần tử phía sau nó, khi muốn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thêm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phần tử ta chỉ việc cho phần tử cuối (tail) trỏ tới phần tử mới là được, khi muốn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xoá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cũng vậy. Do vậy độ phức tạp chỉ là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Bù lại, việc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truy cập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sẽ tốn thời gian hơn. Do ta không biết phần tử thử (n) nằm ở đâu, ta phải duyệt qua n phần tử để tìm phần tử đó, time complexity là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1.3. Linked List (</a:t>
            </a:r>
            <a:r>
              <a:rPr lang="en-US" err="1" smtClean="0">
                <a:solidFill>
                  <a:srgbClr val="00B0F0"/>
                </a:solidFill>
              </a:rPr>
              <a:t>danh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sách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liên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kết</a:t>
            </a:r>
            <a:r>
              <a:rPr lang="en-US" smtClean="0">
                <a:solidFill>
                  <a:srgbClr val="00B0F0"/>
                </a:solidFill>
              </a:rPr>
              <a:t>)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DSLK </a:t>
            </a:r>
            <a:r>
              <a:rPr lang="en-US" err="1" smtClean="0"/>
              <a:t>đơn</a:t>
            </a:r>
            <a:r>
              <a:rPr lang="en-US" smtClean="0"/>
              <a:t>: </a:t>
            </a:r>
            <a:r>
              <a:rPr lang="en-US" err="1" smtClean="0"/>
              <a:t>mỗi</a:t>
            </a:r>
            <a:r>
              <a:rPr lang="en-US" smtClean="0"/>
              <a:t> 1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1 con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tới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tiếp</a:t>
            </a:r>
            <a:r>
              <a:rPr lang="en-US" smtClean="0"/>
              <a:t> </a:t>
            </a:r>
            <a:r>
              <a:rPr lang="en-US" err="1" smtClean="0"/>
              <a:t>theo</a:t>
            </a:r>
            <a:endParaRPr lang="en-US" smtClean="0"/>
          </a:p>
          <a:p>
            <a:pPr lvl="1"/>
            <a:r>
              <a:rPr lang="en-US"/>
              <a:t>DSLK </a:t>
            </a:r>
            <a:r>
              <a:rPr lang="en-US" err="1" smtClean="0"/>
              <a:t>đơn</a:t>
            </a:r>
            <a:r>
              <a:rPr lang="en-US" smtClean="0"/>
              <a:t> </a:t>
            </a:r>
            <a:r>
              <a:rPr lang="en-US" err="1" smtClean="0"/>
              <a:t>nối</a:t>
            </a:r>
            <a:r>
              <a:rPr lang="en-US" smtClean="0"/>
              <a:t> </a:t>
            </a:r>
            <a:r>
              <a:rPr lang="en-US" err="1" smtClean="0"/>
              <a:t>vòng</a:t>
            </a:r>
            <a:r>
              <a:rPr lang="en-US" smtClean="0"/>
              <a:t>: </a:t>
            </a:r>
            <a:r>
              <a:rPr lang="en-US" err="1" smtClean="0"/>
              <a:t>giống</a:t>
            </a:r>
            <a:r>
              <a:rPr lang="en-US" smtClean="0"/>
              <a:t> DSLK </a:t>
            </a:r>
            <a:r>
              <a:rPr lang="en-US" err="1" smtClean="0"/>
              <a:t>đơn</a:t>
            </a:r>
            <a:r>
              <a:rPr lang="en-US" smtClean="0"/>
              <a:t>, </a:t>
            </a:r>
            <a:r>
              <a:rPr lang="en-US" err="1" smtClean="0"/>
              <a:t>nhưng</a:t>
            </a:r>
            <a:r>
              <a:rPr lang="en-US" smtClean="0"/>
              <a:t> con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cuối</a:t>
            </a:r>
            <a:r>
              <a:rPr lang="en-US" smtClean="0"/>
              <a:t>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(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tiên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DSLK </a:t>
            </a:r>
            <a:r>
              <a:rPr lang="en-US" err="1" smtClean="0"/>
              <a:t>đôi</a:t>
            </a:r>
            <a:r>
              <a:rPr lang="en-US" smtClean="0"/>
              <a:t>: </a:t>
            </a:r>
            <a:r>
              <a:rPr lang="en-US" err="1"/>
              <a:t>mỗi</a:t>
            </a:r>
            <a:r>
              <a:rPr lang="en-US"/>
              <a:t> 1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 smtClean="0"/>
              <a:t>có</a:t>
            </a:r>
            <a:r>
              <a:rPr lang="en-US" smtClean="0"/>
              <a:t> 2 con </a:t>
            </a:r>
            <a:r>
              <a:rPr lang="en-US" err="1" smtClean="0"/>
              <a:t>trỏ</a:t>
            </a:r>
            <a:r>
              <a:rPr lang="en-US"/>
              <a:t>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tới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tiếp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trước</a:t>
            </a:r>
            <a:endParaRPr lang="en-US"/>
          </a:p>
          <a:p>
            <a:pPr lvl="1"/>
            <a:r>
              <a:rPr lang="en-US"/>
              <a:t>DSLK </a:t>
            </a:r>
            <a:r>
              <a:rPr lang="en-US" err="1"/>
              <a:t>đôi</a:t>
            </a:r>
            <a:r>
              <a:rPr lang="en-US"/>
              <a:t> </a:t>
            </a:r>
            <a:r>
              <a:rPr lang="en-US" err="1" smtClean="0"/>
              <a:t>nối</a:t>
            </a:r>
            <a:r>
              <a:rPr lang="en-US" smtClean="0"/>
              <a:t> </a:t>
            </a:r>
            <a:r>
              <a:rPr lang="en-US" err="1" smtClean="0"/>
              <a:t>vòng</a:t>
            </a:r>
            <a:r>
              <a:rPr lang="en-US" smtClean="0"/>
              <a:t>: </a:t>
            </a:r>
            <a:r>
              <a:rPr lang="en-US" err="1"/>
              <a:t>giống</a:t>
            </a:r>
            <a:r>
              <a:rPr lang="en-US"/>
              <a:t> DSLK </a:t>
            </a:r>
            <a:r>
              <a:rPr lang="en-US" err="1"/>
              <a:t>đôi</a:t>
            </a:r>
            <a:r>
              <a:rPr lang="en-US" smtClean="0"/>
              <a:t>, </a:t>
            </a:r>
            <a:r>
              <a:rPr lang="en-US" err="1"/>
              <a:t>nhưng</a:t>
            </a:r>
            <a:r>
              <a:rPr lang="en-US"/>
              <a:t>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(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smtClean="0"/>
              <a:t>tiên)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16" y="4567013"/>
            <a:ext cx="723048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1.3. Linked List (</a:t>
            </a:r>
            <a:r>
              <a:rPr lang="en-US" err="1">
                <a:solidFill>
                  <a:srgbClr val="00B0F0"/>
                </a:solidFill>
              </a:rPr>
              <a:t>danh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sách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liên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kết</a:t>
            </a:r>
            <a:r>
              <a:rPr lang="en-US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Ứng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dùng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lưu trữ một danh sách có số lượng phần tử không cố định (dynamic), cần thêm và xoá phần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tử.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Nếu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biết trước số lượng phần tử là cố định, không cần xoá thì cứ dùng array sẽ nhanh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/>
              <a:t>Ví dụ implement Linked </a:t>
            </a:r>
            <a:r>
              <a:rPr lang="en-US"/>
              <a:t>List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1.3. Linked List (danh sách liên kết)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48"/>
            <a:ext cx="10515600" cy="4762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Insert:</a:t>
            </a:r>
          </a:p>
          <a:p>
            <a:pPr marL="0" indent="0">
              <a:buNone/>
            </a:pPr>
            <a:r>
              <a:rPr lang="en-US" smtClean="0">
                <a:solidFill>
                  <a:srgbClr val="D10771"/>
                </a:solidFill>
                <a:latin typeface="Consolas" panose="020B0609020204030204" pitchFamily="49" charset="0"/>
              </a:rPr>
              <a:t>  Node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964BB4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data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43C47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head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!=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position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3" y="1593848"/>
            <a:ext cx="5674217" cy="18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1.3. Linked List (danh sách liên kết)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48"/>
            <a:ext cx="10515600" cy="476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Delete: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D43C47"/>
                </a:solidFill>
                <a:latin typeface="Consolas" panose="020B0609020204030204" pitchFamily="49" charset="0"/>
              </a:rPr>
              <a:t>NULL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head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!=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E04528"/>
                </a:solidFill>
                <a:latin typeface="Consolas" panose="020B0609020204030204" pitchFamily="49" charset="0"/>
              </a:rPr>
              <a:t>position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 smtClean="0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 sz="18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4D4D4D"/>
                </a:solidFill>
                <a:latin typeface="Consolas" panose="020B0609020204030204" pitchFamily="49" charset="0"/>
              </a:rPr>
              <a:t>delete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10" y="1593848"/>
            <a:ext cx="5751490" cy="18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1.4. Stack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Stack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là cấu trúc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để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lưu trữ và lấy dữ liệu theo thứ tự vào sau, ra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rước (</a:t>
            </a:r>
            <a:r>
              <a:rPr lang="en-US" i="1"/>
              <a:t>Last In First </a:t>
            </a:r>
            <a:r>
              <a:rPr lang="en-US" i="1" smtClean="0"/>
              <a:t>Out: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LIFO)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O(1)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Hai thao tác cơ bản: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Push: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thêm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phần tử vào stack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Pop: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lấy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phần tử ra khỏi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25" y="3971925"/>
            <a:ext cx="5369975" cy="22050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Undo/Redo,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Go Back/Go Next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duyệt</a:t>
            </a:r>
            <a:endParaRPr lang="en-US"/>
          </a:p>
          <a:p>
            <a:pPr lvl="1"/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ngắt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Kiểm tra xem 1 chuỗi có đóng mở ngoặc ({[]}) hợp lý hay khôn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Đảo ngược chuỗi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Function call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Implement các thuật toán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DFS, Backtracking (tìm đường đi, vét cạn)</a:t>
            </a:r>
          </a:p>
          <a:p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1.4. Stack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299"/>
            <a:ext cx="4419600" cy="39036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 smtClean="0">
                <a:solidFill>
                  <a:srgbClr val="0078DE"/>
                </a:solidFill>
                <a:latin typeface="Consolas" panose="020B0609020204030204" pitchFamily="49" charset="0"/>
              </a:rPr>
              <a:t>myStack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[10000];</a:t>
            </a:r>
            <a:endParaRPr lang="en-US" smtClean="0">
              <a:solidFill>
                <a:srgbClr val="D1077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D10771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 smtClean="0">
                <a:solidFill>
                  <a:srgbClr val="8D12BA"/>
                </a:solidFill>
                <a:latin typeface="Consolas" panose="020B0609020204030204" pitchFamily="49" charset="0"/>
              </a:rPr>
              <a:t>initStack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top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isStackEmpty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top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==-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D12BA"/>
                </a:solidFill>
                <a:latin typeface="Consolas" panose="020B0609020204030204" pitchFamily="49" charset="0"/>
              </a:rPr>
              <a:t>push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top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myStack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[top]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data;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7800" y="2273299"/>
            <a:ext cx="6096000" cy="390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err="1" smtClean="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pop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8D12BA"/>
                </a:solidFill>
                <a:latin typeface="Consolas" panose="020B0609020204030204" pitchFamily="49" charset="0"/>
              </a:rPr>
              <a:t>isStackEmpty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800" err="1">
                <a:solidFill>
                  <a:srgbClr val="8D12BA"/>
                </a:solidFill>
                <a:latin typeface="Consolas" panose="020B0609020204030204" pitchFamily="49" charset="0"/>
              </a:rPr>
              <a:t>printf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3D9CA9"/>
                </a:solidFill>
                <a:latin typeface="Consolas" panose="020B0609020204030204" pitchFamily="49" charset="0"/>
              </a:rPr>
              <a:t>"Stack is empty, can't pop!</a:t>
            </a:r>
            <a:r>
              <a:rPr lang="en-US" sz="1800">
                <a:solidFill>
                  <a:srgbClr val="D37612"/>
                </a:solidFill>
                <a:latin typeface="Consolas" panose="020B0609020204030204" pitchFamily="49" charset="0"/>
              </a:rPr>
              <a:t>\n</a:t>
            </a:r>
            <a:r>
              <a:rPr lang="en-US" sz="1800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temp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 err="1">
                <a:solidFill>
                  <a:srgbClr val="0078DE"/>
                </a:solidFill>
                <a:latin typeface="Consolas" panose="020B0609020204030204" pitchFamily="49" charset="0"/>
              </a:rPr>
              <a:t>myStack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[top];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top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--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temp;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50"/>
            <a:ext cx="105156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implement stack dùng array: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Content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137597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Data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phức</a:t>
            </a:r>
            <a:r>
              <a:rPr lang="en-US" smtClean="0"/>
              <a:t> </a:t>
            </a:r>
            <a:r>
              <a:rPr lang="en-US" err="1" smtClean="0"/>
              <a:t>tạp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/>
              <a:t>toán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Array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Linked List</a:t>
            </a:r>
            <a:endParaRPr lang="en-US" smtClean="0"/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Queue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Hash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Graph</a:t>
            </a:r>
            <a:endParaRPr lang="en-US" smtClean="0"/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Heap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So sánh các CTDL cơ bản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75796" y="1825625"/>
            <a:ext cx="53780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2400" smtClean="0"/>
              <a:t>Algorithms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smtClean="0"/>
              <a:t>Các thuật toán tìm kiếm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smtClean="0"/>
              <a:t>Các thuật toán sắp xếp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smtClean="0"/>
              <a:t>BFS, DFS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smtClean="0"/>
              <a:t>Backtrack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4693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Stack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hậu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Biểu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thức trung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(Infix)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: toán tử hai ngôi đứng giữa hai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hạng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, toán tử một ngôi đứng trước toán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hạng.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VD: a * (b – c)/d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Biểu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thức hậu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(Postfix): 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oán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tử đứng sau toán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hạng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 VD: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–*d/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Cách tính: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uyệt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biểu thức hậu tố (chỉ gồm toán hạng 2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ngôi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ngoặc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Gặp toán hạng: đẩy vào stack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Gặp toán tử 1 ngôi: lấy ra 1 toán hạng trong stack, áp dụng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tử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lên toán hạng và đẩy kết quả trở lại stack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Gặp toán tử 2 ngôi: lấy 2 toán hạng ở đỉnh stack theo thứ tự,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dụng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toán tử lên 2 toán hạng đó, kết quả lại đẩy vào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Kết thúc, đưa ra kết quả là giá trị ở đỉnh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VD1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Trung tố : (4.5 * 1.2) + 5.0 + (6.0 * 1.5)</a:t>
            </a:r>
          </a:p>
          <a:p>
            <a:pPr lvl="1"/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sang h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ậu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tố : 4.5 1.2 * 5.0 + 6.0 1.5 * +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25" y="3372361"/>
            <a:ext cx="5527675" cy="28046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VD2: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10" y="2062956"/>
            <a:ext cx="6441780" cy="38766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stack </a:t>
            </a:r>
            <a:r>
              <a:rPr lang="en-US" err="1" smtClean="0"/>
              <a:t>chuyển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dạng</a:t>
            </a:r>
            <a:r>
              <a:rPr lang="en-US" smtClean="0"/>
              <a:t>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tố</a:t>
            </a:r>
            <a:r>
              <a:rPr lang="en-US" smtClean="0"/>
              <a:t> sang </a:t>
            </a:r>
            <a:r>
              <a:rPr lang="en-US" err="1" smtClean="0"/>
              <a:t>hậu</a:t>
            </a:r>
            <a:r>
              <a:rPr lang="en-US" smtClean="0"/>
              <a:t> </a:t>
            </a:r>
            <a:r>
              <a:rPr lang="en-US" err="1" smtClean="0"/>
              <a:t>tố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500313"/>
            <a:ext cx="10477500" cy="36766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1.5. Queue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cấu trúc để lưu trữ và lấy dữ liệu theo thứ tự vào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ra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rước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(First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 First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Out: FIFO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O(1)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Hai thao tác cơ bản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enQueue() : thêm một phần tử mới vào queue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deQueue() : lấy một phần tử khỏi queue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70" y="4438996"/>
            <a:ext cx="6266830" cy="17379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1.5.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priority queue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Hàng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đợi ưu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có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những tính chất giống như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hưng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có điểm khác đó là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thứ tự các phần tử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phụ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thuộc vào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ộ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ưu tiên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của phần tử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đó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(queue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bình thường thì tuân theo tính chất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Phần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tử với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độ ưu tiên cao nhất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sẽ được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xếp lên đầu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hàng đợi và phần tử với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độ ưu tiên thấp nhất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sẽ được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chuyển xuống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cuối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Do v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ậy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chèn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một phần tử vào cuối hàng đợi ưu tiên,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có thể được chuyển lên đầu tiên nếu độ ưu tiên của nó là cao nhất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double-ended queue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deque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): hang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đợi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queue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bớt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2 đầu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circular queue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hang đợi vòng: cải tiến của queue bình thường bằng cách tái sử dụng vị trí của các phần tử đã bị xóa khỏi queue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1.5.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priority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g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iả sử có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một mảng với 5 phần tử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4,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7,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3}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chèn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các phần tử này vào một hàng đợi ưu tiên theo giá trị lớn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nhất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215" y="2876783"/>
            <a:ext cx="4122112" cy="33001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1.5. Queue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Trong hệ điều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hành: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Hàng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đợi xử lý sự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Quản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lý tiến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Tổ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chức bộ đệm bàn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phím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Xử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lý các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Khử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đệ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vết quá trình tìm kiếm, quay lui, vét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cạn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BFS…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messsage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cho phép các thành phần trong 1 hệ thống trao đổi thông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tin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với nhau (ActiveMQ, RabbitMQ, kafka…)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1.5.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Ví dụ về gửi email: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Nếu muốn gửi email cho nhiều người, thì ta sẽ nhét tất cả người nhận vào Queue, sau đó sẽ có 1 service khác thực hiện việc đọc email address đó và lần lượt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gửi.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Ví dụ về gửi log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như bên hệ thống A muốn gửi log liên tục sang hệ thống B để B xử lý (bóc tách data, lưu vào database), thì B sẽ tạo 1 Queue để A gửi vào đó, sau đó B sẽ lấy data lần lượt để handle. Chứ A ko thể gửi data trực tiếp cho B được vì như vậy sẽ quá tải, B sẽ ko handle kịp</a:t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=&gt; Mục đích chính của Queue là giảm tải cho hệ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1.5.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299"/>
            <a:ext cx="4419600" cy="390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myQueue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10000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initQueue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enQueue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E04528"/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myQueue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E04528"/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 sz="1800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7800" y="2273299"/>
            <a:ext cx="6096000" cy="390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deQueue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temp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myQueue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temp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bool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isQueueEmpty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&amp;&amp;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 sz="1800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50"/>
            <a:ext cx="105156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implement queue dùng array: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</a:t>
            </a:r>
            <a:r>
              <a:rPr lang="en-US" err="1">
                <a:solidFill>
                  <a:srgbClr val="00B0F0"/>
                </a:solidFill>
              </a:rPr>
              <a:t>Độ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phức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tạp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của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thuật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smtClean="0">
                <a:solidFill>
                  <a:srgbClr val="00B0F0"/>
                </a:solidFill>
              </a:rPr>
              <a:t>toán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Độ phức tạp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trong trường hợp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tồi nhất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(worst‐case complexity):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Là số lượng bước lớn nhất thuật toán cần thực hiện với bất cứ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đầu vào kích thước n nào.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Ký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O(n)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mtClean="0">
              <a:latin typeface="Ubuntu" panose="020B0504030602030204" pitchFamily="34" charset="0"/>
              <a:cs typeface="Calibri" panose="020F0502020204030204" pitchFamily="34" charset="0"/>
            </a:endParaRPr>
          </a:p>
          <a:p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Độ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phức tạp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trong trường hợp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tốt nhất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(best‐case complexity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số lượng bước nhỏ nhất thuật toán cần thực hiện với bất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cứ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đầu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vào kích thước n nào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Ký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1" smtClean="0"/>
              <a:t>Ω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(n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Độ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phức tạp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trong trường hợp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trung bình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average‐case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): Là số lượng bước trung bình thuật toán cần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hiện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trên tất cả các trường hợp đầu vào kích thước 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Ký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l-GR" b="1" smtClean="0"/>
              <a:t>Θ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(n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>
              <a:latin typeface="Ubuntu" panose="020B0504030602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1.6. Hash Table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ảng băm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là một cấu trúc dữ liệu sử dụng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hàm băm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để ánh xạ từ giá trị xác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đến giá trị tương ứng. Do đó, bảng băm là một mảng kết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hợp.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Hàm băm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hash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được sử dụng để chuyển đổi từ khóa thành chỉ số trong mảng lưu trữ các giá trị tìm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Tốc độ truy cập: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O(1). </a:t>
            </a:r>
            <a:r>
              <a:rPr lang="en-US"/>
              <a:t>Dù hashtable có 1000 hay 1 triệu phần tử thì </a:t>
            </a:r>
            <a:r>
              <a:rPr lang="en-US" b="1"/>
              <a:t>hàm băm cũng chỉ chạy 1 lần</a:t>
            </a:r>
            <a:r>
              <a:rPr lang="en-US"/>
              <a:t>, khi đã có index thì thời gian truy cập chỉ là O(1</a:t>
            </a:r>
            <a:r>
              <a:rPr lang="en-US" smtClean="0"/>
              <a:t>).</a:t>
            </a:r>
            <a:endParaRPr lang="en-US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Cách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1 phần tử vào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hash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function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tính toán giá trị hash từ key, dữ liệu sau đó được lưu vào buckets (hoặc slots) với index là giá trị hash đó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95580" cy="435133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VD: ta cần lưu số </a:t>
            </a:r>
            <a:r>
              <a:rPr lang="en-US"/>
              <a:t>điện thoại</a:t>
            </a:r>
            <a:r>
              <a:rPr lang="en-US" smtClean="0"/>
              <a:t> sđt của 3 người</a:t>
            </a:r>
            <a:endParaRPr lang="en-US"/>
          </a:p>
          <a:p>
            <a:pPr lvl="1"/>
            <a:r>
              <a:rPr lang="en-US"/>
              <a:t>John Smith: 521-1234</a:t>
            </a:r>
          </a:p>
          <a:p>
            <a:pPr lvl="1"/>
            <a:r>
              <a:rPr lang="en-US"/>
              <a:t>Lisa Smith: 521-8976</a:t>
            </a:r>
          </a:p>
          <a:p>
            <a:pPr lvl="1"/>
            <a:r>
              <a:rPr lang="en-US" smtClean="0"/>
              <a:t>Sandra Dee: 521-9655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Giá trị Hash của 3 người này lần lượt là: 1, 2 và 14.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Sau khi tính được giá trị Hash của 3 người, ta lưu vào các bucket tương ứng là 1, 2 và 14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780" y="2820473"/>
            <a:ext cx="4620019" cy="33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2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Load factor (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hệ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được định nghĩa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= n / k. Trong đó: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 = số phần tử trong hashtable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k = kích thước của bucket</a:t>
            </a:r>
            <a:endParaRPr lang="en-US" smtClean="0"/>
          </a:p>
          <a:p>
            <a:r>
              <a:rPr lang="en-US" smtClean="0"/>
              <a:t>Hash collision: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Trường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hợp một hash bucket chứa nhiều hơn một giá trị ta gọi đó là 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Hash collision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 (va chạm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Xảy ra khi nhiều key khác nhau sau khi qua hàm hash thu được index giống nhau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7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Cách xử lý va chạm:</a:t>
            </a:r>
          </a:p>
          <a:p>
            <a:pPr lvl="1"/>
            <a:r>
              <a:rPr lang="en-US"/>
              <a:t>Separate </a:t>
            </a:r>
            <a:r>
              <a:rPr lang="en-US" smtClean="0"/>
              <a:t>chaining</a:t>
            </a:r>
          </a:p>
          <a:p>
            <a:pPr lvl="1"/>
            <a:r>
              <a:rPr lang="en-US" smtClean="0"/>
              <a:t>Open addressing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5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0723" cy="4351338"/>
          </a:xfrm>
        </p:spPr>
        <p:txBody>
          <a:bodyPr/>
          <a:lstStyle/>
          <a:p>
            <a:r>
              <a:rPr lang="en-US"/>
              <a:t>Separate chaining: cài đặt các danh sách liên kết ở các </a:t>
            </a:r>
            <a:r>
              <a:rPr lang="en-US" smtClean="0"/>
              <a:t>bucket</a:t>
            </a:r>
          </a:p>
          <a:p>
            <a:r>
              <a:rPr lang="en-US" smtClean="0"/>
              <a:t>VD bên: </a:t>
            </a:r>
            <a:r>
              <a:rPr lang="en-US"/>
              <a:t>John Smith và Sandra Dee cùng có giá trị hàm hash là 152, nên ở bucket 152, ta có 1 danh sách liên kết chứa 2 phần tử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23" y="1825625"/>
            <a:ext cx="5104877" cy="31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79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17901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Open </a:t>
            </a:r>
            <a:r>
              <a:rPr lang="en-US" smtClean="0"/>
              <a:t>addressing: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xảy ra Hash collision, ta lưu vào một vị trí tiếp theo trong bảng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băm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Xét VD bên: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John Smith và Sandra Dee đều có giá trị Hash là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152.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Do đã l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John Smith vào bucket 152,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nên phải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Sandra Dee vào bucket 153.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Ted Baker có giá trị Hash là 153, nhưng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bucket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153 đã lưu thông tin của Sandra Dee, nên ta phải lưu giá trị của Ted Baker vào bucket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154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01" y="1825625"/>
            <a:ext cx="5197699" cy="40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0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17901" cy="4351338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Xét VD bên: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tìm kiếm 1 phần tử, ta phải kiểm tra tất cả các bucket bắt đầu từ bucket của giá trị Hash, đến khi bucket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trống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VD: 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ìm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Ted Baker thì phải tìm bucket 152, 153,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154.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Nếu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ta tìm 1 người khác có giá trị Hash là 152, thì phải tìm cả bucket 152, 153, 154 và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155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 C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hỉ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bucket 155 trống, ta mới chắc chắn người đó không có trong Hash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01" y="1825625"/>
            <a:ext cx="5197699" cy="40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6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ể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cài đặt </a:t>
            </a:r>
            <a:r>
              <a:rPr lang="en-US"/>
              <a:t>Open addressing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Load factor phải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/>
              <a:t/>
            </a:r>
            <a:br>
              <a:rPr lang="vi-VN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Ứng dụng: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Do độ phức tạp của insert/access/delete là O(1), HashTable được sử dụng rất nhiều khi ta cần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optimize tốc độ truy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ột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số key-value cache server cũng được design dựa theo cấu trúc dữ liệu này: đưa vào 1 key, cache server sẽ trả lại dữ liệu đã được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Các ngôn ngữ phổ biến như Java, C# đều có class Hashtable (hoặc tên khác là HashMap, Dictionary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thì gần đây mới có Map, trước toàn phải dùng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vi-VN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299"/>
            <a:ext cx="10515600" cy="3903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unsigned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8D12BA"/>
                </a:solidFill>
                <a:latin typeface="Consolas" panose="020B0609020204030204" pitchFamily="49" charset="0"/>
              </a:rPr>
              <a:t>myHash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char</a:t>
            </a:r>
            <a:r>
              <a:rPr lang="en-US" sz="1600">
                <a:solidFill>
                  <a:srgbClr val="3396CC"/>
                </a:solidFill>
                <a:latin typeface="Consolas" panose="020B0609020204030204" pitchFamily="49" charset="0"/>
              </a:rPr>
              <a:t>*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E04528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unsigned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5381</a:t>
            </a:r>
            <a:r>
              <a:rPr lang="en-US" sz="1600" smtClean="0">
                <a:solidFill>
                  <a:srgbClr val="474747"/>
                </a:solidFill>
                <a:latin typeface="Consolas" panose="020B0609020204030204" pitchFamily="49" charset="0"/>
              </a:rPr>
              <a:t>;  // 1 số nguyên tố</a:t>
            </a:r>
            <a:endParaRPr lang="en-US" sz="16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c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E04528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!=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c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E04528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3D9CA9"/>
                </a:solidFill>
                <a:latin typeface="Consolas" panose="020B0609020204030204" pitchFamily="49" charset="0"/>
              </a:rPr>
              <a:t>'a'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((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c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%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8D12BA"/>
                </a:solidFill>
                <a:latin typeface="Consolas" panose="020B0609020204030204" pitchFamily="49" charset="0"/>
              </a:rPr>
              <a:t>HASH_TABLE_SIZE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50"/>
            <a:ext cx="105156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</a:t>
            </a:r>
            <a:r>
              <a:rPr lang="en-US" smtClean="0"/>
              <a:t>hàm hash: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</a:t>
            </a:r>
            <a:r>
              <a:rPr lang="en-US" err="1">
                <a:solidFill>
                  <a:srgbClr val="00B0F0"/>
                </a:solidFill>
              </a:rPr>
              <a:t>Độ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phức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tạp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của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thuật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toán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8626" y="1690688"/>
            <a:ext cx="6228264" cy="4677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431" y="2137893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Chú</a:t>
            </a:r>
            <a:r>
              <a:rPr lang="en-US" smtClean="0"/>
              <a:t> ý: log(n) = log</a:t>
            </a:r>
            <a:r>
              <a:rPr lang="en-US" baseline="-25000" smtClean="0"/>
              <a:t>2</a:t>
            </a:r>
            <a:r>
              <a:rPr lang="en-US"/>
              <a:t> </a:t>
            </a:r>
            <a:r>
              <a:rPr lang="en-US" i="1"/>
              <a:t>n</a:t>
            </a:r>
            <a:r>
              <a:rPr lang="en-US"/>
              <a:t> 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1.7. 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Set là một tập hợp chức nhiều phần tử không theo thứ tự, mà mỗi phần tử trong đó không được trùng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Ứng dụng: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trữ các IP/các trang web đã truy cập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307" y="3948970"/>
            <a:ext cx="6176493" cy="22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87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1.8.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Một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đồ thị là một tập hợp gồm nhiều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điểm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(V - vertical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), các điểm này nối với nhau bằng các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cạnh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(E - edge).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31" y="2922427"/>
            <a:ext cx="5029737" cy="32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5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1.8.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Ứng dụng trong lập trình web: hiện tại chưa thấy dùng nhiều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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Một số bài toán: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Tìm đường đi ngắn nhất từ điểm A tới B (ứng dụng bản đồ, truyền gói tin)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Tìm bạn bè chung, người quen trên mạng xã hội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Tìm quan hệ giữa các trang web để đánh giá độ tin cậy (Thuật toán PageRank của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Duyệt đồ thị: BFS, DFS</a:t>
            </a:r>
            <a:endParaRPr lang="en-US" smtClean="0"/>
          </a:p>
          <a:p>
            <a:pPr fontAlgn="base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1.9.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24825" cy="4351338"/>
          </a:xfrm>
        </p:spPr>
        <p:txBody>
          <a:bodyPr/>
          <a:lstStyle/>
          <a:p>
            <a:pPr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Tree (Cây) cũng là một dạng đồ thị: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cây sẽ có 1 node gốc (root).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Mỗi node sẽ có 1 hoặc nhiều node con.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Những node nào không có node con được gọi là leaf note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cây sẽ bao gồm nhiều cây con (subtree). Mỗi cây con sẽ gồm 1 node gốc và các node con của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Cây là đồ thị ko có tru trình (tức là ko tồn tại 1 vòng đi qua 2 node)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463" y="3631842"/>
            <a:ext cx="2586338" cy="25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13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1.9.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72375" cy="4351338"/>
          </a:xfrm>
        </p:spPr>
        <p:txBody>
          <a:bodyPr>
            <a:noAutofit/>
          </a:bodyPr>
          <a:lstStyle/>
          <a:p>
            <a:pPr fontAlgn="base"/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Tree có 2 biến thể phổ biến và được dùng nhiều nhất:</a:t>
            </a:r>
          </a:p>
          <a:p>
            <a:pPr lvl="1" fontAlgn="base"/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Binary Tree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: Mỗi node sẽ có tối đa 2 con, lần lượt gọi tên là node trái và node phải</a:t>
            </a:r>
          </a:p>
          <a:p>
            <a:pPr lvl="1" fontAlgn="base"/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Binary </a:t>
            </a:r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Search </a:t>
            </a:r>
            <a:r>
              <a:rPr lang="vi-VN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 (BST)</a:t>
            </a:r>
            <a:r>
              <a:rPr lang="vi-VN" sz="200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Biến thể của Binary Tree. Các phần tử trong </a:t>
            </a:r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subtree bên trái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 phải </a:t>
            </a:r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nhỏ hơn node giữa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bên phải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 phải </a:t>
            </a:r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lớn hơn node giữa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. Mỗi cây con của cây phải là Binary Search Tree</a:t>
            </a:r>
          </a:p>
          <a:p>
            <a:r>
              <a:rPr lang="en-US" sz="2400" b="1"/>
              <a:t>Cây nhị phân cân bằng (balanced binary tree): </a:t>
            </a:r>
            <a:r>
              <a:rPr lang="en-US" sz="2400"/>
              <a:t>là cây nhị </a:t>
            </a:r>
            <a:r>
              <a:rPr lang="en-US" sz="2400"/>
              <a:t>phân </a:t>
            </a:r>
            <a:r>
              <a:rPr lang="en-US" sz="2400" smtClean="0"/>
              <a:t>thỏa</a:t>
            </a:r>
            <a:r>
              <a:rPr lang="en-US" sz="2400"/>
              <a:t> </a:t>
            </a:r>
            <a:r>
              <a:rPr lang="en-US" sz="2400" smtClean="0"/>
              <a:t>mãn: với </a:t>
            </a:r>
            <a:r>
              <a:rPr lang="en-US" sz="2400"/>
              <a:t>mọi nút thì chênh </a:t>
            </a:r>
            <a:r>
              <a:rPr lang="en-US" sz="2400"/>
              <a:t>lệch </a:t>
            </a:r>
            <a:r>
              <a:rPr lang="en-US" sz="2400" smtClean="0"/>
              <a:t>chiều cao </a:t>
            </a:r>
            <a:r>
              <a:rPr lang="en-US" sz="2400"/>
              <a:t>của cây con trái và </a:t>
            </a:r>
            <a:r>
              <a:rPr lang="en-US" sz="2400"/>
              <a:t>cây </a:t>
            </a:r>
            <a:r>
              <a:rPr lang="en-US" sz="2400" smtClean="0"/>
              <a:t>con phải </a:t>
            </a:r>
            <a:r>
              <a:rPr lang="en-US" sz="2400"/>
              <a:t>không </a:t>
            </a:r>
            <a:r>
              <a:rPr lang="en-US" sz="2400"/>
              <a:t>quá </a:t>
            </a:r>
            <a:r>
              <a:rPr lang="en-US" sz="2400" smtClean="0"/>
              <a:t>1</a:t>
            </a:r>
          </a:p>
          <a:p>
            <a:r>
              <a:rPr lang="en-US" sz="2400" smtClean="0"/>
              <a:t>Implement BST thì tốt nhất nên đưa về cây BST cân bằng, nếu ko việc tìm kiếm sẽ ko tối ưu</a:t>
            </a:r>
          </a:p>
          <a:p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VD BST cân bằng: AVL tree, Red-black tree…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3281363"/>
            <a:ext cx="2943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52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1.9.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Độ phức tạp khi insert, search trên </a:t>
            </a:r>
            <a:r>
              <a:rPr lang="en-US" b="1" smtClean="0"/>
              <a:t>BST</a:t>
            </a:r>
            <a:r>
              <a:rPr lang="en-US" smtClean="0"/>
              <a:t> đều là </a:t>
            </a:r>
            <a:r>
              <a:rPr lang="en-US" b="1" smtClean="0"/>
              <a:t>O(logn)</a:t>
            </a:r>
          </a:p>
          <a:p>
            <a:r>
              <a:rPr lang="en-US" smtClean="0"/>
              <a:t>Ứng dụng: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Cây </a:t>
            </a:r>
            <a:r>
              <a:rPr lang="vi-VN" u="sng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DOM của HTML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 cũng là 1 tree, với 1 node cha và nhiều node con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Sử dụng </a:t>
            </a:r>
            <a:r>
              <a:rPr lang="vi-VN" i="1">
                <a:latin typeface="Calibri" panose="020F0502020204030204" pitchFamily="34" charset="0"/>
                <a:cs typeface="Calibri" panose="020F0502020204030204" pitchFamily="34" charset="0"/>
              </a:rPr>
              <a:t>binary search tree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 để lưu trữ dữ liệu, tìm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kiếm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(Xem phần sau)</a:t>
            </a: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Implement heap để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thực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hiện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hàng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đợi ưu tiên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9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1.10.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79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1.11. So sánh các CTDL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4" y="1690688"/>
            <a:ext cx="10003992" cy="3538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5156" y="5607920"/>
            <a:ext cx="417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Nguồn: </a:t>
            </a:r>
            <a:r>
              <a:rPr lang="en-US">
                <a:hlinkClick r:id="rId3"/>
              </a:rPr>
              <a:t>https://</a:t>
            </a:r>
            <a:r>
              <a:rPr lang="en-US">
                <a:hlinkClick r:id="rId3"/>
              </a:rPr>
              <a:t>www.bigocheatsheet.com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9556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2.1. Các thuật toán </a:t>
            </a:r>
            <a:r>
              <a:rPr lang="en-US">
                <a:solidFill>
                  <a:srgbClr val="00B0F0"/>
                </a:solidFill>
              </a:rPr>
              <a:t>tìm </a:t>
            </a:r>
            <a:r>
              <a:rPr lang="en-US" smtClean="0">
                <a:solidFill>
                  <a:srgbClr val="00B0F0"/>
                </a:solidFill>
              </a:rPr>
              <a:t>kiếm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8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</a:t>
            </a:r>
            <a:r>
              <a:rPr lang="en-US" err="1">
                <a:solidFill>
                  <a:srgbClr val="00B0F0"/>
                </a:solidFill>
              </a:rPr>
              <a:t>Độ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phức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tạp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của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thuật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toán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9523" y="1568047"/>
            <a:ext cx="649295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4111" y="6112569"/>
            <a:ext cx="417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Nguồn</a:t>
            </a:r>
            <a:r>
              <a:rPr lang="en-US"/>
              <a:t>: https://www.bigocheatsheet.com/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https://www.bigocheatsheet.com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>
                <a:hlinkClick r:id="rId3"/>
              </a:rPr>
              <a:t>https://toidicodedao.com/2020/12/01/cau-truc-du-lieu-co-ban-p1-big-o-do-phuc-tap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vnoi.info/wiki/algo/data-structures/hash-table.md</a:t>
            </a:r>
            <a:endParaRPr lang="en-US" smtClean="0"/>
          </a:p>
          <a:p>
            <a:r>
              <a:rPr lang="en-US" i="1" err="1" smtClean="0"/>
              <a:t>Nguyễn</a:t>
            </a:r>
            <a:r>
              <a:rPr lang="en-US" i="1" smtClean="0"/>
              <a:t> </a:t>
            </a:r>
            <a:r>
              <a:rPr lang="en-US" i="1" err="1" smtClean="0"/>
              <a:t>Đức</a:t>
            </a:r>
            <a:r>
              <a:rPr lang="en-US" i="1" smtClean="0"/>
              <a:t> </a:t>
            </a:r>
            <a:r>
              <a:rPr lang="en-US" i="1" err="1" smtClean="0"/>
              <a:t>Nghĩa</a:t>
            </a:r>
            <a:r>
              <a:rPr lang="en-US" i="1" smtClean="0"/>
              <a:t> </a:t>
            </a:r>
            <a:r>
              <a:rPr lang="en-US" smtClean="0"/>
              <a:t>-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</a:t>
            </a:r>
            <a:r>
              <a:rPr lang="en-US" err="1">
                <a:solidFill>
                  <a:srgbClr val="00B0F0"/>
                </a:solidFill>
              </a:rPr>
              <a:t>Độ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phức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tạp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của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thuật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toán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399" y="1690688"/>
            <a:ext cx="7990955" cy="46972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Độ phức tạp của thuật toán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Phân biệt time và space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vi-VN" u="sng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Time Complexity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: Số lượng câu lệnh phải chạy – thời gian chạy của thuật toán dựa theo lượng phần tử đầu vào</a:t>
            </a:r>
          </a:p>
          <a:p>
            <a:pPr lvl="1" fontAlgn="base"/>
            <a:r>
              <a:rPr lang="vi-VN" u="sng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Space Complexity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: Số lượng bộ nhớ thêm mà thuật toán cần, dựa theo số lượng phần tử đầu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1.2. Array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1 array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liền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kề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ruy cập phần tử với thời gian hằng số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Nhược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: không thể thay đổi kích thước của mảng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chương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trình đang thực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mảng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ta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copy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array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cũ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1.2. Array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Thao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array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b="1" err="1"/>
              <a:t>đầy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 </a:t>
            </a:r>
            <a:r>
              <a:rPr lang="en-US" b="1"/>
              <a:t>time complexity </a:t>
            </a:r>
            <a:r>
              <a:rPr lang="en-US" b="1" err="1"/>
              <a:t>và</a:t>
            </a:r>
            <a:r>
              <a:rPr lang="en-US" b="1"/>
              <a:t> space complexity </a:t>
            </a:r>
            <a:r>
              <a:rPr lang="en-US" b="1" err="1"/>
              <a:t>là</a:t>
            </a:r>
            <a:r>
              <a:rPr lang="en-US" b="1"/>
              <a:t> </a:t>
            </a:r>
            <a:r>
              <a:rPr lang="en-US" b="1" smtClean="0"/>
              <a:t>O(n)</a:t>
            </a:r>
            <a:endParaRPr lang="en-US"/>
          </a:p>
          <a:p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/>
              <a:t>muốn</a:t>
            </a:r>
            <a:r>
              <a:rPr lang="en-US"/>
              <a:t> </a:t>
            </a:r>
            <a:r>
              <a:rPr lang="en-US" err="1"/>
              <a:t>xoá</a:t>
            </a:r>
            <a:r>
              <a:rPr lang="en-US"/>
              <a:t> </a:t>
            </a:r>
            <a:r>
              <a:rPr lang="en-US" err="1"/>
              <a:t>cũng</a:t>
            </a:r>
            <a:r>
              <a:rPr lang="en-US"/>
              <a:t> </a:t>
            </a:r>
            <a:r>
              <a:rPr lang="en-US" err="1"/>
              <a:t>vậy</a:t>
            </a:r>
            <a:r>
              <a:rPr lang="en-US"/>
              <a:t>, ta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bỏ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dồn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phía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1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 smtClean="0"/>
              <a:t>nên</a:t>
            </a:r>
            <a:r>
              <a:rPr lang="en-US" smtClean="0"/>
              <a:t> </a:t>
            </a:r>
            <a:r>
              <a:rPr lang="en-US" err="1"/>
              <a:t>cũng</a:t>
            </a:r>
            <a:r>
              <a:rPr lang="en-US"/>
              <a:t> </a:t>
            </a:r>
            <a:r>
              <a:rPr lang="en-US" err="1"/>
              <a:t>tốn</a:t>
            </a:r>
            <a:r>
              <a:rPr lang="en-US"/>
              <a:t> O(n) </a:t>
            </a:r>
            <a:r>
              <a:rPr lang="en-US" err="1" smtClean="0"/>
              <a:t>luôn</a:t>
            </a:r>
            <a:endParaRPr lang="en-US" smtClean="0"/>
          </a:p>
          <a:p>
            <a:r>
              <a:rPr lang="en-US" err="1" smtClean="0"/>
              <a:t>Mảng</a:t>
            </a:r>
            <a:r>
              <a:rPr lang="en-US" smtClean="0"/>
              <a:t> </a:t>
            </a:r>
            <a:r>
              <a:rPr lang="en-US" err="1" smtClean="0"/>
              <a:t>tĩnh</a:t>
            </a:r>
            <a:r>
              <a:rPr lang="en-US" smtClean="0"/>
              <a:t>: </a:t>
            </a:r>
            <a:r>
              <a:rPr lang="en-US" err="1" smtClean="0"/>
              <a:t>cấp</a:t>
            </a:r>
            <a:r>
              <a:rPr lang="en-US" smtClean="0"/>
              <a:t> </a:t>
            </a:r>
            <a:r>
              <a:rPr lang="en-US" err="1" smtClean="0"/>
              <a:t>phát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r>
              <a:rPr lang="en-US" smtClean="0"/>
              <a:t> </a:t>
            </a:r>
            <a:r>
              <a:rPr lang="en-US" err="1" smtClean="0"/>
              <a:t>ngay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endParaRPr lang="en-US" smtClean="0"/>
          </a:p>
          <a:p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Mảng động: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 phát bộ nhớ cho mảng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 trong quá trình chạy chương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trình.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là </a:t>
            </a:r>
            <a:r>
              <a:rPr lang="vi-VN" b="1" i="1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malloc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 </a:t>
            </a:r>
            <a:r>
              <a:rPr lang="vi-VN" b="1" i="1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calloc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trong C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Java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 b="1" i="1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endParaRPr lang="en-US" b="1" i="1">
              <a:solidFill>
                <a:srgbClr val="2F2B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err="1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Mảng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tránh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lãng phí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nhớ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 phải khai báo mảng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kích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thước lớn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ngay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/>
              <a:t/>
            </a:r>
            <a:br>
              <a:rPr lang="vi-VN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433</TotalTime>
  <Words>2567</Words>
  <Application>Microsoft Office PowerPoint</Application>
  <PresentationFormat>Widescreen</PresentationFormat>
  <Paragraphs>361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Ubuntu</vt:lpstr>
      <vt:lpstr>Wingdings</vt:lpstr>
      <vt:lpstr>Office Theme</vt:lpstr>
      <vt:lpstr>Data structures &amp; Algorithms</vt:lpstr>
      <vt:lpstr>Content</vt:lpstr>
      <vt:lpstr>1.1. Độ phức tạp của thuật toán</vt:lpstr>
      <vt:lpstr>1.1. Độ phức tạp của thuật toán</vt:lpstr>
      <vt:lpstr>1.1. Độ phức tạp của thuật toán</vt:lpstr>
      <vt:lpstr>1.1. Độ phức tạp của thuật toán</vt:lpstr>
      <vt:lpstr>1.1. Độ phức tạp của thuật toán</vt:lpstr>
      <vt:lpstr>1.2. Array</vt:lpstr>
      <vt:lpstr>1.2. Array</vt:lpstr>
      <vt:lpstr>1.2. Array</vt:lpstr>
      <vt:lpstr>1.2. Array</vt:lpstr>
      <vt:lpstr>1.3. Linked List (danh sách liên kết)</vt:lpstr>
      <vt:lpstr>1.3. Linked List (danh sách liên kết)</vt:lpstr>
      <vt:lpstr>1.3. Linked List (danh sách liên kết)</vt:lpstr>
      <vt:lpstr>1.3. Linked List (danh sách liên kết)</vt:lpstr>
      <vt:lpstr>1.3. Linked List (danh sách liên kết)</vt:lpstr>
      <vt:lpstr>1.4. Stack</vt:lpstr>
      <vt:lpstr>1.4. Stack</vt:lpstr>
      <vt:lpstr>1.4. Stack</vt:lpstr>
      <vt:lpstr>1.4. Stack</vt:lpstr>
      <vt:lpstr>1.4. Stack</vt:lpstr>
      <vt:lpstr>1.4. Stack</vt:lpstr>
      <vt:lpstr>1.4. Stack</vt:lpstr>
      <vt:lpstr>1.5. Queue</vt:lpstr>
      <vt:lpstr>1.5. Queue</vt:lpstr>
      <vt:lpstr>1.5. Queue</vt:lpstr>
      <vt:lpstr>1.5. Queue</vt:lpstr>
      <vt:lpstr>1.5. Queue</vt:lpstr>
      <vt:lpstr>1.5. Queue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1.7. Set</vt:lpstr>
      <vt:lpstr>1.8. Graph</vt:lpstr>
      <vt:lpstr>1.8. Graph</vt:lpstr>
      <vt:lpstr>1.9. Tree</vt:lpstr>
      <vt:lpstr>1.9. Tree</vt:lpstr>
      <vt:lpstr>1.9. Tree</vt:lpstr>
      <vt:lpstr>1.10. Heap</vt:lpstr>
      <vt:lpstr>1.11. So sánh các CTDL cơ bản</vt:lpstr>
      <vt:lpstr>2.1. Các thuật toán tìm kiếm</vt:lpstr>
      <vt:lpstr>PowerPoint Presentation</vt:lpstr>
      <vt:lpstr>Ref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Microsoft account</dc:creator>
  <cp:lastModifiedBy>Microsoft account</cp:lastModifiedBy>
  <cp:revision>225</cp:revision>
  <dcterms:created xsi:type="dcterms:W3CDTF">2020-12-23T17:05:34Z</dcterms:created>
  <dcterms:modified xsi:type="dcterms:W3CDTF">2020-12-29T17:27:05Z</dcterms:modified>
</cp:coreProperties>
</file>