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1"/>
  </p:sldMasterIdLst>
  <p:notesMasterIdLst>
    <p:notesMasterId r:id="rId127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72" r:id="rId11"/>
    <p:sldId id="276" r:id="rId12"/>
    <p:sldId id="263" r:id="rId13"/>
    <p:sldId id="268" r:id="rId14"/>
    <p:sldId id="273" r:id="rId15"/>
    <p:sldId id="304" r:id="rId16"/>
    <p:sldId id="305" r:id="rId17"/>
    <p:sldId id="270" r:id="rId18"/>
    <p:sldId id="274" r:id="rId19"/>
    <p:sldId id="271" r:id="rId20"/>
    <p:sldId id="277" r:id="rId21"/>
    <p:sldId id="279" r:id="rId22"/>
    <p:sldId id="280" r:id="rId23"/>
    <p:sldId id="281" r:id="rId24"/>
    <p:sldId id="282" r:id="rId25"/>
    <p:sldId id="286" r:id="rId26"/>
    <p:sldId id="287" r:id="rId27"/>
    <p:sldId id="283" r:id="rId28"/>
    <p:sldId id="289" r:id="rId29"/>
    <p:sldId id="3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300" r:id="rId38"/>
    <p:sldId id="296" r:id="rId39"/>
    <p:sldId id="297" r:id="rId40"/>
    <p:sldId id="307" r:id="rId41"/>
    <p:sldId id="309" r:id="rId42"/>
    <p:sldId id="310" r:id="rId43"/>
    <p:sldId id="313" r:id="rId44"/>
    <p:sldId id="301" r:id="rId45"/>
    <p:sldId id="312" r:id="rId46"/>
    <p:sldId id="314" r:id="rId47"/>
    <p:sldId id="316" r:id="rId48"/>
    <p:sldId id="317" r:id="rId49"/>
    <p:sldId id="318" r:id="rId50"/>
    <p:sldId id="321" r:id="rId51"/>
    <p:sldId id="322" r:id="rId52"/>
    <p:sldId id="330" r:id="rId53"/>
    <p:sldId id="323" r:id="rId54"/>
    <p:sldId id="324" r:id="rId55"/>
    <p:sldId id="325" r:id="rId56"/>
    <p:sldId id="326" r:id="rId57"/>
    <p:sldId id="329" r:id="rId58"/>
    <p:sldId id="327" r:id="rId59"/>
    <p:sldId id="328" r:id="rId60"/>
    <p:sldId id="331" r:id="rId61"/>
    <p:sldId id="332" r:id="rId62"/>
    <p:sldId id="398" r:id="rId63"/>
    <p:sldId id="399" r:id="rId64"/>
    <p:sldId id="400" r:id="rId65"/>
    <p:sldId id="401" r:id="rId66"/>
    <p:sldId id="402" r:id="rId67"/>
    <p:sldId id="403" r:id="rId68"/>
    <p:sldId id="315" r:id="rId69"/>
    <p:sldId id="311" r:id="rId70"/>
    <p:sldId id="303" r:id="rId71"/>
    <p:sldId id="333" r:id="rId72"/>
    <p:sldId id="334" r:id="rId73"/>
    <p:sldId id="335" r:id="rId74"/>
    <p:sldId id="336" r:id="rId75"/>
    <p:sldId id="338" r:id="rId76"/>
    <p:sldId id="339" r:id="rId77"/>
    <p:sldId id="340" r:id="rId78"/>
    <p:sldId id="347" r:id="rId79"/>
    <p:sldId id="341" r:id="rId80"/>
    <p:sldId id="342" r:id="rId81"/>
    <p:sldId id="376" r:id="rId82"/>
    <p:sldId id="375" r:id="rId83"/>
    <p:sldId id="343" r:id="rId84"/>
    <p:sldId id="377" r:id="rId85"/>
    <p:sldId id="344" r:id="rId86"/>
    <p:sldId id="355" r:id="rId87"/>
    <p:sldId id="360" r:id="rId88"/>
    <p:sldId id="356" r:id="rId89"/>
    <p:sldId id="357" r:id="rId90"/>
    <p:sldId id="369" r:id="rId91"/>
    <p:sldId id="358" r:id="rId92"/>
    <p:sldId id="393" r:id="rId93"/>
    <p:sldId id="345" r:id="rId94"/>
    <p:sldId id="349" r:id="rId95"/>
    <p:sldId id="352" r:id="rId96"/>
    <p:sldId id="350" r:id="rId97"/>
    <p:sldId id="359" r:id="rId98"/>
    <p:sldId id="362" r:id="rId99"/>
    <p:sldId id="361" r:id="rId100"/>
    <p:sldId id="363" r:id="rId101"/>
    <p:sldId id="364" r:id="rId102"/>
    <p:sldId id="365" r:id="rId103"/>
    <p:sldId id="366" r:id="rId104"/>
    <p:sldId id="367" r:id="rId105"/>
    <p:sldId id="392" r:id="rId106"/>
    <p:sldId id="368" r:id="rId107"/>
    <p:sldId id="385" r:id="rId108"/>
    <p:sldId id="370" r:id="rId109"/>
    <p:sldId id="378" r:id="rId110"/>
    <p:sldId id="379" r:id="rId111"/>
    <p:sldId id="371" r:id="rId112"/>
    <p:sldId id="372" r:id="rId113"/>
    <p:sldId id="396" r:id="rId114"/>
    <p:sldId id="397" r:id="rId115"/>
    <p:sldId id="373" r:id="rId116"/>
    <p:sldId id="382" r:id="rId117"/>
    <p:sldId id="383" r:id="rId118"/>
    <p:sldId id="384" r:id="rId119"/>
    <p:sldId id="390" r:id="rId120"/>
    <p:sldId id="388" r:id="rId121"/>
    <p:sldId id="391" r:id="rId122"/>
    <p:sldId id="394" r:id="rId123"/>
    <p:sldId id="395" r:id="rId124"/>
    <p:sldId id="267" r:id="rId125"/>
    <p:sldId id="386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5768-B93A-48D2-A75B-6DB00AA377A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B78C9-D1D5-4375-914E-E00F01CC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78C9-D1D5-4375-914E-E00F01CC9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1AC-A22B-4171-9E9C-4186BFCD087F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1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29A8-BB07-45DE-AE7B-1E984DA38BB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A7A5-BFB3-42D1-BA8F-E90EC9BB112A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2396-EFB6-4B81-A547-1391E8FA72E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4E9A-60C0-4ED0-B40C-561082F39FE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C0C4-33F0-43FB-B196-546178FE129C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845-376E-40EB-BEDD-F5335459BD25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ABBC-EDC3-4F51-A278-C185987E80C3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98D-2EF7-495A-BE28-7C20CAAE93F1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1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4B59-84B7-4E2E-A16D-04D6A30882C3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A8FF-62A0-4D95-B24E-8F2A7C16B0BA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673F-4E68-44C6-9E40-F6B8AF7CFDC1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A5CF-2658-48D4-A15B-D06BF698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nalysis-of-different-sorting-techniques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tuta/NetbeansProjects/blob/master/CTDLGT/src/examples/SortAlogrithms.java" TargetMode="External"/><Relationship Id="rId2" Type="http://schemas.openxmlformats.org/officeDocument/2006/relationships/hyperlink" Target="https://github.com/anhtuta/APS/blob/master/DSA/Sort/Sort.cpp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tuta/NetbeansProjects/blob/master/CTDLGT/src/examples/SortAlogrithms.java" TargetMode="External"/><Relationship Id="rId2" Type="http://schemas.openxmlformats.org/officeDocument/2006/relationships/hyperlink" Target="https://github.com/anhtuta/APS/blob/master/DSA/Sort/Sort.cpp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9.emf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tuta/NetbeansProjects/blob/master/CTDLGT/src/examples/SortAlogrithms.java" TargetMode="External"/><Relationship Id="rId2" Type="http://schemas.openxmlformats.org/officeDocument/2006/relationships/hyperlink" Target="https://www.cs.usfca.edu/~galles/visualization/HeapSort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nalysis-of-different-sorting-techniques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#parallelSort-int:A-" TargetMode="External"/><Relationship Id="rId2" Type="http://schemas.openxmlformats.org/officeDocument/2006/relationships/hyperlink" Target="https://docs.oracle.com/javase/7/docs/api/java/util/Arrays.html#sort(int[]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util/Collections.html#sort(java.util.List)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idicodedao.com/2020/12/01/cau-truc-du-lieu-co-ban-p1-big-o-do-phuc-tap/" TargetMode="External"/><Relationship Id="rId7" Type="http://schemas.openxmlformats.org/officeDocument/2006/relationships/hyperlink" Target="https://viblo.asia/p/thuat-toan-sap-xep-nao-la-nhanh-nhat-1VgZvxam5Aw" TargetMode="External"/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github.com/anhtuta/NetbeansProjects/tree/master/CTDLGT/src/basic_data_structures" TargetMode="External"/><Relationship Id="rId4" Type="http://schemas.openxmlformats.org/officeDocument/2006/relationships/hyperlink" Target="https://vnoi.info/wiki/algo/data-structures/hash-table.md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oidicodedao.com/2017/08/17/lam-the-nao-de-tro-thanh-web-developer-phan-1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ce_complexity" TargetMode="External"/><Relationship Id="rId2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514" y="1122363"/>
            <a:ext cx="8814486" cy="2387600"/>
          </a:xfrm>
        </p:spPr>
        <p:txBody>
          <a:bodyPr/>
          <a:lstStyle/>
          <a:p>
            <a:pPr algn="r"/>
            <a:r>
              <a:rPr lang="en-US" b="1" smtClean="0">
                <a:solidFill>
                  <a:srgbClr val="00B0F0"/>
                </a:solidFill>
              </a:rPr>
              <a:t>Data structures &amp; Algorithms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1622"/>
            <a:ext cx="9144000" cy="80936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smtClean="0"/>
              <a:t>Tạ Anh Tú</a:t>
            </a:r>
          </a:p>
          <a:p>
            <a:pPr algn="r"/>
            <a:r>
              <a:rPr lang="en-US"/>
              <a:t>2</a:t>
            </a:r>
            <a:r>
              <a:rPr lang="en-US" smtClean="0"/>
              <a:t>/2021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4" y="4039564"/>
            <a:ext cx="3288529" cy="22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trữ 1 danh sách nhiều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thuật toán cơ bản như tìm kiếm, sắp xếp đều sử dụng trên array cả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3.5. So sánh các thuật toán sắp xếp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Ref: </a:t>
            </a:r>
            <a:r>
              <a:rPr lang="en-US">
                <a:hlinkClick r:id="rId2"/>
              </a:rPr>
              <a:t>https://www.geeksforgeeks.org/analysis-of-different-sorting-techniques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49437"/>
              </p:ext>
            </p:extLst>
          </p:nvPr>
        </p:nvGraphicFramePr>
        <p:xfrm>
          <a:off x="838200" y="2986087"/>
          <a:ext cx="10515631" cy="3190875"/>
        </p:xfrm>
        <a:graphic>
          <a:graphicData uri="http://schemas.openxmlformats.org/drawingml/2006/table">
            <a:tbl>
              <a:tblPr/>
              <a:tblGrid>
                <a:gridCol w="1042115"/>
                <a:gridCol w="1017431"/>
                <a:gridCol w="1300767"/>
                <a:gridCol w="1081825"/>
                <a:gridCol w="1609859"/>
                <a:gridCol w="991673"/>
                <a:gridCol w="1004553"/>
                <a:gridCol w="746974"/>
                <a:gridCol w="927279"/>
                <a:gridCol w="793155"/>
              </a:tblGrid>
              <a:tr h="46997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Sorting</a:t>
                      </a:r>
                    </a:p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Algorithm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Time Complexity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Space Complexity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Swap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Compare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Stable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Adaptive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In-place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974">
                <a:tc vMerge="1">
                  <a:txBody>
                    <a:bodyPr/>
                    <a:lstStyle/>
                    <a:p>
                      <a:pPr algn="l" fontAlgn="base"/>
                      <a:endParaRPr lang="en-US" sz="20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Best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Average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Worst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Worst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ase"/>
                      <a:endParaRPr lang="en-US" sz="20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Bubble 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solidFill>
                            <a:srgbClr val="00B050"/>
                          </a:solidFill>
                          <a:effectLst/>
                        </a:rPr>
                        <a:t>Ω(</a:t>
                      </a:r>
                      <a:r>
                        <a:rPr lang="en-US" sz="1600" b="1" smtClean="0">
                          <a:solidFill>
                            <a:srgbClr val="00B050"/>
                          </a:solidFill>
                          <a:effectLst/>
                        </a:rPr>
                        <a:t>n)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effectLst/>
                        </a:rPr>
                        <a:t>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effectLst/>
                        </a:rPr>
                        <a:t>O(n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00B050"/>
                          </a:solidFill>
                          <a:effectLst/>
                        </a:rPr>
                        <a:t>O(1)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/>
                        <a:t>O(n</a:t>
                      </a:r>
                      <a:r>
                        <a:rPr lang="en-US" sz="1600" b="1" baseline="30000" smtClean="0"/>
                        <a:t>2</a:t>
                      </a:r>
                      <a:r>
                        <a:rPr lang="en-US" sz="1600" b="1" smtClean="0"/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/>
                        <a:t>O(n</a:t>
                      </a:r>
                      <a:r>
                        <a:rPr lang="en-US" sz="1600" b="1" baseline="30000" smtClean="0"/>
                        <a:t>2</a:t>
                      </a:r>
                      <a:r>
                        <a:rPr lang="en-US" sz="1600" b="1" smtClean="0"/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Selection 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Ω(</a:t>
                      </a:r>
                      <a:r>
                        <a:rPr lang="en-US" sz="1600" b="1" smtClean="0">
                          <a:effectLst/>
                        </a:rPr>
                        <a:t>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effectLst/>
                        </a:rPr>
                        <a:t>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effectLst/>
                        </a:rPr>
                        <a:t>O(n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00B050"/>
                          </a:solidFill>
                          <a:effectLst/>
                        </a:rPr>
                        <a:t>O(1)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solidFill>
                            <a:srgbClr val="00B050"/>
                          </a:solidFill>
                        </a:rPr>
                        <a:t>O(n)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/>
                        <a:t>O(n</a:t>
                      </a:r>
                      <a:r>
                        <a:rPr lang="en-US" sz="1600" b="1" baseline="30000" smtClean="0"/>
                        <a:t>2</a:t>
                      </a:r>
                      <a:r>
                        <a:rPr lang="en-US" sz="1600" b="1" smtClean="0"/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Insertion 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solidFill>
                            <a:srgbClr val="00B050"/>
                          </a:solidFill>
                          <a:effectLst/>
                        </a:rPr>
                        <a:t>Ω(</a:t>
                      </a:r>
                      <a:r>
                        <a:rPr lang="en-US" sz="1600" b="1" smtClean="0">
                          <a:solidFill>
                            <a:srgbClr val="00B050"/>
                          </a:solidFill>
                          <a:effectLst/>
                        </a:rPr>
                        <a:t>n)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effectLst/>
                        </a:rPr>
                        <a:t>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effectLst/>
                        </a:rPr>
                        <a:t>O(n</a:t>
                      </a:r>
                      <a:r>
                        <a:rPr lang="en-US" sz="1600" b="1" baseline="30000" smtClean="0">
                          <a:effectLst/>
                        </a:rPr>
                        <a:t>2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00B050"/>
                          </a:solidFill>
                          <a:effectLst/>
                        </a:rPr>
                        <a:t>O(1)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/>
                        <a:t>O(n</a:t>
                      </a:r>
                      <a:r>
                        <a:rPr lang="en-US" sz="1600" b="1" baseline="30000" smtClean="0"/>
                        <a:t>2</a:t>
                      </a:r>
                      <a:r>
                        <a:rPr lang="en-US" sz="1600" b="1" smtClean="0"/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/>
                        <a:t>O(n</a:t>
                      </a:r>
                      <a:r>
                        <a:rPr lang="en-US" sz="1600" b="1" baseline="30000" smtClean="0"/>
                        <a:t>2</a:t>
                      </a:r>
                      <a:r>
                        <a:rPr lang="en-US" sz="1600" b="1" smtClean="0"/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3.6. Merge sort (sắp xếp trộn)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Mô tả thuật toán: giả sử 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ần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sắp xếp mảng A[1 .. 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Divide)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dãy gồm 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cần sắp xếp ra thành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2 dãy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mỗi dãy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phần 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(Việc chia khá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đơn giản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Trị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Conquer)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Sắp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xếp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mỗi dãy con một cách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đệ qui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sử dụng </a:t>
            </a:r>
            <a:r>
              <a:rPr lang="vi-VN" b="1" i="1">
                <a:latin typeface="Calibri" panose="020F0502020204030204" pitchFamily="34" charset="0"/>
                <a:cs typeface="Calibri" panose="020F0502020204030204" pitchFamily="34" charset="0"/>
              </a:rPr>
              <a:t>sắp xếp </a:t>
            </a:r>
            <a:r>
              <a:rPr lang="vi-VN" b="1" i="1" smtClean="0">
                <a:latin typeface="Calibri" panose="020F0502020204030204" pitchFamily="34" charset="0"/>
                <a:cs typeface="Calibri" panose="020F0502020204030204" pitchFamily="34" charset="0"/>
              </a:rPr>
              <a:t>trộn</a:t>
            </a:r>
            <a:r>
              <a:rPr lang="en-US" b="1" i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(tức là lại chia mỗi dãy con này thành 2 dãy con tiếp…)</a:t>
            </a:r>
            <a:endParaRPr lang="en-US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dãy chỉ còn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phần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thì trả lại phần tử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Tổ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hợp (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Combine)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Trộn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(Merge)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dãy con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được sắp xếp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để thu được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dãy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được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sắp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gồm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tất cả các phần tử của cả hai dãy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(Việc trộn khá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phức 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=&gt; Merge sort dựa trên kỹ thuật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chia để trị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3.6. Merge sort (sắp xếp trộn)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Minh họa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2026291"/>
            <a:ext cx="6076951" cy="41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3.6. Merge sort (sắp xếp trộn)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merge sort bằng code C, Java: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github.com/anhtuta/APS/blob/master/DSA/Sort/Sort.cpp</a:t>
            </a:r>
            <a:endParaRPr lang="en-US" smtClean="0"/>
          </a:p>
          <a:p>
            <a:pPr lvl="1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github.com/anhtuta/NetbeansProjects/blob/master/CTDLGT/src/examples/SortAlogrithms.java</a:t>
            </a:r>
            <a:endParaRPr lang="en-US" smtClean="0"/>
          </a:p>
          <a:p>
            <a:r>
              <a:rPr lang="en-US" smtClean="0"/>
              <a:t>Độ phức tạp</a:t>
            </a:r>
          </a:p>
          <a:p>
            <a:pPr lvl="1"/>
            <a:r>
              <a:rPr lang="pt-BR" smtClean="0"/>
              <a:t>Cả 3 trường hợp trung bình, tốt nhất, tồi nhất đều như nhau: </a:t>
            </a:r>
            <a:r>
              <a:rPr lang="pt-BR"/>
              <a:t>Θ(nlog(n)), </a:t>
            </a:r>
            <a:r>
              <a:rPr lang="pt-BR" smtClean="0"/>
              <a:t>Ω(nlog(n)), O(nlog(n</a:t>
            </a:r>
            <a:r>
              <a:rPr lang="pt-BR"/>
              <a:t>))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3.6. Merge sort (sắp xếp trộn)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Đặc điểm</a:t>
            </a:r>
          </a:p>
          <a:p>
            <a:pPr lvl="1"/>
            <a:r>
              <a:rPr lang="en-US" b="1" smtClean="0"/>
              <a:t>Stable </a:t>
            </a:r>
            <a:r>
              <a:rPr lang="en-US" smtClean="0"/>
              <a:t>(thuật toán stable duy nhất có độ phức tạp </a:t>
            </a:r>
            <a:r>
              <a:rPr lang="pt-BR" smtClean="0"/>
              <a:t>O(nlog(n)))</a:t>
            </a:r>
            <a:endParaRPr lang="en-US" b="1" smtClean="0"/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Chi phí bộ nhớ: </a:t>
            </a:r>
            <a:r>
              <a:rPr lang="en-US" b="1" smtClean="0"/>
              <a:t>O(n)</a:t>
            </a:r>
            <a:r>
              <a:rPr lang="en-US" smtClean="0"/>
              <a:t> (cần thêm 1 mảng tạm để merge 2 dãy con lại)</a:t>
            </a:r>
            <a:endParaRPr lang="en-US" b="1" smtClean="0"/>
          </a:p>
          <a:p>
            <a:pPr lvl="1" fontAlgn="base"/>
            <a:r>
              <a:rPr lang="en-US" b="1" smtClean="0"/>
              <a:t>None-Adaptive</a:t>
            </a:r>
          </a:p>
          <a:p>
            <a:pPr lvl="1" fontAlgn="base"/>
            <a:r>
              <a:rPr lang="en-US" b="1" smtClean="0"/>
              <a:t>Not-in-place</a:t>
            </a:r>
          </a:p>
          <a:p>
            <a:pPr lvl="1" fontAlgn="base"/>
            <a:r>
              <a:rPr lang="en-US" smtClean="0"/>
              <a:t>Chậm hơn xíu so với quicksort và heapsort do việc merge 2 dãy lại bằng cách copy cả 2 dãy đó vào 1 dãy khác, và copy thường chậm hơn so sánh và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3.6. Merge sort (sắp xếp trộn)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Nên </a:t>
            </a:r>
            <a:r>
              <a:rPr lang="en-US"/>
              <a:t>dùng khi </a:t>
            </a:r>
            <a:r>
              <a:rPr lang="en-US" smtClean="0"/>
              <a:t>nào</a:t>
            </a:r>
          </a:p>
          <a:p>
            <a:pPr lvl="1"/>
            <a:r>
              <a:rPr lang="en-US" smtClean="0"/>
              <a:t>Với bài toán kích thước lớn</a:t>
            </a:r>
            <a:endParaRPr lang="en-US"/>
          </a:p>
          <a:p>
            <a:pPr lvl="1"/>
            <a:r>
              <a:rPr lang="en-US" smtClean="0"/>
              <a:t>Với bài toán yêu cầu tính </a:t>
            </a:r>
            <a:r>
              <a:rPr lang="en-US" b="1" smtClean="0"/>
              <a:t>stable</a:t>
            </a:r>
            <a:r>
              <a:rPr lang="en-US" smtClean="0"/>
              <a:t> (chẳng hạn sắp xếp danh sách user theo lastName sau khi đã sắp xếp theo firstName rồi)</a:t>
            </a:r>
          </a:p>
          <a:p>
            <a:pPr lvl="1"/>
            <a:r>
              <a:rPr lang="en-US" smtClean="0"/>
              <a:t>Việc tốn thêm </a:t>
            </a:r>
            <a:r>
              <a:rPr lang="en-US" b="1" smtClean="0"/>
              <a:t>O(n) </a:t>
            </a:r>
            <a:r>
              <a:rPr lang="en-US" smtClean="0"/>
              <a:t>không gian bộ nhớ ko đáng ngại</a:t>
            </a:r>
          </a:p>
          <a:p>
            <a:pPr lvl="1"/>
            <a:r>
              <a:rPr lang="en-US" smtClean="0"/>
              <a:t>Với CTDL </a:t>
            </a:r>
            <a:r>
              <a:rPr lang="en-US" b="1" smtClean="0"/>
              <a:t>ko</a:t>
            </a:r>
            <a:r>
              <a:rPr lang="en-US" smtClean="0"/>
              <a:t> có tính </a:t>
            </a:r>
            <a:r>
              <a:rPr lang="en-US" b="1" smtClean="0"/>
              <a:t>random access</a:t>
            </a:r>
            <a:r>
              <a:rPr lang="en-US" smtClean="0"/>
              <a:t>, chẳng hạn sắp xếp DSLK, bởi vì merge sort KHÔNG sử dụng phép swap (tham khảo thêm code…)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Mô tả thuật toán: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trong danh sách được chọn làm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chốt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” p (pivot)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có thể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đầu danh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hoặc ở cuối, giữa, hoặc random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Chia (divice)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Danh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sách sau đó được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chia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thành 2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(khá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phức 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hần đầu</a:t>
            </a: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gồm </a:t>
            </a:r>
            <a:r>
              <a:rPr lang="vi-VN" sz="2200">
                <a:latin typeface="Calibri" panose="020F0502020204030204" pitchFamily="34" charset="0"/>
                <a:cs typeface="Calibri" panose="020F0502020204030204" pitchFamily="34" charset="0"/>
              </a:rPr>
              <a:t>các phần tử 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chốt</a:t>
            </a:r>
            <a:endParaRPr lang="en-US" sz="2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hần còn</a:t>
            </a: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lại </a:t>
            </a:r>
            <a:r>
              <a:rPr lang="vi-VN" sz="2200">
                <a:latin typeface="Calibri" panose="020F0502020204030204" pitchFamily="34" charset="0"/>
                <a:cs typeface="Calibri" panose="020F0502020204030204" pitchFamily="34" charset="0"/>
              </a:rPr>
              <a:t>là các phần tử </a:t>
            </a: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vi-VN" sz="2200" smtClean="0">
                <a:latin typeface="Calibri" panose="020F0502020204030204" pitchFamily="34" charset="0"/>
                <a:cs typeface="Calibri" panose="020F0502020204030204" pitchFamily="34" charset="0"/>
              </a:rPr>
              <a:t>chốt</a:t>
            </a:r>
            <a:endParaRPr lang="en-US" sz="2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Trị (conquer)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s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au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đó hai danh sách con lại được chọn chốt và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chia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tiếp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cho đến khi danh sách con chỉ có 1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Tổng hợp (combine)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cu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ối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cùng ta kết hợp 2 danh sách con và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chốt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từng mức lại ta được danh sách đã sắp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(khá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đơn giản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Nhận xét:</a:t>
            </a:r>
          </a:p>
          <a:p>
            <a:pPr lvl="1"/>
            <a:r>
              <a:rPr lang="en-US"/>
              <a:t>Quick sort cũng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dựa trên kỹ thuật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chia để trị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giống Merge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Ngược với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trong QS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việc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chia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thì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phức tạp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nhưng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tổng hợp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lại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đơn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Minh họa quá trình phân đoạn (chia dãy thành 2 phần)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28" y="2330451"/>
            <a:ext cx="6560343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Minh họa QS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109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69" y="2362200"/>
            <a:ext cx="6521262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1"/>
            <a:ext cx="10515600" cy="41703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3D9CA9"/>
                </a:solidFill>
                <a:latin typeface="Consolas" panose="020B0609020204030204" pitchFamily="49" charset="0"/>
              </a:rPr>
              <a:t>stdio.h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3D9CA9"/>
                </a:solidFill>
                <a:latin typeface="Consolas" panose="020B0609020204030204" pitchFamily="49" charset="0"/>
              </a:rPr>
              <a:t>conio.h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main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one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{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>
                <a:solidFill>
                  <a:srgbClr val="555555"/>
                </a:solidFill>
                <a:latin typeface="Consolas" panose="020B0609020204030204" pitchFamily="49" charset="0"/>
              </a:rPr>
              <a:t>  </a:t>
            </a:r>
            <a:r>
              <a:rPr lang="en-US" err="1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one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"Address Contents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%8u%5d\n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ptr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getch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in</a:t>
            </a:r>
            <a:r>
              <a:rPr lang="en-US"/>
              <a:t> </a:t>
            </a:r>
            <a:r>
              <a:rPr lang="en-US" err="1"/>
              <a:t>địa</a:t>
            </a:r>
            <a:r>
              <a:rPr lang="en-US"/>
              <a:t> </a:t>
            </a:r>
            <a:r>
              <a:rPr lang="en-US" err="1"/>
              <a:t>chỉ</a:t>
            </a:r>
            <a:r>
              <a:rPr lang="en-US"/>
              <a:t> </a:t>
            </a:r>
            <a:r>
              <a:rPr lang="en-US" err="1"/>
              <a:t>của</a:t>
            </a:r>
            <a:r>
              <a:rPr lang="en-US"/>
              <a:t> </a:t>
            </a:r>
            <a:r>
              <a:rPr lang="en-US" err="1"/>
              <a:t>mảng</a:t>
            </a:r>
            <a:r>
              <a:rPr lang="en-US"/>
              <a:t> </a:t>
            </a:r>
            <a:r>
              <a:rPr lang="en-US" err="1"/>
              <a:t>một</a:t>
            </a:r>
            <a:r>
              <a:rPr lang="en-US"/>
              <a:t> </a:t>
            </a:r>
            <a:r>
              <a:rPr lang="en-US" err="1"/>
              <a:t>chiều</a:t>
            </a:r>
            <a:r>
              <a:rPr lang="en-US"/>
              <a:t> </a:t>
            </a:r>
            <a:r>
              <a:rPr lang="en-US" err="1"/>
              <a:t>nhờ</a:t>
            </a:r>
            <a:r>
              <a:rPr lang="en-US"/>
              <a:t> </a:t>
            </a:r>
            <a:r>
              <a:rPr lang="en-US" err="1"/>
              <a:t>dùng</a:t>
            </a:r>
            <a:r>
              <a:rPr lang="en-US"/>
              <a:t> con </a:t>
            </a:r>
            <a:r>
              <a:rPr lang="en-US" err="1" smtClean="0"/>
              <a:t>trỏ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49" y="2578100"/>
            <a:ext cx="3838429" cy="294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Minh họa chi tiết QS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16" y="2357438"/>
            <a:ext cx="6042968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merge sort bằng code C, Java:</a:t>
            </a:r>
          </a:p>
          <a:p>
            <a:pPr lvl="1"/>
            <a:r>
              <a:rPr lang="en-US">
                <a:hlinkClick r:id="rId2"/>
              </a:rPr>
              <a:t>https://github.com/anhtuta/APS/blob/master/DSA/Sort/Sort.cpp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https://github.com/anhtuta/NetbeansProjects/blob/master/CTDLGT/src/examples/SortAlogrithms.java</a:t>
            </a:r>
            <a:endParaRPr lang="en-US"/>
          </a:p>
          <a:p>
            <a:r>
              <a:rPr lang="en-US"/>
              <a:t>Độ phức tạp</a:t>
            </a:r>
          </a:p>
          <a:p>
            <a:pPr lvl="1"/>
            <a:r>
              <a:rPr lang="pt-BR"/>
              <a:t>T</a:t>
            </a:r>
            <a:r>
              <a:rPr lang="pt-BR" smtClean="0"/>
              <a:t>rung </a:t>
            </a:r>
            <a:r>
              <a:rPr lang="pt-BR"/>
              <a:t>bình, tốt </a:t>
            </a:r>
            <a:r>
              <a:rPr lang="pt-BR" smtClean="0"/>
              <a:t>nhất: </a:t>
            </a:r>
            <a:r>
              <a:rPr lang="pt-BR" b="1"/>
              <a:t>Θ(nlog(n)), Ω(nlog(n</a:t>
            </a:r>
            <a:r>
              <a:rPr lang="pt-BR" b="1" smtClean="0"/>
              <a:t>))</a:t>
            </a:r>
            <a:r>
              <a:rPr lang="pt-BR" smtClean="0"/>
              <a:t>, xảy ra nếu pivot chia đôi được dãy</a:t>
            </a:r>
            <a:endParaRPr lang="pt-BR" b="1" smtClean="0"/>
          </a:p>
          <a:p>
            <a:pPr lvl="1"/>
            <a:r>
              <a:rPr lang="pt-BR" smtClean="0"/>
              <a:t>Tồi nhất: </a:t>
            </a:r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 smtClean="0"/>
              <a:t>)</a:t>
            </a:r>
            <a:r>
              <a:rPr lang="en-US" smtClean="0"/>
              <a:t>, xảy ra khi dãy đã sắp xếp, và pivot là phần tử đầu tiên/cuối cùng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Đặc điểm</a:t>
            </a:r>
          </a:p>
          <a:p>
            <a:pPr lvl="1"/>
            <a:r>
              <a:rPr lang="en-US" b="1" smtClean="0"/>
              <a:t>Unstable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phí bộ nhớ: </a:t>
            </a:r>
            <a:r>
              <a:rPr lang="en-US" b="1" smtClean="0"/>
              <a:t>O(logn) </a:t>
            </a:r>
            <a:r>
              <a:rPr lang="en-US" smtClean="0"/>
              <a:t>(cho việc gọi đệ quy)</a:t>
            </a:r>
            <a:endParaRPr lang="en-US"/>
          </a:p>
          <a:p>
            <a:pPr lvl="1"/>
            <a:r>
              <a:rPr lang="en-US" b="1" smtClean="0"/>
              <a:t>None-Adaptive</a:t>
            </a:r>
          </a:p>
          <a:p>
            <a:pPr lvl="1"/>
            <a:r>
              <a:rPr lang="en-US" b="1" smtClean="0"/>
              <a:t>In-place</a:t>
            </a:r>
            <a:r>
              <a:rPr lang="en-US" smtClean="0"/>
              <a:t> (Chỉ sort trên mảng input, dù tốn bộ nhớ O(logn), nhưng đó ko phải dùng để tạo thêm CTDL khác)</a:t>
            </a:r>
            <a:endParaRPr lang="en-US" b="1"/>
          </a:p>
          <a:p>
            <a:r>
              <a:rPr lang="en-US"/>
              <a:t>Nên dùng khi nào</a:t>
            </a:r>
          </a:p>
          <a:p>
            <a:pPr lvl="1"/>
            <a:r>
              <a:rPr lang="en-US" smtClean="0"/>
              <a:t>Với bài toán kích thước lớn</a:t>
            </a:r>
          </a:p>
          <a:p>
            <a:pPr lvl="1"/>
            <a:r>
              <a:rPr lang="en-US" smtClean="0"/>
              <a:t>Bài toán có ít bộ nhớ (hay ko muốn dùng thêm bộ nhớ ngoài)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biến thể, cải tiến: Quicksort 3 way, </a:t>
            </a:r>
            <a:r>
              <a:rPr lang="en-US"/>
              <a:t>Dual pivot Q</a:t>
            </a:r>
            <a:r>
              <a:rPr lang="en-US" smtClean="0"/>
              <a:t>uicksort</a:t>
            </a:r>
          </a:p>
          <a:p>
            <a:r>
              <a:rPr lang="en-US" smtClean="0"/>
              <a:t>Quick sort 3 way:</a:t>
            </a:r>
          </a:p>
          <a:p>
            <a:pPr lvl="1"/>
            <a:r>
              <a:rPr lang="en-US"/>
              <a:t>Á</a:t>
            </a:r>
            <a:r>
              <a:rPr lang="en-US" smtClean="0"/>
              <a:t>p dụng với dãy có nhiều </a:t>
            </a:r>
            <a:r>
              <a:rPr lang="en-US" b="1" smtClean="0"/>
              <a:t>phần tử giống nhau</a:t>
            </a:r>
            <a:r>
              <a:rPr lang="en-US" smtClean="0"/>
              <a:t> (tuy vậy vẫn có thời gian chạy như Quicksort, tức là vẫn xảy ra </a:t>
            </a:r>
            <a:r>
              <a:rPr lang="en-US" b="1">
                <a:latin typeface="Calibri" panose="020F0502020204030204" pitchFamily="34" charset="0"/>
              </a:rPr>
              <a:t>O(n</a:t>
            </a:r>
            <a:r>
              <a:rPr lang="en-US" b="1" baseline="30000">
                <a:latin typeface="Calibri" panose="020F0502020204030204" pitchFamily="34" charset="0"/>
              </a:rPr>
              <a:t>2</a:t>
            </a:r>
            <a:r>
              <a:rPr lang="en-US" b="1" smtClean="0">
                <a:latin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</a:rPr>
              <a:t>)</a:t>
            </a:r>
            <a:endParaRPr lang="en-US" smtClean="0"/>
          </a:p>
          <a:p>
            <a:pPr lvl="1"/>
            <a:r>
              <a:rPr lang="en-US" smtClean="0"/>
              <a:t>Chia dãy thành 3 phần thay vì 2 phần như quicksort thông thường:</a:t>
            </a:r>
          </a:p>
          <a:p>
            <a:pPr lvl="2"/>
            <a:r>
              <a:rPr lang="en-US" smtClean="0"/>
              <a:t>1 phần &lt; pivot, 1 phần &gt; pivot (như QS thường)</a:t>
            </a:r>
          </a:p>
          <a:p>
            <a:pPr lvl="2"/>
            <a:r>
              <a:rPr lang="en-US" smtClean="0"/>
              <a:t>Phần còn lại ở giữa, gồm tất cả những phần tử = pivot (trong QS thường thì phần này chỉ là 1 phần tử pivot)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57" y="4803820"/>
            <a:ext cx="5618443" cy="13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3.7. Quick sort (sắp xếp nhanh)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Dual pivot quicksort: dùng 2 biến pivot P1, P2, sau đó chia dãy thành 3 phần:</a:t>
            </a:r>
          </a:p>
          <a:p>
            <a:pPr lvl="2"/>
            <a:r>
              <a:rPr lang="en-US"/>
              <a:t>phần 1 &lt; P1</a:t>
            </a:r>
          </a:p>
          <a:p>
            <a:pPr lvl="2"/>
            <a:r>
              <a:rPr lang="en-US"/>
              <a:t>P1 ≤ phần 2 ≤ </a:t>
            </a:r>
            <a:r>
              <a:rPr lang="en-US" smtClean="0"/>
              <a:t>P2</a:t>
            </a:r>
            <a:endParaRPr lang="en-US"/>
          </a:p>
          <a:p>
            <a:pPr lvl="2"/>
            <a:r>
              <a:rPr lang="en-US" smtClean="0"/>
              <a:t>P2 &lt; phần 3</a:t>
            </a:r>
          </a:p>
          <a:p>
            <a:r>
              <a:rPr lang="en-US" smtClean="0"/>
              <a:t>Tuy vậy worst case vẫn là </a:t>
            </a:r>
            <a:r>
              <a:rPr lang="en-US" b="1">
                <a:latin typeface="Calibri" panose="020F0502020204030204" pitchFamily="34" charset="0"/>
              </a:rPr>
              <a:t>O(n</a:t>
            </a:r>
            <a:r>
              <a:rPr lang="en-US" b="1" baseline="30000">
                <a:latin typeface="Calibri" panose="020F0502020204030204" pitchFamily="34" charset="0"/>
              </a:rPr>
              <a:t>2</a:t>
            </a:r>
            <a:r>
              <a:rPr lang="en-US" b="1" smtClean="0">
                <a:latin typeface="Calibri" panose="020F0502020204030204" pitchFamily="34" charset="0"/>
              </a:rPr>
              <a:t>) </a:t>
            </a:r>
            <a:r>
              <a:rPr lang="en-US" smtClean="0">
                <a:latin typeface="Calibri" panose="020F0502020204030204" pitchFamily="34" charset="0"/>
              </a:rPr>
              <a:t>(với dãy đã được sắp xếp)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63898"/>
              </p:ext>
            </p:extLst>
          </p:nvPr>
        </p:nvGraphicFramePr>
        <p:xfrm>
          <a:off x="838200" y="4499217"/>
          <a:ext cx="9661253" cy="5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3800466" imgH="200126" progId="Excel.Sheet.12">
                  <p:embed/>
                </p:oleObj>
              </mc:Choice>
              <mc:Fallback>
                <p:oleObj name="Worksheet" r:id="rId3" imgW="3800466" imgH="2001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499217"/>
                        <a:ext cx="9661253" cy="50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4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3.8. Heap </a:t>
            </a:r>
            <a:r>
              <a:rPr lang="en-US">
                <a:solidFill>
                  <a:srgbClr val="00B0F0"/>
                </a:solidFill>
              </a:rPr>
              <a:t>sort (sắp xếp </a:t>
            </a:r>
            <a:r>
              <a:rPr lang="en-US" smtClean="0">
                <a:solidFill>
                  <a:srgbClr val="00B0F0"/>
                </a:solidFill>
              </a:rPr>
              <a:t>vun đống)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12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Mô tả thuật toán:</a:t>
            </a:r>
          </a:p>
          <a:p>
            <a:pPr lvl="1"/>
            <a:r>
              <a:rPr lang="en-US" smtClean="0"/>
              <a:t>Ý tưởng giống với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c</a:t>
            </a:r>
            <a:r>
              <a:rPr lang="en-US" smtClean="0"/>
              <a:t>họn phần tử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lớn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nhất sẽ được xếp vào cuối danh sách. Lặp đi lặp lại các bước này cho các phần tử còn lại của danh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ải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tiến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với Selection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dụng cấu trúc dữ liệu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thay vì tìm kiếm tuyến tính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ra phần tử lớn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Giải thuật (sắp xếp tăng dần trên mảng):</a:t>
            </a:r>
          </a:p>
          <a:p>
            <a:pPr lvl="2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Đầu tiên,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build max heap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từ input (sắp xếp giảm dần thì build min heap)</a:t>
            </a:r>
          </a:p>
          <a:p>
            <a:pPr lvl="2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Lấy phần tử gốc ra, ném về cuối mảng</a:t>
            </a:r>
          </a:p>
          <a:p>
            <a:pPr lvl="2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Vun đống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lại heap từ những phần tử còn lại</a:t>
            </a:r>
          </a:p>
          <a:p>
            <a:pPr lvl="2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Lấy phần tử gốc và lặp lại…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vi-VN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8" y="1690688"/>
            <a:ext cx="4424362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3.8. Heap </a:t>
            </a:r>
            <a:r>
              <a:rPr lang="en-US">
                <a:solidFill>
                  <a:srgbClr val="00B0F0"/>
                </a:solidFill>
              </a:rPr>
              <a:t>sort (sắp xếp </a:t>
            </a:r>
            <a:r>
              <a:rPr lang="en-US" smtClean="0">
                <a:solidFill>
                  <a:srgbClr val="00B0F0"/>
                </a:solidFill>
              </a:rPr>
              <a:t>vun đống)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Minh họa: </a:t>
            </a:r>
            <a:r>
              <a:rPr lang="en-US">
                <a:hlinkClick r:id="rId2"/>
              </a:rPr>
              <a:t>https://www.cs.usfca.edu/~galles/visualization/HeapSort.html</a:t>
            </a:r>
            <a:endParaRPr lang="en-US"/>
          </a:p>
          <a:p>
            <a:r>
              <a:rPr lang="en-US" smtClean="0"/>
              <a:t>Implement </a:t>
            </a:r>
            <a:r>
              <a:rPr lang="en-US"/>
              <a:t>merge sort bằng code C, </a:t>
            </a:r>
            <a:r>
              <a:rPr lang="en-US" smtClean="0"/>
              <a:t>Java:</a:t>
            </a:r>
          </a:p>
          <a:p>
            <a:pPr lvl="1"/>
            <a:r>
              <a:rPr lang="en-US" smtClean="0">
                <a:hlinkClick r:id="rId3"/>
              </a:rPr>
              <a:t>https://github.com/anhtuta/NetbeansProjects/blob/master/CTDLGT/src/examples/SortAlogrithms.java</a:t>
            </a:r>
            <a:endParaRPr lang="en-US" smtClean="0"/>
          </a:p>
          <a:p>
            <a:r>
              <a:rPr lang="en-US" smtClean="0"/>
              <a:t>Độ </a:t>
            </a:r>
            <a:r>
              <a:rPr lang="en-US"/>
              <a:t>phức tạp</a:t>
            </a:r>
          </a:p>
          <a:p>
            <a:pPr lvl="1"/>
            <a:r>
              <a:rPr lang="pt-BR"/>
              <a:t>Cả 3 trường hợp trung bình, tốt nhất, tồi nhất đều như nhau: Θ(nlog(n)), Ω(nlog(n)), O(nlog(n))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3.8. Heap </a:t>
            </a:r>
            <a:r>
              <a:rPr lang="en-US">
                <a:solidFill>
                  <a:srgbClr val="00B0F0"/>
                </a:solidFill>
              </a:rPr>
              <a:t>sort (sắp xếp </a:t>
            </a:r>
            <a:r>
              <a:rPr lang="en-US" smtClean="0">
                <a:solidFill>
                  <a:srgbClr val="00B0F0"/>
                </a:solidFill>
              </a:rPr>
              <a:t>vun đống)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Đặc điểm</a:t>
            </a:r>
          </a:p>
          <a:p>
            <a:pPr lvl="1"/>
            <a:r>
              <a:rPr lang="en-US" b="1" smtClean="0"/>
              <a:t>Unstable</a:t>
            </a:r>
            <a:endParaRPr lang="en-US" b="1"/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phí bộ nhớ: </a:t>
            </a:r>
            <a:r>
              <a:rPr lang="en-US" b="1" smtClean="0"/>
              <a:t>O(logn) </a:t>
            </a:r>
            <a:r>
              <a:rPr lang="en-US" smtClean="0"/>
              <a:t>(cho việc gọi đệ quy, việc gọi đệ quy có thể thay thế bằng vòng lặp, khi đó chỉ tốn </a:t>
            </a:r>
            <a:r>
              <a:rPr lang="en-US" b="1" smtClean="0"/>
              <a:t>O(1) </a:t>
            </a:r>
            <a:r>
              <a:rPr lang="en-US" smtClean="0"/>
              <a:t>bộ nhớ)</a:t>
            </a:r>
            <a:endParaRPr lang="en-US" b="1"/>
          </a:p>
          <a:p>
            <a:pPr lvl="1" fontAlgn="base"/>
            <a:r>
              <a:rPr lang="en-US" b="1"/>
              <a:t>None-Adaptive</a:t>
            </a:r>
          </a:p>
          <a:p>
            <a:pPr lvl="1" fontAlgn="base"/>
            <a:r>
              <a:rPr lang="en-US" b="1" smtClean="0"/>
              <a:t>In-place</a:t>
            </a:r>
            <a:endParaRPr lang="en-US" b="1"/>
          </a:p>
          <a:p>
            <a:r>
              <a:rPr lang="en-US"/>
              <a:t>Nên dùng khi nào</a:t>
            </a:r>
          </a:p>
          <a:p>
            <a:pPr lvl="1"/>
            <a:r>
              <a:rPr lang="en-US" smtClean="0"/>
              <a:t>Khi ko muốn tốn thêm bộ nhớ ngoài</a:t>
            </a:r>
          </a:p>
          <a:p>
            <a:pPr lvl="1"/>
            <a:r>
              <a:rPr lang="en-US" smtClean="0"/>
              <a:t>Muốn </a:t>
            </a:r>
            <a:r>
              <a:rPr lang="en-US" b="1" smtClean="0"/>
              <a:t>tránh trường hợp worst case </a:t>
            </a:r>
            <a:r>
              <a:rPr lang="en-US" smtClean="0"/>
              <a:t>của Quick sort (</a:t>
            </a:r>
            <a:r>
              <a:rPr lang="en-US" b="1" smtClean="0"/>
              <a:t>O(n</a:t>
            </a:r>
            <a:r>
              <a:rPr lang="en-US" b="1" baseline="30000" smtClean="0"/>
              <a:t>2</a:t>
            </a:r>
            <a:r>
              <a:rPr lang="en-US" b="1" smtClean="0"/>
              <a:t>)</a:t>
            </a:r>
            <a:r>
              <a:rPr lang="en-US"/>
              <a:t>)</a:t>
            </a:r>
          </a:p>
          <a:p>
            <a:pPr lvl="1"/>
            <a:r>
              <a:rPr lang="en-US" smtClean="0"/>
              <a:t>(Heap </a:t>
            </a:r>
            <a:r>
              <a:rPr lang="en-US"/>
              <a:t>sort ít được sử dụng thực tế hơn 2 thuật toán MS, </a:t>
            </a:r>
            <a:r>
              <a:rPr lang="en-US" smtClean="0"/>
              <a:t>QS)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3.9. So sánh các thuật toán sắp xếp nâng cao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Ref: </a:t>
            </a:r>
            <a:r>
              <a:rPr lang="en-US">
                <a:hlinkClick r:id="rId2"/>
              </a:rPr>
              <a:t>https://www.geeksforgeeks.org/analysis-of-different-sorting-techniques/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5310"/>
              </p:ext>
            </p:extLst>
          </p:nvPr>
        </p:nvGraphicFramePr>
        <p:xfrm>
          <a:off x="838200" y="2986088"/>
          <a:ext cx="8519405" cy="3190875"/>
        </p:xfrm>
        <a:graphic>
          <a:graphicData uri="http://schemas.openxmlformats.org/drawingml/2006/table">
            <a:tbl>
              <a:tblPr/>
              <a:tblGrid>
                <a:gridCol w="1042115"/>
                <a:gridCol w="1017431"/>
                <a:gridCol w="1300767"/>
                <a:gridCol w="1081825"/>
                <a:gridCol w="1609859"/>
                <a:gridCol w="746974"/>
                <a:gridCol w="927279"/>
                <a:gridCol w="793155"/>
              </a:tblGrid>
              <a:tr h="46997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Sorting</a:t>
                      </a:r>
                    </a:p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Algorithm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mtClean="0">
                          <a:effectLst/>
                        </a:rPr>
                        <a:t>Space Complexity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Stable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Adaptive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smtClean="0">
                          <a:effectLst/>
                        </a:rPr>
                        <a:t>In-place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974">
                <a:tc vMerge="1">
                  <a:txBody>
                    <a:bodyPr/>
                    <a:lstStyle/>
                    <a:p>
                      <a:pPr algn="l" fontAlgn="base"/>
                      <a:endParaRPr lang="en-US" sz="2000" b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Best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Average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Worst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Worst Case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smtClean="0">
                          <a:effectLst/>
                        </a:rPr>
                        <a:t>Merge</a:t>
                      </a:r>
                      <a:r>
                        <a:rPr lang="en-US" sz="1400" b="1" baseline="0" smtClean="0">
                          <a:effectLst/>
                        </a:rPr>
                        <a:t> </a:t>
                      </a:r>
                      <a:r>
                        <a:rPr lang="en-US" sz="1400" b="1" smtClean="0">
                          <a:effectLst/>
                        </a:rPr>
                        <a:t>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solidFill>
                            <a:schemeClr val="tx1"/>
                          </a:solidFill>
                          <a:effectLst/>
                        </a:rPr>
                        <a:t>Ω(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effectLst/>
                        </a:rPr>
                        <a:t>O(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smtClean="0">
                          <a:effectLst/>
                        </a:rPr>
                        <a:t>Quick 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Ω(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solidFill>
                            <a:srgbClr val="FF0000"/>
                          </a:solidFill>
                          <a:effectLst/>
                        </a:rPr>
                        <a:t>O(n</a:t>
                      </a:r>
                      <a:r>
                        <a:rPr lang="en-US" sz="1600" b="1" baseline="3000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solidFill>
                            <a:srgbClr val="00B050"/>
                          </a:solidFill>
                          <a:effectLst/>
                        </a:rPr>
                        <a:t>O(logn)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3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smtClean="0">
                          <a:effectLst/>
                        </a:rPr>
                        <a:t>Heap Sort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solidFill>
                            <a:schemeClr val="tx1"/>
                          </a:solidFill>
                          <a:effectLst/>
                        </a:rPr>
                        <a:t>Ω(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600" b="1" smtClean="0">
                          <a:effectLst/>
                        </a:rPr>
                        <a:t>Θ(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effectLst/>
                        </a:rPr>
                        <a:t>O(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nlogn</a:t>
                      </a:r>
                      <a:r>
                        <a:rPr lang="en-US" sz="1600" b="1" smtClean="0">
                          <a:effectLst/>
                        </a:rPr>
                        <a:t>)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smtClean="0">
                          <a:solidFill>
                            <a:srgbClr val="00B050"/>
                          </a:solidFill>
                          <a:effectLst/>
                        </a:rPr>
                        <a:t>O(1)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</a:rPr>
                        <a:t>No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600" b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3.10. Tổng kết lại các thuật toán sắp xếp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61734"/>
              </p:ext>
            </p:extLst>
          </p:nvPr>
        </p:nvGraphicFramePr>
        <p:xfrm>
          <a:off x="838200" y="2421227"/>
          <a:ext cx="10515601" cy="3438660"/>
        </p:xfrm>
        <a:graphic>
          <a:graphicData uri="http://schemas.openxmlformats.org/drawingml/2006/table">
            <a:tbl>
              <a:tblPr/>
              <a:tblGrid>
                <a:gridCol w="1399253"/>
                <a:gridCol w="1413388"/>
                <a:gridCol w="1413388"/>
                <a:gridCol w="1696064"/>
                <a:gridCol w="1696064"/>
                <a:gridCol w="904568"/>
                <a:gridCol w="989372"/>
                <a:gridCol w="1003504"/>
              </a:tblGrid>
              <a:tr h="3756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Sorting Algorithm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Complexity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 Complexity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Adaptive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In-place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</a:tr>
              <a:tr h="375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Case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Case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Worst Case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Worst Case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3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Insertion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O(n</a:t>
                      </a:r>
                      <a:r>
                        <a:rPr lang="en-US" sz="1600" b="1" i="0" u="none" strike="noStrike" baseline="30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O(logn)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Heap Sort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Θ(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O(nlogn)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1.3. Linked List (</a:t>
            </a:r>
            <a:r>
              <a:rPr lang="en-US" err="1" smtClean="0">
                <a:solidFill>
                  <a:srgbClr val="00B0F0"/>
                </a:solidFill>
              </a:rPr>
              <a:t>danh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sách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liên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kết</a:t>
            </a:r>
            <a:r>
              <a:rPr lang="en-US" smtClean="0">
                <a:solidFill>
                  <a:srgbClr val="00B0F0"/>
                </a:solidFill>
              </a:rPr>
              <a:t>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Nhược điểm của array là thêm phần tử mới khá lâu. Do vậy, người ta sáng tạo ra Linked List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Mỗi phần tử trong Linked List sẽ có 1 con trỏ, trỏ tới phần tử phía sau nó, khi muốn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ta chỉ việc cho phần tử cuối (tail) trỏ tới phần tử mới là được, khi muốn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cũng vậy. Do vậy độ phức tạp chỉ là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O(1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Bù lại, việc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truy cập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sẽ tốn thời gian hơn. Do ta không biết phần tử thử (n) nằm ở đâu, ta phải duyệt qua n phần tử để tìm phần tử đó, time complexity là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3.10. Sorting trong thực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Còn rất nhiều loại thuật toán sắp xếp khác nữa, chẳng hạn như: counting sort, shell sort, timsort, radix sort, introsort…</a:t>
            </a:r>
          </a:p>
          <a:p>
            <a:r>
              <a:rPr lang="en-US" b="1" smtClean="0"/>
              <a:t>Không</a:t>
            </a:r>
            <a:r>
              <a:rPr lang="en-US" smtClean="0"/>
              <a:t> có thuật toán nào </a:t>
            </a:r>
            <a:r>
              <a:rPr lang="en-US" b="1" smtClean="0"/>
              <a:t>nhanh nhất </a:t>
            </a:r>
            <a:r>
              <a:rPr lang="en-US" smtClean="0"/>
              <a:t>cả, chính vì thế nên mới có nhiều thuật toán sắp xếp ra đời</a:t>
            </a:r>
            <a:r>
              <a:rPr lang="en-US" b="1" smtClean="0"/>
              <a:t>: </a:t>
            </a:r>
            <a:r>
              <a:rPr lang="en-US" smtClean="0"/>
              <a:t>mỗi </a:t>
            </a:r>
            <a:r>
              <a:rPr lang="en-US"/>
              <a:t>thuật toán sort sẽ có </a:t>
            </a:r>
            <a:r>
              <a:rPr lang="en-US" b="1"/>
              <a:t>ưu thế </a:t>
            </a:r>
            <a:r>
              <a:rPr lang="en-US"/>
              <a:t>riêng trên một loại kiểu </a:t>
            </a:r>
            <a:r>
              <a:rPr lang="en-US" b="1"/>
              <a:t>dữ liệu </a:t>
            </a:r>
            <a:r>
              <a:rPr lang="en-US"/>
              <a:t>nhất </a:t>
            </a:r>
            <a:r>
              <a:rPr lang="en-US" smtClean="0"/>
              <a:t>định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3.10. Sorting trong thực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Selection sort, 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</a:rPr>
              <a:t>Insertion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sort và 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</a:rPr>
              <a:t>Bubble sort thường dùng với input size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bé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(n &lt; 20) do việc implement khá đơn giản</a:t>
            </a:r>
            <a:endParaRPr lang="en-US" sz="2400" smtClean="0"/>
          </a:p>
          <a:p>
            <a:r>
              <a:rPr lang="en-US" sz="2400" smtClean="0"/>
              <a:t>Bubble </a:t>
            </a:r>
            <a:r>
              <a:rPr lang="en-US" sz="2400"/>
              <a:t>sort và Insertion sort </a:t>
            </a:r>
            <a:r>
              <a:rPr lang="en-US" sz="2400" b="1"/>
              <a:t>rất nhanh </a:t>
            </a:r>
            <a:r>
              <a:rPr lang="en-US" sz="2400"/>
              <a:t>đối với input </a:t>
            </a:r>
            <a:r>
              <a:rPr lang="en-US" sz="2400" b="1" smtClean="0"/>
              <a:t>đã gần sắp xếp</a:t>
            </a:r>
            <a:r>
              <a:rPr lang="en-US" sz="2400" smtClean="0"/>
              <a:t> </a:t>
            </a:r>
            <a:r>
              <a:rPr lang="en-US" sz="2400"/>
              <a:t>(nhanh hơn cả quicksort</a:t>
            </a:r>
            <a:r>
              <a:rPr lang="en-US" sz="2400" smtClean="0"/>
              <a:t>)</a:t>
            </a:r>
          </a:p>
          <a:p>
            <a:r>
              <a:rPr lang="en-US" sz="2400" smtClean="0"/>
              <a:t>Merge sort, Quick sort và Heap sort thường áp dụng với những input có kích thước </a:t>
            </a:r>
            <a:r>
              <a:rPr lang="en-US" sz="2400" b="1" smtClean="0"/>
              <a:t>lớn </a:t>
            </a:r>
            <a:r>
              <a:rPr lang="en-US" sz="2400" smtClean="0"/>
              <a:t>và</a:t>
            </a:r>
            <a:r>
              <a:rPr lang="en-US" sz="2400" b="1" smtClean="0"/>
              <a:t> rất lớn</a:t>
            </a:r>
          </a:p>
          <a:p>
            <a:r>
              <a:rPr lang="en-US" sz="2400" smtClean="0"/>
              <a:t>Quick sort là nhanh nhất trong </a:t>
            </a:r>
            <a:r>
              <a:rPr lang="en-US" sz="2400" b="1" smtClean="0"/>
              <a:t>phần lớn </a:t>
            </a:r>
            <a:r>
              <a:rPr lang="en-US" sz="2400" smtClean="0"/>
              <a:t>các trường hợp, và rất thích hợp với input là </a:t>
            </a:r>
            <a:r>
              <a:rPr lang="en-US" sz="2400" b="1" smtClean="0"/>
              <a:t>ngẫu nhiên</a:t>
            </a:r>
          </a:p>
          <a:p>
            <a:r>
              <a:rPr lang="en-US" sz="2400" smtClean="0"/>
              <a:t>Nếu thực sự muốn tránh worst case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 O(n</a:t>
            </a:r>
            <a:r>
              <a:rPr lang="en-US" sz="2400" b="1" baseline="30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</a:rPr>
              <a:t>, thì có thể dùng Heapsort thay cho Quicksort</a:t>
            </a:r>
            <a:endParaRPr lang="en-US" sz="2400" smtClean="0"/>
          </a:p>
          <a:p>
            <a:r>
              <a:rPr lang="en-US" sz="2400" smtClean="0"/>
              <a:t>Với các kiểu dữ liệu </a:t>
            </a:r>
            <a:r>
              <a:rPr lang="en-US" sz="2400" b="1" smtClean="0"/>
              <a:t>primitive</a:t>
            </a:r>
            <a:r>
              <a:rPr lang="en-US" sz="2400" smtClean="0"/>
              <a:t> thì có thể dùng Quicksort, Mergesort, nhưng với kiểu </a:t>
            </a:r>
            <a:r>
              <a:rPr lang="en-US" sz="2400" b="1" smtClean="0"/>
              <a:t>Object</a:t>
            </a:r>
            <a:r>
              <a:rPr lang="en-US" sz="2400" smtClean="0"/>
              <a:t> thì nên dùng Mergesort (để đảm bảo stable)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3.10. Sorting trong thực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Hybrid</a:t>
            </a:r>
            <a:r>
              <a:rPr lang="en-US" smtClean="0"/>
              <a:t> algorithm: là sự kết hợp giữa từ 2 thuật toán sắp xếp trở lên, chẳng hạn như Insertionsort và Quicksort. Trước khi sort, ta sẽ check input size:</a:t>
            </a:r>
          </a:p>
          <a:p>
            <a:pPr lvl="1"/>
            <a:r>
              <a:rPr lang="en-US" smtClean="0"/>
              <a:t>Nếu input size bé (&lt; 20): ta dùng Insertionsort</a:t>
            </a:r>
          </a:p>
          <a:p>
            <a:pPr lvl="1"/>
            <a:r>
              <a:rPr lang="en-US" smtClean="0"/>
              <a:t>Ngược lại: áp dụng Quicksort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3.10. Sorting trong thực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Python: sử dụng </a:t>
            </a:r>
            <a:r>
              <a:rPr lang="en-US" b="1" smtClean="0"/>
              <a:t>Timsort</a:t>
            </a:r>
          </a:p>
          <a:p>
            <a:r>
              <a:rPr lang="en-US" smtClean="0"/>
              <a:t>Java </a:t>
            </a:r>
            <a:r>
              <a:rPr lang="en-US"/>
              <a:t>7</a:t>
            </a:r>
            <a:r>
              <a:rPr lang="en-US" smtClean="0"/>
              <a:t>, 8, 11: </a:t>
            </a:r>
            <a:r>
              <a:rPr lang="en-US" smtClean="0">
                <a:latin typeface="Consolas" panose="020B0609020204030204" pitchFamily="49" charset="0"/>
              </a:rPr>
              <a:t>java.util.Arrays.sort</a:t>
            </a:r>
            <a:r>
              <a:rPr lang="en-US" smtClean="0"/>
              <a:t> sử dụng thuật toán </a:t>
            </a:r>
            <a:r>
              <a:rPr lang="en-US" b="1"/>
              <a:t>Dual-Pivot </a:t>
            </a:r>
            <a:r>
              <a:rPr lang="en-US" b="1" smtClean="0"/>
              <a:t>Quicksort</a:t>
            </a:r>
            <a:r>
              <a:rPr lang="en-US" smtClean="0"/>
              <a:t>:</a:t>
            </a:r>
          </a:p>
          <a:p>
            <a:pPr lvl="1"/>
            <a:r>
              <a:rPr lang="en-US">
                <a:hlinkClick r:id="rId2"/>
              </a:rPr>
              <a:t>https://docs.oracle.com/javase/7/docs/api/java/util/Arrays.html#sort(int</a:t>
            </a:r>
            <a:r>
              <a:rPr lang="en-US" smtClean="0">
                <a:hlinkClick r:id="rId2"/>
              </a:rPr>
              <a:t>[])</a:t>
            </a:r>
            <a:endParaRPr lang="en-US" smtClean="0"/>
          </a:p>
          <a:p>
            <a:r>
              <a:rPr lang="en-US"/>
              <a:t>Java </a:t>
            </a:r>
            <a:r>
              <a:rPr lang="en-US" smtClean="0"/>
              <a:t>8</a:t>
            </a:r>
            <a:r>
              <a:rPr lang="en-US"/>
              <a:t>, 11: </a:t>
            </a:r>
            <a:r>
              <a:rPr lang="en-US" smtClean="0">
                <a:latin typeface="Consolas" panose="020B0609020204030204" pitchFamily="49" charset="0"/>
              </a:rPr>
              <a:t>java.util.Arrays.parallelSort</a:t>
            </a:r>
            <a:r>
              <a:rPr lang="en-US" smtClean="0"/>
              <a:t> sử </a:t>
            </a:r>
            <a:r>
              <a:rPr lang="en-US"/>
              <a:t>dụng thuật toán </a:t>
            </a:r>
            <a:r>
              <a:rPr lang="en-US" b="1" smtClean="0"/>
              <a:t>Mergesort</a:t>
            </a:r>
            <a:r>
              <a:rPr lang="en-US" smtClean="0"/>
              <a:t>:</a:t>
            </a:r>
          </a:p>
          <a:p>
            <a:pPr lvl="1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docs.oracle.com/javase/8/docs/api/java/util/Arrays.html#parallelSort-int:A-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java.util.Collections.sort</a:t>
            </a:r>
            <a:r>
              <a:rPr lang="en-US" smtClean="0"/>
              <a:t>: sử dụng </a:t>
            </a:r>
            <a:r>
              <a:rPr lang="en-US" b="1" smtClean="0"/>
              <a:t>Timsort</a:t>
            </a:r>
            <a:r>
              <a:rPr lang="en-US" smtClean="0"/>
              <a:t>:</a:t>
            </a:r>
          </a:p>
          <a:p>
            <a:pPr lvl="1"/>
            <a:r>
              <a:rPr lang="en-US">
                <a:hlinkClick r:id="rId4"/>
              </a:rPr>
              <a:t>https://docs.oracle.com/javase/7/docs/api/java/util/Collections.html#sort(java.util.List</a:t>
            </a:r>
            <a:r>
              <a:rPr lang="en-US" smtClean="0">
                <a:hlinkClick r:id="rId4"/>
              </a:rPr>
              <a:t>)</a:t>
            </a:r>
            <a:endParaRPr lang="en-US" smtClean="0"/>
          </a:p>
          <a:p>
            <a:r>
              <a:rPr lang="en-US" smtClean="0"/>
              <a:t>Trong </a:t>
            </a:r>
            <a:r>
              <a:rPr lang="en-US"/>
              <a:t>C++: </a:t>
            </a:r>
            <a:r>
              <a:rPr lang="en-US" smtClean="0"/>
              <a:t>hàm </a:t>
            </a:r>
            <a:r>
              <a:rPr lang="en-US" smtClean="0">
                <a:latin typeface="Consolas" panose="020B0609020204030204" pitchFamily="49" charset="0"/>
              </a:rPr>
              <a:t>qsort</a:t>
            </a:r>
            <a:r>
              <a:rPr lang="en-US" smtClean="0"/>
              <a:t> sử dụng </a:t>
            </a:r>
            <a:r>
              <a:rPr lang="en-US" b="1" smtClean="0"/>
              <a:t>Quicksort</a:t>
            </a:r>
            <a:r>
              <a:rPr lang="en-US"/>
              <a:t>, </a:t>
            </a:r>
            <a:r>
              <a:rPr lang="en-US" smtClean="0">
                <a:latin typeface="Consolas" panose="020B0609020204030204" pitchFamily="49" charset="0"/>
              </a:rPr>
              <a:t>stable_sort</a:t>
            </a:r>
            <a:r>
              <a:rPr lang="en-US" smtClean="0"/>
              <a:t> thì dùng </a:t>
            </a:r>
            <a:r>
              <a:rPr lang="en-US" b="1" smtClean="0"/>
              <a:t>Mergesort</a:t>
            </a:r>
            <a:endParaRPr lang="en-US"/>
          </a:p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729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https://www.bigocheatsheet.com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https://toidicodedao.com/2020/12/01/cau-truc-du-lieu-co-ban-p1-big-o-do-phuc-tap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vnoi.info/wiki/algo/data-structures/hash-table.md</a:t>
            </a:r>
            <a:endParaRPr lang="en-US" smtClean="0"/>
          </a:p>
          <a:p>
            <a:r>
              <a:rPr lang="en-US" i="1" err="1" smtClean="0"/>
              <a:t>Nguyễn</a:t>
            </a:r>
            <a:r>
              <a:rPr lang="en-US" i="1" smtClean="0"/>
              <a:t> </a:t>
            </a:r>
            <a:r>
              <a:rPr lang="en-US" i="1" err="1" smtClean="0"/>
              <a:t>Đức</a:t>
            </a:r>
            <a:r>
              <a:rPr lang="en-US" i="1" smtClean="0"/>
              <a:t> </a:t>
            </a:r>
            <a:r>
              <a:rPr lang="en-US" i="1" err="1" smtClean="0"/>
              <a:t>Nghĩa</a:t>
            </a:r>
            <a:r>
              <a:rPr lang="en-US" i="1" smtClean="0"/>
              <a:t> </a:t>
            </a:r>
            <a:r>
              <a:rPr lang="en-US" smtClean="0"/>
              <a:t>-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thuật</a:t>
            </a:r>
          </a:p>
          <a:p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github.com/anhtuta/NetbeansProjects/tree/master/CTDLGT/src/basic_data_structures</a:t>
            </a:r>
            <a:endParaRPr lang="en-US" smtClean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www.toptal.com/developers/sorting-algorithms</a:t>
            </a:r>
            <a:endParaRPr lang="en-US" smtClean="0"/>
          </a:p>
          <a:p>
            <a:r>
              <a:rPr lang="en-US">
                <a:hlinkClick r:id="rId7"/>
              </a:rPr>
              <a:t>https://</a:t>
            </a:r>
            <a:r>
              <a:rPr lang="en-US" smtClean="0">
                <a:hlinkClick r:id="rId7"/>
              </a:rPr>
              <a:t>viblo.asia/p/thuat-toan-sap-xep-nao-la-nhanh-nhat-1VgZvxam5Aw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125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963"/>
            <a:ext cx="12192000" cy="4917138"/>
          </a:xfrm>
        </p:spPr>
      </p:pic>
    </p:spTree>
    <p:extLst>
      <p:ext uri="{BB962C8B-B14F-4D97-AF65-F5344CB8AC3E}">
        <p14:creationId xmlns:p14="http://schemas.microsoft.com/office/powerpoint/2010/main" val="10817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1.3. Linked List (</a:t>
            </a:r>
            <a:r>
              <a:rPr lang="en-US" err="1" smtClean="0">
                <a:solidFill>
                  <a:srgbClr val="00B0F0"/>
                </a:solidFill>
              </a:rPr>
              <a:t>danh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sách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liên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kết</a:t>
            </a:r>
            <a:r>
              <a:rPr lang="en-US" smtClean="0">
                <a:solidFill>
                  <a:srgbClr val="00B0F0"/>
                </a:solidFill>
              </a:rPr>
              <a:t>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DSLK </a:t>
            </a:r>
            <a:r>
              <a:rPr lang="en-US" err="1" smtClean="0"/>
              <a:t>đơn</a:t>
            </a:r>
            <a:r>
              <a:rPr lang="en-US" smtClean="0"/>
              <a:t>: </a:t>
            </a:r>
            <a:r>
              <a:rPr lang="en-US" err="1" smtClean="0"/>
              <a:t>mỗi</a:t>
            </a:r>
            <a:r>
              <a:rPr lang="en-US" smtClean="0"/>
              <a:t> 1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1 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tới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endParaRPr lang="en-US" smtClean="0"/>
          </a:p>
          <a:p>
            <a:pPr lvl="1"/>
            <a:r>
              <a:rPr lang="en-US"/>
              <a:t>DSLK </a:t>
            </a:r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nối</a:t>
            </a:r>
            <a:r>
              <a:rPr lang="en-US" smtClean="0"/>
              <a:t> </a:t>
            </a:r>
            <a:r>
              <a:rPr lang="en-US" err="1" smtClean="0"/>
              <a:t>vòng</a:t>
            </a:r>
            <a:r>
              <a:rPr lang="en-US" smtClean="0"/>
              <a:t>: </a:t>
            </a:r>
            <a:r>
              <a:rPr lang="en-US" err="1" smtClean="0"/>
              <a:t>giống</a:t>
            </a:r>
            <a:r>
              <a:rPr lang="en-US" smtClean="0"/>
              <a:t> DSLK </a:t>
            </a:r>
            <a:r>
              <a:rPr lang="en-US" err="1" smtClean="0"/>
              <a:t>đơn</a:t>
            </a:r>
            <a:r>
              <a:rPr lang="en-US" smtClean="0"/>
              <a:t>, </a:t>
            </a:r>
            <a:r>
              <a:rPr lang="en-US" err="1" smtClean="0"/>
              <a:t>nhưng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(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tiên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DSLK </a:t>
            </a:r>
            <a:r>
              <a:rPr lang="en-US" err="1" smtClean="0"/>
              <a:t>đôi</a:t>
            </a:r>
            <a:r>
              <a:rPr lang="en-US" smtClean="0"/>
              <a:t>: </a:t>
            </a:r>
            <a:r>
              <a:rPr lang="en-US" err="1"/>
              <a:t>mỗi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 smtClean="0"/>
              <a:t>có</a:t>
            </a:r>
            <a:r>
              <a:rPr lang="en-US" smtClean="0"/>
              <a:t> 2 con </a:t>
            </a:r>
            <a:r>
              <a:rPr lang="en-US" err="1" smtClean="0"/>
              <a:t>trỏ</a:t>
            </a:r>
            <a:r>
              <a:rPr lang="en-US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tới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endParaRPr lang="en-US"/>
          </a:p>
          <a:p>
            <a:pPr lvl="1"/>
            <a:r>
              <a:rPr lang="en-US"/>
              <a:t>DSLK </a:t>
            </a:r>
            <a:r>
              <a:rPr lang="en-US" err="1"/>
              <a:t>đôi</a:t>
            </a:r>
            <a:r>
              <a:rPr lang="en-US"/>
              <a:t> </a:t>
            </a:r>
            <a:r>
              <a:rPr lang="en-US" err="1" smtClean="0"/>
              <a:t>nối</a:t>
            </a:r>
            <a:r>
              <a:rPr lang="en-US" smtClean="0"/>
              <a:t> </a:t>
            </a:r>
            <a:r>
              <a:rPr lang="en-US" err="1" smtClean="0"/>
              <a:t>vòng</a:t>
            </a:r>
            <a:r>
              <a:rPr lang="en-US" smtClean="0"/>
              <a:t>: </a:t>
            </a:r>
            <a:r>
              <a:rPr lang="en-US" err="1"/>
              <a:t>giống</a:t>
            </a:r>
            <a:r>
              <a:rPr lang="en-US"/>
              <a:t> DSLK </a:t>
            </a:r>
            <a:r>
              <a:rPr lang="en-US" err="1"/>
              <a:t>đôi</a:t>
            </a:r>
            <a:r>
              <a:rPr lang="en-US" smtClean="0"/>
              <a:t>, </a:t>
            </a:r>
            <a:r>
              <a:rPr lang="en-US" err="1"/>
              <a:t>nhưng</a:t>
            </a:r>
            <a:r>
              <a:rPr lang="en-US"/>
              <a:t>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(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smtClean="0"/>
              <a:t>tiên)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16" y="4567013"/>
            <a:ext cx="723048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</a:t>
            </a:r>
            <a:r>
              <a:rPr lang="en-US" err="1">
                <a:solidFill>
                  <a:srgbClr val="00B0F0"/>
                </a:solidFill>
              </a:rPr>
              <a:t>danh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sách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liên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kết</a:t>
            </a:r>
            <a:r>
              <a:rPr lang="en-US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Ứng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ùng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lưu trữ một danh sách có số lượng phần tử không cố định (dynamic), cần thêm và xoá phần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Thích hợp với bài toán chỉ duyệt các phần tử 1 cách tuần tự</a:t>
            </a:r>
          </a:p>
          <a:p>
            <a:pPr fontAlgn="base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biết trước số lượng phần tử là cố định, không cần xoá thì cứ dùng array sẽ nhanh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/>
              <a:t>Ví dụ implement Linked List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(danh sách liên kết)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48"/>
            <a:ext cx="10515600" cy="4762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Insert:</a:t>
            </a:r>
          </a:p>
          <a:p>
            <a:pPr marL="0" indent="0">
              <a:buNone/>
            </a:pPr>
            <a:r>
              <a:rPr lang="en-US" smtClean="0">
                <a:solidFill>
                  <a:srgbClr val="D10771"/>
                </a:solidFill>
                <a:latin typeface="Consolas" panose="020B0609020204030204" pitchFamily="49" charset="0"/>
              </a:rPr>
              <a:t>  Node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data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head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position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593848"/>
            <a:ext cx="5674217" cy="18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1.3. Linked List (danh sách liên kết)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48"/>
            <a:ext cx="10515600" cy="476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Delete: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head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position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currPos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0078DE"/>
                </a:solidFill>
                <a:latin typeface="Consolas" panose="020B0609020204030204" pitchFamily="49" charset="0"/>
              </a:rPr>
              <a:t>prevNode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964BB4"/>
                </a:solidFill>
                <a:latin typeface="Consolas" panose="020B0609020204030204" pitchFamily="49" charset="0"/>
              </a:rPr>
              <a:t>next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D4D4D"/>
                </a:solidFill>
                <a:latin typeface="Consolas" panose="020B0609020204030204" pitchFamily="49" charset="0"/>
              </a:rPr>
              <a:t>delete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currNode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0" y="1593848"/>
            <a:ext cx="5751490" cy="18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1.4. Stack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 cấu trúc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lưu trữ và lấy dữ liệu theo thứ tự vào sau, ra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rước (</a:t>
            </a:r>
            <a:r>
              <a:rPr lang="en-US" i="1"/>
              <a:t>Last In First </a:t>
            </a:r>
            <a:r>
              <a:rPr lang="en-US" i="1" smtClean="0"/>
              <a:t>Out: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LIFO)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thêm, </a:t>
            </a:r>
            <a:r>
              <a:rPr lang="en-US" b="1" err="1" smtClean="0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Hai thao tác cơ bản: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Push: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phần tử vào stack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Pop: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lấy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phần tử ra khỏi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25" y="3971925"/>
            <a:ext cx="5369975" cy="22050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Undo/Redo,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Go Back/Go Next </a:t>
            </a:r>
            <a:r>
              <a:rPr lang="en-US" smtClean="0"/>
              <a:t>trên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duyệt</a:t>
            </a:r>
            <a:endParaRPr lang="en-US"/>
          </a:p>
          <a:p>
            <a:pPr lvl="1"/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ngắt (???)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Làm bộ nhớ tạm trong máy tính, dùng để lưu trữ các biến tạm, biến local, function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l…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Kiểm tra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tính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hợp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lệ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của các dấu ngoặc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({[]})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 chuỗ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Đảo ngược chuỗi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Implement các thuật toán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DFS, Backtracking (tìm đường đi, vét cạn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Khử đệ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1.4. Stack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4419600" cy="3903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[10000];</a:t>
            </a:r>
            <a:endParaRPr lang="en-US" smtClean="0">
              <a:solidFill>
                <a:srgbClr val="D1077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rgbClr val="8D12BA"/>
                </a:solidFill>
                <a:latin typeface="Consolas" panose="020B0609020204030204" pitchFamily="49" charset="0"/>
              </a:rPr>
              <a:t>initStack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top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err="1">
                <a:solidFill>
                  <a:srgbClr val="8D12BA"/>
                </a:solidFill>
                <a:latin typeface="Consolas" panose="020B0609020204030204" pitchFamily="49" charset="0"/>
              </a:rPr>
              <a:t>isStackEmpty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top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==-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push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top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err="1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[top]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data;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273299"/>
            <a:ext cx="6096000" cy="390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err="1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pop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8D12BA"/>
                </a:solidFill>
                <a:latin typeface="Consolas" panose="020B0609020204030204" pitchFamily="49" charset="0"/>
              </a:rPr>
              <a:t>isStackEmpty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 err="1">
                <a:solidFill>
                  <a:srgbClr val="8D12BA"/>
                </a:solidFill>
                <a:latin typeface="Consolas" panose="020B0609020204030204" pitchFamily="49" charset="0"/>
              </a:rPr>
              <a:t>printf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3D9CA9"/>
                </a:solidFill>
                <a:latin typeface="Consolas" panose="020B0609020204030204" pitchFamily="49" charset="0"/>
              </a:rPr>
              <a:t>"Stack is empty, can't pop!</a:t>
            </a:r>
            <a:r>
              <a:rPr lang="en-US" sz="1800">
                <a:solidFill>
                  <a:srgbClr val="D37612"/>
                </a:solidFill>
                <a:latin typeface="Consolas" panose="020B0609020204030204" pitchFamily="49" charset="0"/>
              </a:rPr>
              <a:t>\n</a:t>
            </a:r>
            <a:r>
              <a:rPr lang="en-US" sz="1800">
                <a:solidFill>
                  <a:srgbClr val="3D9CA9"/>
                </a:solidFill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 err="1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temp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 err="1">
                <a:solidFill>
                  <a:srgbClr val="0078DE"/>
                </a:solidFill>
                <a:latin typeface="Consolas" panose="020B0609020204030204" pitchFamily="49" charset="0"/>
              </a:rPr>
              <a:t>myStack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[top];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top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--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temp;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implement stack dùng array: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Content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3759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Data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phức</a:t>
            </a:r>
            <a:r>
              <a:rPr lang="en-US" smtClean="0"/>
              <a:t> </a:t>
            </a:r>
            <a:r>
              <a:rPr lang="en-US" err="1" smtClean="0"/>
              <a:t>tạp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/>
              <a:t>toán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Linked List</a:t>
            </a:r>
            <a:endParaRPr lang="en-US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Queue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Hash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TRIE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So sánh các CTDL cơ bản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75796" y="1825625"/>
            <a:ext cx="53780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400"/>
              <a:t>Các thuật toán tìm </a:t>
            </a:r>
            <a:r>
              <a:rPr lang="en-US" sz="2400" smtClean="0"/>
              <a:t>kiếm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smtClean="0"/>
              <a:t>Các </a:t>
            </a:r>
            <a:r>
              <a:rPr lang="en-US" sz="2400"/>
              <a:t>thuật toán sắp </a:t>
            </a:r>
            <a:r>
              <a:rPr lang="en-US" sz="2400" smtClean="0"/>
              <a:t>xếp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4693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Stack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hậu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Biểu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thức trung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(Infix)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toán tử hai ngôi đứng giữa hai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toán tử một ngôi đứng trước toán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hạng.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VD: a * (b – c)/d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Biểu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thức hậu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(Postfix):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oán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tử đứng sau toán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hạng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VD: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–*d/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Cách tính: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uyệt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biểu thức hậu tố (chỉ gồm toán hạng 2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ngôi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ngoặc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hạng: đẩy vào stack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tử 1 ngôi: lấy ra 1 toán hạng trong stack, áp dụng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tử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lên toán hạng và đẩy kết quả trở lại stack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Gặp toán tử 2 ngôi: lấy 2 toán hạng ở đỉnh stack theo thứ tự,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dụng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toán tử lên 2 toán hạng đó, kết quả lại đẩy vào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thúc, đưa ra kết quả là giá trị ở đỉnh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VD1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Trung tố : (4.5 * 1.2) + 5.0 + (6.0 * 1.5)</a:t>
            </a:r>
          </a:p>
          <a:p>
            <a:pPr lvl="1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sang h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ậu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tố : 4.5 1.2 * 5.0 + 6.0 1.5 * +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5" y="3372361"/>
            <a:ext cx="5527675" cy="28046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VD2: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10" y="2062956"/>
            <a:ext cx="6441780" cy="38766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1.4.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stack </a:t>
            </a:r>
            <a:r>
              <a:rPr lang="en-US" err="1" smtClean="0"/>
              <a:t>chuyển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tố</a:t>
            </a:r>
            <a:r>
              <a:rPr lang="en-US" smtClean="0"/>
              <a:t> sang </a:t>
            </a:r>
            <a:r>
              <a:rPr lang="en-US" err="1" smtClean="0"/>
              <a:t>hậu</a:t>
            </a:r>
            <a:r>
              <a:rPr lang="en-US" smtClean="0"/>
              <a:t> </a:t>
            </a:r>
            <a:r>
              <a:rPr lang="en-US" err="1" smtClean="0"/>
              <a:t>tố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500313"/>
            <a:ext cx="10477500" cy="3676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1.5. Queue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cấu trúc để lưu trữ và lấy dữ liệu theo thứ tự vào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ra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rước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(First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First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Out: FIFO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thêm,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Hai thao tác cơ bản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enQueue() : thêm một phần tử mới vào queue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deQueue() : lấy một phần tử khỏi queue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70" y="4438996"/>
            <a:ext cx="6266830" cy="17379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priority 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(xem thêm ở phần Heap, dùng heap xây dựng sẽ tối ưu):</a:t>
            </a: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Hàng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đợi ưu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có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những tính chất giống như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hưng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có điểm khác đó là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thứ tự các phần tử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phụ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thuộc vào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ộ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ưu tiên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của phần tử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đó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(queue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bình thường thì tuân theo tính chất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Phần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tử với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độ ưu tiên cao nhất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sẽ được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xếp lên đầu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hàng đợi và phần tử với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độ ưu tiên thấp nhất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sẽ được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chuyển xuống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cuối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Do v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ậy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chèn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một phần tử vào cuối hàng đợi ưu tiên,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có thể được chuyển lên đầu tiên nếu độ ưu tiên của nó là cao nhất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double-ended queue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): hang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bớt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2 đầu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circular 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hang đợi vòng: cải tiến của queue bình thường bằng cách tái sử dụng vị trí của các phần tử đã bị xóa khỏi queue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priority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iả sử có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một mảng với 5 phần tử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4,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7,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3}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chèn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các phần tử này vào một hàng đợi ưu tiên theo giá trị lớn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nhất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15" y="2876783"/>
            <a:ext cx="4122112" cy="33001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1.5. Queue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Ứng dụng trực tiếp ngoài đời sống: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anh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sách xếp hàng chờ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mua vé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tàu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, chờ gửi xe, chờ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phục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vụ ở hàng ăn, chờ mượn sách ở thư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hệ điều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hành: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Hàng đợi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process chờ được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xử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Tổ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chức bộ đệm bàn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r>
              <a:rPr lang="en-US"/>
              <a:t>Nhận biết </a:t>
            </a:r>
            <a:r>
              <a:rPr lang="en-US" i="1"/>
              <a:t>Palindromes:</a:t>
            </a:r>
          </a:p>
          <a:p>
            <a:pPr lvl="2"/>
            <a:r>
              <a:rPr lang="en-US"/>
              <a:t>Là chuỗi mà đọc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/>
              <a:t>ngược đều giống nhau, VD: NOON, DEED, RADAR, ABLE WAS I ERE I SAW ELBA</a:t>
            </a:r>
          </a:p>
          <a:p>
            <a:pPr lvl="2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Cách làm: đưa từng ký tự của string đó vào 1 queue và 1 stack, sau đó lần lượt lấy từng ký tự ra so sánh. Nếu chỉ 1 ký tự khác nhau, thì đó ko phải là</a:t>
            </a:r>
            <a:r>
              <a:rPr lang="en-US" i="1"/>
              <a:t> Palindromes, </a:t>
            </a:r>
            <a:r>
              <a:rPr lang="en-US"/>
              <a:t>ngược lại là có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Implement các thuật toán khác, chẳng hạn BFS…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messsage queue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ActiveMQ, RabbitMQ, Kafka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Ví dụ về gửi email: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Nếu muốn gửi email cho nhiều người, thì ta sẽ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đẩy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tất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cả người nhận vào Queue, sau đó sẽ có 1 service khác thực hiện việc đọc email address đó và lần lượt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gửi.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Ví dụ về gửi log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như bên hệ thống A muốn gửi log liên tục sang hệ thống B để B xử lý (bóc tách data, lưu vào database), thì B sẽ tạo 1 Queue để A gửi vào đó, sau đó B sẽ lấy data lần lượt để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như vậy sẽ tránh được data loss do A gửi quá nhiều mà B chưa handle kịp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 của hàng đợi ưu tiên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Thuật toán tìm đường đi ngắn nhất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Dijkstra</a:t>
            </a:r>
          </a:p>
          <a:p>
            <a:pPr lvl="1"/>
            <a:r>
              <a:rPr lang="en-US" smtClean="0"/>
              <a:t>Thuật </a:t>
            </a:r>
            <a:r>
              <a:rPr lang="en-US"/>
              <a:t>toán </a:t>
            </a:r>
            <a:r>
              <a:rPr lang="en-US" smtClean="0"/>
              <a:t>tìm </a:t>
            </a:r>
            <a:r>
              <a:rPr lang="en-US"/>
              <a:t>kiếm đầu tiên tốt nhất (Best-first search </a:t>
            </a:r>
            <a:r>
              <a:rPr lang="en-US" smtClean="0"/>
              <a:t>algorithms), tìm kiếm A* (trong AI)</a:t>
            </a:r>
          </a:p>
          <a:p>
            <a:pPr lvl="1"/>
            <a:r>
              <a:rPr lang="en-US"/>
              <a:t>Thuật toán Prim cho cây bao trùm tối thiểu (minimum spanning </a:t>
            </a:r>
            <a:r>
              <a:rPr lang="en-US" smtClean="0"/>
              <a:t>tree)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/>
              <a:t>Mã hóa Huffman (Huffman coding</a:t>
            </a:r>
            <a:r>
              <a:rPr lang="en-US" smtClean="0"/>
              <a:t>)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uản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lý các tài nguyên giới hạn như băng thông trên đường truyền từ bộ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(router) (???)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phức tạp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tồi nhất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(worst‐case complexity):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số lượng bước lớn nhất thuật toán cần thực hiện với bất cứ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đầu vào kích thước n nào.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Ubuntu" panose="020B0504030602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phức tạp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tốt nhất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(best‐case complexity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lượng bước nhỏ nhất thuật toán cần thực hiện với bất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đầu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vào kích thước n nào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smtClean="0"/>
              <a:t>Ω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phức tạp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trường hợp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trung bình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average‐case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): Là số lượng bước trung bình thuật toán cần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mtClean="0">
                <a:latin typeface="Ubuntu" panose="020B0504030602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hiện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trên tất cả các trường hợp đầu vào kích thước 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b="1" smtClean="0"/>
              <a:t>Θ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>
              <a:latin typeface="Ubuntu" panose="020B0504030602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1.5.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4419600" cy="390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10000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initQueue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enQueue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E04528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273299"/>
            <a:ext cx="6096000" cy="390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deQueue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temp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myQueue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temp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solidFill>
                  <a:srgbClr val="D10771"/>
                </a:solidFill>
                <a:latin typeface="Consolas" panose="020B0609020204030204" pitchFamily="49" charset="0"/>
              </a:rPr>
              <a:t>bool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8D12BA"/>
                </a:solidFill>
                <a:latin typeface="Consolas" panose="020B0609020204030204" pitchFamily="49" charset="0"/>
              </a:rPr>
              <a:t>isQueueEmpty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front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&amp;&amp;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78DE"/>
                </a:solidFill>
                <a:latin typeface="Consolas" panose="020B0609020204030204" pitchFamily="49" charset="0"/>
              </a:rPr>
              <a:t>rear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8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implement queue dùng array: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1.6. Hash Table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Hashtable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(hashmap, b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ảng băm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là một cấu trúc dữ liệu sử dụng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hàm băm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để ánh xạ từ giá trị xác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(key),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đến giá trị tương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(value, object)</a:t>
            </a: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Hàm băm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được sử dụng để chuyển đổi từ khóa thành chỉ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mảng lưu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buckets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 giá trị tìm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Tốc độ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truy cập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b="1"/>
              <a:t>Θ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(trường hợp lý tưởng nhá)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fontAlgn="base"/>
            <a:r>
              <a:rPr lang="en-US" smtClean="0"/>
              <a:t>Dù </a:t>
            </a:r>
            <a:r>
              <a:rPr lang="en-US"/>
              <a:t>hashtable có 1000 hay 1 triệu phần tử thì </a:t>
            </a:r>
            <a:r>
              <a:rPr lang="en-US" b="1"/>
              <a:t>hàm băm cũng chỉ chạy 1 lần</a:t>
            </a:r>
            <a:r>
              <a:rPr lang="en-US"/>
              <a:t>, khi đã có index thì thời gian truy cập chỉ là </a:t>
            </a:r>
            <a:r>
              <a:rPr lang="el-GR"/>
              <a:t>Θ</a:t>
            </a:r>
            <a:r>
              <a:rPr lang="en-US" smtClean="0"/>
              <a:t>(1)</a:t>
            </a: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Trường hợp tệ nhất: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1" smtClean="0"/>
              <a:t>(n)</a:t>
            </a:r>
            <a:r>
              <a:rPr lang="en-US" smtClean="0"/>
              <a:t>, xảy ra khi hash n input đều ra 1 index giống nhau (hàm hash quá tệ! 🙁)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Cách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1 phần tử vào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hash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tính toán giá trị hash từ key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Dữ liệu sau đó được lưu vào buckets với index là giá trị hash đó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558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VD: ta cần lưu số </a:t>
            </a:r>
            <a:r>
              <a:rPr lang="en-US"/>
              <a:t>điện thoại</a:t>
            </a:r>
            <a:r>
              <a:rPr lang="en-US" smtClean="0"/>
              <a:t> sđt của 3 người</a:t>
            </a:r>
            <a:endParaRPr lang="en-US"/>
          </a:p>
          <a:p>
            <a:pPr lvl="1"/>
            <a:r>
              <a:rPr lang="en-US"/>
              <a:t>John Smith: 521-1234</a:t>
            </a:r>
          </a:p>
          <a:p>
            <a:pPr lvl="1"/>
            <a:r>
              <a:rPr lang="en-US"/>
              <a:t>Lisa Smith: 521-8976</a:t>
            </a:r>
          </a:p>
          <a:p>
            <a:pPr lvl="1"/>
            <a:r>
              <a:rPr lang="en-US" smtClean="0"/>
              <a:t>Sandra Dee: 521-9655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Giá trị Hash của 3 người này lần lượt là: 1, 2 và 14.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Sau khi tính được giá trị Hash của 3 người, ta lưu vào các bucket tương ứng là 1, 2 và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Có thể hình dung buckets giống như 1 mảng arr, và bucket 14 nghĩa là phần tử mảng arr[14]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80" y="2820473"/>
            <a:ext cx="4620019" cy="33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Load factor 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được định nghĩa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= n / k. Trong đó: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 = số phần tử trong hashtable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k = kích thước của bucket</a:t>
            </a:r>
            <a:endParaRPr lang="en-US" smtClean="0"/>
          </a:p>
          <a:p>
            <a:r>
              <a:rPr lang="en-US" smtClean="0"/>
              <a:t>Hash collision:</a:t>
            </a: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Trường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hợp một hash bucket chứa nhiều hơn một giá trị ta gọi đó là 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Hash collision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 (va chạm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Xảy ra khi nhiều key khác nhau sau khi qua hàm hash thu được index giống nhau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Cách xử lý va chạm:</a:t>
            </a:r>
          </a:p>
          <a:p>
            <a:pPr lvl="1"/>
            <a:r>
              <a:rPr lang="en-US"/>
              <a:t>Separate </a:t>
            </a:r>
            <a:r>
              <a:rPr lang="en-US" smtClean="0"/>
              <a:t>chaining</a:t>
            </a:r>
          </a:p>
          <a:p>
            <a:pPr lvl="1"/>
            <a:r>
              <a:rPr lang="en-US" smtClean="0"/>
              <a:t>Open addressing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723" cy="4351338"/>
          </a:xfrm>
        </p:spPr>
        <p:txBody>
          <a:bodyPr/>
          <a:lstStyle/>
          <a:p>
            <a:r>
              <a:rPr lang="en-US"/>
              <a:t>Separate chaining: cài đặt các danh sách liên kết ở các </a:t>
            </a:r>
            <a:r>
              <a:rPr lang="en-US" smtClean="0"/>
              <a:t>bucket</a:t>
            </a:r>
          </a:p>
          <a:p>
            <a:r>
              <a:rPr lang="en-US" smtClean="0"/>
              <a:t>VD bên: </a:t>
            </a:r>
            <a:r>
              <a:rPr lang="en-US"/>
              <a:t>John Smith và Sandra Dee cùng có giá trị hàm hash là 152, nên ở bucket 152, ta có 1 danh sách liên kết chứa 2 phần tử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23" y="1825625"/>
            <a:ext cx="5104877" cy="31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179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Open </a:t>
            </a:r>
            <a:r>
              <a:rPr lang="en-US" smtClean="0"/>
              <a:t>addressing: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xảy ra Hash collision, ta lưu vào một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bucket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tiếp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theo trong bảng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Xét VD bên: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John Smith và Sandra Dee đều có giá trị Hash là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152.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Do đã l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John Smith vào bucket 152,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nên phải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Sandra Dee vào bucket 153.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Ted Baker có giá trị Hash là 153, nhưng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bucket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153 đã lưu thông tin của Sandra Dee, nên ta phải lưu giá trị của Ted Baker vào bucket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154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1" y="1825625"/>
            <a:ext cx="5197699" cy="40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17901" cy="4351338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Xét VD bên: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tìm kiếm 1 phần tử, ta phải kiểm tra tất cả các bucket bắt đầu từ bucket của giá trị Hash, đến khi bucket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trống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VD: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ìm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Ted Baker thì phải tìm bucket 152, 153,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154.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ta tìm 1 người khác có giá trị Hash là 152, thì phải tìm cả bucket 152, 153, 154 và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155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hỉ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bucket 155 trống, ta mới chắc chắn người đó không có trong Hash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1" y="1825625"/>
            <a:ext cx="5197699" cy="40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ể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cài đặt </a:t>
            </a:r>
            <a:r>
              <a:rPr lang="en-US"/>
              <a:t>Open addressing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Load factor phải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(tức là số phần tử phải nhỏ hơn kích thước của buckets)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Do độ phức tạp của insert/access/delete là O(1), HashTable được sử dụng rất nhiều khi ta cần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optimize tốc độ truy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ột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số key-value cache server cũng được design dựa theo cấu trúc dữ liệu này: đưa vào 1 key, cache server sẽ trả lại dữ liệu đã được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 ngôn ngữ phổ biến như Java, C# đều có class Hashtable (hoặc tên khác là HashMap, Dictionary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thì gần đây mới có Map, trước toàn phải dùng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vi-VN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8626" y="1690688"/>
            <a:ext cx="6228264" cy="4677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1" y="213789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Chú</a:t>
            </a:r>
            <a:r>
              <a:rPr lang="en-US" smtClean="0"/>
              <a:t> ý: log(n) = log</a:t>
            </a:r>
            <a:r>
              <a:rPr lang="en-US" baseline="-25000" smtClean="0"/>
              <a:t>2</a:t>
            </a:r>
            <a:r>
              <a:rPr lang="en-US"/>
              <a:t> </a:t>
            </a:r>
            <a:r>
              <a:rPr lang="en-US" i="1"/>
              <a:t>n</a:t>
            </a:r>
            <a:r>
              <a:rPr lang="en-US"/>
              <a:t> 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1.6.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unsigned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8D12BA"/>
                </a:solidFill>
                <a:latin typeface="Consolas" panose="020B0609020204030204" pitchFamily="49" charset="0"/>
              </a:rPr>
              <a:t>myHash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char</a:t>
            </a:r>
            <a:r>
              <a:rPr lang="en-US" sz="1600">
                <a:solidFill>
                  <a:srgbClr val="3396CC"/>
                </a:solidFill>
                <a:latin typeface="Consolas" panose="020B0609020204030204" pitchFamily="49" charset="0"/>
              </a:rPr>
              <a:t>*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unsigned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5381</a:t>
            </a:r>
            <a:r>
              <a:rPr lang="en-US" sz="1600" smtClean="0">
                <a:solidFill>
                  <a:srgbClr val="474747"/>
                </a:solidFill>
                <a:latin typeface="Consolas" panose="020B0609020204030204" pitchFamily="49" charset="0"/>
              </a:rPr>
              <a:t>;  // 1 số nguyên tố</a:t>
            </a: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3D9CA9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%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8D12BA"/>
                </a:solidFill>
                <a:latin typeface="Consolas" panose="020B0609020204030204" pitchFamily="49" charset="0"/>
              </a:rPr>
              <a:t>HASH_TABLE_SIZE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3850"/>
            <a:ext cx="105156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hàm hash: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1.7.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đồ thị là một tập hợp gồm nhiều điểm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(V - vertical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), các điểm này nối với nhau bằng các cạnh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(E - edge).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31" y="2922427"/>
            <a:ext cx="5029737" cy="32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1.7.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Ứng dụng trong lập trình web: hiện tại chưa thấy dùng nhiều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Một số bài toán: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đường đi ngắn nhất từ điểm A tới B (ứng dụng bản đồ, truyền gói tin)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bạn bè chung, người quen trên mạng xã hội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quan hệ giữa các trang web để đánh giá độ tin cậy (Thuật toán PageRank của Google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Duyệt đồ thị: BFS, DFS</a:t>
            </a:r>
            <a:endParaRPr lang="en-US" smtClean="0"/>
          </a:p>
          <a:p>
            <a:pPr fontAlgn="base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1.8.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24825" cy="4351338"/>
          </a:xfrm>
        </p:spPr>
        <p:txBody>
          <a:bodyPr/>
          <a:lstStyle/>
          <a:p>
            <a:pPr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Tree (Cây) cũng là một dạng đồ thị: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cây sẽ có 1 node gốc (root).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Mỗi node sẽ có 1 hoặc nhiều node con.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Những node nào không có node con được gọi là leaf note</a:t>
            </a:r>
          </a:p>
          <a:p>
            <a:pPr lvl="1" fontAlgn="base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cây sẽ bao gồm nhiều cây con (subtree). Mỗi cây con sẽ gồm 1 node gốc và các node con của nó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Cây là đồ thị ko có tru trình (tức là ko tồn tại 1 vòng đi qua 2 node)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463" y="3631842"/>
            <a:ext cx="2586338" cy="25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1.8. </a:t>
            </a:r>
            <a:r>
              <a:rPr lang="en-US" smtClean="0">
                <a:solidFill>
                  <a:srgbClr val="00B0F0"/>
                </a:solidFill>
              </a:rPr>
              <a:t>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72375" cy="4351338"/>
          </a:xfrm>
        </p:spPr>
        <p:txBody>
          <a:bodyPr>
            <a:noAutofit/>
          </a:bodyPr>
          <a:lstStyle/>
          <a:p>
            <a:pPr fontAlgn="base"/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Tree có 2 biến thể phổ biến và được dùng nhiều nhất:</a:t>
            </a:r>
          </a:p>
          <a:p>
            <a:pPr lvl="1" fontAlgn="base"/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Binary Tree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: Mỗi node sẽ có tối đa 2 con, lần lượt gọi tên là node trái và node phải</a:t>
            </a:r>
          </a:p>
          <a:p>
            <a:pPr lvl="1" fontAlgn="base"/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Binary Search </a:t>
            </a:r>
            <a:r>
              <a:rPr lang="vi-VN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 (BST)</a:t>
            </a:r>
            <a:r>
              <a:rPr lang="vi-VN" sz="200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Biến thể của Binary Tree. Các phần tử trong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subtree bên trái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 phải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nhỏ hơn node giữa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bên phải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 phải </a:t>
            </a:r>
            <a:r>
              <a:rPr lang="vi-VN" sz="2000" b="1">
                <a:latin typeface="Calibri" panose="020F0502020204030204" pitchFamily="34" charset="0"/>
                <a:cs typeface="Calibri" panose="020F0502020204030204" pitchFamily="34" charset="0"/>
              </a:rPr>
              <a:t>lớn hơn node giữa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. Mỗi cây con của cây phải là Binary Search Tree</a:t>
            </a:r>
          </a:p>
          <a:p>
            <a:r>
              <a:rPr lang="en-US" sz="2400" b="1"/>
              <a:t>Cây nhị phân cân bằng (balanced binary tree): </a:t>
            </a:r>
            <a:r>
              <a:rPr lang="en-US" sz="2400"/>
              <a:t>là cây nhị phân </a:t>
            </a:r>
            <a:r>
              <a:rPr lang="en-US" sz="2400" smtClean="0"/>
              <a:t>thỏa</a:t>
            </a:r>
            <a:r>
              <a:rPr lang="en-US" sz="2400"/>
              <a:t> </a:t>
            </a:r>
            <a:r>
              <a:rPr lang="en-US" sz="2400" smtClean="0"/>
              <a:t>mãn: với </a:t>
            </a:r>
            <a:r>
              <a:rPr lang="en-US" sz="2400"/>
              <a:t>mọi nút thì chênh lệch </a:t>
            </a:r>
            <a:r>
              <a:rPr lang="en-US" sz="2400" smtClean="0"/>
              <a:t>chiều cao </a:t>
            </a:r>
            <a:r>
              <a:rPr lang="en-US" sz="2400"/>
              <a:t>của cây con trái và cây </a:t>
            </a:r>
            <a:r>
              <a:rPr lang="en-US" sz="2400" smtClean="0"/>
              <a:t>con phải </a:t>
            </a:r>
            <a:r>
              <a:rPr lang="en-US" sz="2400"/>
              <a:t>không quá </a:t>
            </a:r>
            <a:r>
              <a:rPr lang="en-US" sz="2400" smtClean="0"/>
              <a:t>1</a:t>
            </a:r>
          </a:p>
          <a:p>
            <a:r>
              <a:rPr lang="en-US" sz="2400" smtClean="0"/>
              <a:t>Implement BST thì tốt nhất nên đưa về cây BST cân bằng, nếu ko việc tìm kiếm sẽ ko tối ưu</a:t>
            </a:r>
          </a:p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VD BST cân bằng: AVL tree, Red-black tree…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3281363"/>
            <a:ext cx="2943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1.8. </a:t>
            </a:r>
            <a:r>
              <a:rPr lang="en-US" smtClean="0">
                <a:solidFill>
                  <a:srgbClr val="00B0F0"/>
                </a:solidFill>
              </a:rPr>
              <a:t>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94431" cy="4351338"/>
          </a:xfrm>
        </p:spPr>
        <p:txBody>
          <a:bodyPr>
            <a:normAutofit/>
          </a:bodyPr>
          <a:lstStyle/>
          <a:p>
            <a:r>
              <a:rPr lang="en-US" sz="2400" smtClean="0"/>
              <a:t>Độ phức tạp khi insert, search trên </a:t>
            </a:r>
            <a:r>
              <a:rPr lang="en-US" sz="2400" b="1" smtClean="0"/>
              <a:t>BST</a:t>
            </a:r>
            <a:r>
              <a:rPr lang="en-US" sz="2400" smtClean="0"/>
              <a:t> đều là </a:t>
            </a:r>
            <a:r>
              <a:rPr lang="el-GR" sz="2400" b="1" smtClean="0"/>
              <a:t>Θ</a:t>
            </a:r>
            <a:r>
              <a:rPr lang="en-US" sz="2400" b="1" smtClean="0"/>
              <a:t>(logn) </a:t>
            </a:r>
            <a:r>
              <a:rPr lang="en-US" sz="2400" smtClean="0"/>
              <a:t>(chú ý đây là trường hợp trung bình)</a:t>
            </a:r>
            <a:endParaRPr lang="en-US" sz="2400" b="1" smtClean="0"/>
          </a:p>
          <a:p>
            <a:r>
              <a:rPr lang="en-US" sz="2400" smtClean="0"/>
              <a:t>Trường hợp tệ nhất khi insert và search trên BST là </a:t>
            </a:r>
            <a:r>
              <a:rPr lang="en-US" sz="2400" b="1" smtClean="0"/>
              <a:t>O(n)</a:t>
            </a:r>
            <a:r>
              <a:rPr lang="en-US" sz="2400" smtClean="0"/>
              <a:t>, xảy ra khi cây trông như hình vẽ bên! (Thế nên mới cần đến cây cân bằng AVL…)</a:t>
            </a:r>
          </a:p>
          <a:p>
            <a:r>
              <a:rPr lang="en-US" sz="2400" smtClean="0"/>
              <a:t>Ứng dụng:</a:t>
            </a:r>
          </a:p>
          <a:p>
            <a:pPr lvl="1" fontAlgn="base"/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Cây </a:t>
            </a:r>
            <a:r>
              <a:rPr lang="vi-VN" sz="2000" u="sng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DOM của HTML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 cũng là 1 tree, với 1 node cha và nhiều node con</a:t>
            </a:r>
          </a:p>
          <a:p>
            <a:pPr lvl="1" fontAlgn="base"/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Sử dụng </a:t>
            </a:r>
            <a:r>
              <a:rPr lang="vi-VN" sz="2000" i="1">
                <a:latin typeface="Calibri" panose="020F0502020204030204" pitchFamily="34" charset="0"/>
                <a:cs typeface="Calibri" panose="020F0502020204030204" pitchFamily="34" charset="0"/>
              </a:rPr>
              <a:t>binary search tree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 để lưu trữ dữ liệu, tìm kiếm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(Xem phần sau)</a:t>
            </a:r>
          </a:p>
          <a:p>
            <a:pPr lvl="1" fontAlgn="base"/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Implement heap để 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thực hiện </a:t>
            </a:r>
            <a:r>
              <a:rPr lang="vi-VN" sz="2000" smtClean="0">
                <a:latin typeface="Calibri" panose="020F0502020204030204" pitchFamily="34" charset="0"/>
                <a:cs typeface="Calibri" panose="020F0502020204030204" pitchFamily="34" charset="0"/>
              </a:rPr>
              <a:t>hàng </a:t>
            </a: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đợi ưu </a:t>
            </a:r>
            <a:r>
              <a:rPr lang="vi-VN" sz="2000" smtClean="0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endParaRPr lang="vi-VN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45</a:t>
            </a:fld>
            <a:endParaRPr lang="en-US"/>
          </a:p>
        </p:txBody>
      </p:sp>
      <p:pic>
        <p:nvPicPr>
          <p:cNvPr id="1028" name="Picture 4" descr="https://www.gatevidyalay.com/wp-content/uploads/2018/08/Time-Complexity-of-Binary-Search-Tree-Worst-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31" y="1825625"/>
            <a:ext cx="3022970" cy="33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1.9.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24651" cy="4351338"/>
          </a:xfrm>
        </p:spPr>
        <p:txBody>
          <a:bodyPr>
            <a:normAutofit fontScale="92500"/>
          </a:bodyPr>
          <a:lstStyle/>
          <a:p>
            <a:r>
              <a:rPr lang="en-US" smtClean="0"/>
              <a:t>Heap là cây nhị phân </a:t>
            </a:r>
            <a:r>
              <a:rPr lang="en-US" b="1" smtClean="0"/>
              <a:t>gần hoàn chỉnh</a:t>
            </a:r>
            <a:r>
              <a:rPr lang="en-US" smtClean="0"/>
              <a:t>, tức là:</a:t>
            </a:r>
          </a:p>
          <a:p>
            <a:pPr lvl="1"/>
            <a:r>
              <a:rPr lang="en-US" smtClean="0"/>
              <a:t>Tất cả các mức đều đầy (đều có đủ con), và được điền đều từ </a:t>
            </a:r>
            <a:r>
              <a:rPr lang="en-US" b="1" smtClean="0"/>
              <a:t>trái qua phải</a:t>
            </a:r>
            <a:r>
              <a:rPr lang="en-US" smtClean="0"/>
              <a:t>, trừ mức cuối cùng (nếu mức cuối cùng đầy thì đó là cây </a:t>
            </a:r>
            <a:r>
              <a:rPr lang="en-US" b="1" smtClean="0"/>
              <a:t>hoàn chỉnh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KHÔNG có node con nào có giá trị lớn hơn node cha (đó là maxHeap, minHeap thì ngược lại)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Khái niệm Heap này khác với khái niệm vùng nhớ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HEAP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trong tổ chức bộ nhớ của chương trình</a:t>
            </a: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Heap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không phải là một cây nhị phân tìm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Phổ biến nhất là Heap nhị phân (1 node có tối đa 2 node con)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51" y="1690688"/>
            <a:ext cx="3090949" cy="22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Gồm 2 loại:</a:t>
            </a:r>
            <a:endParaRPr lang="en-US"/>
          </a:p>
          <a:p>
            <a:pPr lvl="1"/>
            <a:r>
              <a:rPr lang="en-US"/>
              <a:t>Min heap: giá trị node cha ≤ giá trị node </a:t>
            </a:r>
            <a:r>
              <a:rPr lang="en-US" smtClean="0"/>
              <a:t>con</a:t>
            </a:r>
          </a:p>
          <a:p>
            <a:pPr lvl="1"/>
            <a:r>
              <a:rPr lang="en-US" smtClean="0"/>
              <a:t>Max heap: giá trị node cha ≥ giá trị node 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min 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89" y="2238602"/>
            <a:ext cx="7022221" cy="3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max 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1" y="2251573"/>
            <a:ext cx="6714377" cy="34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523" y="1568047"/>
            <a:ext cx="649295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4111" y="6112569"/>
            <a:ext cx="417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Nguồn</a:t>
            </a:r>
            <a:r>
              <a:rPr lang="en-US"/>
              <a:t>: https://www.bigocheatsheet.com/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heap </a:t>
            </a:r>
            <a:r>
              <a:rPr lang="en-US" smtClean="0"/>
              <a:t>là </a:t>
            </a:r>
            <a:r>
              <a:rPr lang="en-US"/>
              <a:t>một cây nhị phân hoàn thiện với N </a:t>
            </a:r>
            <a:r>
              <a:rPr lang="en-US" smtClean="0"/>
              <a:t>node, thì </a:t>
            </a:r>
            <a:r>
              <a:rPr lang="en-US"/>
              <a:t>chiều cao của nó sẽ là nhỏ nhất trong các cây nhị phân có N </a:t>
            </a:r>
            <a:r>
              <a:rPr lang="en-US" smtClean="0"/>
              <a:t>node</a:t>
            </a:r>
          </a:p>
          <a:p>
            <a:r>
              <a:rPr lang="en-US" smtClean="0"/>
              <a:t>H=log2(N+1</a:t>
            </a:r>
            <a:r>
              <a:rPr lang="en-US"/>
              <a:t>)−1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66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Cách build heap: </a:t>
            </a:r>
            <a:r>
              <a:rPr lang="en-US"/>
              <a:t>Thêm nút vào bên phải nhất của mức sâu nhất </a:t>
            </a:r>
            <a:r>
              <a:rPr lang="en-US" smtClean="0"/>
              <a:t>trên cây</a:t>
            </a:r>
            <a:r>
              <a:rPr lang="en-US"/>
              <a:t>. Nếu mức sâu nhất đã đầy </a:t>
            </a:r>
            <a:r>
              <a:rPr lang="en-US" smtClean="0"/>
              <a:t>=&gt; </a:t>
            </a:r>
            <a:r>
              <a:rPr lang="en-US"/>
              <a:t>tạo một mức </a:t>
            </a:r>
            <a:r>
              <a:rPr lang="en-US" smtClean="0"/>
              <a:t>mới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Tại một nút không có thuộc tính Heap, nếu ta thay thế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bằng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nút con lớn hơn thì nút đó sẽ có thuộc tính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(tao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tác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sifting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Phép toán trên max heap (min heap tương tự):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Khôi phục tính chất heap: maxHeapify (vun đống) (VD: trong cây có 1 node vi phạm tính chất heap)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Tạo heap từ 1 mảng chưa sắp xếp: buildMaxHeap (tạo từ đầu, heap chưa có gì)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29" y="1690689"/>
            <a:ext cx="3888971" cy="1711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29" y="3803363"/>
            <a:ext cx="3888970" cy="15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Độ phức tạp của vun đống:</a:t>
            </a:r>
          </a:p>
          <a:p>
            <a:pPr lvl="1"/>
            <a:r>
              <a:rPr lang="en-US" smtClean="0"/>
              <a:t>Vun đống tại node i: chỉ việc di chuyển từ node I xuống dưới cây</a:t>
            </a:r>
          </a:p>
          <a:p>
            <a:pPr lvl="1"/>
            <a:r>
              <a:rPr lang="en-US" smtClean="0"/>
              <a:t>Mà độ cao cây = log2(N+1</a:t>
            </a:r>
            <a:r>
              <a:rPr lang="en-US"/>
              <a:t>)−</a:t>
            </a:r>
            <a:r>
              <a:rPr lang="en-US" smtClean="0"/>
              <a:t>1</a:t>
            </a:r>
          </a:p>
          <a:p>
            <a:pPr lvl="1"/>
            <a:r>
              <a:rPr lang="en-US" smtClean="0"/>
              <a:t>=&gt; thời gian vun đống: </a:t>
            </a:r>
            <a:r>
              <a:rPr lang="en-US" b="1" smtClean="0"/>
              <a:t>O(logn)</a:t>
            </a:r>
          </a:p>
          <a:p>
            <a:r>
              <a:rPr lang="en-US" smtClean="0"/>
              <a:t>Độ phức tạp của build heap: </a:t>
            </a:r>
            <a:r>
              <a:rPr lang="en-US" b="1" smtClean="0"/>
              <a:t>O(n)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build heap: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Vẽ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Heap thu được khi thêm lần lượt các khóa sau</a:t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vào Heap ban đầu rỗng: 23, 25, 54, 34, 12, 7, 47, 86,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76" y="2799041"/>
            <a:ext cx="6049848" cy="33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2" y="2220515"/>
            <a:ext cx="5593236" cy="35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15" y="2208609"/>
            <a:ext cx="5583970" cy="35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06" y="2120799"/>
            <a:ext cx="6032987" cy="37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12" y="2041525"/>
            <a:ext cx="5815575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7271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Thời gian vun đống: O(h) = </a:t>
            </a:r>
            <a:r>
              <a:rPr lang="en-US" b="1" smtClean="0"/>
              <a:t>O(logn) </a:t>
            </a:r>
            <a:r>
              <a:rPr lang="en-US" smtClean="0"/>
              <a:t>(bằng với BST cân bằng)</a:t>
            </a:r>
            <a:endParaRPr lang="en-US" b="1" smtClean="0"/>
          </a:p>
          <a:p>
            <a:r>
              <a:rPr lang="en-US" smtClean="0"/>
              <a:t>Lưu trữ heap bằng mảng: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Nút gốc tương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phần tử có chỉ số 0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Nút ở ô chỉ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syr-SY" smtClean="0">
                <a:latin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trái là 2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k +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1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con phải là 2 ∗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k + 2</a:t>
            </a:r>
          </a:p>
          <a:p>
            <a:pPr lvl="1"/>
            <a:r>
              <a:rPr lang="en-US"/>
              <a:t>Phần tử cuối cùng </a:t>
            </a:r>
            <a:r>
              <a:rPr lang="en-US" smtClean="0"/>
              <a:t>của mảng </a:t>
            </a:r>
            <a:r>
              <a:rPr lang="en-US"/>
              <a:t>là phần tử phải </a:t>
            </a:r>
            <a:r>
              <a:rPr lang="en-US" smtClean="0"/>
              <a:t>nhất nằm </a:t>
            </a:r>
            <a:r>
              <a:rPr lang="en-US"/>
              <a:t>mức sâu nhất của </a:t>
            </a:r>
            <a:r>
              <a:rPr lang="en-US" smtClean="0"/>
              <a:t>Heap</a:t>
            </a: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Ứng dụng: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Xây dựng hàng đợi ưu tiên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Heap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71" y="1690688"/>
            <a:ext cx="3348329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</a:t>
            </a:r>
            <a:r>
              <a:rPr lang="en-US" smtClean="0">
                <a:solidFill>
                  <a:srgbClr val="00B0F0"/>
                </a:solidFill>
              </a:rPr>
              <a:t>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Hàng đợi ưu tiên (priority queue):</a:t>
            </a:r>
          </a:p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Cách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đơn giản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sử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dụng danh sách liên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kết chèn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các phần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tử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vào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cuối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 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O(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và sắp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xếp lại chúng để duy trì các đặc tính của hàng đợi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tiên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O(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Cách tiếp cận tối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s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ử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dụng heap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O(log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= thời gian vun đống) cho việc chèn và xóa (enqueue và dequeue)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</a:t>
            </a:r>
            <a:r>
              <a:rPr lang="en-US" err="1">
                <a:solidFill>
                  <a:srgbClr val="00B0F0"/>
                </a:solidFill>
              </a:rPr>
              <a:t>Độ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phức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tạp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của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>
                <a:solidFill>
                  <a:srgbClr val="00B0F0"/>
                </a:solidFill>
              </a:rPr>
              <a:t>thuật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 smtClean="0">
                <a:solidFill>
                  <a:srgbClr val="00B0F0"/>
                </a:solidFill>
              </a:rPr>
              <a:t>toán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99" y="1690688"/>
            <a:ext cx="7990955" cy="4697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25"/>
          </a:xfrm>
        </p:spPr>
        <p:txBody>
          <a:bodyPr>
            <a:normAutofit/>
          </a:bodyPr>
          <a:lstStyle/>
          <a:p>
            <a:r>
              <a:rPr lang="en-US" sz="2400" smtClean="0"/>
              <a:t>VD về hàng đợi ưu tiên dùng heap: giả sử có 1 hàng đợi: Q = {8,7,4,3,1}</a:t>
            </a:r>
          </a:p>
          <a:p>
            <a:r>
              <a:rPr lang="en-US" sz="2400" smtClean="0"/>
              <a:t>Chèn 6 vào hàng đợi: node 6 vi phạm nguyên tắc heap nên ta cần vun lại đống (maxHeapify), thời gian </a:t>
            </a:r>
            <a:r>
              <a:rPr lang="en-US" sz="2400" b="1" smtClean="0"/>
              <a:t>O(logn)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60</a:t>
            </a:fld>
            <a:endParaRPr lang="en-US"/>
          </a:p>
        </p:txBody>
      </p:sp>
      <p:pic>
        <p:nvPicPr>
          <p:cNvPr id="1026" name="Picture 2" descr="https://vimentor.com/storage/upload/ckeditor/dragndrop/files/image-20180401190151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3694522"/>
            <a:ext cx="5795962" cy="24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143250"/>
            <a:ext cx="4114800" cy="303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Hàng đợi lúc này:</a:t>
            </a:r>
          </a:p>
          <a:p>
            <a:pPr marL="0" indent="0">
              <a:buNone/>
            </a:pPr>
            <a:r>
              <a:rPr lang="en-US" sz="2400" smtClean="0"/>
              <a:t>Q = </a:t>
            </a:r>
            <a:r>
              <a:rPr lang="en-US" sz="2400"/>
              <a:t>{</a:t>
            </a:r>
            <a:r>
              <a:rPr lang="en-US" sz="2400" smtClean="0"/>
              <a:t>8,7,6,3,1,4} (ko nhất thiết phải được sắp xếp, chỉ cần node to nhất ở đầu mảng là được)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31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1.9.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Xóa phần tử khỏi hàng đợi ưu tiên (phần tử to nhất, tức là node root):</a:t>
            </a:r>
          </a:p>
          <a:p>
            <a:pPr lvl="1"/>
            <a:r>
              <a:rPr lang="en-US" smtClean="0"/>
              <a:t>Lấy phần tử root ra</a:t>
            </a:r>
          </a:p>
          <a:p>
            <a:pPr lvl="1"/>
            <a:r>
              <a:rPr lang="en-US" smtClean="0"/>
              <a:t>Lấy phần tử cuối cùng lên làm root</a:t>
            </a:r>
          </a:p>
          <a:p>
            <a:pPr lvl="1"/>
            <a:r>
              <a:rPr lang="en-US" smtClean="0"/>
              <a:t>Vun đống cho root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61</a:t>
            </a:fld>
            <a:endParaRPr lang="en-US"/>
          </a:p>
        </p:txBody>
      </p:sp>
      <p:pic>
        <p:nvPicPr>
          <p:cNvPr id="2050" name="Picture 2" descr="https://vimentor.com/storage/upload/ckeditor/dragndrop/files/image-20180401190151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762006"/>
            <a:ext cx="5895975" cy="241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1.10. </a:t>
            </a:r>
            <a:r>
              <a:rPr lang="en-US" smtClean="0">
                <a:solidFill>
                  <a:srgbClr val="00B0F0"/>
                </a:solidFill>
              </a:rPr>
              <a:t>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TRIE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u="sng"/>
              <a:t>re</a:t>
            </a:r>
            <a:r>
              <a:rPr lang="en-US" b="1" u="sng"/>
              <a:t>trie</a:t>
            </a:r>
            <a:r>
              <a:rPr lang="en-US" u="sng"/>
              <a:t>val </a:t>
            </a:r>
            <a:r>
              <a:rPr lang="en-US" u="sng" smtClean="0"/>
              <a:t>tree</a:t>
            </a:r>
            <a:r>
              <a:rPr lang="en-US" smtClean="0"/>
              <a:t>, còn </a:t>
            </a:r>
            <a:r>
              <a:rPr lang="en-US"/>
              <a:t>được gọi là</a:t>
            </a:r>
            <a:r>
              <a:rPr lang="en-US" b="1"/>
              <a:t> </a:t>
            </a:r>
            <a:r>
              <a:rPr lang="en-US" b="1"/>
              <a:t>prefix </a:t>
            </a:r>
            <a:r>
              <a:rPr lang="en-US" b="1" smtClean="0"/>
              <a:t>tree </a:t>
            </a:r>
            <a:r>
              <a:rPr lang="en-US" smtClean="0"/>
              <a:t>– cây tiền tố), là một CTDL truy xuất thông hiệu quả</a:t>
            </a:r>
          </a:p>
          <a:p>
            <a:r>
              <a:rPr lang="en-US" smtClean="0"/>
              <a:t>Thường dùng để lưu trữ các </a:t>
            </a:r>
            <a:r>
              <a:rPr lang="en-US" b="1" smtClean="0"/>
              <a:t>string </a:t>
            </a:r>
            <a:r>
              <a:rPr lang="en-US" smtClean="0"/>
              <a:t>(</a:t>
            </a:r>
            <a:r>
              <a:rPr lang="en-US"/>
              <a:t>xâu </a:t>
            </a:r>
            <a:r>
              <a:rPr lang="en-US"/>
              <a:t>ký </a:t>
            </a:r>
            <a:r>
              <a:rPr lang="en-US" smtClean="0"/>
              <a:t>tự) (BST thì thường dùng với </a:t>
            </a:r>
            <a:r>
              <a:rPr lang="en-US" b="1" smtClean="0"/>
              <a:t>number</a:t>
            </a:r>
            <a:r>
              <a:rPr lang="en-US" smtClean="0"/>
              <a:t>)</a:t>
            </a:r>
          </a:p>
          <a:p>
            <a:r>
              <a:rPr lang="en-US" smtClean="0"/>
              <a:t>TRIE là một </a:t>
            </a:r>
            <a:r>
              <a:rPr lang="en-US"/>
              <a:t>cấu trúc </a:t>
            </a:r>
            <a:r>
              <a:rPr lang="en-US" b="1"/>
              <a:t>cây</a:t>
            </a:r>
            <a:r>
              <a:rPr lang="en-US"/>
              <a:t> có </a:t>
            </a:r>
            <a:r>
              <a:rPr lang="en-US"/>
              <a:t>thứ </a:t>
            </a:r>
            <a:r>
              <a:rPr lang="en-US" smtClean="0"/>
              <a:t>tự. Trong TRIE, mọi node (trừ node root) KHÔNG lưu trữ key, thay vào đó nó </a:t>
            </a:r>
            <a:r>
              <a:rPr lang="en-US" b="1" smtClean="0"/>
              <a:t>lưu trữ 1 </a:t>
            </a:r>
            <a:r>
              <a:rPr lang="en-US" b="1"/>
              <a:t>character </a:t>
            </a:r>
            <a:r>
              <a:rPr lang="en-US" smtClean="0"/>
              <a:t>(ký tự) là một phần của key.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Bằng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cách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duyệt TRIE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đến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leaf (node lá) hoặc 1 node bất kỳ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ta nhận được 1 key (là 1 string đó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1.10. 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Việc tìm kiếm trên TRIE tối ưu hơn cả trên BST, khi mà thời gian tìm kiếm chỉ là </a:t>
            </a:r>
            <a:r>
              <a:rPr lang="en-US" b="1"/>
              <a:t>O(m)</a:t>
            </a:r>
            <a:r>
              <a:rPr lang="en-US"/>
              <a:t>, với m là độ dài của string. Đổi lại, việc lưu trữ bằng TRIE sẽ tốn bộ nhớ hơn BST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8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1.10. 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8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1.10. 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8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1.10. 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5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1.10. TRIE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5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1.11. So sánh các CTDL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4" y="1690688"/>
            <a:ext cx="10003992" cy="353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5156" y="5607920"/>
            <a:ext cx="417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Nguồn: </a:t>
            </a:r>
            <a:r>
              <a:rPr lang="en-US">
                <a:hlinkClick r:id="rId3"/>
              </a:rPr>
              <a:t>https://www.bigocheatsheet.com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95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 </a:t>
            </a:r>
            <a:r>
              <a:rPr lang="en-US">
                <a:solidFill>
                  <a:srgbClr val="00B0F0"/>
                </a:solidFill>
              </a:rPr>
              <a:t>Các thuật toán tìm </a:t>
            </a:r>
            <a:r>
              <a:rPr lang="en-US" smtClean="0">
                <a:solidFill>
                  <a:srgbClr val="00B0F0"/>
                </a:solidFill>
              </a:rPr>
              <a:t>kiếm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Tìm kiếm tuần tự</a:t>
            </a:r>
          </a:p>
          <a:p>
            <a:r>
              <a:rPr lang="en-US" smtClean="0"/>
              <a:t>Tìm kiếm nhị phân</a:t>
            </a:r>
          </a:p>
          <a:p>
            <a:r>
              <a:rPr lang="en-US" smtClean="0"/>
              <a:t>Tìm kiếm nội suy</a:t>
            </a:r>
          </a:p>
          <a:p>
            <a:r>
              <a:rPr lang="en-US" smtClean="0"/>
              <a:t>Tìm kiếm trên bảng băm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1.1. Độ phức tạp của thuật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Phân biệt time và space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vi-VN" u="sng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Time 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Số lượng câu lệnh phải chạy – thời gian chạy của thuật toán dựa theo lượng phần tử đầu vào</a:t>
            </a:r>
          </a:p>
          <a:p>
            <a:pPr lvl="1" fontAlgn="base"/>
            <a:r>
              <a:rPr lang="vi-VN" u="sng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Space Complexity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Số lượng bộ nhớ thêm mà thuật toán cần, dựa theo số lượng phần tử đầu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2.1. Tìm kiếm tuần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phương pháp đơn giản nhất</a:t>
            </a:r>
          </a:p>
          <a:p>
            <a:r>
              <a:rPr lang="en-US" smtClean="0"/>
              <a:t>Duyệt từ đầu đến cuối danh sách cho tới khi tìm được kết quả, hoặc ko tìm được</a:t>
            </a:r>
          </a:p>
          <a:p>
            <a:r>
              <a:rPr lang="en-US" smtClean="0"/>
              <a:t>Độ phức tạp: </a:t>
            </a:r>
            <a:r>
              <a:rPr lang="en-US" b="1" smtClean="0"/>
              <a:t>O(n)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Áp dụng với danh sách đã được sắp xếp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So sánh khóa với phần tử trung tâm danh sách, sau đó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xét nửa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trái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hoặc nửa phải danh sách căn cứ vào khóa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đứng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trước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hay sau phần tử trung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Độ phức tạp: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O(logn)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9" y="3461667"/>
            <a:ext cx="6024562" cy="2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663" y="1978025"/>
            <a:ext cx="63865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8D12BA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l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  <a:r>
              <a:rPr lang="en-US" sz="1600" i="1">
                <a:solidFill>
                  <a:srgbClr val="555555"/>
                </a:solidFill>
                <a:latin typeface="Consolas" panose="020B0609020204030204" pitchFamily="49" charset="0"/>
              </a:rPr>
              <a:t>     // chỉ số phần tử đầu tiên của arr</a:t>
            </a: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  <a:r>
              <a:rPr lang="en-US" sz="1600" i="1">
                <a:solidFill>
                  <a:srgbClr val="555555"/>
                </a:solidFill>
                <a:latin typeface="Consolas" panose="020B0609020204030204" pitchFamily="49" charset="0"/>
              </a:rPr>
              <a:t> // chỉ số phần tử cuối cùng của arr</a:t>
            </a: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l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&lt;=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l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/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arr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arr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l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78DE"/>
                </a:solidFill>
                <a:latin typeface="Consolas" panose="020B0609020204030204" pitchFamily="49" charset="0"/>
              </a:rPr>
              <a:t>m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 sz="1600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06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Implement code C:</a:t>
            </a:r>
          </a:p>
          <a:p>
            <a:pPr marL="0" indent="0">
              <a:buNone/>
            </a:pPr>
            <a:r>
              <a:rPr lang="en-US" sz="20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[]arr;</a:t>
            </a:r>
          </a:p>
          <a:p>
            <a:pPr marL="0" indent="0">
              <a:buNone/>
            </a:pPr>
            <a:r>
              <a:rPr lang="en-US" sz="20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n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arr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64BB4"/>
                </a:solidFill>
                <a:latin typeface="Consolas" panose="020B0609020204030204" pitchFamily="49" charset="0"/>
              </a:rPr>
              <a:t>length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  <a:endParaRPr lang="en-US" sz="20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n = 5000, thì tìm kiếm tuần tự tốn 5000 bước, nhưng tìm kiếm nhị phân chỉ tốn: log(5000) = 12.3 bước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smtClean="0"/>
              <a:t>Chặt nhị phân: </a:t>
            </a:r>
            <a:r>
              <a:rPr lang="en-US" sz="4500"/>
              <a:t>tìm trong dãy chỉ số phần tử </a:t>
            </a:r>
            <a:r>
              <a:rPr lang="en-US" sz="4500" b="1"/>
              <a:t>nhỏ nhất </a:t>
            </a:r>
            <a:r>
              <a:rPr lang="en-US" sz="4500"/>
              <a:t>mà &gt;= </a:t>
            </a:r>
            <a:r>
              <a:rPr lang="en-US" sz="4500" smtClean="0"/>
              <a:t>key</a:t>
            </a:r>
          </a:p>
          <a:p>
            <a:pPr marL="0" indent="0">
              <a:buNone/>
            </a:pP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binaryCutLesser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n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arr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&gt;=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  <a:r>
              <a:rPr lang="en-US" i="1">
                <a:solidFill>
                  <a:srgbClr val="555555"/>
                </a:solidFill>
                <a:latin typeface="Consolas" panose="020B0609020204030204" pitchFamily="49" charset="0"/>
              </a:rPr>
              <a:t>  // tiếp tục tìm phía bên trái (vì dãy sắp xếp tăng dần)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smtClean="0"/>
              <a:t>Chặt nhị phân: </a:t>
            </a:r>
            <a:r>
              <a:rPr lang="en-US" sz="4500"/>
              <a:t>tìm trong dãy chỉ số phần tử </a:t>
            </a:r>
            <a:r>
              <a:rPr lang="en-US" sz="4500" b="1" smtClean="0"/>
              <a:t>lớn nhất </a:t>
            </a:r>
            <a:r>
              <a:rPr lang="en-US" sz="4500"/>
              <a:t>mà &lt;</a:t>
            </a:r>
            <a:r>
              <a:rPr lang="en-US" sz="4500" smtClean="0"/>
              <a:t>= key</a:t>
            </a:r>
          </a:p>
          <a:p>
            <a:pPr marL="0" indent="0">
              <a:buNone/>
            </a:pP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binaryCutGreater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n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arr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]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low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  <a:r>
              <a:rPr lang="en-US" i="1">
                <a:solidFill>
                  <a:srgbClr val="555555"/>
                </a:solidFill>
                <a:latin typeface="Consolas" panose="020B0609020204030204" pitchFamily="49" charset="0"/>
              </a:rPr>
              <a:t>  // tiếp tục tìm phía bên phải (vì dãy sắp xếp tăng dần)</a:t>
            </a:r>
            <a:endParaRPr lang="en-US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high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mid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C52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ans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47474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dữ liệu dùng để tìm kiếm nhị phân</a:t>
            </a:r>
          </a:p>
          <a:p>
            <a:pPr lvl="1"/>
            <a:r>
              <a:rPr lang="en-US" smtClean="0"/>
              <a:t>Mảng (khá đơn giản, như ví dụ slide trước)</a:t>
            </a:r>
          </a:p>
          <a:p>
            <a:pPr lvl="1"/>
            <a:r>
              <a:rPr lang="en-US" smtClean="0"/>
              <a:t>Cây nhị phân tìm kiếm (Binary Search Tree – BST)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36319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Implement BST bằng code Java: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96CC"/>
                </a:solidFill>
                <a:latin typeface="Consolas" panose="020B0609020204030204" pitchFamily="49" charset="0"/>
              </a:rPr>
              <a:t>class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05AD97"/>
                </a:solidFill>
                <a:latin typeface="Consolas" panose="020B0609020204030204" pitchFamily="49" charset="0"/>
              </a:rPr>
              <a:t>Node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 smtClean="0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0078DE"/>
                </a:solidFill>
                <a:latin typeface="Consolas" panose="020B0609020204030204" pitchFamily="49" charset="0"/>
              </a:rPr>
              <a:t>left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 </a:t>
            </a:r>
            <a:r>
              <a:rPr lang="en-US" sz="2000" smtClean="0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0078DE"/>
                </a:solidFill>
                <a:latin typeface="Consolas" panose="020B0609020204030204" pitchFamily="49" charset="0"/>
              </a:rPr>
              <a:t>right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 smtClean="0">
                <a:solidFill>
                  <a:srgbClr val="3396CC"/>
                </a:solidFill>
                <a:latin typeface="Consolas" panose="020B0609020204030204" pitchFamily="49" charset="0"/>
              </a:rPr>
              <a:t>public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8D12BA"/>
                </a:solidFill>
                <a:latin typeface="Consolas" panose="020B0609020204030204" pitchFamily="49" charset="0"/>
              </a:rPr>
              <a:t>Node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E04528"/>
                </a:solidFill>
                <a:latin typeface="Consolas" panose="020B0609020204030204" pitchFamily="49" charset="0"/>
              </a:rPr>
              <a:t>data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smtClean="0">
                <a:solidFill>
                  <a:srgbClr val="05AD97"/>
                </a:solidFill>
                <a:latin typeface="Consolas" panose="020B0609020204030204" pitchFamily="49" charset="0"/>
              </a:rPr>
              <a:t>this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 smtClean="0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    left </a:t>
            </a:r>
            <a:r>
              <a:rPr lang="en-US" sz="2000" smtClean="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    right </a:t>
            </a:r>
            <a:r>
              <a:rPr lang="en-US" sz="2000" smtClean="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3396CC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3396CC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BinarySearchTree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3396CC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boolean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find_recursion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E04528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(root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)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d)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d)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find_recursion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right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d);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4D4D4D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d)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D12BA"/>
                </a:solidFill>
                <a:latin typeface="Consolas" panose="020B0609020204030204" pitchFamily="49" charset="0"/>
              </a:rPr>
              <a:t>find_recursion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78DE"/>
                </a:solidFill>
                <a:latin typeface="Consolas" panose="020B0609020204030204" pitchFamily="49" charset="0"/>
              </a:rPr>
              <a:t>left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, d);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43C47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3396CC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D10771"/>
                </a:solidFill>
                <a:latin typeface="Consolas" panose="020B0609020204030204" pitchFamily="49" charset="0"/>
              </a:rPr>
              <a:t>boolean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8D12BA"/>
                </a:solidFill>
                <a:latin typeface="Consolas" panose="020B0609020204030204" pitchFamily="49" charset="0"/>
              </a:rPr>
              <a:t>find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D1077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E04528"/>
                </a:solidFill>
                <a:latin typeface="Consolas" panose="020B0609020204030204" pitchFamily="49" charset="0"/>
              </a:rPr>
              <a:t>d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) { </a:t>
            </a:r>
            <a:r>
              <a:rPr lang="en-US" sz="2000" i="1">
                <a:solidFill>
                  <a:srgbClr val="555555"/>
                </a:solidFill>
                <a:latin typeface="Consolas" panose="020B0609020204030204" pitchFamily="49" charset="0"/>
              </a:rPr>
              <a:t>// ko dùng đệ quy</a:t>
            </a:r>
            <a:endParaRPr lang="en-US" sz="20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D10771"/>
                </a:solidFill>
                <a:latin typeface="Consolas" panose="020B0609020204030204" pitchFamily="49" charset="0"/>
              </a:rPr>
              <a:t>Node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root;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while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(p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!=</a:t>
            </a:r>
            <a:r>
              <a:rPr lang="en-US" sz="2000">
                <a:solidFill>
                  <a:srgbClr val="D43C47"/>
                </a:solidFill>
                <a:latin typeface="Consolas" panose="020B0609020204030204" pitchFamily="49" charset="0"/>
              </a:rPr>
              <a:t>null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==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d)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D43C47"/>
                </a:solidFill>
                <a:latin typeface="Consolas" panose="020B0609020204030204" pitchFamily="49" charset="0"/>
              </a:rPr>
              <a:t>true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d) p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right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data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d) p </a:t>
            </a:r>
            <a:r>
              <a:rPr lang="en-US" sz="2000">
                <a:solidFill>
                  <a:srgbClr val="4D4D4D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78DE"/>
                </a:solidFill>
                <a:latin typeface="Consolas" panose="020B0609020204030204" pitchFamily="49" charset="0"/>
              </a:rPr>
              <a:t>left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5AD97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D43C47"/>
                </a:solidFill>
                <a:latin typeface="Consolas" panose="020B0609020204030204" pitchFamily="49" charset="0"/>
              </a:rPr>
              <a:t>false</a:t>
            </a:r>
            <a:r>
              <a:rPr lang="en-US" sz="2000">
                <a:solidFill>
                  <a:srgbClr val="474747"/>
                </a:solidFill>
                <a:latin typeface="Consolas" panose="020B0609020204030204" pitchFamily="49" charset="0"/>
              </a:rPr>
              <a:t>;  </a:t>
            </a:r>
            <a:r>
              <a:rPr lang="en-US" sz="2000" i="1">
                <a:solidFill>
                  <a:srgbClr val="555555"/>
                </a:solidFill>
                <a:latin typeface="Consolas" panose="020B0609020204030204" pitchFamily="49" charset="0"/>
              </a:rPr>
              <a:t>//nếu ko tìm đc phần tử nào = d thì return false</a:t>
            </a:r>
            <a:endParaRPr lang="en-US" sz="2000">
              <a:solidFill>
                <a:srgbClr val="47474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rgbClr val="474747"/>
                </a:solidFill>
                <a:latin typeface="Consolas" panose="020B0609020204030204" pitchFamily="49" charset="0"/>
              </a:rPr>
              <a:t>}</a:t>
            </a:r>
            <a:endParaRPr lang="en-US" sz="2000">
              <a:solidFill>
                <a:srgbClr val="4747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1.2. Array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 array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liền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ruy cập phần tử với thời gian hằng số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b="1" smtClean="0">
                <a:latin typeface="Calibri" panose="020F0502020204030204" pitchFamily="34" charset="0"/>
                <a:cs typeface="Calibri" panose="020F0502020204030204" pitchFamily="34" charset="0"/>
              </a:rPr>
              <a:t>Nhược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: không thể thay đổi kích thước của mảng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chương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trình đang thực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mảng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copy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array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2.2. Tìm kiếm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6825" cy="4351338"/>
          </a:xfrm>
        </p:spPr>
        <p:txBody>
          <a:bodyPr/>
          <a:lstStyle/>
          <a:p>
            <a:r>
              <a:rPr lang="en-US" smtClean="0"/>
              <a:t>Độ phức tạp của BST: </a:t>
            </a:r>
            <a:r>
              <a:rPr lang="en-US" b="1" smtClean="0"/>
              <a:t>O(logn)</a:t>
            </a:r>
          </a:p>
          <a:p>
            <a:r>
              <a:rPr lang="en-US" smtClean="0"/>
              <a:t>Trường hợp tệ nhất: </a:t>
            </a:r>
            <a:r>
              <a:rPr lang="en-US" b="1" smtClean="0"/>
              <a:t>O(n)</a:t>
            </a:r>
            <a:r>
              <a:rPr lang="en-US" smtClean="0"/>
              <a:t>, như hình 5 ở bên</a:t>
            </a:r>
          </a:p>
          <a:p>
            <a:r>
              <a:rPr lang="en-US" smtClean="0"/>
              <a:t>Nên cân bằng cây BST =&gt; có thể dùng cây AVL, Red-black…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690688"/>
            <a:ext cx="5438775" cy="41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2.3. Tìm kiếm nội suy (Interpolation </a:t>
            </a:r>
            <a:r>
              <a:rPr lang="en-US" smtClean="0">
                <a:solidFill>
                  <a:srgbClr val="00B0F0"/>
                </a:solidFill>
              </a:rPr>
              <a:t>Search)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</a:t>
            </a:r>
            <a:r>
              <a:rPr lang="en-US"/>
              <a:t>một sự cải tiến của tìm kiếm nhị phân Binary </a:t>
            </a:r>
            <a:r>
              <a:rPr lang="en-US" smtClean="0"/>
              <a:t>Search</a:t>
            </a:r>
          </a:p>
          <a:p>
            <a:r>
              <a:rPr lang="en-US" smtClean="0"/>
              <a:t>Tìm phần </a:t>
            </a:r>
            <a:r>
              <a:rPr lang="en-US"/>
              <a:t>tử </a:t>
            </a:r>
            <a:r>
              <a:rPr lang="en-US" b="1"/>
              <a:t>gần với giá trị tìm kiếm </a:t>
            </a:r>
            <a:r>
              <a:rPr lang="en-US" b="1" smtClean="0"/>
              <a:t>nhất </a:t>
            </a:r>
            <a:r>
              <a:rPr lang="en-US"/>
              <a:t>và bắt đầu từ đó để </a:t>
            </a:r>
            <a:r>
              <a:rPr lang="en-US" smtClean="0"/>
              <a:t>tìm (BS luôn tìm kiếm từ </a:t>
            </a:r>
            <a:r>
              <a:rPr lang="en-US" b="1" smtClean="0"/>
              <a:t>giữa</a:t>
            </a:r>
            <a:r>
              <a:rPr lang="en-US" smtClean="0"/>
              <a:t>)</a:t>
            </a:r>
          </a:p>
          <a:p>
            <a:r>
              <a:rPr lang="en-US" smtClean="0"/>
              <a:t>VD: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danh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sách các sinh viên trong một lớp. Nếu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muốn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tìm một bạn tên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“Tú”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thì chúng ta sẽ ưu tiên việc tìm kiếm từ cuối danh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hứ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không nên tìm kiếm từ đầu danh sách vì điều đó rất mất thời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Độ phức tạp: </a:t>
            </a:r>
            <a:r>
              <a:rPr lang="el-GR" b="1"/>
              <a:t>Ο(</a:t>
            </a:r>
            <a:r>
              <a:rPr lang="en-US" b="1"/>
              <a:t>log (log n))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2.3. Tìm kiếm nội suy (Interpolation Search)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Giả sử muốn tìm phần tử X trong mảng arr[left…right]</a:t>
            </a:r>
          </a:p>
          <a:p>
            <a:r>
              <a:rPr lang="en-US" smtClean="0"/>
              <a:t>Công thức tìm phần tử mid của tìm kiếm nhị phân:</a:t>
            </a:r>
          </a:p>
          <a:p>
            <a:pPr marL="0" indent="0">
              <a:buNone/>
            </a:pPr>
            <a:r>
              <a:rPr lang="pt-BR" smtClean="0"/>
              <a:t>   </a:t>
            </a:r>
            <a:r>
              <a:rPr lang="pt-BR" b="1" smtClean="0"/>
              <a:t>mid</a:t>
            </a:r>
            <a:r>
              <a:rPr lang="pt-BR" b="1"/>
              <a:t> = (</a:t>
            </a:r>
            <a:r>
              <a:rPr lang="pt-BR" b="1" smtClean="0"/>
              <a:t>left</a:t>
            </a:r>
            <a:r>
              <a:rPr lang="pt-BR" b="1"/>
              <a:t> + </a:t>
            </a:r>
            <a:r>
              <a:rPr lang="pt-BR" b="1" smtClean="0"/>
              <a:t>right)</a:t>
            </a:r>
            <a:r>
              <a:rPr lang="pt-BR" b="1"/>
              <a:t> / 2</a:t>
            </a:r>
            <a:r>
              <a:rPr lang="pt-BR" b="1" smtClean="0"/>
              <a:t>;</a:t>
            </a:r>
          </a:p>
          <a:p>
            <a:r>
              <a:rPr lang="pt-BR" smtClean="0"/>
              <a:t>Thuật toán tìm kiếm nội suy cải tiến như sau:</a:t>
            </a:r>
          </a:p>
          <a:p>
            <a:pPr marL="0" indent="0">
              <a:buNone/>
            </a:pPr>
            <a:r>
              <a:rPr lang="pt-BR"/>
              <a:t> </a:t>
            </a:r>
            <a:r>
              <a:rPr lang="pt-BR" smtClean="0"/>
              <a:t>  </a:t>
            </a:r>
            <a:r>
              <a:rPr lang="pt-BR" b="1" smtClean="0"/>
              <a:t>mid = </a:t>
            </a:r>
            <a:r>
              <a:rPr lang="en-US" b="1" smtClean="0"/>
              <a:t>left </a:t>
            </a:r>
            <a:r>
              <a:rPr lang="en-US" b="1"/>
              <a:t>+ (</a:t>
            </a:r>
            <a:r>
              <a:rPr lang="en-US" b="1" smtClean="0"/>
              <a:t>X - arr[left</a:t>
            </a:r>
            <a:r>
              <a:rPr lang="en-US" b="1"/>
              <a:t>]) * (right – left) / </a:t>
            </a:r>
            <a:r>
              <a:rPr lang="en-US" b="1" smtClean="0"/>
              <a:t>(arr[right</a:t>
            </a:r>
            <a:r>
              <a:rPr lang="en-US" b="1"/>
              <a:t>] – </a:t>
            </a:r>
            <a:r>
              <a:rPr lang="en-US" b="1" smtClean="0"/>
              <a:t>arr[left])</a:t>
            </a:r>
          </a:p>
          <a:p>
            <a:r>
              <a:rPr lang="en-US" smtClean="0"/>
              <a:t>Các phần code còn lại giống hệt tìm kiếm nhị phân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2.4. </a:t>
            </a:r>
            <a:r>
              <a:rPr lang="en-US">
                <a:solidFill>
                  <a:srgbClr val="00B0F0"/>
                </a:solidFill>
              </a:rPr>
              <a:t>Tìm kiếm trên </a:t>
            </a:r>
            <a:r>
              <a:rPr lang="en-US" smtClean="0">
                <a:solidFill>
                  <a:srgbClr val="00B0F0"/>
                </a:solidFill>
              </a:rPr>
              <a:t>bảng băm (hash table)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cấu trúc dữ liệu bẳng băm để lưu danh sách cần tìm kiếm</a:t>
            </a:r>
          </a:p>
          <a:p>
            <a:r>
              <a:rPr lang="en-US" smtClean="0"/>
              <a:t>Xem lại mục 1.6. Hash table</a:t>
            </a:r>
          </a:p>
          <a:p>
            <a:r>
              <a:rPr lang="en-US" smtClean="0"/>
              <a:t>Độ phức tạp: </a:t>
            </a:r>
            <a:r>
              <a:rPr lang="en-US" b="1" smtClean="0"/>
              <a:t>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2.5. </a:t>
            </a:r>
            <a:r>
              <a:rPr lang="en-US">
                <a:solidFill>
                  <a:srgbClr val="00B0F0"/>
                </a:solidFill>
              </a:rPr>
              <a:t>So sánh các thuật toán tìm kiếm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về thời gian tính: giả sử muốn tìm kiếm trong dãy 1 tỷ phần tử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23534"/>
              </p:ext>
            </p:extLst>
          </p:nvPr>
        </p:nvGraphicFramePr>
        <p:xfrm>
          <a:off x="2886075" y="2523094"/>
          <a:ext cx="6419850" cy="29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938"/>
                <a:gridCol w="1514475"/>
                <a:gridCol w="2357437"/>
              </a:tblGrid>
              <a:tr h="579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Thuật</a:t>
                      </a:r>
                      <a:r>
                        <a:rPr lang="en-US" baseline="0" smtClean="0"/>
                        <a:t> toán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Độ</a:t>
                      </a:r>
                      <a:r>
                        <a:rPr lang="en-US" baseline="0" smtClean="0"/>
                        <a:t> phức tạp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Thời</a:t>
                      </a:r>
                      <a:r>
                        <a:rPr lang="en-US" baseline="0" smtClean="0"/>
                        <a:t> gian tìm kiếm trên dãy 1 tỷ phần tử</a:t>
                      </a:r>
                      <a:endParaRPr lang="en-US"/>
                    </a:p>
                  </a:txBody>
                  <a:tcPr/>
                </a:tc>
              </a:tr>
              <a:tr h="579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 tuần 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1 tỷ</a:t>
                      </a:r>
                    </a:p>
                  </a:txBody>
                  <a:tcPr/>
                </a:tc>
              </a:tr>
              <a:tr h="579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 nhị phân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O(logn)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/>
                </a:tc>
              </a:tr>
              <a:tr h="579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 nội suy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O(log</a:t>
                      </a:r>
                      <a:r>
                        <a:rPr lang="en-US" baseline="0" smtClean="0"/>
                        <a:t> (logn))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579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 trên bảng băm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O(1)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 Các thuật toán sắp xếp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thuật toán sắp xếp cơ bản</a:t>
            </a:r>
          </a:p>
          <a:p>
            <a:pPr lvl="1"/>
            <a:r>
              <a:rPr lang="en-US" smtClean="0"/>
              <a:t>Insertion sort</a:t>
            </a:r>
          </a:p>
          <a:p>
            <a:pPr lvl="1"/>
            <a:r>
              <a:rPr lang="en-US" smtClean="0"/>
              <a:t>Selection sort</a:t>
            </a:r>
          </a:p>
          <a:p>
            <a:pPr lvl="1"/>
            <a:r>
              <a:rPr lang="en-US" smtClean="0"/>
              <a:t>Bubble sort</a:t>
            </a:r>
          </a:p>
          <a:p>
            <a:r>
              <a:rPr lang="en-US"/>
              <a:t>Các thuật toán sắp </a:t>
            </a:r>
            <a:r>
              <a:rPr lang="en-US" smtClean="0"/>
              <a:t>xếp nâng cao</a:t>
            </a:r>
          </a:p>
          <a:p>
            <a:pPr lvl="1"/>
            <a:r>
              <a:rPr lang="en-US" smtClean="0"/>
              <a:t>Merge</a:t>
            </a:r>
            <a:r>
              <a:rPr lang="en-US"/>
              <a:t> </a:t>
            </a:r>
            <a:r>
              <a:rPr lang="en-US" smtClean="0"/>
              <a:t>sort</a:t>
            </a:r>
          </a:p>
          <a:p>
            <a:pPr lvl="1"/>
            <a:r>
              <a:rPr lang="en-US" smtClean="0"/>
              <a:t>Quick</a:t>
            </a:r>
            <a:r>
              <a:rPr lang="en-US"/>
              <a:t> </a:t>
            </a:r>
            <a:r>
              <a:rPr lang="en-US" smtClean="0"/>
              <a:t>sort</a:t>
            </a:r>
          </a:p>
          <a:p>
            <a:pPr lvl="1"/>
            <a:r>
              <a:rPr lang="en-US" smtClean="0"/>
              <a:t>Heap</a:t>
            </a:r>
            <a:r>
              <a:rPr lang="en-US"/>
              <a:t>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Thuật toán sắp xếp </a:t>
            </a:r>
            <a:r>
              <a:rPr lang="en-US" smtClean="0"/>
              <a:t>chỉ </a:t>
            </a:r>
            <a:r>
              <a:rPr lang="en-US"/>
              <a:t>định cách sắp xếp dữ liệu theo một thứ tự cụ </a:t>
            </a:r>
            <a:r>
              <a:rPr lang="en-US" smtClean="0"/>
              <a:t>thể, thường là theo thứ tự số hoặc thứ tự từ điển (</a:t>
            </a:r>
            <a:r>
              <a:rPr lang="en-US"/>
              <a:t>numerical or </a:t>
            </a:r>
            <a:r>
              <a:rPr lang="en-US" smtClean="0"/>
              <a:t>lexicographical)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/>
              <a:t>In-place</a:t>
            </a:r>
            <a:r>
              <a:rPr lang="en-US"/>
              <a:t> </a:t>
            </a:r>
            <a:r>
              <a:rPr lang="en-US" smtClean="0"/>
              <a:t>sorting:</a:t>
            </a:r>
          </a:p>
          <a:p>
            <a:pPr lvl="1"/>
            <a:r>
              <a:rPr lang="en-US" smtClean="0"/>
              <a:t>là thuật toán KHÔNG yêu cầu thêm bộ nhớ khi sort, chẳng hạn chỉ dùng bộ nhớ trong chính mảng được sort (thường thì thuật toán như vậy chỉ cần </a:t>
            </a:r>
            <a:r>
              <a:rPr lang="en-US" b="1" smtClean="0"/>
              <a:t>compare </a:t>
            </a:r>
            <a:r>
              <a:rPr lang="en-US" smtClean="0"/>
              <a:t>và </a:t>
            </a:r>
            <a:r>
              <a:rPr lang="en-US" b="1" smtClean="0"/>
              <a:t>swap</a:t>
            </a:r>
            <a:r>
              <a:rPr lang="en-US" smtClean="0"/>
              <a:t> các phần tử)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thường được ghi đè bởi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khi thuật toán thực thi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/>
              <a:t>VD: Insertion sort, Selection sort, Bubble sort (3 thuật toán sort cơ bản)</a:t>
            </a:r>
          </a:p>
          <a:p>
            <a:r>
              <a:rPr lang="en-US" b="1" u="sng" smtClean="0"/>
              <a:t>Not-in-place</a:t>
            </a:r>
            <a:r>
              <a:rPr lang="en-US" smtClean="0"/>
              <a:t> sorting:</a:t>
            </a:r>
          </a:p>
          <a:p>
            <a:pPr lvl="1"/>
            <a:r>
              <a:rPr lang="en-US" smtClean="0"/>
              <a:t>Cần thêm bộ nhớ (để lưu trữ các giá trị tạm thời, hay đệ quy…) trong khi sort</a:t>
            </a:r>
          </a:p>
          <a:p>
            <a:pPr lvl="1"/>
            <a:r>
              <a:rPr lang="en-US" smtClean="0"/>
              <a:t>VD: Merge sort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07" y="3720920"/>
            <a:ext cx="1604494" cy="160449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5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smtClean="0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ổn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định):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thứ tự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của 2 số bằng nhau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khi sắp xếp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giống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thứ tự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của chúng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khi sắp xếp. VD với dãy: [peach, straw, apple, spork], sắp xếp dãy này theo chữ cái đầu tiên: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Nếu kết quả là: [apple, peach, straw, spork], thì thuật toán đó ổn định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Nếu kết quả là: [apple, peach, spork, straw], thì thuật toán đó KHÔNG ổn định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Các thuật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toán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có tính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/>
              <a:t>Insertion sort, Bubble Sort, Merge </a:t>
            </a:r>
            <a:r>
              <a:rPr lang="en-US" smtClean="0"/>
              <a:t>Sort…</a:t>
            </a:r>
            <a:endParaRPr lang="en-US"/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Các thuật toán </a:t>
            </a:r>
            <a:r>
              <a:rPr lang="en-US" b="1" u="sng" smtClean="0">
                <a:latin typeface="Calibri" panose="020F0502020204030204" pitchFamily="34" charset="0"/>
                <a:cs typeface="Calibri" panose="020F0502020204030204" pitchFamily="34" charset="0"/>
              </a:rPr>
              <a:t>unstable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/>
              <a:t>Heap Sort, Quick Sort…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về tính stable: giả sử ta có 1 danh sách user với firstName và lastName. Ta muốn sắp xếp theo firstName và lastName:</a:t>
            </a:r>
          </a:p>
          <a:p>
            <a:pPr lvl="1"/>
            <a:r>
              <a:rPr lang="en-US" smtClean="0"/>
              <a:t>Đầu tiên sort theo firstName (</a:t>
            </a:r>
            <a:r>
              <a:rPr lang="en-US"/>
              <a:t>stable </a:t>
            </a:r>
            <a:r>
              <a:rPr lang="en-US" smtClean="0"/>
              <a:t>hay unstable đều được)</a:t>
            </a:r>
          </a:p>
          <a:p>
            <a:pPr lvl="1"/>
            <a:r>
              <a:rPr lang="en-US" smtClean="0"/>
              <a:t>Sau đó sort theo lastName bằng thuật toán </a:t>
            </a:r>
            <a:r>
              <a:rPr lang="en-US" b="1" smtClean="0"/>
              <a:t>stable</a:t>
            </a:r>
          </a:p>
          <a:p>
            <a:pPr lvl="1"/>
            <a:r>
              <a:rPr lang="en-US" smtClean="0"/>
              <a:t>(Tất nhiên ko thể dùng cộng chuỗi “firstName + lastName” rồi sắp xếp chúng)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là thuật toán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tận dụng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những phần tử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đã được sort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trong dãy (tức là ko cố gắng sort những phần tử này nữa)</a:t>
            </a:r>
          </a:p>
          <a:p>
            <a:r>
              <a:rPr lang="en-US" b="1" u="sng" smtClean="0"/>
              <a:t>Non-adaptive</a:t>
            </a:r>
            <a:r>
              <a:rPr lang="en-US" smtClean="0"/>
              <a:t>:</a:t>
            </a:r>
            <a:r>
              <a:rPr lang="en-US" b="1" smtClean="0"/>
              <a:t> </a:t>
            </a:r>
            <a:r>
              <a:rPr lang="en-US" smtClean="0"/>
              <a:t>ngược lại, sort mọi phần tử dù cho chúng đã sort rồi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1.2. Array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Thao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array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b="1" err="1"/>
              <a:t>đầy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 </a:t>
            </a:r>
            <a:r>
              <a:rPr lang="en-US" b="1"/>
              <a:t>time complexity </a:t>
            </a:r>
            <a:r>
              <a:rPr lang="en-US" b="1" err="1"/>
              <a:t>và</a:t>
            </a:r>
            <a:r>
              <a:rPr lang="en-US" b="1"/>
              <a:t> space complexity </a:t>
            </a:r>
            <a:r>
              <a:rPr lang="en-US" b="1" err="1"/>
              <a:t>là</a:t>
            </a:r>
            <a:r>
              <a:rPr lang="en-US" b="1"/>
              <a:t> </a:t>
            </a:r>
            <a:r>
              <a:rPr lang="en-US" b="1" smtClean="0"/>
              <a:t>O(n)</a:t>
            </a:r>
            <a:endParaRPr lang="en-US"/>
          </a:p>
          <a:p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/>
              <a:t>muốn</a:t>
            </a:r>
            <a:r>
              <a:rPr lang="en-US"/>
              <a:t> </a:t>
            </a:r>
            <a:r>
              <a:rPr lang="en-US" err="1"/>
              <a:t>xoá</a:t>
            </a:r>
            <a:r>
              <a:rPr lang="en-US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vậy</a:t>
            </a:r>
            <a:r>
              <a:rPr lang="en-US"/>
              <a:t>, ta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bỏ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dồn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phía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1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 smtClean="0"/>
              <a:t>nên</a:t>
            </a:r>
            <a:r>
              <a:rPr lang="en-US" smtClean="0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O(n) </a:t>
            </a:r>
            <a:r>
              <a:rPr lang="en-US" err="1" smtClean="0"/>
              <a:t>luôn</a:t>
            </a:r>
            <a:endParaRPr lang="en-US" smtClean="0"/>
          </a:p>
          <a:p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tĩnh</a:t>
            </a:r>
            <a:r>
              <a:rPr lang="en-US" smtClean="0"/>
              <a:t>: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ngay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endParaRPr lang="en-US" smtClean="0"/>
          </a:p>
          <a:p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Mảng động: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 phát bộ nhớ cho mảng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 trong quá trình chạy chương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trình.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là </a:t>
            </a:r>
            <a:r>
              <a:rPr lang="vi-VN" b="1" i="1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malloc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vi-VN" b="1" i="1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calloc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trong C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Java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 b="1" i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endParaRPr lang="en-US" b="1" i="1">
              <a:solidFill>
                <a:srgbClr val="2F2B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Mảng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tránh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lãng phí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 phải khai báo mảng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kích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thước lớn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vi-VN">
                <a:solidFill>
                  <a:srgbClr val="2F2B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Random access </a:t>
            </a:r>
            <a:r>
              <a:rPr lang="en-US" smtClean="0"/>
              <a:t>(còn gọi lại </a:t>
            </a:r>
            <a:r>
              <a:rPr lang="en-US"/>
              <a:t>direct </a:t>
            </a:r>
            <a:r>
              <a:rPr lang="en-US" smtClean="0"/>
              <a:t>access): là khả năng </a:t>
            </a:r>
            <a:r>
              <a:rPr lang="en-US" b="1" smtClean="0"/>
              <a:t>truy cập </a:t>
            </a:r>
            <a:r>
              <a:rPr lang="en-US" smtClean="0"/>
              <a:t>tới 1 </a:t>
            </a:r>
            <a:r>
              <a:rPr lang="en-US" b="1" smtClean="0"/>
              <a:t>phần tử bất kỳ </a:t>
            </a:r>
            <a:r>
              <a:rPr lang="en-US" smtClean="0"/>
              <a:t>trong 1 tập hợp 1 cách </a:t>
            </a:r>
            <a:r>
              <a:rPr lang="en-US" b="1" smtClean="0"/>
              <a:t>dễ dàng </a:t>
            </a:r>
            <a:r>
              <a:rPr lang="en-US" smtClean="0"/>
              <a:t>và </a:t>
            </a:r>
            <a:r>
              <a:rPr lang="en-US" b="1" smtClean="0"/>
              <a:t>như nhau </a:t>
            </a:r>
            <a:r>
              <a:rPr lang="en-US" smtClean="0"/>
              <a:t>giữa các phần </a:t>
            </a:r>
            <a:r>
              <a:rPr lang="en-US"/>
              <a:t>tử. VD: </a:t>
            </a:r>
            <a:r>
              <a:rPr lang="en-US" b="1"/>
              <a:t>array</a:t>
            </a:r>
            <a:r>
              <a:rPr lang="en-US"/>
              <a:t>, </a:t>
            </a:r>
            <a:r>
              <a:rPr lang="en-US" b="1"/>
              <a:t>hashtable</a:t>
            </a:r>
            <a:endParaRPr lang="en-US" b="1" smtClean="0"/>
          </a:p>
          <a:p>
            <a:r>
              <a:rPr lang="en-US" b="1" u="sng" smtClean="0"/>
              <a:t>Sequential access</a:t>
            </a:r>
            <a:r>
              <a:rPr lang="en-US" smtClean="0"/>
              <a:t>: ngược với random access. VD: </a:t>
            </a:r>
            <a:r>
              <a:rPr lang="en-US" b="1" smtClean="0"/>
              <a:t>stack, queue, linked list</a:t>
            </a:r>
          </a:p>
          <a:p>
            <a:pPr lvl="1"/>
            <a:r>
              <a:rPr lang="en-US" smtClean="0"/>
              <a:t>Thuật toán KHÔNG nên áp dụng: quick sort,</a:t>
            </a:r>
            <a:r>
              <a:rPr lang="en-US"/>
              <a:t> </a:t>
            </a:r>
            <a:r>
              <a:rPr lang="en-US" smtClean="0"/>
              <a:t>heapsort, BinarySearchTree</a:t>
            </a:r>
          </a:p>
          <a:p>
            <a:pPr lvl="1"/>
            <a:r>
              <a:rPr lang="en-US"/>
              <a:t>Thuật toán </a:t>
            </a:r>
            <a:r>
              <a:rPr lang="en-US" smtClean="0"/>
              <a:t>có thể áp dụng: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Thuật toán sắp xếp gọi là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lý tưởng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khi:</a:t>
            </a: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In-place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chỉ tốn O(1) bộ nhớ</a:t>
            </a:r>
          </a:p>
          <a:p>
            <a:pPr lvl="1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Adaptive: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ăng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tốc lên đến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) khi dữ liệu gần được sắp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xế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Chi phí compare và swap thấp: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Sorting là một chủ đề rất rộng, trong slide này chỉ đề cập tới các thuật toán </a:t>
            </a:r>
            <a:r>
              <a:rPr lang="en-US" i="1" smtClean="0"/>
              <a:t>in-memory sorting</a:t>
            </a:r>
            <a:r>
              <a:rPr lang="en-US" smtClean="0"/>
              <a:t>, và chỉ áp dụng trên CTDL mảng (</a:t>
            </a:r>
            <a:r>
              <a:rPr lang="en-US" i="1"/>
              <a:t>External sorting, </a:t>
            </a:r>
            <a:r>
              <a:rPr lang="en-US" i="1" smtClean="0"/>
              <a:t>string sorting, linked </a:t>
            </a:r>
            <a:r>
              <a:rPr lang="en-US" i="1"/>
              <a:t>list </a:t>
            </a:r>
            <a:r>
              <a:rPr lang="en-US" i="1" smtClean="0"/>
              <a:t>sorting</a:t>
            </a:r>
            <a:r>
              <a:rPr lang="en-US" smtClean="0"/>
              <a:t>… sẽ ko có trong slide này </a:t>
            </a:r>
            <a:r>
              <a:rPr lang="en-US" smtClean="0">
                <a:sym typeface="Wingdings" panose="05000000000000000000" pitchFamily="2" charset="2"/>
              </a:rPr>
              <a:t>)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Các thuật dưới đây nếu ko nói gì tức là ám chỉ sắp xếp input tăng dần, việc sắp xếp giảm dần cũng tương tự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3.1. Một số 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54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smtClean="0">
                <a:solidFill>
                  <a:schemeClr val="bg1"/>
                </a:solidFill>
              </a:rPr>
              <a:t>Thuật toán sắp xếp nào là nhanh nhất?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28079" y="5525037"/>
            <a:ext cx="4025721" cy="6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Let’s get the ball rolling…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3.2. Insertion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</p:spPr>
            <p:txBody>
              <a:bodyPr>
                <a:noAutofit/>
              </a:bodyPr>
              <a:lstStyle/>
              <a:p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Mô tả thuật toán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Bắt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đầu bằng một danh sách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rỗn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</a:p>
              <a:p>
                <a:pPr lvl="1"/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Lần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lượt chèn thêm các phần tử cần sắp xếp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vào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danh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sách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đó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rong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quá trình chèn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phải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đảm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bảo danh sách vẫn</a:t>
                </a:r>
                <a:r>
                  <a:rPr lang="vi-VN" b="1">
                    <a:latin typeface="Calibri" panose="020F0502020204030204" pitchFamily="34" charset="0"/>
                    <a:cs typeface="Calibri" panose="020F0502020204030204" pitchFamily="34" charset="0"/>
                  </a:rPr>
                  <a:t> đúng thứ </a:t>
                </a:r>
                <a:r>
                  <a:rPr lang="vi-VN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tự</a:t>
                </a:r>
                <a:endParaRPr lang="en-US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Kết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thúc ta thu được danh sách các phần tử đã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sắp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xếp theo thứ 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tự</a:t>
                </a:r>
                <a:endParaRPr lang="en-US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</a:rPr>
                  <a:t>Độ phức tạp:</a:t>
                </a:r>
              </a:p>
              <a:p>
                <a:pPr lvl="1"/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Tốt nhất: </a:t>
                </a:r>
                <a:r>
                  <a:rPr lang="el-GR" sz="2000" b="1"/>
                  <a:t>Ω(</a:t>
                </a:r>
                <a:r>
                  <a:rPr lang="en-US" sz="2000" b="1"/>
                  <a:t>n)</a:t>
                </a:r>
                <a:r>
                  <a:rPr lang="en-US" sz="2000"/>
                  <a:t>, xảy ra khi dãy đã được sắp </a:t>
                </a:r>
                <a:r>
                  <a:rPr lang="en-US" sz="2000" smtClean="0"/>
                  <a:t>xếp</a:t>
                </a:r>
                <a:endParaRPr lang="en-US" sz="2000"/>
              </a:p>
              <a:p>
                <a:pPr lvl="1"/>
                <a:r>
                  <a:rPr lang="en-US" sz="2000" smtClean="0"/>
                  <a:t>Tồi nhất:</a:t>
                </a:r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000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  <a:blipFill rotWithShape="0">
                <a:blip r:embed="rId2"/>
                <a:stretch>
                  <a:fillRect l="-1909" t="-2241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82562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3.2. Insertion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23" y="2113359"/>
            <a:ext cx="7675353" cy="3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3.2. Insertion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Đặc điểm:</a:t>
                </a:r>
              </a:p>
              <a:p>
                <a:pPr lvl="1"/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Dễ hiểu (giống như người chơi trò tiến lên miền Nam xếp bài 😉)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Stable</a:t>
                </a:r>
              </a:p>
              <a:p>
                <a:pPr lvl="1"/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Chi phí bộ nhớ thấp: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O(1</a:t>
                </a:r>
                <a:r>
                  <a:rPr lang="en-US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(Ko yêu cầu thêm bộ nhớ ngoài, VD: mảng tạm)</a:t>
                </a:r>
                <a:endParaRPr lang="en-US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Chi phí so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sánh và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swap cao: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m:rPr>
                        <m:nor/>
                      </m:rPr>
                      <a:rPr lang="en-US" b="1" baseline="30000"/>
                      <m:t>2</m:t>
                    </m:r>
                  </m:oMath>
                </a14:m>
                <a:r>
                  <a:rPr lang="en-US" b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(do đó ko nên áp dụng với các bài toán mà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thời gian so sánh 2 phần tử là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cao, hoặc chi phí swap 2 phần tử là lớn)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b="1" smtClean="0"/>
                  <a:t>Adaptive</a:t>
                </a:r>
              </a:p>
              <a:p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Nên dùng khi nào:</a:t>
                </a:r>
              </a:p>
              <a:p>
                <a:pPr lvl="1"/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</a:t>
                </a:r>
                <a:r>
                  <a:rPr lang="vi-VN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ối </a:t>
                </a:r>
                <a:r>
                  <a:rPr lang="vi-VN">
                    <a:latin typeface="Calibri" panose="020F0502020204030204" pitchFamily="34" charset="0"/>
                    <a:cs typeface="Calibri" panose="020F0502020204030204" pitchFamily="34" charset="0"/>
                  </a:rPr>
                  <a:t>với dãy đã </a:t>
                </a:r>
                <a:r>
                  <a:rPr lang="vi-VN" b="1" i="1">
                    <a:latin typeface="Calibri" panose="020F0502020204030204" pitchFamily="34" charset="0"/>
                    <a:cs typeface="Calibri" panose="020F0502020204030204" pitchFamily="34" charset="0"/>
                  </a:rPr>
                  <a:t>gần được sắp </a:t>
                </a:r>
                <a:r>
                  <a:rPr lang="vi-VN" b="1" i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xếp</a:t>
                </a:r>
                <a:endParaRPr lang="en-US" b="1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Input nhỏ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3.3. Selection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7991" cy="4351338"/>
              </a:xfrm>
            </p:spPr>
            <p:txBody>
              <a:bodyPr/>
              <a:lstStyle/>
              <a:p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Mô tả thuật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smtClean="0"/>
                  <a:t>:</a:t>
                </a:r>
                <a:endParaRPr lang="en-US"/>
              </a:p>
              <a:p>
                <a:pPr lvl="1"/>
                <a:r>
                  <a:rPr lang="vi-VN" smtClean="0"/>
                  <a:t>Tìm </a:t>
                </a:r>
                <a:r>
                  <a:rPr lang="vi-VN"/>
                  <a:t>phần tử nhỏ nhất đưa vào vị trí </a:t>
                </a:r>
                <a:r>
                  <a:rPr lang="vi-VN" smtClean="0"/>
                  <a:t>1</a:t>
                </a:r>
                <a:endParaRPr lang="en-US" smtClean="0"/>
              </a:p>
              <a:p>
                <a:pPr lvl="1"/>
                <a:r>
                  <a:rPr lang="vi-VN" smtClean="0"/>
                  <a:t>Tìm </a:t>
                </a:r>
                <a:r>
                  <a:rPr lang="vi-VN"/>
                  <a:t>phần tử nhỏ tiếp theo đưa vào vị trí </a:t>
                </a:r>
                <a:r>
                  <a:rPr lang="vi-VN" smtClean="0"/>
                  <a:t>2</a:t>
                </a:r>
                <a:endParaRPr lang="en-US"/>
              </a:p>
              <a:p>
                <a:pPr lvl="1"/>
                <a:r>
                  <a:rPr lang="vi-VN" smtClean="0"/>
                  <a:t>Tìm </a:t>
                </a:r>
                <a:r>
                  <a:rPr lang="vi-VN"/>
                  <a:t>phần tử nhỏ tiếp theo đưa vào vị trí </a:t>
                </a:r>
                <a:r>
                  <a:rPr lang="vi-VN" smtClean="0"/>
                  <a:t>3</a:t>
                </a:r>
                <a:endParaRPr lang="en-US"/>
              </a:p>
              <a:p>
                <a:pPr lvl="1"/>
                <a:r>
                  <a:rPr lang="vi-VN" smtClean="0"/>
                  <a:t>…</a:t>
                </a:r>
                <a:endParaRPr lang="en-US" smtClean="0"/>
              </a:p>
              <a:p>
                <a:r>
                  <a:rPr lang="en-US" smtClean="0"/>
                  <a:t>Độ phức tạp: </a:t>
                </a:r>
                <a:r>
                  <a:rPr lang="el-GR" b="1"/>
                  <a:t>Ω</a:t>
                </a:r>
                <a:r>
                  <a:rPr lang="el-GR" b="1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m:rPr>
                        <m:nor/>
                      </m:rPr>
                      <a:rPr lang="en-US" b="1" baseline="30000"/>
                      <m:t>2</m:t>
                    </m:r>
                  </m:oMath>
                </a14:m>
                <a:r>
                  <a:rPr lang="en-US" b="1" smtClean="0"/>
                  <a:t>),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m:rPr>
                        <m:nor/>
                      </m:rPr>
                      <a:rPr lang="en-US" b="1" baseline="30000"/>
                      <m:t>2</m:t>
                    </m:r>
                  </m:oMath>
                </a14:m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7991" cy="4351338"/>
              </a:xfrm>
              <a:blipFill rotWithShape="0">
                <a:blip r:embed="rId2"/>
                <a:stretch>
                  <a:fillRect l="-22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91" y="1825625"/>
            <a:ext cx="5637609" cy="32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3.3. </a:t>
            </a:r>
            <a:r>
              <a:rPr lang="en-US">
                <a:solidFill>
                  <a:srgbClr val="00B0F0"/>
                </a:solidFill>
              </a:rPr>
              <a:t>Selection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Đặc điểm:</a:t>
            </a:r>
          </a:p>
          <a:p>
            <a:pPr lvl="1"/>
            <a:r>
              <a:rPr lang="en-US" smtClean="0"/>
              <a:t>Dễ hiểu</a:t>
            </a:r>
          </a:p>
          <a:p>
            <a:pPr lvl="1" fontAlgn="base"/>
            <a:r>
              <a:rPr lang="en-US" b="1" smtClean="0"/>
              <a:t>Unstable</a:t>
            </a:r>
            <a:endParaRPr lang="en-US" b="1"/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phí bộ nhớ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thấp: </a:t>
            </a:r>
            <a:r>
              <a:rPr lang="en-US" b="1" smtClean="0"/>
              <a:t>O(1)</a:t>
            </a:r>
            <a:endParaRPr lang="en-US" b="1"/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phí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so sánh: </a:t>
            </a:r>
            <a:r>
              <a:rPr lang="en-US" b="1" smtClean="0"/>
              <a:t>Θ(n</a:t>
            </a:r>
            <a:r>
              <a:rPr lang="en-US" b="1" baseline="30000" smtClean="0"/>
              <a:t>2</a:t>
            </a:r>
            <a:r>
              <a:rPr lang="en-US" b="1"/>
              <a:t>)</a:t>
            </a:r>
          </a:p>
          <a:p>
            <a:pPr lvl="1" fontAlgn="base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Chi phí swap: </a:t>
            </a:r>
            <a:r>
              <a:rPr lang="en-US" b="1" smtClean="0"/>
              <a:t>Θ(n)</a:t>
            </a:r>
          </a:p>
          <a:p>
            <a:pPr lvl="1" fontAlgn="base"/>
            <a:r>
              <a:rPr lang="en-US" b="1"/>
              <a:t>Non-adaptive</a:t>
            </a:r>
            <a:endParaRPr lang="en-US" smtClean="0"/>
          </a:p>
          <a:p>
            <a:r>
              <a:rPr lang="en-US" smtClean="0"/>
              <a:t>Nên dùng khi nào</a:t>
            </a:r>
          </a:p>
          <a:p>
            <a:pPr lvl="1"/>
            <a:r>
              <a:rPr lang="en-US" smtClean="0"/>
              <a:t>Do chi phí swap thấp nên thuật toán này có thể dùng với bài toán mà việc đổi chỗ giữa 2 phần tử là ko tốn kém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3.4. Bubble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</p:spPr>
            <p:txBody>
              <a:bodyPr>
                <a:noAutofit/>
              </a:bodyPr>
              <a:lstStyle/>
              <a:p>
                <a:r>
                  <a:rPr lang="en-US"/>
                  <a:t>Mô tả thuật toán</a:t>
                </a:r>
              </a:p>
              <a:p>
                <a:pPr lvl="1"/>
                <a:r>
                  <a:rPr lang="vi-VN" sz="2000">
                    <a:latin typeface="Calibri" panose="020F0502020204030204" pitchFamily="34" charset="0"/>
                    <a:cs typeface="Calibri" panose="020F0502020204030204" pitchFamily="34" charset="0"/>
                  </a:rPr>
                  <a:t>Thực hiện so sánh lần lượt các phần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tử</a:t>
                </a: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nằm </a:t>
                </a:r>
                <a:r>
                  <a:rPr lang="vi-VN" sz="2000">
                    <a:latin typeface="Calibri" panose="020F0502020204030204" pitchFamily="34" charset="0"/>
                    <a:cs typeface="Calibri" panose="020F0502020204030204" pitchFamily="34" charset="0"/>
                  </a:rPr>
                  <a:t>kề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nhau,</a:t>
                </a: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nếu </a:t>
                </a:r>
                <a:r>
                  <a:rPr lang="vi-VN" sz="2000">
                    <a:latin typeface="Calibri" panose="020F0502020204030204" pitchFamily="34" charset="0"/>
                    <a:cs typeface="Calibri" panose="020F0502020204030204" pitchFamily="34" charset="0"/>
                  </a:rPr>
                  <a:t>chúng không đúng thứ tự thì ta đổi chỗ chúng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nhau</a:t>
                </a:r>
                <a:endParaRPr lang="en-US" sz="200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000"/>
                  <a:t>Cách làm này </a:t>
                </a:r>
                <a:r>
                  <a:rPr lang="en-US" sz="2000" smtClean="0"/>
                  <a:t>sẽ đẩy </a:t>
                </a:r>
                <a:r>
                  <a:rPr lang="en-US" sz="2000"/>
                  <a:t>phần tử </a:t>
                </a:r>
                <a:r>
                  <a:rPr lang="en-US" sz="2000" smtClean="0"/>
                  <a:t>lớn nhất </a:t>
                </a:r>
                <a:r>
                  <a:rPr lang="en-US" sz="2000"/>
                  <a:t>xuống cuối </a:t>
                </a:r>
                <a:r>
                  <a:rPr lang="en-US" sz="2000" smtClean="0"/>
                  <a:t>dãy (nổi bọt), cứ lặp lại thì sẽ dãy sẽ được sắp xếp</a:t>
                </a:r>
              </a:p>
              <a:p>
                <a:pPr lvl="1"/>
                <a:r>
                  <a:rPr lang="en-US" sz="2000" smtClean="0"/>
                  <a:t>Đây là thuật toán đơn giản nhất, thường dùng làm minh họa cho môn nhập môn lập trình</a:t>
                </a:r>
                <a:endParaRPr lang="en-US"/>
              </a:p>
              <a:p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Độ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phức tạp:</a:t>
                </a:r>
              </a:p>
              <a:p>
                <a:pPr lvl="1"/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Tốt nhất: </a:t>
                </a:r>
                <a:r>
                  <a:rPr lang="el-GR" sz="2000" b="1"/>
                  <a:t>Ω(</a:t>
                </a:r>
                <a:r>
                  <a:rPr lang="en-US" sz="2000" b="1"/>
                  <a:t>n)</a:t>
                </a:r>
                <a:r>
                  <a:rPr lang="en-US" sz="2000"/>
                  <a:t>, xảy ra khi dãy đã được sắp </a:t>
                </a:r>
                <a:r>
                  <a:rPr lang="en-US" sz="2000" smtClean="0"/>
                  <a:t>xếp</a:t>
                </a:r>
                <a:endParaRPr lang="en-US" sz="2000"/>
              </a:p>
              <a:p>
                <a:pPr lvl="1"/>
                <a:r>
                  <a:rPr lang="en-US" sz="2000" smtClean="0"/>
                  <a:t>Tồi nhất:</a:t>
                </a:r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000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  <a:blipFill rotWithShape="0">
                <a:blip r:embed="rId2"/>
                <a:stretch>
                  <a:fillRect l="-1909" t="-2241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82562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3.4. Bubble </a:t>
            </a:r>
            <a:r>
              <a:rPr lang="en-US">
                <a:solidFill>
                  <a:srgbClr val="00B0F0"/>
                </a:solidFill>
              </a:rPr>
              <a:t>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Đặc điểm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Dễ hiểu</a:t>
            </a:r>
            <a:endParaRPr lang="en-US"/>
          </a:p>
          <a:p>
            <a:pPr lvl="1" fontAlgn="base"/>
            <a:r>
              <a:rPr lang="en-US" b="1" smtClean="0"/>
              <a:t>Stable</a:t>
            </a:r>
            <a:endParaRPr lang="en-US" b="1"/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phí bộ nhớ thấp: </a:t>
            </a:r>
            <a:r>
              <a:rPr lang="en-US" b="1"/>
              <a:t>O(1)</a:t>
            </a:r>
          </a:p>
          <a:p>
            <a:pPr lvl="1" fontAlgn="base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phí so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sánh và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swap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cao: </a:t>
            </a:r>
            <a:r>
              <a:rPr lang="en-US" b="1" smtClean="0"/>
              <a:t>O(n</a:t>
            </a:r>
            <a:r>
              <a:rPr lang="en-US" b="1" baseline="30000" smtClean="0"/>
              <a:t>2</a:t>
            </a:r>
            <a:r>
              <a:rPr lang="en-US" b="1"/>
              <a:t>)</a:t>
            </a:r>
          </a:p>
          <a:p>
            <a:pPr lvl="1" fontAlgn="base"/>
            <a:r>
              <a:rPr lang="en-US" b="1" smtClean="0"/>
              <a:t>Adaptive</a:t>
            </a:r>
          </a:p>
          <a:p>
            <a:pPr lvl="1" fontAlgn="base"/>
            <a:r>
              <a:rPr lang="en-US" smtClean="0"/>
              <a:t>(Các đặc điểm trên giống với insertion sort)</a:t>
            </a:r>
            <a:endParaRPr lang="en-US"/>
          </a:p>
          <a:p>
            <a:r>
              <a:rPr lang="en-US"/>
              <a:t>Nên dùng khi nào</a:t>
            </a:r>
          </a:p>
          <a:p>
            <a:pPr lvl="1"/>
            <a:r>
              <a:rPr lang="en-US" smtClean="0"/>
              <a:t>Với dãy đã gần sắp xếp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A5CF-2658-48D4-A15B-D06BF698E6E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1979</TotalTime>
  <Words>7294</Words>
  <Application>Microsoft Office PowerPoint</Application>
  <PresentationFormat>Widescreen</PresentationFormat>
  <Paragraphs>1019</Paragraphs>
  <Slides>125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Consolas</vt:lpstr>
      <vt:lpstr>Courier New</vt:lpstr>
      <vt:lpstr>Estrangelo Edessa</vt:lpstr>
      <vt:lpstr>Ubuntu</vt:lpstr>
      <vt:lpstr>Wingdings</vt:lpstr>
      <vt:lpstr>Office Theme</vt:lpstr>
      <vt:lpstr>Worksheet</vt:lpstr>
      <vt:lpstr>Data structures &amp; Algorithms</vt:lpstr>
      <vt:lpstr>Content</vt:lpstr>
      <vt:lpstr>1.1. Độ phức tạp của thuật toán</vt:lpstr>
      <vt:lpstr>1.1. Độ phức tạp của thuật toán</vt:lpstr>
      <vt:lpstr>1.1. Độ phức tạp của thuật toán</vt:lpstr>
      <vt:lpstr>1.1. Độ phức tạp của thuật toán</vt:lpstr>
      <vt:lpstr>1.1. Độ phức tạp của thuật toán</vt:lpstr>
      <vt:lpstr>1.2. Array</vt:lpstr>
      <vt:lpstr>1.2. Array</vt:lpstr>
      <vt:lpstr>1.2. Array</vt:lpstr>
      <vt:lpstr>1.2. Array</vt:lpstr>
      <vt:lpstr>1.3. Linked List (danh sách liên kết)</vt:lpstr>
      <vt:lpstr>1.3. Linked List (danh sách liên kết)</vt:lpstr>
      <vt:lpstr>1.3. Linked List (danh sách liên kết)</vt:lpstr>
      <vt:lpstr>1.3. Linked List (danh sách liên kết)</vt:lpstr>
      <vt:lpstr>1.3. Linked List (danh sách liên kết)</vt:lpstr>
      <vt:lpstr>1.4. Stack</vt:lpstr>
      <vt:lpstr>1.4. Stack</vt:lpstr>
      <vt:lpstr>1.4. Stack</vt:lpstr>
      <vt:lpstr>1.4. Stack</vt:lpstr>
      <vt:lpstr>1.4. Stack</vt:lpstr>
      <vt:lpstr>1.4. Stack</vt:lpstr>
      <vt:lpstr>1.4. Stack</vt:lpstr>
      <vt:lpstr>1.5. Queue</vt:lpstr>
      <vt:lpstr>1.5. Queue</vt:lpstr>
      <vt:lpstr>1.5. Queue</vt:lpstr>
      <vt:lpstr>1.5. Queue</vt:lpstr>
      <vt:lpstr>1.5. Queue</vt:lpstr>
      <vt:lpstr>1.5. Queue</vt:lpstr>
      <vt:lpstr>1.5. Queue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1.6. Hash Table</vt:lpstr>
      <vt:lpstr>1.7. Graph</vt:lpstr>
      <vt:lpstr>1.7. Graph</vt:lpstr>
      <vt:lpstr>1.8. Tree</vt:lpstr>
      <vt:lpstr>1.8. Tree</vt:lpstr>
      <vt:lpstr>1.8. Tree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1.9. Heap</vt:lpstr>
      <vt:lpstr>1.10. TRIE</vt:lpstr>
      <vt:lpstr>1.10. TRIE</vt:lpstr>
      <vt:lpstr>1.10. TRIE</vt:lpstr>
      <vt:lpstr>1.10. TRIE</vt:lpstr>
      <vt:lpstr>1.10. TRIE</vt:lpstr>
      <vt:lpstr>1.10. TRIE</vt:lpstr>
      <vt:lpstr>1.11. So sánh các CTDL cơ bản</vt:lpstr>
      <vt:lpstr>2. Các thuật toán tìm kiếm</vt:lpstr>
      <vt:lpstr>2.1. Tìm kiếm tuần tự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2.2. Tìm kiếm nhị phân</vt:lpstr>
      <vt:lpstr>2.3. Tìm kiếm nội suy (Interpolation Search)</vt:lpstr>
      <vt:lpstr>2.3. Tìm kiếm nội suy (Interpolation Search)</vt:lpstr>
      <vt:lpstr>2.4. Tìm kiếm trên bảng băm (hash table)</vt:lpstr>
      <vt:lpstr>2.5. So sánh các thuật toán tìm kiếm</vt:lpstr>
      <vt:lpstr>3. Các thuật toán sắp xếp</vt:lpstr>
      <vt:lpstr>3.1. Một số khái niệm</vt:lpstr>
      <vt:lpstr>3.1. Một số khái niệm</vt:lpstr>
      <vt:lpstr>3.1. Một số khái niệm</vt:lpstr>
      <vt:lpstr>3.1. Một số khái niệm</vt:lpstr>
      <vt:lpstr>3.1. Một số khái niệm</vt:lpstr>
      <vt:lpstr>3.1. Một số khái niệm</vt:lpstr>
      <vt:lpstr>3.1. Một số khái niệm</vt:lpstr>
      <vt:lpstr>3.2. Insertion sort</vt:lpstr>
      <vt:lpstr>3.2. Insertion sort</vt:lpstr>
      <vt:lpstr>3.2. Insertion sort</vt:lpstr>
      <vt:lpstr>3.3. Selection sort</vt:lpstr>
      <vt:lpstr>3.3. Selection sort</vt:lpstr>
      <vt:lpstr>3.4. Bubble sort</vt:lpstr>
      <vt:lpstr>3.4. Bubble sort</vt:lpstr>
      <vt:lpstr>3.5. So sánh các thuật toán sắp xếp cơ bản</vt:lpstr>
      <vt:lpstr>3.6. Merge sort (sắp xếp trộn)</vt:lpstr>
      <vt:lpstr>3.6. Merge sort (sắp xếp trộn)</vt:lpstr>
      <vt:lpstr>3.6. Merge sort (sắp xếp trộn)</vt:lpstr>
      <vt:lpstr>3.6. Merge sort (sắp xếp trộn)</vt:lpstr>
      <vt:lpstr>3.6. Merge sort (sắp xếp trộn)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3.7. Quick sort (sắp xếp nhanh)</vt:lpstr>
      <vt:lpstr>3.8. Heap sort (sắp xếp vun đống)</vt:lpstr>
      <vt:lpstr>3.8. Heap sort (sắp xếp vun đống)</vt:lpstr>
      <vt:lpstr>3.8. Heap sort (sắp xếp vun đống)</vt:lpstr>
      <vt:lpstr>3.9. So sánh các thuật toán sắp xếp nâng cao</vt:lpstr>
      <vt:lpstr>3.10. Tổng kết lại các thuật toán sắp xếp</vt:lpstr>
      <vt:lpstr>3.10. Sorting trong thực tế</vt:lpstr>
      <vt:lpstr>3.10. Sorting trong thực tế</vt:lpstr>
      <vt:lpstr>3.10. Sorting trong thực tế</vt:lpstr>
      <vt:lpstr>3.10. Sorting trong thực tế</vt:lpstr>
      <vt:lpstr>Ref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account</dc:creator>
  <cp:lastModifiedBy>Microsoft account</cp:lastModifiedBy>
  <cp:revision>791</cp:revision>
  <dcterms:created xsi:type="dcterms:W3CDTF">2020-12-23T17:05:34Z</dcterms:created>
  <dcterms:modified xsi:type="dcterms:W3CDTF">2021-01-31T18:16:50Z</dcterms:modified>
</cp:coreProperties>
</file>