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38.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7" r:id="rId1"/>
  </p:sldMasterIdLst>
  <p:notesMasterIdLst>
    <p:notesMasterId r:id="rId135"/>
  </p:notesMasterIdLst>
  <p:sldIdLst>
    <p:sldId id="256" r:id="rId2"/>
    <p:sldId id="257" r:id="rId3"/>
    <p:sldId id="258" r:id="rId4"/>
    <p:sldId id="259" r:id="rId5"/>
    <p:sldId id="260" r:id="rId6"/>
    <p:sldId id="265" r:id="rId7"/>
    <p:sldId id="261" r:id="rId8"/>
    <p:sldId id="262" r:id="rId9"/>
    <p:sldId id="272" r:id="rId10"/>
    <p:sldId id="276" r:id="rId11"/>
    <p:sldId id="263" r:id="rId12"/>
    <p:sldId id="268" r:id="rId13"/>
    <p:sldId id="273" r:id="rId14"/>
    <p:sldId id="304" r:id="rId15"/>
    <p:sldId id="305" r:id="rId16"/>
    <p:sldId id="270" r:id="rId17"/>
    <p:sldId id="274" r:id="rId18"/>
    <p:sldId id="271" r:id="rId19"/>
    <p:sldId id="277" r:id="rId20"/>
    <p:sldId id="279" r:id="rId21"/>
    <p:sldId id="280" r:id="rId22"/>
    <p:sldId id="281" r:id="rId23"/>
    <p:sldId id="282" r:id="rId24"/>
    <p:sldId id="286" r:id="rId25"/>
    <p:sldId id="287" r:id="rId26"/>
    <p:sldId id="283" r:id="rId27"/>
    <p:sldId id="289" r:id="rId28"/>
    <p:sldId id="408" r:id="rId29"/>
    <p:sldId id="387" r:id="rId30"/>
    <p:sldId id="288" r:id="rId31"/>
    <p:sldId id="405" r:id="rId32"/>
    <p:sldId id="290" r:id="rId33"/>
    <p:sldId id="291" r:id="rId34"/>
    <p:sldId id="292" r:id="rId35"/>
    <p:sldId id="293" r:id="rId36"/>
    <p:sldId id="294" r:id="rId37"/>
    <p:sldId id="295" r:id="rId38"/>
    <p:sldId id="300" r:id="rId39"/>
    <p:sldId id="296" r:id="rId40"/>
    <p:sldId id="297" r:id="rId41"/>
    <p:sldId id="307" r:id="rId42"/>
    <p:sldId id="309" r:id="rId43"/>
    <p:sldId id="310" r:id="rId44"/>
    <p:sldId id="313" r:id="rId45"/>
    <p:sldId id="301" r:id="rId46"/>
    <p:sldId id="312" r:id="rId47"/>
    <p:sldId id="314" r:id="rId48"/>
    <p:sldId id="316" r:id="rId49"/>
    <p:sldId id="317" r:id="rId50"/>
    <p:sldId id="318" r:id="rId51"/>
    <p:sldId id="321" r:id="rId52"/>
    <p:sldId id="322" r:id="rId53"/>
    <p:sldId id="330" r:id="rId54"/>
    <p:sldId id="323" r:id="rId55"/>
    <p:sldId id="324" r:id="rId56"/>
    <p:sldId id="325" r:id="rId57"/>
    <p:sldId id="326" r:id="rId58"/>
    <p:sldId id="329" r:id="rId59"/>
    <p:sldId id="327" r:id="rId60"/>
    <p:sldId id="328" r:id="rId61"/>
    <p:sldId id="331" r:id="rId62"/>
    <p:sldId id="332" r:id="rId63"/>
    <p:sldId id="398" r:id="rId64"/>
    <p:sldId id="404" r:id="rId65"/>
    <p:sldId id="399" r:id="rId66"/>
    <p:sldId id="400" r:id="rId67"/>
    <p:sldId id="401" r:id="rId68"/>
    <p:sldId id="402" r:id="rId69"/>
    <p:sldId id="403" r:id="rId70"/>
    <p:sldId id="406" r:id="rId71"/>
    <p:sldId id="315" r:id="rId72"/>
    <p:sldId id="311" r:id="rId73"/>
    <p:sldId id="303" r:id="rId74"/>
    <p:sldId id="333" r:id="rId75"/>
    <p:sldId id="334" r:id="rId76"/>
    <p:sldId id="335" r:id="rId77"/>
    <p:sldId id="336" r:id="rId78"/>
    <p:sldId id="338" r:id="rId79"/>
    <p:sldId id="339" r:id="rId80"/>
    <p:sldId id="340" r:id="rId81"/>
    <p:sldId id="347" r:id="rId82"/>
    <p:sldId id="341" r:id="rId83"/>
    <p:sldId id="342" r:id="rId84"/>
    <p:sldId id="376" r:id="rId85"/>
    <p:sldId id="375" r:id="rId86"/>
    <p:sldId id="407" r:id="rId87"/>
    <p:sldId id="343" r:id="rId88"/>
    <p:sldId id="412" r:id="rId89"/>
    <p:sldId id="377" r:id="rId90"/>
    <p:sldId id="344" r:id="rId91"/>
    <p:sldId id="355" r:id="rId92"/>
    <p:sldId id="360" r:id="rId93"/>
    <p:sldId id="356" r:id="rId94"/>
    <p:sldId id="357" r:id="rId95"/>
    <p:sldId id="369" r:id="rId96"/>
    <p:sldId id="358" r:id="rId97"/>
    <p:sldId id="393" r:id="rId98"/>
    <p:sldId id="345" r:id="rId99"/>
    <p:sldId id="349" r:id="rId100"/>
    <p:sldId id="352" r:id="rId101"/>
    <p:sldId id="350" r:id="rId102"/>
    <p:sldId id="359" r:id="rId103"/>
    <p:sldId id="362" r:id="rId104"/>
    <p:sldId id="361" r:id="rId105"/>
    <p:sldId id="363" r:id="rId106"/>
    <p:sldId id="364" r:id="rId107"/>
    <p:sldId id="365" r:id="rId108"/>
    <p:sldId id="366" r:id="rId109"/>
    <p:sldId id="367" r:id="rId110"/>
    <p:sldId id="392" r:id="rId111"/>
    <p:sldId id="368" r:id="rId112"/>
    <p:sldId id="385" r:id="rId113"/>
    <p:sldId id="370" r:id="rId114"/>
    <p:sldId id="378" r:id="rId115"/>
    <p:sldId id="379" r:id="rId116"/>
    <p:sldId id="371" r:id="rId117"/>
    <p:sldId id="372" r:id="rId118"/>
    <p:sldId id="396" r:id="rId119"/>
    <p:sldId id="397" r:id="rId120"/>
    <p:sldId id="373" r:id="rId121"/>
    <p:sldId id="382" r:id="rId122"/>
    <p:sldId id="383" r:id="rId123"/>
    <p:sldId id="384" r:id="rId124"/>
    <p:sldId id="390" r:id="rId125"/>
    <p:sldId id="388" r:id="rId126"/>
    <p:sldId id="391" r:id="rId127"/>
    <p:sldId id="394" r:id="rId128"/>
    <p:sldId id="395" r:id="rId129"/>
    <p:sldId id="409" r:id="rId130"/>
    <p:sldId id="410" r:id="rId131"/>
    <p:sldId id="411" r:id="rId132"/>
    <p:sldId id="267" r:id="rId133"/>
    <p:sldId id="386" r:id="rId1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4434" autoAdjust="0"/>
  </p:normalViewPr>
  <p:slideViewPr>
    <p:cSldViewPr snapToGrid="0">
      <p:cViewPr varScale="1">
        <p:scale>
          <a:sx n="63" d="100"/>
          <a:sy n="63" d="100"/>
        </p:scale>
        <p:origin x="108" y="72"/>
      </p:cViewPr>
      <p:guideLst/>
    </p:cSldViewPr>
  </p:slideViewPr>
  <p:outlineViewPr>
    <p:cViewPr>
      <p:scale>
        <a:sx n="33" d="100"/>
        <a:sy n="33" d="100"/>
      </p:scale>
      <p:origin x="0" y="-2763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55768-B93A-48D2-A75B-6DB00AA377AF}" type="datetimeFigureOut">
              <a:rPr lang="en-US" smtClean="0"/>
              <a:t>2/22/2021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3B78C9-D1D5-4375-914E-E00F01CC9B1C}" type="slidenum">
              <a:rPr lang="en-US" smtClean="0"/>
              <a:t>‹#›</a:t>
            </a:fld>
            <a:endParaRPr lang="en-US"/>
          </a:p>
        </p:txBody>
      </p:sp>
    </p:spTree>
    <p:extLst>
      <p:ext uri="{BB962C8B-B14F-4D97-AF65-F5344CB8AC3E}">
        <p14:creationId xmlns:p14="http://schemas.microsoft.com/office/powerpoint/2010/main" val="36522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3B78C9-D1D5-4375-914E-E00F01CC9B1C}" type="slidenum">
              <a:rPr lang="en-US" smtClean="0"/>
              <a:t>1</a:t>
            </a:fld>
            <a:endParaRPr lang="en-US"/>
          </a:p>
        </p:txBody>
      </p:sp>
    </p:spTree>
    <p:extLst>
      <p:ext uri="{BB962C8B-B14F-4D97-AF65-F5344CB8AC3E}">
        <p14:creationId xmlns:p14="http://schemas.microsoft.com/office/powerpoint/2010/main" val="3580240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3B78C9-D1D5-4375-914E-E00F01CC9B1C}" type="slidenum">
              <a:rPr lang="en-US" smtClean="0"/>
              <a:t>2</a:t>
            </a:fld>
            <a:endParaRPr lang="en-US"/>
          </a:p>
        </p:txBody>
      </p:sp>
    </p:spTree>
    <p:extLst>
      <p:ext uri="{BB962C8B-B14F-4D97-AF65-F5344CB8AC3E}">
        <p14:creationId xmlns:p14="http://schemas.microsoft.com/office/powerpoint/2010/main" val="333548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3B78C9-D1D5-4375-914E-E00F01CC9B1C}" type="slidenum">
              <a:rPr lang="en-US" smtClean="0"/>
              <a:t>4</a:t>
            </a:fld>
            <a:endParaRPr lang="en-US"/>
          </a:p>
        </p:txBody>
      </p:sp>
    </p:spTree>
    <p:extLst>
      <p:ext uri="{BB962C8B-B14F-4D97-AF65-F5344CB8AC3E}">
        <p14:creationId xmlns:p14="http://schemas.microsoft.com/office/powerpoint/2010/main" val="3981976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3B78C9-D1D5-4375-914E-E00F01CC9B1C}" type="slidenum">
              <a:rPr lang="en-US" smtClean="0"/>
              <a:t>27</a:t>
            </a:fld>
            <a:endParaRPr lang="en-US"/>
          </a:p>
        </p:txBody>
      </p:sp>
    </p:spTree>
    <p:extLst>
      <p:ext uri="{BB962C8B-B14F-4D97-AF65-F5344CB8AC3E}">
        <p14:creationId xmlns:p14="http://schemas.microsoft.com/office/powerpoint/2010/main" val="2980530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FF61AC-A22B-4171-9E9C-4186BFCD087F}" type="datetime1">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46034218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0229A8-BB07-45DE-AE7B-1E984DA38BB5}" type="datetime1">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453374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97A7A5-BFB3-42D1-BA8F-E90EC9BB112A}" type="datetime1">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2208877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C52396-EFB6-4B81-A547-1391E8FA72E5}" type="datetime1">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BA5CF-2658-48D4-A15B-D06BF698E6EA}" type="slidenum">
              <a:rPr lang="en-US" smtClean="0"/>
              <a:pPr/>
              <a:t>‹#›</a:t>
            </a:fld>
            <a:endParaRPr lang="en-US"/>
          </a:p>
        </p:txBody>
      </p:sp>
    </p:spTree>
    <p:extLst>
      <p:ext uri="{BB962C8B-B14F-4D97-AF65-F5344CB8AC3E}">
        <p14:creationId xmlns:p14="http://schemas.microsoft.com/office/powerpoint/2010/main" val="2637916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544E9A-60C0-4ED0-B40C-561082F39FE5}" type="datetime1">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463682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236C0C4-33F0-43FB-B196-546178FE129C}" type="datetime1">
              <a:rPr lang="en-US" smtClean="0"/>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2005753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2C4845-376E-40EB-BEDD-F5335459BD25}" type="datetime1">
              <a:rPr lang="en-US" smtClean="0"/>
              <a:t>2/22/2021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568522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37ABBC-EDC3-4F51-A278-C185987E80C3}" type="datetime1">
              <a:rPr lang="en-US" smtClean="0"/>
              <a:t>2/22/2021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1698912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7B498D-2EF7-495A-BE28-7C20CAAE93F1}" type="datetime1">
              <a:rPr lang="en-US" smtClean="0"/>
              <a:t>2/22/2021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1636961233"/>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374B59-84B7-4E2E-A16D-04D6A30882C3}" type="datetime1">
              <a:rPr lang="en-US" smtClean="0"/>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95546196"/>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20A8FF-62A0-4D95-B24E-8F2A7C16B0BA}" type="datetime1">
              <a:rPr lang="en-US" smtClean="0"/>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112431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79673F-4E68-44C6-9E40-F6B8AF7CFDC1}" type="datetime1">
              <a:rPr lang="en-US" smtClean="0"/>
              <a:t>2/22/2021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BA5CF-2658-48D4-A15B-D06BF698E6EA}" type="slidenum">
              <a:rPr lang="en-US" smtClean="0"/>
              <a:t>‹#›</a:t>
            </a:fld>
            <a:endParaRPr lang="en-US"/>
          </a:p>
        </p:txBody>
      </p:sp>
    </p:spTree>
    <p:extLst>
      <p:ext uri="{BB962C8B-B14F-4D97-AF65-F5344CB8AC3E}">
        <p14:creationId xmlns:p14="http://schemas.microsoft.com/office/powerpoint/2010/main" val="3323853084"/>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6.gif"/><Relationship Id="rId2" Type="http://schemas.openxmlformats.org/officeDocument/2006/relationships/image" Target="../media/image42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7.gif"/><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hyperlink" Target="https://www.geeksforgeeks.org/analysis-of-different-sorting-techniques/" TargetMode="Externa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hyperlink" Target="https://github.com/anhtuta/NetbeansProjects/blob/master/CTDLGT/src/examples/SortAlogrithms.java" TargetMode="External"/><Relationship Id="rId2" Type="http://schemas.openxmlformats.org/officeDocument/2006/relationships/hyperlink" Target="https://github.com/anhtuta/APS/blob/master/DSA/Sort/Sort.cpp" TargetMode="Externa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49.gif"/><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hyperlink" Target="https://github.com/anhtuta/NetbeansProjects/blob/master/CTDLGT/src/examples/SortAlogrithms.java" TargetMode="External"/><Relationship Id="rId2" Type="http://schemas.openxmlformats.org/officeDocument/2006/relationships/hyperlink" Target="https://github.com/anhtuta/APS/blob/master/DSA/Sort/Sort.cpp" TargetMode="Externa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3.emf"/></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54.gif"/><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hyperlink" Target="https://github.com/anhtuta/NetbeansProjects/blob/master/CTDLGT/src/examples/SortAlogrithms.java" TargetMode="External"/><Relationship Id="rId2" Type="http://schemas.openxmlformats.org/officeDocument/2006/relationships/hyperlink" Target="https://www.cs.usfca.edu/~galles/visualization/HeapSort.html" TargetMode="Externa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hyperlink" Target="https://www.geeksforgeeks.org/analysis-of-different-sorting-techniques/" TargetMode="Externa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hyperlink" Target="https://docs.oracle.com/javase/8/docs/api/java/util/Arrays.html#parallelSort-int:A-" TargetMode="External"/><Relationship Id="rId2" Type="http://schemas.openxmlformats.org/officeDocument/2006/relationships/hyperlink" Target="https://docs.oracle.com/javase/7/docs/api/java/util/Arrays.html#sort(int[])" TargetMode="External"/><Relationship Id="rId1" Type="http://schemas.openxmlformats.org/officeDocument/2006/relationships/slideLayout" Target="../slideLayouts/slideLayout2.xml"/><Relationship Id="rId4" Type="http://schemas.openxmlformats.org/officeDocument/2006/relationships/hyperlink" Target="https://docs.oracle.com/javase/7/docs/api/java/util/Collections.html#sort(java.util.List)" TargetMode="Externa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8" Type="http://schemas.openxmlformats.org/officeDocument/2006/relationships/hyperlink" Target="https://viblo.asia/p/thuat-toan-sap-xep-nao-la-nhanh-nhat-1VgZvxam5Aw" TargetMode="External"/><Relationship Id="rId3" Type="http://schemas.openxmlformats.org/officeDocument/2006/relationships/hyperlink" Target="https://toidicodedao.com/2020/12/01/cau-truc-du-lieu-co-ban-p1-big-o-do-phuc-tap/" TargetMode="External"/><Relationship Id="rId7" Type="http://schemas.openxmlformats.org/officeDocument/2006/relationships/hyperlink" Target="https://www.toptal.com/developers/sorting-algorithms" TargetMode="External"/><Relationship Id="rId2" Type="http://schemas.openxmlformats.org/officeDocument/2006/relationships/hyperlink" Target="https://www.bigocheatsheet.com/" TargetMode="External"/><Relationship Id="rId1" Type="http://schemas.openxmlformats.org/officeDocument/2006/relationships/slideLayout" Target="../slideLayouts/slideLayout2.xml"/><Relationship Id="rId6" Type="http://schemas.openxmlformats.org/officeDocument/2006/relationships/hyperlink" Target="https://simpledevcode.wordpress.com/2018/12/04/trie-data-structure-from-scratch/" TargetMode="External"/><Relationship Id="rId5" Type="http://schemas.openxmlformats.org/officeDocument/2006/relationships/hyperlink" Target="https://github.com/anhtuta/NetbeansProjects/tree/master/CTDLGT/src/basic_data_structures" TargetMode="External"/><Relationship Id="rId4" Type="http://schemas.openxmlformats.org/officeDocument/2006/relationships/hyperlink" Target="https://vnoi.info/wiki/algo/data-structures/hash-table.md" TargetMode="External"/></Relationships>
</file>

<file path=ppt/slides/_rels/slide1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kipalog.com/posts/Queue--BlockingQueue--SynchronousQueue-trong-java-va-ung-dung" TargetMode="External"/><Relationship Id="rId2" Type="http://schemas.openxmlformats.org/officeDocument/2006/relationships/hyperlink" Target="http://tutorials.jenkov.com/java-util-concurrent/blockingqueue.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kipalog.com/posts/Queue--BlockingQueue--SynchronousQueue-trong-java-va-ung-dun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toidicodedao.com/2017/08/17/lam-the-nao-de-tro-thanh-web-developer-phan-1/"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viblo.asia/p/do-phuc-tap-thuat-toan-anh-huong-cua-o-lon-toi-performance-Ljy5VdjMZra"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Space_complexity" TargetMode="External"/><Relationship Id="rId2" Type="http://schemas.openxmlformats.org/officeDocument/2006/relationships/hyperlink" Target="https://en.wikipedia.org/wiki/Time_complexity"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theoryofprogramming.com/2015/01/16/trie-tree-implementation/" TargetMode="External"/><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kipalog.com/posts/Practical-story-about-Trie-and-Prefix-Search" TargetMode="External"/><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github.com/anhtuta/APS/blob/master/DSA/TRIE/TRIE.cpp"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datastructures.maximal.io/tries/" TargetMode="External"/><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www.cs.usfca.edu/~galles/visualization/Trie.html" TargetMode="External"/><Relationship Id="rId2" Type="http://schemas.openxmlformats.org/officeDocument/2006/relationships/hyperlink" Target="https://kvzaytsev.github.io/trie-visualizer/"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www.bigocheatsheet.com/" TargetMode="External"/><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image" Target="../media/image390.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53514" y="1122363"/>
            <a:ext cx="8814486" cy="2387600"/>
          </a:xfrm>
        </p:spPr>
        <p:txBody>
          <a:bodyPr/>
          <a:lstStyle/>
          <a:p>
            <a:pPr algn="r"/>
            <a:r>
              <a:rPr lang="en-US" b="1" smtClean="0">
                <a:solidFill>
                  <a:srgbClr val="00B0F0"/>
                </a:solidFill>
              </a:rPr>
              <a:t>Data structures &amp; Algorithms</a:t>
            </a:r>
            <a:endParaRPr lang="en-US" b="1">
              <a:solidFill>
                <a:srgbClr val="00B0F0"/>
              </a:solidFill>
            </a:endParaRPr>
          </a:p>
        </p:txBody>
      </p:sp>
      <p:sp>
        <p:nvSpPr>
          <p:cNvPr id="3" name="Subtitle 2"/>
          <p:cNvSpPr>
            <a:spLocks noGrp="1"/>
          </p:cNvSpPr>
          <p:nvPr>
            <p:ph type="subTitle" idx="1"/>
          </p:nvPr>
        </p:nvSpPr>
        <p:spPr>
          <a:xfrm>
            <a:off x="1524000" y="5251622"/>
            <a:ext cx="9144000" cy="809368"/>
          </a:xfrm>
        </p:spPr>
        <p:txBody>
          <a:bodyPr>
            <a:normAutofit fontScale="92500" lnSpcReduction="10000"/>
          </a:bodyPr>
          <a:lstStyle/>
          <a:p>
            <a:pPr algn="r"/>
            <a:r>
              <a:rPr lang="en-US" b="1" smtClean="0"/>
              <a:t>Tạ Anh Tú</a:t>
            </a:r>
          </a:p>
          <a:p>
            <a:pPr algn="r"/>
            <a:r>
              <a:rPr lang="en-US"/>
              <a:t>2</a:t>
            </a:r>
            <a:r>
              <a:rPr lang="en-US" smtClean="0"/>
              <a:t>/2021</a:t>
            </a: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14" y="4039564"/>
            <a:ext cx="3288529" cy="2206776"/>
          </a:xfrm>
          <a:prstGeom prst="rect">
            <a:avLst/>
          </a:prstGeom>
        </p:spPr>
      </p:pic>
    </p:spTree>
    <p:extLst>
      <p:ext uri="{BB962C8B-B14F-4D97-AF65-F5344CB8AC3E}">
        <p14:creationId xmlns:p14="http://schemas.microsoft.com/office/powerpoint/2010/main" val="38756012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1.2. Array</a:t>
            </a:r>
          </a:p>
        </p:txBody>
      </p:sp>
      <p:sp>
        <p:nvSpPr>
          <p:cNvPr id="3" name="Content Placeholder 2"/>
          <p:cNvSpPr>
            <a:spLocks noGrp="1"/>
          </p:cNvSpPr>
          <p:nvPr>
            <p:ph idx="1"/>
          </p:nvPr>
        </p:nvSpPr>
        <p:spPr>
          <a:xfrm>
            <a:off x="838200" y="2120901"/>
            <a:ext cx="10515600" cy="4170362"/>
          </a:xfrm>
        </p:spPr>
        <p:txBody>
          <a:bodyPr>
            <a:normAutofit fontScale="55000" lnSpcReduction="20000"/>
          </a:bodyPr>
          <a:lstStyle/>
          <a:p>
            <a:pPr marL="0" indent="0">
              <a:buNone/>
            </a:pPr>
            <a:r>
              <a:rPr lang="en-US">
                <a:solidFill>
                  <a:srgbClr val="05AD97"/>
                </a:solidFill>
                <a:latin typeface="Consolas" panose="020B0609020204030204" pitchFamily="49" charset="0"/>
              </a:rPr>
              <a:t>#include</a:t>
            </a:r>
            <a:r>
              <a:rPr lang="en-US">
                <a:solidFill>
                  <a:srgbClr val="474747"/>
                </a:solidFill>
                <a:latin typeface="Consolas" panose="020B0609020204030204" pitchFamily="49" charset="0"/>
              </a:rPr>
              <a:t> </a:t>
            </a:r>
            <a:r>
              <a:rPr lang="en-US">
                <a:solidFill>
                  <a:srgbClr val="3D9CA9"/>
                </a:solidFill>
                <a:latin typeface="Consolas" panose="020B0609020204030204" pitchFamily="49" charset="0"/>
              </a:rPr>
              <a:t>&lt;</a:t>
            </a:r>
            <a:r>
              <a:rPr lang="en-US" err="1">
                <a:solidFill>
                  <a:srgbClr val="3D9CA9"/>
                </a:solidFill>
                <a:latin typeface="Consolas" panose="020B0609020204030204" pitchFamily="49" charset="0"/>
              </a:rPr>
              <a:t>stdio.h</a:t>
            </a:r>
            <a:r>
              <a:rPr lang="en-US">
                <a:solidFill>
                  <a:srgbClr val="3D9CA9"/>
                </a:solidFill>
                <a:latin typeface="Consolas" panose="020B0609020204030204" pitchFamily="49" charset="0"/>
              </a:rPr>
              <a:t>&gt;</a:t>
            </a:r>
            <a:endParaRPr lang="en-US">
              <a:solidFill>
                <a:srgbClr val="474747"/>
              </a:solidFill>
              <a:latin typeface="Consolas" panose="020B0609020204030204" pitchFamily="49" charset="0"/>
            </a:endParaRPr>
          </a:p>
          <a:p>
            <a:pPr marL="0" indent="0">
              <a:buNone/>
            </a:pPr>
            <a:r>
              <a:rPr lang="en-US">
                <a:solidFill>
                  <a:srgbClr val="05AD97"/>
                </a:solidFill>
                <a:latin typeface="Consolas" panose="020B0609020204030204" pitchFamily="49" charset="0"/>
              </a:rPr>
              <a:t>#include</a:t>
            </a:r>
            <a:r>
              <a:rPr lang="en-US">
                <a:solidFill>
                  <a:srgbClr val="474747"/>
                </a:solidFill>
                <a:latin typeface="Consolas" panose="020B0609020204030204" pitchFamily="49" charset="0"/>
              </a:rPr>
              <a:t> </a:t>
            </a:r>
            <a:r>
              <a:rPr lang="en-US">
                <a:solidFill>
                  <a:srgbClr val="3D9CA9"/>
                </a:solidFill>
                <a:latin typeface="Consolas" panose="020B0609020204030204" pitchFamily="49" charset="0"/>
              </a:rPr>
              <a:t>&lt;</a:t>
            </a:r>
            <a:r>
              <a:rPr lang="en-US" err="1">
                <a:solidFill>
                  <a:srgbClr val="3D9CA9"/>
                </a:solidFill>
                <a:latin typeface="Consolas" panose="020B0609020204030204" pitchFamily="49" charset="0"/>
              </a:rPr>
              <a:t>conio.h</a:t>
            </a:r>
            <a:r>
              <a:rPr lang="en-US">
                <a:solidFill>
                  <a:srgbClr val="3D9CA9"/>
                </a:solidFill>
                <a:latin typeface="Consolas" panose="020B0609020204030204" pitchFamily="49" charset="0"/>
              </a:rPr>
              <a:t>&gt;</a:t>
            </a:r>
            <a:endParaRPr lang="en-US">
              <a:solidFill>
                <a:srgbClr val="474747"/>
              </a:solidFill>
              <a:latin typeface="Consolas" panose="020B0609020204030204" pitchFamily="49" charset="0"/>
            </a:endParaRPr>
          </a:p>
          <a:p>
            <a:pPr marL="0" indent="0">
              <a:buNone/>
            </a:pPr>
            <a:r>
              <a:rPr lang="en-US" err="1">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8D12BA"/>
                </a:solidFill>
                <a:latin typeface="Consolas" panose="020B0609020204030204" pitchFamily="49" charset="0"/>
              </a:rPr>
              <a:t>main</a:t>
            </a:r>
            <a:r>
              <a:rPr lang="en-US" smtClean="0">
                <a:solidFill>
                  <a:srgbClr val="474747"/>
                </a:solidFill>
                <a:latin typeface="Consolas" panose="020B0609020204030204" pitchFamily="49" charset="0"/>
              </a:rPr>
              <a:t>() {</a:t>
            </a:r>
            <a:endParaRPr lang="en-US">
              <a:solidFill>
                <a:srgbClr val="474747"/>
              </a:solidFill>
              <a:latin typeface="Consolas" panose="020B0609020204030204" pitchFamily="49" charset="0"/>
            </a:endParaRPr>
          </a:p>
          <a:p>
            <a:pPr marL="0" indent="0">
              <a:buNone/>
            </a:pPr>
            <a:r>
              <a:rPr lang="en-US">
                <a:solidFill>
                  <a:srgbClr val="474747"/>
                </a:solidFill>
                <a:latin typeface="Consolas" panose="020B0609020204030204" pitchFamily="49" charset="0"/>
              </a:rPr>
              <a:t>  </a:t>
            </a:r>
            <a:r>
              <a:rPr lang="en-US" err="1">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one</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0</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2</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3</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4</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err="1">
                <a:solidFill>
                  <a:srgbClr val="0078DE"/>
                </a:solidFill>
                <a:latin typeface="Consolas" panose="020B0609020204030204" pitchFamily="49" charset="0"/>
              </a:rPr>
              <a:t>ptr</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rows</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5</a:t>
            </a:r>
            <a:r>
              <a:rPr lang="en-US">
                <a:solidFill>
                  <a:srgbClr val="474747"/>
                </a:solidFill>
                <a:latin typeface="Consolas" panose="020B0609020204030204" pitchFamily="49" charset="0"/>
              </a:rPr>
              <a:t>;</a:t>
            </a:r>
          </a:p>
          <a:p>
            <a:pPr marL="0" indent="0">
              <a:buNone/>
            </a:pPr>
            <a:r>
              <a:rPr lang="en-US" i="1">
                <a:solidFill>
                  <a:srgbClr val="555555"/>
                </a:solidFill>
                <a:latin typeface="Consolas" panose="020B0609020204030204" pitchFamily="49" charset="0"/>
              </a:rPr>
              <a:t>  </a:t>
            </a:r>
            <a:r>
              <a:rPr lang="en-US" err="1" smtClean="0">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i</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ptr</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one</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8D12BA"/>
                </a:solidFill>
                <a:latin typeface="Consolas" panose="020B0609020204030204" pitchFamily="49" charset="0"/>
              </a:rPr>
              <a:t>printf</a:t>
            </a:r>
            <a:r>
              <a:rPr lang="en-US">
                <a:solidFill>
                  <a:srgbClr val="474747"/>
                </a:solidFill>
                <a:latin typeface="Consolas" panose="020B0609020204030204" pitchFamily="49" charset="0"/>
              </a:rPr>
              <a:t>(</a:t>
            </a:r>
            <a:r>
              <a:rPr lang="en-US">
                <a:solidFill>
                  <a:srgbClr val="3D9CA9"/>
                </a:solidFill>
                <a:latin typeface="Consolas" panose="020B0609020204030204" pitchFamily="49" charset="0"/>
              </a:rPr>
              <a:t>"Address Contents</a:t>
            </a:r>
            <a:r>
              <a:rPr lang="en-US">
                <a:solidFill>
                  <a:srgbClr val="D37612"/>
                </a:solidFill>
                <a:latin typeface="Consolas" panose="020B0609020204030204" pitchFamily="49" charset="0"/>
              </a:rPr>
              <a:t>\n</a:t>
            </a:r>
            <a:r>
              <a:rPr lang="en-US">
                <a:solidFill>
                  <a:srgbClr val="3D9CA9"/>
                </a:solidFill>
                <a:latin typeface="Consolas" panose="020B0609020204030204" pitchFamily="49" charset="0"/>
              </a:rPr>
              <a: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for</a:t>
            </a: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i</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0</a:t>
            </a: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i</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&lt;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rows</a:t>
            </a: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i</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8D12BA"/>
                </a:solidFill>
                <a:latin typeface="Consolas" panose="020B0609020204030204" pitchFamily="49" charset="0"/>
              </a:rPr>
              <a:t>printf</a:t>
            </a:r>
            <a:r>
              <a:rPr lang="en-US">
                <a:solidFill>
                  <a:srgbClr val="474747"/>
                </a:solidFill>
                <a:latin typeface="Consolas" panose="020B0609020204030204" pitchFamily="49" charset="0"/>
              </a:rPr>
              <a:t>(</a:t>
            </a:r>
            <a:r>
              <a:rPr lang="en-US">
                <a:solidFill>
                  <a:srgbClr val="3D9CA9"/>
                </a:solidFill>
                <a:latin typeface="Consolas" panose="020B0609020204030204" pitchFamily="49" charset="0"/>
              </a:rPr>
              <a:t>"</a:t>
            </a:r>
            <a:r>
              <a:rPr lang="en-US">
                <a:solidFill>
                  <a:srgbClr val="D37612"/>
                </a:solidFill>
                <a:latin typeface="Consolas" panose="020B0609020204030204" pitchFamily="49" charset="0"/>
              </a:rPr>
              <a:t>%8u%5d\n</a:t>
            </a:r>
            <a:r>
              <a:rPr lang="en-US">
                <a:solidFill>
                  <a:srgbClr val="3D9CA9"/>
                </a:solidFill>
                <a:latin typeface="Consolas" panose="020B0609020204030204" pitchFamily="49" charset="0"/>
              </a:rPr>
              <a:t>"</a:t>
            </a: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ptr</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i</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a:t>
            </a:r>
            <a:r>
              <a:rPr lang="en-US" err="1">
                <a:solidFill>
                  <a:srgbClr val="0078DE"/>
                </a:solidFill>
                <a:latin typeface="Consolas" panose="020B0609020204030204" pitchFamily="49" charset="0"/>
              </a:rPr>
              <a:t>ptr</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i</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8D12BA"/>
                </a:solidFill>
                <a:latin typeface="Consolas" panose="020B0609020204030204" pitchFamily="49" charset="0"/>
              </a:rPr>
              <a:t>printf</a:t>
            </a:r>
            <a:r>
              <a:rPr lang="en-US">
                <a:solidFill>
                  <a:srgbClr val="474747"/>
                </a:solidFill>
                <a:latin typeface="Consolas" panose="020B0609020204030204" pitchFamily="49" charset="0"/>
              </a:rPr>
              <a:t>(</a:t>
            </a:r>
            <a:r>
              <a:rPr lang="en-US">
                <a:solidFill>
                  <a:srgbClr val="3D9CA9"/>
                </a:solidFill>
                <a:latin typeface="Consolas" panose="020B0609020204030204" pitchFamily="49" charset="0"/>
              </a:rPr>
              <a:t>"</a:t>
            </a:r>
            <a:r>
              <a:rPr lang="en-US">
                <a:solidFill>
                  <a:srgbClr val="D37612"/>
                </a:solidFill>
                <a:latin typeface="Consolas" panose="020B0609020204030204" pitchFamily="49" charset="0"/>
              </a:rPr>
              <a:t>\n</a:t>
            </a:r>
            <a:r>
              <a:rPr lang="en-US">
                <a:solidFill>
                  <a:srgbClr val="3D9CA9"/>
                </a:solidFill>
                <a:latin typeface="Consolas" panose="020B0609020204030204" pitchFamily="49" charset="0"/>
              </a:rPr>
              <a: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8D12BA"/>
                </a:solidFill>
                <a:latin typeface="Consolas" panose="020B0609020204030204" pitchFamily="49" charset="0"/>
              </a:rPr>
              <a:t>getch</a:t>
            </a:r>
            <a:r>
              <a:rPr lang="en-US">
                <a:solidFill>
                  <a:srgbClr val="474747"/>
                </a:solidFill>
                <a:latin typeface="Consolas" panose="020B0609020204030204" pitchFamily="49" charset="0"/>
              </a:rPr>
              <a:t>();</a:t>
            </a:r>
          </a:p>
          <a:p>
            <a:pPr marL="0" indent="0">
              <a:buNone/>
            </a:pPr>
            <a:r>
              <a:rPr lang="en-US" smtClean="0">
                <a:solidFill>
                  <a:srgbClr val="474747"/>
                </a:solidFill>
                <a:latin typeface="Consolas" panose="020B0609020204030204" pitchFamily="49" charset="0"/>
              </a:rPr>
              <a:t>}</a:t>
            </a:r>
            <a:endParaRPr lang="en-US">
              <a:solidFill>
                <a:srgbClr val="474747"/>
              </a:solidFill>
              <a:latin typeface="Consolas" panose="020B0609020204030204" pitchFamily="49" charset="0"/>
            </a:endParaRPr>
          </a:p>
        </p:txBody>
      </p:sp>
      <p:sp>
        <p:nvSpPr>
          <p:cNvPr id="4" name="Content Placeholder 2"/>
          <p:cNvSpPr txBox="1">
            <a:spLocks/>
          </p:cNvSpPr>
          <p:nvPr/>
        </p:nvSpPr>
        <p:spPr>
          <a:xfrm>
            <a:off x="838200" y="1593850"/>
            <a:ext cx="10515600" cy="527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err="1" smtClean="0"/>
              <a:t>Ví</a:t>
            </a:r>
            <a:r>
              <a:rPr lang="en-US" smtClean="0"/>
              <a:t> </a:t>
            </a:r>
            <a:r>
              <a:rPr lang="en-US" err="1" smtClean="0"/>
              <a:t>dụ</a:t>
            </a:r>
            <a:r>
              <a:rPr lang="en-US" smtClean="0"/>
              <a:t>: in</a:t>
            </a:r>
            <a:r>
              <a:rPr lang="en-US"/>
              <a:t> </a:t>
            </a:r>
            <a:r>
              <a:rPr lang="en-US" err="1"/>
              <a:t>địa</a:t>
            </a:r>
            <a:r>
              <a:rPr lang="en-US"/>
              <a:t> </a:t>
            </a:r>
            <a:r>
              <a:rPr lang="en-US" err="1"/>
              <a:t>chỉ</a:t>
            </a:r>
            <a:r>
              <a:rPr lang="en-US"/>
              <a:t> </a:t>
            </a:r>
            <a:r>
              <a:rPr lang="en-US" err="1"/>
              <a:t>của</a:t>
            </a:r>
            <a:r>
              <a:rPr lang="en-US"/>
              <a:t> </a:t>
            </a:r>
            <a:r>
              <a:rPr lang="en-US" err="1"/>
              <a:t>mảng</a:t>
            </a:r>
            <a:r>
              <a:rPr lang="en-US"/>
              <a:t> </a:t>
            </a:r>
            <a:r>
              <a:rPr lang="en-US" err="1"/>
              <a:t>một</a:t>
            </a:r>
            <a:r>
              <a:rPr lang="en-US"/>
              <a:t> </a:t>
            </a:r>
            <a:r>
              <a:rPr lang="en-US" err="1"/>
              <a:t>chiều</a:t>
            </a:r>
            <a:r>
              <a:rPr lang="en-US"/>
              <a:t> </a:t>
            </a:r>
            <a:r>
              <a:rPr lang="en-US" err="1"/>
              <a:t>nhờ</a:t>
            </a:r>
            <a:r>
              <a:rPr lang="en-US"/>
              <a:t> </a:t>
            </a:r>
            <a:r>
              <a:rPr lang="en-US" err="1"/>
              <a:t>dùng</a:t>
            </a:r>
            <a:r>
              <a:rPr lang="en-US"/>
              <a:t> con </a:t>
            </a:r>
            <a:r>
              <a:rPr lang="en-US" err="1" smtClean="0"/>
              <a:t>trỏ</a:t>
            </a:r>
            <a:endParaRPr lang="en-US"/>
          </a:p>
        </p:txBody>
      </p:sp>
      <p:pic>
        <p:nvPicPr>
          <p:cNvPr id="7" name="Picture 6"/>
          <p:cNvPicPr>
            <a:picLocks noChangeAspect="1"/>
          </p:cNvPicPr>
          <p:nvPr/>
        </p:nvPicPr>
        <p:blipFill>
          <a:blip r:embed="rId2"/>
          <a:stretch>
            <a:fillRect/>
          </a:stretch>
        </p:blipFill>
        <p:spPr>
          <a:xfrm>
            <a:off x="7169149" y="2578100"/>
            <a:ext cx="3838429" cy="2946400"/>
          </a:xfrm>
          <a:prstGeom prst="rect">
            <a:avLst/>
          </a:prstGeom>
        </p:spPr>
      </p:pic>
      <p:sp>
        <p:nvSpPr>
          <p:cNvPr id="6" name="Slide Number Placeholder 5"/>
          <p:cNvSpPr>
            <a:spLocks noGrp="1"/>
          </p:cNvSpPr>
          <p:nvPr>
            <p:ph type="sldNum" sz="quarter" idx="12"/>
          </p:nvPr>
        </p:nvSpPr>
        <p:spPr/>
        <p:txBody>
          <a:bodyPr/>
          <a:lstStyle/>
          <a:p>
            <a:fld id="{459BA5CF-2658-48D4-A15B-D06BF698E6EA}" type="slidenum">
              <a:rPr lang="en-US" smtClean="0"/>
              <a:t>10</a:t>
            </a:fld>
            <a:endParaRPr lang="en-US"/>
          </a:p>
        </p:txBody>
      </p:sp>
    </p:spTree>
    <p:extLst>
      <p:ext uri="{BB962C8B-B14F-4D97-AF65-F5344CB8AC3E}">
        <p14:creationId xmlns:p14="http://schemas.microsoft.com/office/powerpoint/2010/main" val="283893447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3.2. Insertion sort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smtClean="0">
                    <a:latin typeface="Calibri" panose="020F0502020204030204" pitchFamily="34" charset="0"/>
                    <a:cs typeface="Calibri" panose="020F0502020204030204" pitchFamily="34" charset="0"/>
                  </a:rPr>
                  <a:t>Đặc điểm:</a:t>
                </a:r>
              </a:p>
              <a:p>
                <a:pPr lvl="1"/>
                <a:r>
                  <a:rPr lang="en-US" smtClean="0">
                    <a:latin typeface="Calibri" panose="020F0502020204030204" pitchFamily="34" charset="0"/>
                    <a:cs typeface="Calibri" panose="020F0502020204030204" pitchFamily="34" charset="0"/>
                  </a:rPr>
                  <a:t>Dễ hiểu (giống như người chơi trò tiến lên miền Nam xếp bài 😉)</a:t>
                </a:r>
                <a:endParaRPr lang="en-US">
                  <a:latin typeface="Calibri" panose="020F0502020204030204" pitchFamily="34" charset="0"/>
                  <a:cs typeface="Calibri" panose="020F0502020204030204" pitchFamily="34" charset="0"/>
                </a:endParaRPr>
              </a:p>
              <a:p>
                <a:pPr lvl="1"/>
                <a:r>
                  <a:rPr lang="en-US" b="1">
                    <a:latin typeface="Calibri" panose="020F0502020204030204" pitchFamily="34" charset="0"/>
                    <a:cs typeface="Calibri" panose="020F0502020204030204" pitchFamily="34" charset="0"/>
                  </a:rPr>
                  <a:t>Stable</a:t>
                </a:r>
              </a:p>
              <a:p>
                <a:pPr lvl="1"/>
                <a:r>
                  <a:rPr lang="en-US">
                    <a:latin typeface="Calibri" panose="020F0502020204030204" pitchFamily="34" charset="0"/>
                    <a:cs typeface="Calibri" panose="020F0502020204030204" pitchFamily="34" charset="0"/>
                  </a:rPr>
                  <a:t>Chi phí bộ nhớ thấp: </a:t>
                </a:r>
                <a:r>
                  <a:rPr lang="en-US" b="1">
                    <a:latin typeface="Calibri" panose="020F0502020204030204" pitchFamily="34" charset="0"/>
                    <a:cs typeface="Calibri" panose="020F0502020204030204" pitchFamily="34" charset="0"/>
                  </a:rPr>
                  <a:t>O(1</a:t>
                </a:r>
                <a:r>
                  <a:rPr lang="en-US" b="1"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 (Ko yêu cầu thêm bộ nhớ ngoài, VD: mảng tạm)</a:t>
                </a:r>
                <a:endParaRPr lang="en-US" b="1">
                  <a:latin typeface="Calibri" panose="020F0502020204030204" pitchFamily="34" charset="0"/>
                  <a:cs typeface="Calibri" panose="020F0502020204030204" pitchFamily="34" charset="0"/>
                </a:endParaRPr>
              </a:p>
              <a:p>
                <a:pPr lvl="1"/>
                <a:r>
                  <a:rPr lang="en-US">
                    <a:latin typeface="Calibri" panose="020F0502020204030204" pitchFamily="34" charset="0"/>
                    <a:cs typeface="Calibri" panose="020F0502020204030204" pitchFamily="34" charset="0"/>
                  </a:rPr>
                  <a:t>Chi phí so </a:t>
                </a:r>
                <a:r>
                  <a:rPr lang="en-US" smtClean="0">
                    <a:latin typeface="Calibri" panose="020F0502020204030204" pitchFamily="34" charset="0"/>
                    <a:cs typeface="Calibri" panose="020F0502020204030204" pitchFamily="34" charset="0"/>
                  </a:rPr>
                  <a:t>sánh và </a:t>
                </a:r>
                <a:r>
                  <a:rPr lang="en-US">
                    <a:latin typeface="Calibri" panose="020F0502020204030204" pitchFamily="34" charset="0"/>
                    <a:cs typeface="Calibri" panose="020F0502020204030204" pitchFamily="34" charset="0"/>
                  </a:rPr>
                  <a:t>swap cao: </a:t>
                </a:r>
                <a:r>
                  <a:rPr lang="en-US" b="1">
                    <a:latin typeface="Calibri" panose="020F0502020204030204" pitchFamily="34" charset="0"/>
                    <a:cs typeface="Calibri" panose="020F0502020204030204" pitchFamily="34" charset="0"/>
                  </a:rPr>
                  <a:t>O(</a:t>
                </a:r>
                <a14:m>
                  <m:oMath xmlns:m="http://schemas.openxmlformats.org/officeDocument/2006/math">
                    <m:r>
                      <m:rPr>
                        <m:nor/>
                      </m:rPr>
                      <a:rPr lang="en-US" b="1"/>
                      <m:t>n</m:t>
                    </m:r>
                    <m:r>
                      <m:rPr>
                        <m:nor/>
                      </m:rPr>
                      <a:rPr lang="en-US" b="1" baseline="30000"/>
                      <m:t>2</m:t>
                    </m:r>
                  </m:oMath>
                </a14:m>
                <a:r>
                  <a:rPr lang="en-US" b="1"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 (do đó ko nên áp dụng với các bài toán mà </a:t>
                </a:r>
                <a:r>
                  <a:rPr lang="en-US">
                    <a:latin typeface="Calibri" panose="020F0502020204030204" pitchFamily="34" charset="0"/>
                    <a:cs typeface="Calibri" panose="020F0502020204030204" pitchFamily="34" charset="0"/>
                  </a:rPr>
                  <a:t>thời gian so sánh 2 phần tử là </a:t>
                </a:r>
                <a:r>
                  <a:rPr lang="en-US" smtClean="0">
                    <a:latin typeface="Calibri" panose="020F0502020204030204" pitchFamily="34" charset="0"/>
                    <a:cs typeface="Calibri" panose="020F0502020204030204" pitchFamily="34" charset="0"/>
                  </a:rPr>
                  <a:t>cao, hoặc chi phí swap 2 phần tử là lớn)</a:t>
                </a:r>
                <a:endParaRPr lang="en-US">
                  <a:latin typeface="Calibri" panose="020F0502020204030204" pitchFamily="34" charset="0"/>
                  <a:cs typeface="Calibri" panose="020F0502020204030204" pitchFamily="34" charset="0"/>
                </a:endParaRPr>
              </a:p>
              <a:p>
                <a:pPr lvl="1"/>
                <a:r>
                  <a:rPr lang="en-US" b="1" smtClean="0"/>
                  <a:t>Adaptive</a:t>
                </a:r>
              </a:p>
              <a:p>
                <a:r>
                  <a:rPr lang="en-US" smtClean="0">
                    <a:latin typeface="Calibri" panose="020F0502020204030204" pitchFamily="34" charset="0"/>
                    <a:cs typeface="Calibri" panose="020F0502020204030204" pitchFamily="34" charset="0"/>
                  </a:rPr>
                  <a:t>Nên dùng khi nào:</a:t>
                </a:r>
              </a:p>
              <a:p>
                <a:pPr lvl="1"/>
                <a:r>
                  <a:rPr lang="en-US" smtClean="0">
                    <a:latin typeface="Calibri" panose="020F0502020204030204" pitchFamily="34" charset="0"/>
                    <a:cs typeface="Calibri" panose="020F0502020204030204" pitchFamily="34" charset="0"/>
                  </a:rPr>
                  <a:t>Đ</a:t>
                </a:r>
                <a:r>
                  <a:rPr lang="vi-VN" smtClean="0">
                    <a:latin typeface="Calibri" panose="020F0502020204030204" pitchFamily="34" charset="0"/>
                    <a:cs typeface="Calibri" panose="020F0502020204030204" pitchFamily="34" charset="0"/>
                  </a:rPr>
                  <a:t>ối </a:t>
                </a:r>
                <a:r>
                  <a:rPr lang="vi-VN">
                    <a:latin typeface="Calibri" panose="020F0502020204030204" pitchFamily="34" charset="0"/>
                    <a:cs typeface="Calibri" panose="020F0502020204030204" pitchFamily="34" charset="0"/>
                  </a:rPr>
                  <a:t>với dãy đã </a:t>
                </a:r>
                <a:r>
                  <a:rPr lang="vi-VN" b="1" i="1">
                    <a:latin typeface="Calibri" panose="020F0502020204030204" pitchFamily="34" charset="0"/>
                    <a:cs typeface="Calibri" panose="020F0502020204030204" pitchFamily="34" charset="0"/>
                  </a:rPr>
                  <a:t>gần được sắp </a:t>
                </a:r>
                <a:r>
                  <a:rPr lang="vi-VN" b="1" i="1" smtClean="0">
                    <a:latin typeface="Calibri" panose="020F0502020204030204" pitchFamily="34" charset="0"/>
                    <a:cs typeface="Calibri" panose="020F0502020204030204" pitchFamily="34" charset="0"/>
                  </a:rPr>
                  <a:t>xếp</a:t>
                </a:r>
                <a:endParaRPr lang="en-US" b="1" smtClean="0">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Input nhỏ</a:t>
                </a:r>
                <a:endParaRPr lang="en-US">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34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59BA5CF-2658-48D4-A15B-D06BF698E6EA}" type="slidenum">
              <a:rPr lang="en-US" smtClean="0"/>
              <a:t>100</a:t>
            </a:fld>
            <a:endParaRPr lang="en-US"/>
          </a:p>
        </p:txBody>
      </p:sp>
    </p:spTree>
    <p:extLst>
      <p:ext uri="{BB962C8B-B14F-4D97-AF65-F5344CB8AC3E}">
        <p14:creationId xmlns:p14="http://schemas.microsoft.com/office/powerpoint/2010/main" val="204199281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3.3. Selection sort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4877991" cy="4351338"/>
              </a:xfrm>
            </p:spPr>
            <p:txBody>
              <a:bodyPr/>
              <a:lstStyle/>
              <a:p>
                <a:r>
                  <a:rPr lang="en-US">
                    <a:latin typeface="Calibri" panose="020F0502020204030204" pitchFamily="34" charset="0"/>
                    <a:cs typeface="Calibri" panose="020F0502020204030204" pitchFamily="34" charset="0"/>
                  </a:rPr>
                  <a:t>Mô tả thuật </a:t>
                </a:r>
                <a:r>
                  <a:rPr lang="en-US" smtClean="0">
                    <a:latin typeface="Calibri" panose="020F0502020204030204" pitchFamily="34" charset="0"/>
                    <a:cs typeface="Calibri" panose="020F0502020204030204" pitchFamily="34" charset="0"/>
                  </a:rPr>
                  <a:t>toán</a:t>
                </a:r>
                <a:r>
                  <a:rPr lang="en-US" smtClean="0"/>
                  <a:t>:</a:t>
                </a:r>
                <a:endParaRPr lang="en-US"/>
              </a:p>
              <a:p>
                <a:pPr lvl="1"/>
                <a:r>
                  <a:rPr lang="vi-VN" smtClean="0"/>
                  <a:t>Tìm </a:t>
                </a:r>
                <a:r>
                  <a:rPr lang="vi-VN"/>
                  <a:t>phần tử nhỏ nhất đưa vào vị trí </a:t>
                </a:r>
                <a:r>
                  <a:rPr lang="vi-VN" smtClean="0"/>
                  <a:t>1</a:t>
                </a:r>
                <a:endParaRPr lang="en-US" smtClean="0"/>
              </a:p>
              <a:p>
                <a:pPr lvl="1"/>
                <a:r>
                  <a:rPr lang="vi-VN" smtClean="0"/>
                  <a:t>Tìm </a:t>
                </a:r>
                <a:r>
                  <a:rPr lang="vi-VN"/>
                  <a:t>phần tử nhỏ tiếp theo đưa vào vị trí </a:t>
                </a:r>
                <a:r>
                  <a:rPr lang="vi-VN" smtClean="0"/>
                  <a:t>2</a:t>
                </a:r>
                <a:endParaRPr lang="en-US"/>
              </a:p>
              <a:p>
                <a:pPr lvl="1"/>
                <a:r>
                  <a:rPr lang="vi-VN" smtClean="0"/>
                  <a:t>Tìm </a:t>
                </a:r>
                <a:r>
                  <a:rPr lang="vi-VN"/>
                  <a:t>phần tử nhỏ tiếp theo đưa vào vị trí </a:t>
                </a:r>
                <a:r>
                  <a:rPr lang="vi-VN" smtClean="0"/>
                  <a:t>3</a:t>
                </a:r>
                <a:endParaRPr lang="en-US"/>
              </a:p>
              <a:p>
                <a:pPr lvl="1"/>
                <a:r>
                  <a:rPr lang="vi-VN" smtClean="0"/>
                  <a:t>…</a:t>
                </a:r>
                <a:endParaRPr lang="en-US" smtClean="0"/>
              </a:p>
              <a:p>
                <a:r>
                  <a:rPr lang="en-US" smtClean="0"/>
                  <a:t>Độ phức tạp: </a:t>
                </a:r>
                <a:r>
                  <a:rPr lang="el-GR" b="1"/>
                  <a:t>Ω</a:t>
                </a:r>
                <a:r>
                  <a:rPr lang="el-GR" b="1" smtClean="0"/>
                  <a:t>(</a:t>
                </a:r>
                <a14:m>
                  <m:oMath xmlns:m="http://schemas.openxmlformats.org/officeDocument/2006/math">
                    <m:r>
                      <m:rPr>
                        <m:nor/>
                      </m:rPr>
                      <a:rPr lang="en-US" b="1"/>
                      <m:t>n</m:t>
                    </m:r>
                    <m:r>
                      <m:rPr>
                        <m:nor/>
                      </m:rPr>
                      <a:rPr lang="en-US" b="1" baseline="30000"/>
                      <m:t>2</m:t>
                    </m:r>
                  </m:oMath>
                </a14:m>
                <a:r>
                  <a:rPr lang="en-US" b="1" smtClean="0"/>
                  <a:t>), </a:t>
                </a:r>
                <a:r>
                  <a:rPr lang="en-US" b="1">
                    <a:latin typeface="Calibri" panose="020F0502020204030204" pitchFamily="34" charset="0"/>
                    <a:cs typeface="Calibri" panose="020F0502020204030204" pitchFamily="34" charset="0"/>
                  </a:rPr>
                  <a:t>O(</a:t>
                </a:r>
                <a14:m>
                  <m:oMath xmlns:m="http://schemas.openxmlformats.org/officeDocument/2006/math">
                    <m:r>
                      <m:rPr>
                        <m:nor/>
                      </m:rPr>
                      <a:rPr lang="en-US" b="1"/>
                      <m:t>n</m:t>
                    </m:r>
                    <m:r>
                      <m:rPr>
                        <m:nor/>
                      </m:rPr>
                      <a:rPr lang="en-US" b="1" baseline="30000"/>
                      <m:t>2</m:t>
                    </m:r>
                  </m:oMath>
                </a14:m>
                <a:r>
                  <a:rPr lang="en-US" b="1">
                    <a:latin typeface="Calibri" panose="020F0502020204030204" pitchFamily="34" charset="0"/>
                    <a:cs typeface="Calibri" panose="020F0502020204030204" pitchFamily="34" charset="0"/>
                  </a:rPr>
                  <a:t>)</a:t>
                </a:r>
                <a:endParaRPr lang="en-US" b="1"/>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4877991" cy="4351338"/>
              </a:xfrm>
              <a:blipFill rotWithShape="0">
                <a:blip r:embed="rId2"/>
                <a:stretch>
                  <a:fillRect l="-2250" t="-22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59BA5CF-2658-48D4-A15B-D06BF698E6EA}" type="slidenum">
              <a:rPr lang="en-US" smtClean="0"/>
              <a:t>101</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6191" y="1825625"/>
            <a:ext cx="5637609" cy="3221492"/>
          </a:xfrm>
          <a:prstGeom prst="rect">
            <a:avLst/>
          </a:prstGeom>
        </p:spPr>
      </p:pic>
    </p:spTree>
    <p:extLst>
      <p:ext uri="{BB962C8B-B14F-4D97-AF65-F5344CB8AC3E}">
        <p14:creationId xmlns:p14="http://schemas.microsoft.com/office/powerpoint/2010/main" val="310701056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3.3. </a:t>
            </a:r>
            <a:r>
              <a:rPr lang="en-US">
                <a:solidFill>
                  <a:srgbClr val="00B0F0"/>
                </a:solidFill>
              </a:rPr>
              <a:t>Selection sort</a:t>
            </a:r>
            <a:endParaRPr lang="en-US"/>
          </a:p>
        </p:txBody>
      </p:sp>
      <p:sp>
        <p:nvSpPr>
          <p:cNvPr id="3" name="Content Placeholder 2"/>
          <p:cNvSpPr>
            <a:spLocks noGrp="1"/>
          </p:cNvSpPr>
          <p:nvPr>
            <p:ph idx="1"/>
          </p:nvPr>
        </p:nvSpPr>
        <p:spPr/>
        <p:txBody>
          <a:bodyPr>
            <a:normAutofit lnSpcReduction="10000"/>
          </a:bodyPr>
          <a:lstStyle/>
          <a:p>
            <a:r>
              <a:rPr lang="en-US" smtClean="0"/>
              <a:t>Đặc điểm:</a:t>
            </a:r>
          </a:p>
          <a:p>
            <a:pPr lvl="1"/>
            <a:r>
              <a:rPr lang="en-US" smtClean="0"/>
              <a:t>Dễ hiểu</a:t>
            </a:r>
          </a:p>
          <a:p>
            <a:pPr lvl="1" fontAlgn="base"/>
            <a:r>
              <a:rPr lang="en-US" b="1" smtClean="0"/>
              <a:t>Unstable</a:t>
            </a:r>
            <a:endParaRPr lang="en-US" b="1"/>
          </a:p>
          <a:p>
            <a:pPr lvl="1" fontAlgn="base"/>
            <a:r>
              <a:rPr lang="en-US">
                <a:latin typeface="Calibri" panose="020F0502020204030204" pitchFamily="34" charset="0"/>
                <a:cs typeface="Calibri" panose="020F0502020204030204" pitchFamily="34" charset="0"/>
              </a:rPr>
              <a:t>Chi phí bộ nhớ </a:t>
            </a:r>
            <a:r>
              <a:rPr lang="en-US" smtClean="0">
                <a:latin typeface="Calibri" panose="020F0502020204030204" pitchFamily="34" charset="0"/>
                <a:cs typeface="Calibri" panose="020F0502020204030204" pitchFamily="34" charset="0"/>
              </a:rPr>
              <a:t>thấp: </a:t>
            </a:r>
            <a:r>
              <a:rPr lang="en-US" b="1" smtClean="0"/>
              <a:t>O(1)</a:t>
            </a:r>
            <a:endParaRPr lang="en-US" b="1"/>
          </a:p>
          <a:p>
            <a:pPr lvl="1" fontAlgn="base"/>
            <a:r>
              <a:rPr lang="en-US">
                <a:latin typeface="Calibri" panose="020F0502020204030204" pitchFamily="34" charset="0"/>
                <a:cs typeface="Calibri" panose="020F0502020204030204" pitchFamily="34" charset="0"/>
              </a:rPr>
              <a:t>Chi phí </a:t>
            </a:r>
            <a:r>
              <a:rPr lang="en-US" smtClean="0">
                <a:latin typeface="Calibri" panose="020F0502020204030204" pitchFamily="34" charset="0"/>
                <a:cs typeface="Calibri" panose="020F0502020204030204" pitchFamily="34" charset="0"/>
              </a:rPr>
              <a:t>so sánh: </a:t>
            </a:r>
            <a:r>
              <a:rPr lang="en-US" b="1" smtClean="0"/>
              <a:t>Θ(n</a:t>
            </a:r>
            <a:r>
              <a:rPr lang="en-US" b="1" baseline="30000" smtClean="0"/>
              <a:t>2</a:t>
            </a:r>
            <a:r>
              <a:rPr lang="en-US" b="1"/>
              <a:t>)</a:t>
            </a:r>
          </a:p>
          <a:p>
            <a:pPr lvl="1" fontAlgn="base"/>
            <a:r>
              <a:rPr lang="en-US" smtClean="0">
                <a:latin typeface="Calibri" panose="020F0502020204030204" pitchFamily="34" charset="0"/>
                <a:cs typeface="Calibri" panose="020F0502020204030204" pitchFamily="34" charset="0"/>
              </a:rPr>
              <a:t>Chi phí swap: </a:t>
            </a:r>
            <a:r>
              <a:rPr lang="en-US" b="1" smtClean="0"/>
              <a:t>Θ(n)</a:t>
            </a:r>
          </a:p>
          <a:p>
            <a:pPr lvl="1" fontAlgn="base"/>
            <a:r>
              <a:rPr lang="en-US" b="1"/>
              <a:t>Non-adaptive</a:t>
            </a:r>
            <a:endParaRPr lang="en-US" smtClean="0"/>
          </a:p>
          <a:p>
            <a:r>
              <a:rPr lang="en-US" smtClean="0"/>
              <a:t>Nên dùng khi nào</a:t>
            </a:r>
          </a:p>
          <a:p>
            <a:pPr lvl="1"/>
            <a:r>
              <a:rPr lang="en-US" smtClean="0"/>
              <a:t>Do chi phí swap thấp nên thuật toán này có thể dùng với bài toán mà việc đổi chỗ giữa 2 phần tử là ko tốn kém</a:t>
            </a:r>
          </a:p>
          <a:p>
            <a:pPr lvl="1"/>
            <a:r>
              <a:rPr lang="en-US" smtClean="0"/>
              <a:t>Input nhỏ</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102</a:t>
            </a:fld>
            <a:endParaRPr lang="en-US"/>
          </a:p>
        </p:txBody>
      </p:sp>
    </p:spTree>
    <p:extLst>
      <p:ext uri="{BB962C8B-B14F-4D97-AF65-F5344CB8AC3E}">
        <p14:creationId xmlns:p14="http://schemas.microsoft.com/office/powerpoint/2010/main" val="424171779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3.4. Bubble sort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5753100" cy="4351338"/>
              </a:xfrm>
            </p:spPr>
            <p:txBody>
              <a:bodyPr>
                <a:noAutofit/>
              </a:bodyPr>
              <a:lstStyle/>
              <a:p>
                <a:r>
                  <a:rPr lang="en-US"/>
                  <a:t>Mô tả thuật toán</a:t>
                </a:r>
              </a:p>
              <a:p>
                <a:pPr lvl="1"/>
                <a:r>
                  <a:rPr lang="vi-VN" sz="2000">
                    <a:latin typeface="Calibri" panose="020F0502020204030204" pitchFamily="34" charset="0"/>
                    <a:cs typeface="Calibri" panose="020F0502020204030204" pitchFamily="34" charset="0"/>
                  </a:rPr>
                  <a:t>Thực hiện so sánh lần lượt các phần </a:t>
                </a:r>
                <a:r>
                  <a:rPr lang="vi-VN" sz="2000" smtClean="0">
                    <a:latin typeface="Calibri" panose="020F0502020204030204" pitchFamily="34" charset="0"/>
                    <a:cs typeface="Calibri" panose="020F0502020204030204" pitchFamily="34" charset="0"/>
                  </a:rPr>
                  <a:t>tử</a:t>
                </a:r>
                <a:r>
                  <a:rPr lang="en-US" sz="2000" smtClean="0">
                    <a:latin typeface="Calibri" panose="020F0502020204030204" pitchFamily="34" charset="0"/>
                    <a:cs typeface="Calibri" panose="020F0502020204030204" pitchFamily="34" charset="0"/>
                  </a:rPr>
                  <a:t> </a:t>
                </a:r>
                <a:r>
                  <a:rPr lang="vi-VN" sz="2000" smtClean="0">
                    <a:latin typeface="Calibri" panose="020F0502020204030204" pitchFamily="34" charset="0"/>
                    <a:cs typeface="Calibri" panose="020F0502020204030204" pitchFamily="34" charset="0"/>
                  </a:rPr>
                  <a:t>nằm </a:t>
                </a:r>
                <a:r>
                  <a:rPr lang="vi-VN" sz="2000">
                    <a:latin typeface="Calibri" panose="020F0502020204030204" pitchFamily="34" charset="0"/>
                    <a:cs typeface="Calibri" panose="020F0502020204030204" pitchFamily="34" charset="0"/>
                  </a:rPr>
                  <a:t>kề </a:t>
                </a:r>
                <a:r>
                  <a:rPr lang="vi-VN" sz="2000" smtClean="0">
                    <a:latin typeface="Calibri" panose="020F0502020204030204" pitchFamily="34" charset="0"/>
                    <a:cs typeface="Calibri" panose="020F0502020204030204" pitchFamily="34" charset="0"/>
                  </a:rPr>
                  <a:t>nhau,</a:t>
                </a:r>
                <a:r>
                  <a:rPr lang="en-US" sz="2000" smtClean="0">
                    <a:latin typeface="Calibri" panose="020F0502020204030204" pitchFamily="34" charset="0"/>
                    <a:cs typeface="Calibri" panose="020F0502020204030204" pitchFamily="34" charset="0"/>
                  </a:rPr>
                  <a:t> </a:t>
                </a:r>
                <a:r>
                  <a:rPr lang="vi-VN" sz="2000" smtClean="0">
                    <a:latin typeface="Calibri" panose="020F0502020204030204" pitchFamily="34" charset="0"/>
                    <a:cs typeface="Calibri" panose="020F0502020204030204" pitchFamily="34" charset="0"/>
                  </a:rPr>
                  <a:t>nếu </a:t>
                </a:r>
                <a:r>
                  <a:rPr lang="vi-VN" sz="2000">
                    <a:latin typeface="Calibri" panose="020F0502020204030204" pitchFamily="34" charset="0"/>
                    <a:cs typeface="Calibri" panose="020F0502020204030204" pitchFamily="34" charset="0"/>
                  </a:rPr>
                  <a:t>chúng không đúng thứ tự thì ta đổi chỗ chúng </a:t>
                </a:r>
                <a:r>
                  <a:rPr lang="vi-VN" sz="2000" smtClean="0">
                    <a:latin typeface="Calibri" panose="020F0502020204030204" pitchFamily="34" charset="0"/>
                    <a:cs typeface="Calibri" panose="020F0502020204030204" pitchFamily="34" charset="0"/>
                  </a:rPr>
                  <a:t>cho</a:t>
                </a:r>
                <a:r>
                  <a:rPr lang="en-US" sz="2000" smtClean="0">
                    <a:latin typeface="Calibri" panose="020F0502020204030204" pitchFamily="34" charset="0"/>
                    <a:cs typeface="Calibri" panose="020F0502020204030204" pitchFamily="34" charset="0"/>
                  </a:rPr>
                  <a:t> </a:t>
                </a:r>
                <a:r>
                  <a:rPr lang="vi-VN" sz="2000" smtClean="0">
                    <a:latin typeface="Calibri" panose="020F0502020204030204" pitchFamily="34" charset="0"/>
                    <a:cs typeface="Calibri" panose="020F0502020204030204" pitchFamily="34" charset="0"/>
                  </a:rPr>
                  <a:t>nhau</a:t>
                </a:r>
                <a:endParaRPr lang="en-US" sz="2000" smtClean="0">
                  <a:latin typeface="Calibri" panose="020F0502020204030204" pitchFamily="34" charset="0"/>
                  <a:cs typeface="Calibri" panose="020F0502020204030204" pitchFamily="34" charset="0"/>
                </a:endParaRPr>
              </a:p>
              <a:p>
                <a:pPr lvl="1"/>
                <a:r>
                  <a:rPr lang="en-US" sz="2000"/>
                  <a:t>Cách làm này </a:t>
                </a:r>
                <a:r>
                  <a:rPr lang="en-US" sz="2000" smtClean="0"/>
                  <a:t>sẽ đẩy </a:t>
                </a:r>
                <a:r>
                  <a:rPr lang="en-US" sz="2000"/>
                  <a:t>phần tử </a:t>
                </a:r>
                <a:r>
                  <a:rPr lang="en-US" sz="2000" smtClean="0"/>
                  <a:t>lớn nhất </a:t>
                </a:r>
                <a:r>
                  <a:rPr lang="en-US" sz="2000"/>
                  <a:t>xuống cuối </a:t>
                </a:r>
                <a:r>
                  <a:rPr lang="en-US" sz="2000" smtClean="0"/>
                  <a:t>dãy (nổi bọt), cứ lặp lại thì sẽ dãy sẽ được sắp xếp</a:t>
                </a:r>
              </a:p>
              <a:p>
                <a:pPr lvl="1"/>
                <a:r>
                  <a:rPr lang="en-US" sz="2000" smtClean="0"/>
                  <a:t>Đây là thuật toán đơn giản nhất, thường dùng làm minh họa cho môn nhập môn lập trình</a:t>
                </a:r>
                <a:endParaRPr lang="en-US"/>
              </a:p>
              <a:p>
                <a:r>
                  <a:rPr lang="en-US" smtClean="0">
                    <a:latin typeface="Calibri" panose="020F0502020204030204" pitchFamily="34" charset="0"/>
                    <a:cs typeface="Calibri" panose="020F0502020204030204" pitchFamily="34" charset="0"/>
                  </a:rPr>
                  <a:t>Độ </a:t>
                </a:r>
                <a:r>
                  <a:rPr lang="en-US">
                    <a:latin typeface="Calibri" panose="020F0502020204030204" pitchFamily="34" charset="0"/>
                    <a:cs typeface="Calibri" panose="020F0502020204030204" pitchFamily="34" charset="0"/>
                  </a:rPr>
                  <a:t>phức tạp:</a:t>
                </a:r>
              </a:p>
              <a:p>
                <a:pPr lvl="1"/>
                <a:r>
                  <a:rPr lang="en-US" sz="2000">
                    <a:latin typeface="Calibri" panose="020F0502020204030204" pitchFamily="34" charset="0"/>
                    <a:cs typeface="Calibri" panose="020F0502020204030204" pitchFamily="34" charset="0"/>
                  </a:rPr>
                  <a:t>Tốt nhất: </a:t>
                </a:r>
                <a:r>
                  <a:rPr lang="el-GR" sz="2000" b="1"/>
                  <a:t>Ω(</a:t>
                </a:r>
                <a:r>
                  <a:rPr lang="en-US" sz="2000" b="1"/>
                  <a:t>n)</a:t>
                </a:r>
                <a:r>
                  <a:rPr lang="en-US" sz="2000"/>
                  <a:t>, xảy ra khi dãy đã được sắp </a:t>
                </a:r>
                <a:r>
                  <a:rPr lang="en-US" sz="2000" smtClean="0"/>
                  <a:t>xếp</a:t>
                </a:r>
                <a:endParaRPr lang="en-US" sz="2000"/>
              </a:p>
              <a:p>
                <a:pPr lvl="1"/>
                <a:r>
                  <a:rPr lang="en-US" sz="2000" smtClean="0"/>
                  <a:t>Tồi nhất:</a:t>
                </a:r>
                <a:r>
                  <a:rPr lang="en-US" sz="2000" b="1">
                    <a:latin typeface="Calibri" panose="020F0502020204030204" pitchFamily="34" charset="0"/>
                    <a:cs typeface="Calibri" panose="020F0502020204030204" pitchFamily="34" charset="0"/>
                  </a:rPr>
                  <a:t> O(</a:t>
                </a:r>
                <a14:m>
                  <m:oMath xmlns:m="http://schemas.openxmlformats.org/officeDocument/2006/math">
                    <m:sSup>
                      <m:sSupPr>
                        <m:ctrlPr>
                          <a:rPr lang="en-US" sz="2000" b="1" i="1">
                            <a:latin typeface="Cambria Math" panose="02040503050406030204" pitchFamily="18" charset="0"/>
                            <a:cs typeface="Calibri" panose="020F0502020204030204" pitchFamily="34" charset="0"/>
                          </a:rPr>
                        </m:ctrlPr>
                      </m:sSupPr>
                      <m:e>
                        <m:r>
                          <a:rPr lang="en-US" sz="2000" b="1" i="1">
                            <a:latin typeface="Cambria Math" panose="02040503050406030204" pitchFamily="18" charset="0"/>
                            <a:cs typeface="Calibri" panose="020F0502020204030204" pitchFamily="34" charset="0"/>
                          </a:rPr>
                          <m:t>𝒏</m:t>
                        </m:r>
                      </m:e>
                      <m:sup>
                        <m:r>
                          <a:rPr lang="en-US" sz="2000" b="1" i="1">
                            <a:latin typeface="Cambria Math" panose="02040503050406030204" pitchFamily="18" charset="0"/>
                            <a:cs typeface="Calibri" panose="020F0502020204030204" pitchFamily="34" charset="0"/>
                          </a:rPr>
                          <m:t>𝟐</m:t>
                        </m:r>
                      </m:sup>
                    </m:sSup>
                  </m:oMath>
                </a14:m>
                <a:r>
                  <a:rPr lang="en-US" sz="2000" b="1">
                    <a:latin typeface="Calibri" panose="020F0502020204030204" pitchFamily="34" charset="0"/>
                    <a:cs typeface="Calibri" panose="020F0502020204030204" pitchFamily="34" charset="0"/>
                  </a:rPr>
                  <a:t>)</a:t>
                </a:r>
                <a:endParaRPr lang="en-US" sz="2000" b="1"/>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5753100" cy="4351338"/>
              </a:xfrm>
              <a:blipFill rotWithShape="0">
                <a:blip r:embed="rId2"/>
                <a:stretch>
                  <a:fillRect l="-1909" t="-2241" r="-95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59BA5CF-2658-48D4-A15B-D06BF698E6EA}" type="slidenum">
              <a:rPr lang="en-US" smtClean="0"/>
              <a:t>103</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1300" y="1825625"/>
            <a:ext cx="4762500" cy="2857500"/>
          </a:xfrm>
          <a:prstGeom prst="rect">
            <a:avLst/>
          </a:prstGeom>
        </p:spPr>
      </p:pic>
    </p:spTree>
    <p:extLst>
      <p:ext uri="{BB962C8B-B14F-4D97-AF65-F5344CB8AC3E}">
        <p14:creationId xmlns:p14="http://schemas.microsoft.com/office/powerpoint/2010/main" val="367844367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3.4. Bubble </a:t>
            </a:r>
            <a:r>
              <a:rPr lang="en-US">
                <a:solidFill>
                  <a:srgbClr val="00B0F0"/>
                </a:solidFill>
              </a:rPr>
              <a:t>sort</a:t>
            </a:r>
            <a:endParaRPr lang="en-US"/>
          </a:p>
        </p:txBody>
      </p:sp>
      <p:sp>
        <p:nvSpPr>
          <p:cNvPr id="3" name="Content Placeholder 2"/>
          <p:cNvSpPr>
            <a:spLocks noGrp="1"/>
          </p:cNvSpPr>
          <p:nvPr>
            <p:ph idx="1"/>
          </p:nvPr>
        </p:nvSpPr>
        <p:spPr/>
        <p:txBody>
          <a:bodyPr/>
          <a:lstStyle/>
          <a:p>
            <a:r>
              <a:rPr lang="en-US"/>
              <a:t>Đặc điểm</a:t>
            </a:r>
            <a:r>
              <a:rPr lang="en-US" smtClean="0"/>
              <a:t>:</a:t>
            </a:r>
          </a:p>
          <a:p>
            <a:pPr lvl="1"/>
            <a:r>
              <a:rPr lang="en-US" smtClean="0"/>
              <a:t>Dễ hiểu</a:t>
            </a:r>
            <a:endParaRPr lang="en-US"/>
          </a:p>
          <a:p>
            <a:pPr lvl="1" fontAlgn="base"/>
            <a:r>
              <a:rPr lang="en-US" b="1" smtClean="0"/>
              <a:t>Stable</a:t>
            </a:r>
            <a:endParaRPr lang="en-US" b="1"/>
          </a:p>
          <a:p>
            <a:pPr lvl="1" fontAlgn="base"/>
            <a:r>
              <a:rPr lang="en-US">
                <a:latin typeface="Calibri" panose="020F0502020204030204" pitchFamily="34" charset="0"/>
                <a:cs typeface="Calibri" panose="020F0502020204030204" pitchFamily="34" charset="0"/>
              </a:rPr>
              <a:t>Chi phí bộ nhớ thấp: </a:t>
            </a:r>
            <a:r>
              <a:rPr lang="en-US" b="1"/>
              <a:t>O(1)</a:t>
            </a:r>
          </a:p>
          <a:p>
            <a:pPr lvl="1" fontAlgn="base"/>
            <a:r>
              <a:rPr lang="en-US">
                <a:latin typeface="Calibri" panose="020F0502020204030204" pitchFamily="34" charset="0"/>
                <a:cs typeface="Calibri" panose="020F0502020204030204" pitchFamily="34" charset="0"/>
              </a:rPr>
              <a:t>Chi phí so </a:t>
            </a:r>
            <a:r>
              <a:rPr lang="en-US" smtClean="0">
                <a:latin typeface="Calibri" panose="020F0502020204030204" pitchFamily="34" charset="0"/>
                <a:cs typeface="Calibri" panose="020F0502020204030204" pitchFamily="34" charset="0"/>
              </a:rPr>
              <a:t>sánh và</a:t>
            </a:r>
            <a:r>
              <a:rPr lang="en-US">
                <a:latin typeface="Calibri" panose="020F0502020204030204" pitchFamily="34" charset="0"/>
                <a:cs typeface="Calibri" panose="020F0502020204030204" pitchFamily="34" charset="0"/>
              </a:rPr>
              <a:t> swap </a:t>
            </a:r>
            <a:r>
              <a:rPr lang="en-US" smtClean="0">
                <a:latin typeface="Calibri" panose="020F0502020204030204" pitchFamily="34" charset="0"/>
                <a:cs typeface="Calibri" panose="020F0502020204030204" pitchFamily="34" charset="0"/>
              </a:rPr>
              <a:t>cao: </a:t>
            </a:r>
            <a:r>
              <a:rPr lang="en-US" b="1" smtClean="0"/>
              <a:t>O(n</a:t>
            </a:r>
            <a:r>
              <a:rPr lang="en-US" b="1" baseline="30000" smtClean="0"/>
              <a:t>2</a:t>
            </a:r>
            <a:r>
              <a:rPr lang="en-US" b="1"/>
              <a:t>)</a:t>
            </a:r>
          </a:p>
          <a:p>
            <a:pPr lvl="1" fontAlgn="base"/>
            <a:r>
              <a:rPr lang="en-US" b="1" smtClean="0"/>
              <a:t>Adaptive</a:t>
            </a:r>
          </a:p>
          <a:p>
            <a:pPr lvl="1" fontAlgn="base"/>
            <a:r>
              <a:rPr lang="en-US" smtClean="0"/>
              <a:t>(Các đặc điểm trên giống với insertion sort)</a:t>
            </a:r>
            <a:endParaRPr lang="en-US"/>
          </a:p>
          <a:p>
            <a:r>
              <a:rPr lang="en-US"/>
              <a:t>Nên dùng khi nào</a:t>
            </a:r>
          </a:p>
          <a:p>
            <a:pPr lvl="1"/>
            <a:r>
              <a:rPr lang="en-US" smtClean="0"/>
              <a:t>Với dãy đã gần sắp xếp</a:t>
            </a:r>
          </a:p>
          <a:p>
            <a:pPr lvl="1"/>
            <a:r>
              <a:rPr lang="en-US" smtClean="0"/>
              <a:t>Input nhỏ</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104</a:t>
            </a:fld>
            <a:endParaRPr lang="en-US"/>
          </a:p>
        </p:txBody>
      </p:sp>
    </p:spTree>
    <p:extLst>
      <p:ext uri="{BB962C8B-B14F-4D97-AF65-F5344CB8AC3E}">
        <p14:creationId xmlns:p14="http://schemas.microsoft.com/office/powerpoint/2010/main" val="133723024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3.5. So sánh các thuật toán sắp xếp cơ bản</a:t>
            </a:r>
            <a:endParaRPr lang="en-US"/>
          </a:p>
        </p:txBody>
      </p:sp>
      <p:sp>
        <p:nvSpPr>
          <p:cNvPr id="3" name="Content Placeholder 2"/>
          <p:cNvSpPr>
            <a:spLocks noGrp="1"/>
          </p:cNvSpPr>
          <p:nvPr>
            <p:ph idx="1"/>
          </p:nvPr>
        </p:nvSpPr>
        <p:spPr/>
        <p:txBody>
          <a:bodyPr/>
          <a:lstStyle/>
          <a:p>
            <a:r>
              <a:rPr lang="en-US"/>
              <a:t>Ref: </a:t>
            </a:r>
            <a:r>
              <a:rPr lang="en-US">
                <a:hlinkClick r:id="rId2"/>
              </a:rPr>
              <a:t>https://www.geeksforgeeks.org/analysis-of-different-sorting-techniques</a:t>
            </a:r>
            <a:r>
              <a:rPr lang="en-US" smtClean="0">
                <a:hlinkClick r:id="rId2"/>
              </a:rPr>
              <a:t>/</a:t>
            </a:r>
            <a:endParaRPr lang="en-US" smtClean="0"/>
          </a:p>
          <a:p>
            <a:endParaRPr lang="en-US" sz="2000"/>
          </a:p>
        </p:txBody>
      </p:sp>
      <p:sp>
        <p:nvSpPr>
          <p:cNvPr id="4" name="Slide Number Placeholder 3"/>
          <p:cNvSpPr>
            <a:spLocks noGrp="1"/>
          </p:cNvSpPr>
          <p:nvPr>
            <p:ph type="sldNum" sz="quarter" idx="12"/>
          </p:nvPr>
        </p:nvSpPr>
        <p:spPr/>
        <p:txBody>
          <a:bodyPr/>
          <a:lstStyle/>
          <a:p>
            <a:fld id="{459BA5CF-2658-48D4-A15B-D06BF698E6EA}" type="slidenum">
              <a:rPr lang="en-US" smtClean="0"/>
              <a:t>105</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515349437"/>
              </p:ext>
            </p:extLst>
          </p:nvPr>
        </p:nvGraphicFramePr>
        <p:xfrm>
          <a:off x="838200" y="2986087"/>
          <a:ext cx="10515631" cy="3190875"/>
        </p:xfrm>
        <a:graphic>
          <a:graphicData uri="http://schemas.openxmlformats.org/drawingml/2006/table">
            <a:tbl>
              <a:tblPr/>
              <a:tblGrid>
                <a:gridCol w="1042115"/>
                <a:gridCol w="1017431"/>
                <a:gridCol w="1300767"/>
                <a:gridCol w="1081825"/>
                <a:gridCol w="1609859"/>
                <a:gridCol w="991673"/>
                <a:gridCol w="1004553"/>
                <a:gridCol w="746974"/>
                <a:gridCol w="927279"/>
                <a:gridCol w="793155"/>
              </a:tblGrid>
              <a:tr h="469974">
                <a:tc rowSpan="2">
                  <a:txBody>
                    <a:bodyPr/>
                    <a:lstStyle/>
                    <a:p>
                      <a:pPr algn="l" fontAlgn="base"/>
                      <a:r>
                        <a:rPr lang="en-US" sz="1400" b="0" smtClean="0">
                          <a:effectLst/>
                        </a:rPr>
                        <a:t>Sorting</a:t>
                      </a:r>
                    </a:p>
                    <a:p>
                      <a:pPr algn="l" fontAlgn="base"/>
                      <a:r>
                        <a:rPr lang="en-US" sz="1400" b="0" smtClean="0">
                          <a:effectLst/>
                        </a:rPr>
                        <a:t>Algorithm</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gridSpan="3">
                  <a:txBody>
                    <a:bodyPr/>
                    <a:lstStyle/>
                    <a:p>
                      <a:pPr algn="l" fontAlgn="base"/>
                      <a:r>
                        <a:rPr lang="en-US" sz="1400" b="0">
                          <a:effectLst/>
                        </a:rPr>
                        <a:t>Time Complexity</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US"/>
                    </a:p>
                  </a:txBody>
                  <a:tcPr/>
                </a:tc>
                <a:tc hMerge="1">
                  <a:txBody>
                    <a:bodyPr/>
                    <a:lstStyle/>
                    <a:p>
                      <a:endParaRPr lang="en-US"/>
                    </a:p>
                  </a:txBody>
                  <a:tcPr/>
                </a:tc>
                <a:tc>
                  <a:txBody>
                    <a:bodyPr/>
                    <a:lstStyle/>
                    <a:p>
                      <a:pPr algn="l" fontAlgn="base"/>
                      <a:r>
                        <a:rPr lang="en-US" sz="1400" b="0">
                          <a:effectLst/>
                        </a:rPr>
                        <a:t>Space Complexity</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Swap</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Compare</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Stable</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Adaptive</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In-place</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69974">
                <a:tc vMerge="1">
                  <a:txBody>
                    <a:bodyPr/>
                    <a:lstStyle/>
                    <a:p>
                      <a:pPr algn="l" fontAlgn="base"/>
                      <a:endParaRPr lang="en-US" sz="20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Best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Average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Worst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Worst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pPr algn="l" fontAlgn="base"/>
                      <a:endParaRPr lang="en-US" sz="20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750309">
                <a:tc>
                  <a:txBody>
                    <a:bodyPr/>
                    <a:lstStyle/>
                    <a:p>
                      <a:pPr algn="l" fontAlgn="base"/>
                      <a:r>
                        <a:rPr lang="en-US" sz="1400" b="1">
                          <a:effectLst/>
                        </a:rPr>
                        <a:t>Bubble Sort</a:t>
                      </a:r>
                      <a:endParaRPr lang="en-US" sz="14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solidFill>
                            <a:srgbClr val="00B050"/>
                          </a:solidFill>
                          <a:effectLst/>
                        </a:rPr>
                        <a:t>Ω(</a:t>
                      </a:r>
                      <a:r>
                        <a:rPr lang="en-US" sz="1600" b="1" smtClean="0">
                          <a:solidFill>
                            <a:srgbClr val="00B050"/>
                          </a:solidFill>
                          <a:effectLst/>
                        </a:rPr>
                        <a:t>n)</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Θ(</a:t>
                      </a:r>
                      <a:r>
                        <a:rPr lang="en-US" sz="1600" b="1" smtClean="0">
                          <a:effectLst/>
                        </a:rPr>
                        <a:t>n</a:t>
                      </a:r>
                      <a:r>
                        <a:rPr lang="en-US" sz="1600" b="1" baseline="30000" smtClean="0">
                          <a:effectLst/>
                        </a:rPr>
                        <a:t>2</a:t>
                      </a:r>
                      <a:r>
                        <a:rPr lang="en-US" sz="1600" b="1">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effectLst/>
                        </a:rPr>
                        <a:t>O(n</a:t>
                      </a:r>
                      <a:r>
                        <a:rPr lang="en-US" sz="1600" b="1" baseline="30000" smtClean="0">
                          <a:effectLst/>
                        </a:rPr>
                        <a:t>2</a:t>
                      </a:r>
                      <a:r>
                        <a:rPr lang="en-US" sz="1600" b="1">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a:solidFill>
                            <a:srgbClr val="00B050"/>
                          </a:solidFill>
                          <a:effectLst/>
                        </a:rPr>
                        <a:t>O(1)</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t>O(n</a:t>
                      </a:r>
                      <a:r>
                        <a:rPr lang="en-US" sz="1600" b="1" baseline="30000" smtClean="0"/>
                        <a:t>2</a:t>
                      </a:r>
                      <a:r>
                        <a:rPr lang="en-US" sz="1600" b="1" smtClean="0"/>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t>O(n</a:t>
                      </a:r>
                      <a:r>
                        <a:rPr lang="en-US" sz="1600" b="1" baseline="30000" smtClean="0"/>
                        <a:t>2</a:t>
                      </a:r>
                      <a:r>
                        <a:rPr lang="en-US" sz="1600" b="1" smtClean="0"/>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50309">
                <a:tc>
                  <a:txBody>
                    <a:bodyPr/>
                    <a:lstStyle/>
                    <a:p>
                      <a:pPr algn="l" fontAlgn="base"/>
                      <a:r>
                        <a:rPr lang="en-US" sz="1400" b="1">
                          <a:effectLst/>
                        </a:rPr>
                        <a:t>Selection Sort</a:t>
                      </a:r>
                      <a:endParaRPr lang="en-US" sz="14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Ω(</a:t>
                      </a:r>
                      <a:r>
                        <a:rPr lang="en-US" sz="1600" b="1" smtClean="0">
                          <a:effectLst/>
                        </a:rPr>
                        <a:t>n</a:t>
                      </a:r>
                      <a:r>
                        <a:rPr lang="en-US" sz="1600" b="1" baseline="30000" smtClean="0">
                          <a:effectLst/>
                        </a:rPr>
                        <a:t>2</a:t>
                      </a:r>
                      <a:r>
                        <a:rPr lang="en-US" sz="1600" b="1">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Θ(</a:t>
                      </a:r>
                      <a:r>
                        <a:rPr lang="en-US" sz="1600" b="1" smtClean="0">
                          <a:effectLst/>
                        </a:rPr>
                        <a:t>n</a:t>
                      </a:r>
                      <a:r>
                        <a:rPr lang="en-US" sz="1600" b="1" baseline="30000" smtClean="0">
                          <a:effectLst/>
                        </a:rPr>
                        <a:t>2</a:t>
                      </a:r>
                      <a:r>
                        <a:rPr lang="en-US" sz="1600" b="1">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effectLst/>
                        </a:rPr>
                        <a:t>O(n</a:t>
                      </a:r>
                      <a:r>
                        <a:rPr lang="en-US" sz="1600" b="1" baseline="30000" smtClean="0">
                          <a:effectLst/>
                        </a:rPr>
                        <a:t>2</a:t>
                      </a:r>
                      <a:r>
                        <a:rPr lang="en-US" sz="1600" b="1">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a:solidFill>
                            <a:srgbClr val="00B050"/>
                          </a:solidFill>
                          <a:effectLst/>
                        </a:rPr>
                        <a:t>O(1)</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solidFill>
                            <a:srgbClr val="00B050"/>
                          </a:solidFill>
                        </a:rPr>
                        <a:t>O(n)</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t>O(n</a:t>
                      </a:r>
                      <a:r>
                        <a:rPr lang="en-US" sz="1600" b="1" baseline="30000" smtClean="0"/>
                        <a:t>2</a:t>
                      </a:r>
                      <a:r>
                        <a:rPr lang="en-US" sz="1600" b="1" smtClean="0"/>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50309">
                <a:tc>
                  <a:txBody>
                    <a:bodyPr/>
                    <a:lstStyle/>
                    <a:p>
                      <a:pPr algn="l" fontAlgn="base"/>
                      <a:r>
                        <a:rPr lang="en-US" sz="1400" b="1">
                          <a:effectLst/>
                        </a:rPr>
                        <a:t>Insertion Sort</a:t>
                      </a:r>
                      <a:endParaRPr lang="en-US" sz="14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solidFill>
                            <a:srgbClr val="00B050"/>
                          </a:solidFill>
                          <a:effectLst/>
                        </a:rPr>
                        <a:t>Ω(</a:t>
                      </a:r>
                      <a:r>
                        <a:rPr lang="en-US" sz="1600" b="1" smtClean="0">
                          <a:solidFill>
                            <a:srgbClr val="00B050"/>
                          </a:solidFill>
                          <a:effectLst/>
                        </a:rPr>
                        <a:t>n)</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Θ(</a:t>
                      </a:r>
                      <a:r>
                        <a:rPr lang="en-US" sz="1600" b="1" smtClean="0">
                          <a:effectLst/>
                        </a:rPr>
                        <a:t>n</a:t>
                      </a:r>
                      <a:r>
                        <a:rPr lang="en-US" sz="1600" b="1" baseline="30000" smtClean="0">
                          <a:effectLst/>
                        </a:rPr>
                        <a:t>2</a:t>
                      </a:r>
                      <a:r>
                        <a:rPr lang="en-US" sz="1600" b="1">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effectLst/>
                        </a:rPr>
                        <a:t>O(n</a:t>
                      </a:r>
                      <a:r>
                        <a:rPr lang="en-US" sz="1600" b="1" baseline="30000" smtClean="0">
                          <a:effectLst/>
                        </a:rPr>
                        <a:t>2</a:t>
                      </a:r>
                      <a:r>
                        <a:rPr lang="en-US" sz="1600" b="1">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a:solidFill>
                            <a:srgbClr val="00B050"/>
                          </a:solidFill>
                          <a:effectLst/>
                        </a:rPr>
                        <a:t>O(1)</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t>O(n</a:t>
                      </a:r>
                      <a:r>
                        <a:rPr lang="en-US" sz="1600" b="1" baseline="30000" smtClean="0"/>
                        <a:t>2</a:t>
                      </a:r>
                      <a:r>
                        <a:rPr lang="en-US" sz="1600" b="1" smtClean="0"/>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t>O(n</a:t>
                      </a:r>
                      <a:r>
                        <a:rPr lang="en-US" sz="1600" b="1" baseline="30000" smtClean="0"/>
                        <a:t>2</a:t>
                      </a:r>
                      <a:r>
                        <a:rPr lang="en-US" sz="1600" b="1" smtClean="0"/>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60129650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3.6. Merge sort (sắp xếp trộn)</a:t>
            </a:r>
            <a:endParaRPr lang="en-US"/>
          </a:p>
        </p:txBody>
      </p:sp>
      <p:sp>
        <p:nvSpPr>
          <p:cNvPr id="3" name="Content Placeholder 2"/>
          <p:cNvSpPr>
            <a:spLocks noGrp="1"/>
          </p:cNvSpPr>
          <p:nvPr>
            <p:ph idx="1"/>
          </p:nvPr>
        </p:nvSpPr>
        <p:spPr/>
        <p:txBody>
          <a:bodyPr>
            <a:normAutofit/>
          </a:bodyPr>
          <a:lstStyle/>
          <a:p>
            <a:r>
              <a:rPr lang="en-US" smtClean="0"/>
              <a:t>Mô tả thuật toán: giả sử c</a:t>
            </a:r>
            <a:r>
              <a:rPr lang="vi-VN" smtClean="0">
                <a:latin typeface="Calibri" panose="020F0502020204030204" pitchFamily="34" charset="0"/>
                <a:cs typeface="Calibri" panose="020F0502020204030204" pitchFamily="34" charset="0"/>
              </a:rPr>
              <a:t>ần </a:t>
            </a:r>
            <a:r>
              <a:rPr lang="vi-VN">
                <a:latin typeface="Calibri" panose="020F0502020204030204" pitchFamily="34" charset="0"/>
                <a:cs typeface="Calibri" panose="020F0502020204030204" pitchFamily="34" charset="0"/>
              </a:rPr>
              <a:t>sắp xếp mảng A[1 .. n</a:t>
            </a:r>
            <a:r>
              <a:rPr lang="vi-VN" smtClean="0">
                <a:latin typeface="Calibri" panose="020F0502020204030204" pitchFamily="34" charset="0"/>
                <a:cs typeface="Calibri" panose="020F0502020204030204" pitchFamily="34" charset="0"/>
              </a:rPr>
              <a:t>]:</a:t>
            </a:r>
            <a:endParaRPr lang="en-US">
              <a:latin typeface="Calibri" panose="020F0502020204030204" pitchFamily="34" charset="0"/>
              <a:cs typeface="Calibri" panose="020F0502020204030204" pitchFamily="34" charset="0"/>
            </a:endParaRPr>
          </a:p>
          <a:p>
            <a:pPr lvl="1"/>
            <a:r>
              <a:rPr lang="vi-VN" b="1" smtClean="0">
                <a:latin typeface="Calibri" panose="020F0502020204030204" pitchFamily="34" charset="0"/>
                <a:cs typeface="Calibri" panose="020F0502020204030204" pitchFamily="34" charset="0"/>
              </a:rPr>
              <a:t>Chia </a:t>
            </a:r>
            <a:r>
              <a:rPr lang="vi-VN" b="1">
                <a:latin typeface="Calibri" panose="020F0502020204030204" pitchFamily="34" charset="0"/>
                <a:cs typeface="Calibri" panose="020F0502020204030204" pitchFamily="34" charset="0"/>
              </a:rPr>
              <a:t>(</a:t>
            </a:r>
            <a:r>
              <a:rPr lang="vi-VN" b="1" smtClean="0">
                <a:latin typeface="Calibri" panose="020F0502020204030204" pitchFamily="34" charset="0"/>
                <a:cs typeface="Calibri" panose="020F0502020204030204" pitchFamily="34" charset="0"/>
              </a:rPr>
              <a:t>Divide)</a:t>
            </a:r>
            <a:r>
              <a:rPr lang="en-US" b="1"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Chia </a:t>
            </a:r>
            <a:r>
              <a:rPr lang="vi-VN">
                <a:latin typeface="Calibri" panose="020F0502020204030204" pitchFamily="34" charset="0"/>
                <a:cs typeface="Calibri" panose="020F0502020204030204" pitchFamily="34" charset="0"/>
              </a:rPr>
              <a:t>dãy gồm </a:t>
            </a:r>
            <a:r>
              <a:rPr lang="vi-VN" i="1">
                <a:latin typeface="Calibri" panose="020F0502020204030204" pitchFamily="34" charset="0"/>
                <a:cs typeface="Calibri" panose="020F0502020204030204" pitchFamily="34" charset="0"/>
              </a:rPr>
              <a:t>n </a:t>
            </a:r>
            <a:r>
              <a:rPr lang="vi-VN">
                <a:latin typeface="Calibri" panose="020F0502020204030204" pitchFamily="34" charset="0"/>
                <a:cs typeface="Calibri" panose="020F0502020204030204" pitchFamily="34" charset="0"/>
              </a:rPr>
              <a:t>phần tử cần sắp xếp ra thành </a:t>
            </a:r>
            <a:r>
              <a:rPr lang="vi-VN" b="1">
                <a:latin typeface="Calibri" panose="020F0502020204030204" pitchFamily="34" charset="0"/>
                <a:cs typeface="Calibri" panose="020F0502020204030204" pitchFamily="34" charset="0"/>
              </a:rPr>
              <a:t>2 dãy</a:t>
            </a:r>
            <a:r>
              <a:rPr lang="vi-VN">
                <a:latin typeface="Calibri" panose="020F0502020204030204" pitchFamily="34" charset="0"/>
                <a:cs typeface="Calibri" panose="020F0502020204030204" pitchFamily="34" charset="0"/>
              </a:rPr>
              <a:t>, mỗi dãy </a:t>
            </a:r>
            <a:r>
              <a:rPr lang="vi-VN" smtClean="0">
                <a:latin typeface="Calibri" panose="020F0502020204030204" pitchFamily="34" charset="0"/>
                <a:cs typeface="Calibri" panose="020F0502020204030204" pitchFamily="34" charset="0"/>
              </a:rPr>
              <a:t>có</a:t>
            </a:r>
            <a:r>
              <a:rPr lang="en-US" smtClean="0">
                <a:latin typeface="Calibri" panose="020F0502020204030204" pitchFamily="34" charset="0"/>
                <a:cs typeface="Calibri" panose="020F0502020204030204" pitchFamily="34" charset="0"/>
              </a:rPr>
              <a:t> </a:t>
            </a:r>
            <a:r>
              <a:rPr lang="vi-VN" i="1" smtClean="0">
                <a:latin typeface="Calibri" panose="020F0502020204030204" pitchFamily="34" charset="0"/>
                <a:cs typeface="Calibri" panose="020F0502020204030204" pitchFamily="34" charset="0"/>
              </a:rPr>
              <a:t>n</a:t>
            </a:r>
            <a:r>
              <a:rPr lang="vi-VN" smtClean="0">
                <a:latin typeface="Calibri" panose="020F0502020204030204" pitchFamily="34" charset="0"/>
                <a:cs typeface="Calibri" panose="020F0502020204030204" pitchFamily="34" charset="0"/>
              </a:rPr>
              <a:t>/2</a:t>
            </a:r>
            <a:r>
              <a:rPr lang="en-US">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phần tử</a:t>
            </a:r>
            <a:r>
              <a:rPr lang="en-US" smtClean="0">
                <a:latin typeface="Calibri" panose="020F0502020204030204" pitchFamily="34" charset="0"/>
                <a:cs typeface="Calibri" panose="020F0502020204030204" pitchFamily="34" charset="0"/>
              </a:rPr>
              <a:t> (Việc chia khá </a:t>
            </a:r>
            <a:r>
              <a:rPr lang="en-US" b="1" smtClean="0">
                <a:latin typeface="Calibri" panose="020F0502020204030204" pitchFamily="34" charset="0"/>
                <a:cs typeface="Calibri" panose="020F0502020204030204" pitchFamily="34" charset="0"/>
              </a:rPr>
              <a:t>đơn giản</a:t>
            </a:r>
            <a:r>
              <a:rPr lang="en-US" smtClean="0">
                <a:latin typeface="Calibri" panose="020F0502020204030204" pitchFamily="34" charset="0"/>
                <a:cs typeface="Calibri" panose="020F0502020204030204" pitchFamily="34" charset="0"/>
              </a:rPr>
              <a:t>)</a:t>
            </a:r>
            <a:endParaRPr lang="en-US">
              <a:latin typeface="Calibri" panose="020F0502020204030204" pitchFamily="34" charset="0"/>
              <a:cs typeface="Calibri" panose="020F0502020204030204" pitchFamily="34" charset="0"/>
            </a:endParaRPr>
          </a:p>
          <a:p>
            <a:pPr lvl="1"/>
            <a:r>
              <a:rPr lang="vi-VN" b="1" smtClean="0">
                <a:latin typeface="Calibri" panose="020F0502020204030204" pitchFamily="34" charset="0"/>
                <a:cs typeface="Calibri" panose="020F0502020204030204" pitchFamily="34" charset="0"/>
              </a:rPr>
              <a:t>Trị </a:t>
            </a:r>
            <a:r>
              <a:rPr lang="vi-VN" b="1">
                <a:latin typeface="Calibri" panose="020F0502020204030204" pitchFamily="34" charset="0"/>
                <a:cs typeface="Calibri" panose="020F0502020204030204" pitchFamily="34" charset="0"/>
              </a:rPr>
              <a:t>(</a:t>
            </a:r>
            <a:r>
              <a:rPr lang="vi-VN" b="1" smtClean="0">
                <a:latin typeface="Calibri" panose="020F0502020204030204" pitchFamily="34" charset="0"/>
                <a:cs typeface="Calibri" panose="020F0502020204030204" pitchFamily="34" charset="0"/>
              </a:rPr>
              <a:t>Conquer)</a:t>
            </a:r>
            <a:r>
              <a:rPr lang="en-US" b="1" smtClean="0">
                <a:latin typeface="Calibri" panose="020F0502020204030204" pitchFamily="34" charset="0"/>
                <a:cs typeface="Calibri" panose="020F0502020204030204" pitchFamily="34" charset="0"/>
              </a:rPr>
              <a:t>:</a:t>
            </a:r>
          </a:p>
          <a:p>
            <a:pPr lvl="2">
              <a:buFont typeface="Courier New" panose="02070309020205020404" pitchFamily="49" charset="0"/>
              <a:buChar char="o"/>
            </a:pPr>
            <a:r>
              <a:rPr lang="vi-VN" b="1" smtClean="0">
                <a:latin typeface="Calibri" panose="020F0502020204030204" pitchFamily="34" charset="0"/>
                <a:cs typeface="Calibri" panose="020F0502020204030204" pitchFamily="34" charset="0"/>
              </a:rPr>
              <a:t>Sắp </a:t>
            </a:r>
            <a:r>
              <a:rPr lang="vi-VN" b="1">
                <a:latin typeface="Calibri" panose="020F0502020204030204" pitchFamily="34" charset="0"/>
                <a:cs typeface="Calibri" panose="020F0502020204030204" pitchFamily="34" charset="0"/>
              </a:rPr>
              <a:t>xếp </a:t>
            </a:r>
            <a:r>
              <a:rPr lang="vi-VN">
                <a:latin typeface="Calibri" panose="020F0502020204030204" pitchFamily="34" charset="0"/>
                <a:cs typeface="Calibri" panose="020F0502020204030204" pitchFamily="34" charset="0"/>
              </a:rPr>
              <a:t>mỗi dãy con một cách </a:t>
            </a:r>
            <a:r>
              <a:rPr lang="vi-VN" b="1">
                <a:latin typeface="Calibri" panose="020F0502020204030204" pitchFamily="34" charset="0"/>
                <a:cs typeface="Calibri" panose="020F0502020204030204" pitchFamily="34" charset="0"/>
              </a:rPr>
              <a:t>đệ qui </a:t>
            </a:r>
            <a:r>
              <a:rPr lang="vi-VN">
                <a:latin typeface="Calibri" panose="020F0502020204030204" pitchFamily="34" charset="0"/>
                <a:cs typeface="Calibri" panose="020F0502020204030204" pitchFamily="34" charset="0"/>
              </a:rPr>
              <a:t>sử dụng </a:t>
            </a:r>
            <a:r>
              <a:rPr lang="vi-VN" b="1" i="1">
                <a:latin typeface="Calibri" panose="020F0502020204030204" pitchFamily="34" charset="0"/>
                <a:cs typeface="Calibri" panose="020F0502020204030204" pitchFamily="34" charset="0"/>
              </a:rPr>
              <a:t>sắp xếp </a:t>
            </a:r>
            <a:r>
              <a:rPr lang="vi-VN" b="1" i="1" smtClean="0">
                <a:latin typeface="Calibri" panose="020F0502020204030204" pitchFamily="34" charset="0"/>
                <a:cs typeface="Calibri" panose="020F0502020204030204" pitchFamily="34" charset="0"/>
              </a:rPr>
              <a:t>trộn</a:t>
            </a:r>
            <a:r>
              <a:rPr lang="en-US" b="1" i="1"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(tức là lại chia mỗi dãy con này thành 2 dãy con tiếp…)</a:t>
            </a:r>
            <a:endParaRPr lang="en-US" b="1" i="1">
              <a:latin typeface="Calibri" panose="020F0502020204030204" pitchFamily="34" charset="0"/>
              <a:cs typeface="Calibri" panose="020F0502020204030204" pitchFamily="34" charset="0"/>
            </a:endParaRPr>
          </a:p>
          <a:p>
            <a:pPr lvl="2">
              <a:buFont typeface="Courier New" panose="02070309020205020404" pitchFamily="49" charset="0"/>
              <a:buChar char="o"/>
            </a:pPr>
            <a:r>
              <a:rPr lang="vi-VN" smtClean="0">
                <a:latin typeface="Calibri" panose="020F0502020204030204" pitchFamily="34" charset="0"/>
                <a:cs typeface="Calibri" panose="020F0502020204030204" pitchFamily="34" charset="0"/>
              </a:rPr>
              <a:t>Khi </a:t>
            </a:r>
            <a:r>
              <a:rPr lang="vi-VN">
                <a:latin typeface="Calibri" panose="020F0502020204030204" pitchFamily="34" charset="0"/>
                <a:cs typeface="Calibri" panose="020F0502020204030204" pitchFamily="34" charset="0"/>
              </a:rPr>
              <a:t>dãy chỉ còn </a:t>
            </a:r>
            <a:r>
              <a:rPr lang="en-US" b="1" smtClean="0">
                <a:latin typeface="Calibri" panose="020F0502020204030204" pitchFamily="34" charset="0"/>
                <a:cs typeface="Calibri" panose="020F0502020204030204" pitchFamily="34" charset="0"/>
              </a:rPr>
              <a:t>1 </a:t>
            </a:r>
            <a:r>
              <a:rPr lang="vi-VN" b="1" smtClean="0">
                <a:latin typeface="Calibri" panose="020F0502020204030204" pitchFamily="34" charset="0"/>
                <a:cs typeface="Calibri" panose="020F0502020204030204" pitchFamily="34" charset="0"/>
              </a:rPr>
              <a:t>phần </a:t>
            </a:r>
            <a:r>
              <a:rPr lang="vi-VN" b="1">
                <a:latin typeface="Calibri" panose="020F0502020204030204" pitchFamily="34" charset="0"/>
                <a:cs typeface="Calibri" panose="020F0502020204030204" pitchFamily="34" charset="0"/>
              </a:rPr>
              <a:t>tử </a:t>
            </a:r>
            <a:r>
              <a:rPr lang="vi-VN">
                <a:latin typeface="Calibri" panose="020F0502020204030204" pitchFamily="34" charset="0"/>
                <a:cs typeface="Calibri" panose="020F0502020204030204" pitchFamily="34" charset="0"/>
              </a:rPr>
              <a:t>thì trả lại phần tử </a:t>
            </a:r>
            <a:r>
              <a:rPr lang="vi-VN" smtClean="0">
                <a:latin typeface="Calibri" panose="020F0502020204030204" pitchFamily="34" charset="0"/>
                <a:cs typeface="Calibri" panose="020F0502020204030204" pitchFamily="34" charset="0"/>
              </a:rPr>
              <a:t>này</a:t>
            </a:r>
            <a:endParaRPr lang="en-US">
              <a:latin typeface="Calibri" panose="020F0502020204030204" pitchFamily="34" charset="0"/>
              <a:cs typeface="Calibri" panose="020F0502020204030204" pitchFamily="34" charset="0"/>
            </a:endParaRPr>
          </a:p>
          <a:p>
            <a:pPr lvl="1"/>
            <a:r>
              <a:rPr lang="vi-VN" b="1" smtClean="0">
                <a:latin typeface="Calibri" panose="020F0502020204030204" pitchFamily="34" charset="0"/>
                <a:cs typeface="Calibri" panose="020F0502020204030204" pitchFamily="34" charset="0"/>
              </a:rPr>
              <a:t>Tổ </a:t>
            </a:r>
            <a:r>
              <a:rPr lang="vi-VN" b="1">
                <a:latin typeface="Calibri" panose="020F0502020204030204" pitchFamily="34" charset="0"/>
                <a:cs typeface="Calibri" panose="020F0502020204030204" pitchFamily="34" charset="0"/>
              </a:rPr>
              <a:t>hợp (</a:t>
            </a:r>
            <a:r>
              <a:rPr lang="vi-VN" b="1" smtClean="0">
                <a:latin typeface="Calibri" panose="020F0502020204030204" pitchFamily="34" charset="0"/>
                <a:cs typeface="Calibri" panose="020F0502020204030204" pitchFamily="34" charset="0"/>
              </a:rPr>
              <a:t>Combine)</a:t>
            </a:r>
            <a:r>
              <a:rPr lang="en-US" b="1"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Trộn </a:t>
            </a:r>
            <a:r>
              <a:rPr lang="vi-VN">
                <a:latin typeface="Calibri" panose="020F0502020204030204" pitchFamily="34" charset="0"/>
                <a:cs typeface="Calibri" panose="020F0502020204030204" pitchFamily="34" charset="0"/>
              </a:rPr>
              <a:t>(Merge) </a:t>
            </a:r>
            <a:r>
              <a:rPr lang="vi-VN" b="1">
                <a:latin typeface="Calibri" panose="020F0502020204030204" pitchFamily="34" charset="0"/>
                <a:cs typeface="Calibri" panose="020F0502020204030204" pitchFamily="34" charset="0"/>
              </a:rPr>
              <a:t>hai</a:t>
            </a:r>
            <a:r>
              <a:rPr lang="vi-VN">
                <a:latin typeface="Calibri" panose="020F0502020204030204" pitchFamily="34" charset="0"/>
                <a:cs typeface="Calibri" panose="020F0502020204030204" pitchFamily="34" charset="0"/>
              </a:rPr>
              <a:t> dãy con </a:t>
            </a:r>
            <a:r>
              <a:rPr lang="vi-VN" b="1">
                <a:latin typeface="Calibri" panose="020F0502020204030204" pitchFamily="34" charset="0"/>
                <a:cs typeface="Calibri" panose="020F0502020204030204" pitchFamily="34" charset="0"/>
              </a:rPr>
              <a:t>được sắp xếp </a:t>
            </a:r>
            <a:r>
              <a:rPr lang="vi-VN">
                <a:latin typeface="Calibri" panose="020F0502020204030204" pitchFamily="34" charset="0"/>
                <a:cs typeface="Calibri" panose="020F0502020204030204" pitchFamily="34" charset="0"/>
              </a:rPr>
              <a:t>để thu được </a:t>
            </a:r>
            <a:r>
              <a:rPr lang="vi-VN" smtClean="0">
                <a:latin typeface="Calibri" panose="020F0502020204030204" pitchFamily="34" charset="0"/>
                <a:cs typeface="Calibri" panose="020F0502020204030204" pitchFamily="34" charset="0"/>
              </a:rPr>
              <a:t>dãy</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được </a:t>
            </a:r>
            <a:r>
              <a:rPr lang="vi-VN">
                <a:latin typeface="Calibri" panose="020F0502020204030204" pitchFamily="34" charset="0"/>
                <a:cs typeface="Calibri" panose="020F0502020204030204" pitchFamily="34" charset="0"/>
              </a:rPr>
              <a:t>sắp </a:t>
            </a:r>
            <a:r>
              <a:rPr lang="vi-VN" smtClean="0">
                <a:latin typeface="Calibri" panose="020F0502020204030204" pitchFamily="34" charset="0"/>
                <a:cs typeface="Calibri" panose="020F0502020204030204" pitchFamily="34" charset="0"/>
              </a:rPr>
              <a:t>xếp</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gồm </a:t>
            </a:r>
            <a:r>
              <a:rPr lang="vi-VN">
                <a:latin typeface="Calibri" panose="020F0502020204030204" pitchFamily="34" charset="0"/>
                <a:cs typeface="Calibri" panose="020F0502020204030204" pitchFamily="34" charset="0"/>
              </a:rPr>
              <a:t>tất cả các phần tử của cả hai dãy </a:t>
            </a:r>
            <a:r>
              <a:rPr lang="vi-VN" smtClean="0">
                <a:latin typeface="Calibri" panose="020F0502020204030204" pitchFamily="34" charset="0"/>
                <a:cs typeface="Calibri" panose="020F0502020204030204" pitchFamily="34" charset="0"/>
              </a:rPr>
              <a:t>con</a:t>
            </a:r>
            <a:r>
              <a:rPr lang="en-US" smtClean="0">
                <a:latin typeface="Calibri" panose="020F0502020204030204" pitchFamily="34" charset="0"/>
                <a:cs typeface="Calibri" panose="020F0502020204030204" pitchFamily="34" charset="0"/>
              </a:rPr>
              <a:t> (Việc trộn khá </a:t>
            </a:r>
            <a:r>
              <a:rPr lang="en-US" b="1" smtClean="0">
                <a:latin typeface="Calibri" panose="020F0502020204030204" pitchFamily="34" charset="0"/>
                <a:cs typeface="Calibri" panose="020F0502020204030204" pitchFamily="34" charset="0"/>
              </a:rPr>
              <a:t>phức tạp</a:t>
            </a:r>
            <a:r>
              <a:rPr lang="en-US" smtClean="0">
                <a:latin typeface="Calibri" panose="020F0502020204030204" pitchFamily="34" charset="0"/>
                <a:cs typeface="Calibri" panose="020F0502020204030204" pitchFamily="34" charset="0"/>
              </a:rPr>
              <a:t>)</a:t>
            </a:r>
          </a:p>
          <a:p>
            <a:pPr marL="0" indent="0">
              <a:buNone/>
            </a:pPr>
            <a:r>
              <a:rPr lang="en-US" smtClean="0">
                <a:latin typeface="Calibri" panose="020F0502020204030204" pitchFamily="34" charset="0"/>
                <a:cs typeface="Calibri" panose="020F0502020204030204" pitchFamily="34" charset="0"/>
              </a:rPr>
              <a:t>=&gt; Merge sort dựa trên kỹ thuật </a:t>
            </a:r>
            <a:r>
              <a:rPr lang="en-US" b="1" smtClean="0">
                <a:latin typeface="Calibri" panose="020F0502020204030204" pitchFamily="34" charset="0"/>
                <a:cs typeface="Calibri" panose="020F0502020204030204" pitchFamily="34" charset="0"/>
              </a:rPr>
              <a:t>chia để trị</a:t>
            </a:r>
            <a:endParaRPr lang="en-US" b="1"/>
          </a:p>
        </p:txBody>
      </p:sp>
      <p:sp>
        <p:nvSpPr>
          <p:cNvPr id="4" name="Slide Number Placeholder 3"/>
          <p:cNvSpPr>
            <a:spLocks noGrp="1"/>
          </p:cNvSpPr>
          <p:nvPr>
            <p:ph type="sldNum" sz="quarter" idx="12"/>
          </p:nvPr>
        </p:nvSpPr>
        <p:spPr/>
        <p:txBody>
          <a:bodyPr/>
          <a:lstStyle/>
          <a:p>
            <a:fld id="{459BA5CF-2658-48D4-A15B-D06BF698E6EA}" type="slidenum">
              <a:rPr lang="en-US" smtClean="0"/>
              <a:t>106</a:t>
            </a:fld>
            <a:endParaRPr lang="en-US"/>
          </a:p>
        </p:txBody>
      </p:sp>
    </p:spTree>
    <p:extLst>
      <p:ext uri="{BB962C8B-B14F-4D97-AF65-F5344CB8AC3E}">
        <p14:creationId xmlns:p14="http://schemas.microsoft.com/office/powerpoint/2010/main" val="68072902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3.6. Merge sort (sắp xếp trộn)</a:t>
            </a:r>
            <a:endParaRPr lang="en-US"/>
          </a:p>
        </p:txBody>
      </p:sp>
      <p:sp>
        <p:nvSpPr>
          <p:cNvPr id="3" name="Content Placeholder 2"/>
          <p:cNvSpPr>
            <a:spLocks noGrp="1"/>
          </p:cNvSpPr>
          <p:nvPr>
            <p:ph idx="1"/>
          </p:nvPr>
        </p:nvSpPr>
        <p:spPr/>
        <p:txBody>
          <a:bodyPr/>
          <a:lstStyle/>
          <a:p>
            <a:r>
              <a:rPr lang="en-US" smtClean="0"/>
              <a:t>Minh họa</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107</a:t>
            </a:fld>
            <a:endParaRPr lang="en-US"/>
          </a:p>
        </p:txBody>
      </p:sp>
      <p:pic>
        <p:nvPicPr>
          <p:cNvPr id="5" name="Picture 4"/>
          <p:cNvPicPr>
            <a:picLocks noChangeAspect="1"/>
          </p:cNvPicPr>
          <p:nvPr/>
        </p:nvPicPr>
        <p:blipFill>
          <a:blip r:embed="rId2"/>
          <a:stretch>
            <a:fillRect/>
          </a:stretch>
        </p:blipFill>
        <p:spPr>
          <a:xfrm>
            <a:off x="3057524" y="2026291"/>
            <a:ext cx="6076951" cy="4150672"/>
          </a:xfrm>
          <a:prstGeom prst="rect">
            <a:avLst/>
          </a:prstGeom>
        </p:spPr>
      </p:pic>
    </p:spTree>
    <p:extLst>
      <p:ext uri="{BB962C8B-B14F-4D97-AF65-F5344CB8AC3E}">
        <p14:creationId xmlns:p14="http://schemas.microsoft.com/office/powerpoint/2010/main" val="3960877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3.6. Merge sort (sắp xếp trộn)</a:t>
            </a:r>
            <a:endParaRPr lang="en-US"/>
          </a:p>
        </p:txBody>
      </p:sp>
      <p:sp>
        <p:nvSpPr>
          <p:cNvPr id="3" name="Content Placeholder 2"/>
          <p:cNvSpPr>
            <a:spLocks noGrp="1"/>
          </p:cNvSpPr>
          <p:nvPr>
            <p:ph idx="1"/>
          </p:nvPr>
        </p:nvSpPr>
        <p:spPr/>
        <p:txBody>
          <a:bodyPr/>
          <a:lstStyle/>
          <a:p>
            <a:r>
              <a:rPr lang="en-US" smtClean="0"/>
              <a:t>Implement merge sort bằng code C, Java:</a:t>
            </a:r>
          </a:p>
          <a:p>
            <a:pPr lvl="1"/>
            <a:r>
              <a:rPr lang="en-US">
                <a:hlinkClick r:id="rId2"/>
              </a:rPr>
              <a:t>https://</a:t>
            </a:r>
            <a:r>
              <a:rPr lang="en-US" smtClean="0">
                <a:hlinkClick r:id="rId2"/>
              </a:rPr>
              <a:t>github.com/anhtuta/APS/blob/master/DSA/Sort/Sort.cpp</a:t>
            </a:r>
            <a:endParaRPr lang="en-US" smtClean="0"/>
          </a:p>
          <a:p>
            <a:pPr lvl="1"/>
            <a:r>
              <a:rPr lang="en-US">
                <a:hlinkClick r:id="rId3"/>
              </a:rPr>
              <a:t>https://</a:t>
            </a:r>
            <a:r>
              <a:rPr lang="en-US" smtClean="0">
                <a:hlinkClick r:id="rId3"/>
              </a:rPr>
              <a:t>github.com/anhtuta/NetbeansProjects/blob/master/CTDLGT/src/examples/SortAlogrithms.java</a:t>
            </a:r>
            <a:endParaRPr lang="en-US" smtClean="0"/>
          </a:p>
          <a:p>
            <a:r>
              <a:rPr lang="en-US" smtClean="0"/>
              <a:t>Độ phức tạp</a:t>
            </a:r>
          </a:p>
          <a:p>
            <a:pPr lvl="1"/>
            <a:r>
              <a:rPr lang="pt-BR" smtClean="0"/>
              <a:t>Cả 3 trường hợp trung bình, tốt nhất, tồi nhất đều như nhau: </a:t>
            </a:r>
            <a:r>
              <a:rPr lang="pt-BR"/>
              <a:t>Θ(nlog(n)), </a:t>
            </a:r>
            <a:r>
              <a:rPr lang="pt-BR" smtClean="0"/>
              <a:t>Ω(nlog(n)), O(nlog(n</a:t>
            </a:r>
            <a:r>
              <a:rPr lang="pt-BR"/>
              <a:t>))</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108</a:t>
            </a:fld>
            <a:endParaRPr lang="en-US"/>
          </a:p>
        </p:txBody>
      </p:sp>
    </p:spTree>
    <p:extLst>
      <p:ext uri="{BB962C8B-B14F-4D97-AF65-F5344CB8AC3E}">
        <p14:creationId xmlns:p14="http://schemas.microsoft.com/office/powerpoint/2010/main" val="33298239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3.6. Merge sort (sắp xếp trộn)</a:t>
            </a:r>
            <a:endParaRPr lang="en-US"/>
          </a:p>
        </p:txBody>
      </p:sp>
      <p:sp>
        <p:nvSpPr>
          <p:cNvPr id="3" name="Content Placeholder 2"/>
          <p:cNvSpPr>
            <a:spLocks noGrp="1"/>
          </p:cNvSpPr>
          <p:nvPr>
            <p:ph idx="1"/>
          </p:nvPr>
        </p:nvSpPr>
        <p:spPr/>
        <p:txBody>
          <a:bodyPr>
            <a:normAutofit/>
          </a:bodyPr>
          <a:lstStyle/>
          <a:p>
            <a:r>
              <a:rPr lang="en-US" smtClean="0"/>
              <a:t>Đặc điểm</a:t>
            </a:r>
          </a:p>
          <a:p>
            <a:pPr lvl="1"/>
            <a:r>
              <a:rPr lang="en-US" b="1" smtClean="0"/>
              <a:t>Stable </a:t>
            </a:r>
            <a:r>
              <a:rPr lang="en-US" smtClean="0"/>
              <a:t>(thuật toán stable duy nhất có độ phức tạp </a:t>
            </a:r>
            <a:r>
              <a:rPr lang="pt-BR" smtClean="0"/>
              <a:t>O(nlog(n)))</a:t>
            </a:r>
            <a:endParaRPr lang="en-US" b="1" smtClean="0"/>
          </a:p>
          <a:p>
            <a:pPr lvl="1" fontAlgn="base"/>
            <a:r>
              <a:rPr lang="en-US" smtClean="0">
                <a:latin typeface="Calibri" panose="020F0502020204030204" pitchFamily="34" charset="0"/>
                <a:cs typeface="Calibri" panose="020F0502020204030204" pitchFamily="34" charset="0"/>
              </a:rPr>
              <a:t>Chi phí bộ nhớ: </a:t>
            </a:r>
            <a:r>
              <a:rPr lang="en-US" b="1" smtClean="0"/>
              <a:t>O(n)</a:t>
            </a:r>
            <a:r>
              <a:rPr lang="en-US" smtClean="0"/>
              <a:t> (cần thêm 1 mảng tạm để merge 2 dãy con lại)</a:t>
            </a:r>
            <a:endParaRPr lang="en-US" b="1" smtClean="0"/>
          </a:p>
          <a:p>
            <a:pPr lvl="1" fontAlgn="base"/>
            <a:r>
              <a:rPr lang="en-US" b="1" smtClean="0"/>
              <a:t>None-Adaptive</a:t>
            </a:r>
          </a:p>
          <a:p>
            <a:pPr lvl="1" fontAlgn="base"/>
            <a:r>
              <a:rPr lang="en-US" b="1" smtClean="0"/>
              <a:t>Not-in-place</a:t>
            </a:r>
          </a:p>
          <a:p>
            <a:pPr lvl="1" fontAlgn="base"/>
            <a:r>
              <a:rPr lang="en-US" smtClean="0"/>
              <a:t>Chậm hơn xíu so với quicksort và heapsort do việc merge 2 dãy lại bằng cách copy cả 2 dãy đó vào 1 dãy khác, và copy thường chậm hơn so sánh và swap</a:t>
            </a:r>
          </a:p>
        </p:txBody>
      </p:sp>
      <p:sp>
        <p:nvSpPr>
          <p:cNvPr id="4" name="Slide Number Placeholder 3"/>
          <p:cNvSpPr>
            <a:spLocks noGrp="1"/>
          </p:cNvSpPr>
          <p:nvPr>
            <p:ph type="sldNum" sz="quarter" idx="12"/>
          </p:nvPr>
        </p:nvSpPr>
        <p:spPr/>
        <p:txBody>
          <a:bodyPr/>
          <a:lstStyle/>
          <a:p>
            <a:fld id="{459BA5CF-2658-48D4-A15B-D06BF698E6EA}" type="slidenum">
              <a:rPr lang="en-US" smtClean="0"/>
              <a:t>109</a:t>
            </a:fld>
            <a:endParaRPr lang="en-US"/>
          </a:p>
        </p:txBody>
      </p:sp>
    </p:spTree>
    <p:extLst>
      <p:ext uri="{BB962C8B-B14F-4D97-AF65-F5344CB8AC3E}">
        <p14:creationId xmlns:p14="http://schemas.microsoft.com/office/powerpoint/2010/main" val="22133834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1.3. Linked List (</a:t>
            </a:r>
            <a:r>
              <a:rPr lang="en-US" err="1" smtClean="0">
                <a:solidFill>
                  <a:srgbClr val="00B0F0"/>
                </a:solidFill>
              </a:rPr>
              <a:t>danh</a:t>
            </a:r>
            <a:r>
              <a:rPr lang="en-US" smtClean="0">
                <a:solidFill>
                  <a:srgbClr val="00B0F0"/>
                </a:solidFill>
              </a:rPr>
              <a:t> </a:t>
            </a:r>
            <a:r>
              <a:rPr lang="en-US" err="1" smtClean="0">
                <a:solidFill>
                  <a:srgbClr val="00B0F0"/>
                </a:solidFill>
              </a:rPr>
              <a:t>sách</a:t>
            </a:r>
            <a:r>
              <a:rPr lang="en-US" smtClean="0">
                <a:solidFill>
                  <a:srgbClr val="00B0F0"/>
                </a:solidFill>
              </a:rPr>
              <a:t> </a:t>
            </a:r>
            <a:r>
              <a:rPr lang="en-US" err="1" smtClean="0">
                <a:solidFill>
                  <a:srgbClr val="00B0F0"/>
                </a:solidFill>
              </a:rPr>
              <a:t>liên</a:t>
            </a:r>
            <a:r>
              <a:rPr lang="en-US" smtClean="0">
                <a:solidFill>
                  <a:srgbClr val="00B0F0"/>
                </a:solidFill>
              </a:rPr>
              <a:t> </a:t>
            </a:r>
            <a:r>
              <a:rPr lang="en-US" err="1" smtClean="0">
                <a:solidFill>
                  <a:srgbClr val="00B0F0"/>
                </a:solidFill>
              </a:rPr>
              <a:t>kết</a:t>
            </a:r>
            <a:r>
              <a:rPr lang="en-US" smtClean="0">
                <a:solidFill>
                  <a:srgbClr val="00B0F0"/>
                </a:solidFill>
              </a:rPr>
              <a:t>)</a:t>
            </a:r>
            <a:endParaRPr lang="en-US">
              <a:solidFill>
                <a:srgbClr val="00B0F0"/>
              </a:solidFill>
            </a:endParaRPr>
          </a:p>
        </p:txBody>
      </p:sp>
      <p:sp>
        <p:nvSpPr>
          <p:cNvPr id="3" name="Content Placeholder 2"/>
          <p:cNvSpPr>
            <a:spLocks noGrp="1"/>
          </p:cNvSpPr>
          <p:nvPr>
            <p:ph idx="1"/>
          </p:nvPr>
        </p:nvSpPr>
        <p:spPr/>
        <p:txBody>
          <a:bodyPr/>
          <a:lstStyle/>
          <a:p>
            <a:r>
              <a:rPr lang="vi-VN">
                <a:latin typeface="Calibri" panose="020F0502020204030204" pitchFamily="34" charset="0"/>
                <a:cs typeface="Calibri" panose="020F0502020204030204" pitchFamily="34" charset="0"/>
              </a:rPr>
              <a:t>Nhược điểm của array là thêm phần tử </a:t>
            </a:r>
            <a:r>
              <a:rPr lang="vi-VN" smtClean="0">
                <a:latin typeface="Calibri" panose="020F0502020204030204" pitchFamily="34" charset="0"/>
                <a:cs typeface="Calibri" panose="020F0502020204030204" pitchFamily="34" charset="0"/>
              </a:rPr>
              <a:t>mới</a:t>
            </a:r>
            <a:r>
              <a:rPr lang="en-US" smtClean="0">
                <a:latin typeface="Calibri" panose="020F0502020204030204" pitchFamily="34" charset="0"/>
                <a:cs typeface="Calibri" panose="020F0502020204030204" pitchFamily="34" charset="0"/>
              </a:rPr>
              <a:t> (khi mảng đầy)</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khá lâu. Do vậy, người ta sáng tạo ra Linked List</a:t>
            </a:r>
          </a:p>
          <a:p>
            <a:r>
              <a:rPr lang="vi-VN">
                <a:latin typeface="Calibri" panose="020F0502020204030204" pitchFamily="34" charset="0"/>
                <a:cs typeface="Calibri" panose="020F0502020204030204" pitchFamily="34" charset="0"/>
              </a:rPr>
              <a:t>Mỗi phần tử trong Linked List sẽ có 1 con trỏ, trỏ tới phần tử phía sau nó, khi muốn </a:t>
            </a:r>
            <a:r>
              <a:rPr lang="vi-VN" b="1">
                <a:latin typeface="Calibri" panose="020F0502020204030204" pitchFamily="34" charset="0"/>
                <a:cs typeface="Calibri" panose="020F0502020204030204" pitchFamily="34" charset="0"/>
              </a:rPr>
              <a:t>thêm </a:t>
            </a:r>
            <a:r>
              <a:rPr lang="vi-VN">
                <a:latin typeface="Calibri" panose="020F0502020204030204" pitchFamily="34" charset="0"/>
                <a:cs typeface="Calibri" panose="020F0502020204030204" pitchFamily="34" charset="0"/>
              </a:rPr>
              <a:t>phần tử ta chỉ việc cho phần tử cuối (tail) trỏ tới phần tử mới là được, khi muốn </a:t>
            </a:r>
            <a:r>
              <a:rPr lang="vi-VN" b="1" smtClean="0">
                <a:latin typeface="Calibri" panose="020F0502020204030204" pitchFamily="34" charset="0"/>
                <a:cs typeface="Calibri" panose="020F0502020204030204" pitchFamily="34" charset="0"/>
              </a:rPr>
              <a:t>xoá</a:t>
            </a:r>
            <a:r>
              <a:rPr lang="en-US" b="1"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a:t>
            </a:r>
            <a:r>
              <a:rPr lang="en-US" err="1" smtClean="0">
                <a:latin typeface="Calibri" panose="020F0502020204030204" pitchFamily="34" charset="0"/>
                <a:cs typeface="Calibri" panose="020F0502020204030204" pitchFamily="34" charset="0"/>
              </a:rPr>
              <a:t>phần</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tử</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cuối</a:t>
            </a:r>
            <a:r>
              <a:rPr lang="en-US" smtClean="0">
                <a:latin typeface="Calibri" panose="020F0502020204030204" pitchFamily="34" charset="0"/>
                <a:cs typeface="Calibri" panose="020F0502020204030204" pitchFamily="34" charset="0"/>
              </a:rPr>
              <a:t>)</a:t>
            </a:r>
            <a:r>
              <a:rPr lang="vi-VN" b="1"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cũng vậy. Do vậy độ phức tạp chỉ là </a:t>
            </a:r>
            <a:r>
              <a:rPr lang="vi-VN" b="1">
                <a:latin typeface="Calibri" panose="020F0502020204030204" pitchFamily="34" charset="0"/>
                <a:cs typeface="Calibri" panose="020F0502020204030204" pitchFamily="34" charset="0"/>
              </a:rPr>
              <a:t>O(1</a:t>
            </a:r>
            <a:r>
              <a:rPr lang="vi-VN" b="1"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r>
              <a:rPr lang="vi-VN">
                <a:latin typeface="Calibri" panose="020F0502020204030204" pitchFamily="34" charset="0"/>
                <a:cs typeface="Calibri" panose="020F0502020204030204" pitchFamily="34" charset="0"/>
              </a:rPr>
              <a:t>Bù lại, việc </a:t>
            </a:r>
            <a:r>
              <a:rPr lang="vi-VN" b="1">
                <a:latin typeface="Calibri" panose="020F0502020204030204" pitchFamily="34" charset="0"/>
                <a:cs typeface="Calibri" panose="020F0502020204030204" pitchFamily="34" charset="0"/>
              </a:rPr>
              <a:t>truy cập </a:t>
            </a:r>
            <a:r>
              <a:rPr lang="vi-VN">
                <a:latin typeface="Calibri" panose="020F0502020204030204" pitchFamily="34" charset="0"/>
                <a:cs typeface="Calibri" panose="020F0502020204030204" pitchFamily="34" charset="0"/>
              </a:rPr>
              <a:t>sẽ tốn thời gian hơn. Do ta không biết phần tử thử (n) nằm ở đâu, ta phải duyệt qua n phần tử để tìm phần tử đó, time complexity là </a:t>
            </a:r>
            <a:r>
              <a:rPr lang="vi-VN" b="1">
                <a:latin typeface="Calibri" panose="020F0502020204030204" pitchFamily="34" charset="0"/>
                <a:cs typeface="Calibri" panose="020F0502020204030204" pitchFamily="34" charset="0"/>
              </a:rPr>
              <a:t>O(n</a:t>
            </a:r>
            <a:r>
              <a:rPr lang="vi-VN" b="1" smtClean="0">
                <a:latin typeface="Calibri" panose="020F0502020204030204" pitchFamily="34" charset="0"/>
                <a:cs typeface="Calibri" panose="020F0502020204030204" pitchFamily="34" charset="0"/>
              </a:rPr>
              <a:t>)</a:t>
            </a:r>
            <a:endParaRPr lang="vi-VN" b="1">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11</a:t>
            </a:fld>
            <a:endParaRPr lang="en-US"/>
          </a:p>
        </p:txBody>
      </p:sp>
    </p:spTree>
    <p:extLst>
      <p:ext uri="{BB962C8B-B14F-4D97-AF65-F5344CB8AC3E}">
        <p14:creationId xmlns:p14="http://schemas.microsoft.com/office/powerpoint/2010/main" val="349088002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3.6. Merge sort (sắp xếp trộn)</a:t>
            </a:r>
            <a:endParaRPr lang="en-US"/>
          </a:p>
        </p:txBody>
      </p:sp>
      <p:sp>
        <p:nvSpPr>
          <p:cNvPr id="3" name="Content Placeholder 2"/>
          <p:cNvSpPr>
            <a:spLocks noGrp="1"/>
          </p:cNvSpPr>
          <p:nvPr>
            <p:ph idx="1"/>
          </p:nvPr>
        </p:nvSpPr>
        <p:spPr/>
        <p:txBody>
          <a:bodyPr>
            <a:normAutofit/>
          </a:bodyPr>
          <a:lstStyle/>
          <a:p>
            <a:r>
              <a:rPr lang="en-US" smtClean="0"/>
              <a:t>Nên </a:t>
            </a:r>
            <a:r>
              <a:rPr lang="en-US"/>
              <a:t>dùng khi </a:t>
            </a:r>
            <a:r>
              <a:rPr lang="en-US" smtClean="0"/>
              <a:t>nào</a:t>
            </a:r>
          </a:p>
          <a:p>
            <a:pPr lvl="1"/>
            <a:r>
              <a:rPr lang="en-US" smtClean="0"/>
              <a:t>Với bài toán kích thước lớn</a:t>
            </a:r>
            <a:endParaRPr lang="en-US"/>
          </a:p>
          <a:p>
            <a:pPr lvl="1"/>
            <a:r>
              <a:rPr lang="en-US" smtClean="0"/>
              <a:t>Với bài toán yêu cầu tính </a:t>
            </a:r>
            <a:r>
              <a:rPr lang="en-US" b="1" smtClean="0"/>
              <a:t>stable</a:t>
            </a:r>
            <a:r>
              <a:rPr lang="en-US" smtClean="0"/>
              <a:t> (chẳng hạn sắp xếp danh sách user theo lastName sau khi đã sắp xếp theo firstName rồi)</a:t>
            </a:r>
          </a:p>
          <a:p>
            <a:pPr lvl="1"/>
            <a:r>
              <a:rPr lang="en-US" smtClean="0"/>
              <a:t>Việc tốn thêm </a:t>
            </a:r>
            <a:r>
              <a:rPr lang="en-US" b="1" smtClean="0"/>
              <a:t>O(n) </a:t>
            </a:r>
            <a:r>
              <a:rPr lang="en-US" smtClean="0"/>
              <a:t>không gian bộ nhớ ko đáng ngại</a:t>
            </a:r>
          </a:p>
          <a:p>
            <a:pPr lvl="1"/>
            <a:r>
              <a:rPr lang="en-US" smtClean="0"/>
              <a:t>Với CTDL </a:t>
            </a:r>
            <a:r>
              <a:rPr lang="en-US" b="1" smtClean="0"/>
              <a:t>ko</a:t>
            </a:r>
            <a:r>
              <a:rPr lang="en-US" smtClean="0"/>
              <a:t> có tính </a:t>
            </a:r>
            <a:r>
              <a:rPr lang="en-US" b="1" smtClean="0"/>
              <a:t>random access</a:t>
            </a:r>
            <a:r>
              <a:rPr lang="en-US" smtClean="0"/>
              <a:t>, chẳng hạn sắp xếp DSLK, bởi vì merge sort KHÔNG sử dụng phép swap (tham khảo thêm code…)</a:t>
            </a:r>
          </a:p>
        </p:txBody>
      </p:sp>
      <p:sp>
        <p:nvSpPr>
          <p:cNvPr id="4" name="Slide Number Placeholder 3"/>
          <p:cNvSpPr>
            <a:spLocks noGrp="1"/>
          </p:cNvSpPr>
          <p:nvPr>
            <p:ph type="sldNum" sz="quarter" idx="12"/>
          </p:nvPr>
        </p:nvSpPr>
        <p:spPr/>
        <p:txBody>
          <a:bodyPr/>
          <a:lstStyle/>
          <a:p>
            <a:fld id="{459BA5CF-2658-48D4-A15B-D06BF698E6EA}" type="slidenum">
              <a:rPr lang="en-US" smtClean="0"/>
              <a:t>110</a:t>
            </a:fld>
            <a:endParaRPr lang="en-US"/>
          </a:p>
        </p:txBody>
      </p:sp>
    </p:spTree>
    <p:extLst>
      <p:ext uri="{BB962C8B-B14F-4D97-AF65-F5344CB8AC3E}">
        <p14:creationId xmlns:p14="http://schemas.microsoft.com/office/powerpoint/2010/main" val="383504475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3.7. Quick sort (sắp xếp nhanh)</a:t>
            </a:r>
            <a:endParaRPr lang="en-US"/>
          </a:p>
        </p:txBody>
      </p:sp>
      <p:sp>
        <p:nvSpPr>
          <p:cNvPr id="3" name="Content Placeholder 2"/>
          <p:cNvSpPr>
            <a:spLocks noGrp="1"/>
          </p:cNvSpPr>
          <p:nvPr>
            <p:ph idx="1"/>
          </p:nvPr>
        </p:nvSpPr>
        <p:spPr/>
        <p:txBody>
          <a:bodyPr>
            <a:noAutofit/>
          </a:bodyPr>
          <a:lstStyle/>
          <a:p>
            <a:r>
              <a:rPr lang="en-US" smtClean="0">
                <a:latin typeface="Calibri" panose="020F0502020204030204" pitchFamily="34" charset="0"/>
                <a:cs typeface="Calibri" panose="020F0502020204030204" pitchFamily="34" charset="0"/>
              </a:rPr>
              <a:t>Mô tả thuật toán:</a:t>
            </a:r>
          </a:p>
          <a:p>
            <a:pPr lvl="1"/>
            <a:r>
              <a:rPr lang="vi-VN" smtClean="0">
                <a:latin typeface="Calibri" panose="020F0502020204030204" pitchFamily="34" charset="0"/>
                <a:cs typeface="Calibri" panose="020F0502020204030204" pitchFamily="34" charset="0"/>
              </a:rPr>
              <a:t>Một </a:t>
            </a:r>
            <a:r>
              <a:rPr lang="vi-VN">
                <a:latin typeface="Calibri" panose="020F0502020204030204" pitchFamily="34" charset="0"/>
                <a:cs typeface="Calibri" panose="020F0502020204030204" pitchFamily="34" charset="0"/>
              </a:rPr>
              <a:t>phần tử trong danh sách được chọn làm phần </a:t>
            </a:r>
            <a:r>
              <a:rPr lang="vi-VN" smtClean="0">
                <a:latin typeface="Calibri" panose="020F0502020204030204" pitchFamily="34" charset="0"/>
                <a:cs typeface="Calibri" panose="020F0502020204030204" pitchFamily="34" charset="0"/>
              </a:rPr>
              <a:t>tử</a:t>
            </a:r>
            <a:r>
              <a:rPr lang="en-US">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a:t>
            </a:r>
            <a:r>
              <a:rPr lang="vi-VN" b="1" smtClean="0">
                <a:latin typeface="Calibri" panose="020F0502020204030204" pitchFamily="34" charset="0"/>
                <a:cs typeface="Calibri" panose="020F0502020204030204" pitchFamily="34" charset="0"/>
              </a:rPr>
              <a:t>chốt</a:t>
            </a:r>
            <a:r>
              <a:rPr lang="en-US" smtClean="0">
                <a:latin typeface="Calibri" panose="020F0502020204030204" pitchFamily="34" charset="0"/>
                <a:cs typeface="Calibri" panose="020F0502020204030204" pitchFamily="34" charset="0"/>
              </a:rPr>
              <a:t>” p (pivot)</a:t>
            </a:r>
            <a:r>
              <a:rPr lang="en-US">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có thể </a:t>
            </a:r>
            <a:r>
              <a:rPr lang="vi-VN" smtClean="0">
                <a:latin typeface="Calibri" panose="020F0502020204030204" pitchFamily="34" charset="0"/>
                <a:cs typeface="Calibri" panose="020F0502020204030204" pitchFamily="34" charset="0"/>
              </a:rPr>
              <a:t>là </a:t>
            </a:r>
            <a:r>
              <a:rPr lang="vi-VN">
                <a:latin typeface="Calibri" panose="020F0502020204030204" pitchFamily="34" charset="0"/>
                <a:cs typeface="Calibri" panose="020F0502020204030204" pitchFamily="34" charset="0"/>
              </a:rPr>
              <a:t>phần tử đầu danh </a:t>
            </a:r>
            <a:r>
              <a:rPr lang="vi-VN" smtClean="0">
                <a:latin typeface="Calibri" panose="020F0502020204030204" pitchFamily="34" charset="0"/>
                <a:cs typeface="Calibri" panose="020F0502020204030204" pitchFamily="34" charset="0"/>
              </a:rPr>
              <a:t>sách</a:t>
            </a:r>
            <a:r>
              <a:rPr lang="en-US" smtClean="0">
                <a:latin typeface="Calibri" panose="020F0502020204030204" pitchFamily="34" charset="0"/>
                <a:cs typeface="Calibri" panose="020F0502020204030204" pitchFamily="34" charset="0"/>
              </a:rPr>
              <a:t>, hoặc ở cuối, giữa, hoặc random</a:t>
            </a:r>
            <a:r>
              <a:rPr lang="vi-VN" smtClean="0">
                <a:latin typeface="Calibri" panose="020F0502020204030204" pitchFamily="34" charset="0"/>
                <a:cs typeface="Calibri" panose="020F0502020204030204" pitchFamily="34" charset="0"/>
              </a:rPr>
              <a:t>)</a:t>
            </a:r>
            <a:endParaRPr lang="en-US">
              <a:latin typeface="Calibri" panose="020F0502020204030204" pitchFamily="34" charset="0"/>
              <a:cs typeface="Calibri" panose="020F0502020204030204" pitchFamily="34" charset="0"/>
            </a:endParaRPr>
          </a:p>
          <a:p>
            <a:pPr lvl="1"/>
            <a:r>
              <a:rPr lang="en-US" b="1" smtClean="0">
                <a:latin typeface="Calibri" panose="020F0502020204030204" pitchFamily="34" charset="0"/>
                <a:cs typeface="Calibri" panose="020F0502020204030204" pitchFamily="34" charset="0"/>
              </a:rPr>
              <a:t>Chia (divice)</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Danh </a:t>
            </a:r>
            <a:r>
              <a:rPr lang="vi-VN">
                <a:latin typeface="Calibri" panose="020F0502020204030204" pitchFamily="34" charset="0"/>
                <a:cs typeface="Calibri" panose="020F0502020204030204" pitchFamily="34" charset="0"/>
              </a:rPr>
              <a:t>sách sau đó được </a:t>
            </a:r>
            <a:r>
              <a:rPr lang="vi-VN" b="1">
                <a:latin typeface="Calibri" panose="020F0502020204030204" pitchFamily="34" charset="0"/>
                <a:cs typeface="Calibri" panose="020F0502020204030204" pitchFamily="34" charset="0"/>
              </a:rPr>
              <a:t>chia</a:t>
            </a:r>
            <a:r>
              <a:rPr lang="vi-VN">
                <a:latin typeface="Calibri" panose="020F0502020204030204" pitchFamily="34" charset="0"/>
                <a:cs typeface="Calibri" panose="020F0502020204030204" pitchFamily="34" charset="0"/>
              </a:rPr>
              <a:t> thành 2 </a:t>
            </a:r>
            <a:r>
              <a:rPr lang="vi-VN" smtClean="0">
                <a:latin typeface="Calibri" panose="020F0502020204030204" pitchFamily="34" charset="0"/>
                <a:cs typeface="Calibri" panose="020F0502020204030204" pitchFamily="34" charset="0"/>
              </a:rPr>
              <a:t>phần</a:t>
            </a:r>
            <a:r>
              <a:rPr lang="en-US" smtClean="0">
                <a:latin typeface="Calibri" panose="020F0502020204030204" pitchFamily="34" charset="0"/>
                <a:cs typeface="Calibri" panose="020F0502020204030204" pitchFamily="34" charset="0"/>
              </a:rPr>
              <a:t> (khá </a:t>
            </a:r>
            <a:r>
              <a:rPr lang="en-US" b="1" smtClean="0">
                <a:latin typeface="Calibri" panose="020F0502020204030204" pitchFamily="34" charset="0"/>
                <a:cs typeface="Calibri" panose="020F0502020204030204" pitchFamily="34" charset="0"/>
              </a:rPr>
              <a:t>phức tạp</a:t>
            </a:r>
            <a:r>
              <a:rPr lang="en-US" smtClean="0">
                <a:latin typeface="Calibri" panose="020F0502020204030204" pitchFamily="34" charset="0"/>
                <a:cs typeface="Calibri" panose="020F0502020204030204" pitchFamily="34" charset="0"/>
              </a:rPr>
              <a:t>):</a:t>
            </a:r>
          </a:p>
          <a:p>
            <a:pPr lvl="2">
              <a:buFont typeface="Courier New" panose="02070309020205020404" pitchFamily="49" charset="0"/>
              <a:buChar char="o"/>
            </a:pPr>
            <a:r>
              <a:rPr lang="en-US" sz="2200" smtClean="0">
                <a:latin typeface="Calibri" panose="020F0502020204030204" pitchFamily="34" charset="0"/>
                <a:cs typeface="Calibri" panose="020F0502020204030204" pitchFamily="34" charset="0"/>
              </a:rPr>
              <a:t>P</a:t>
            </a:r>
            <a:r>
              <a:rPr lang="vi-VN" sz="2200" smtClean="0">
                <a:latin typeface="Calibri" panose="020F0502020204030204" pitchFamily="34" charset="0"/>
                <a:cs typeface="Calibri" panose="020F0502020204030204" pitchFamily="34" charset="0"/>
              </a:rPr>
              <a:t>hần đầu</a:t>
            </a:r>
            <a:r>
              <a:rPr lang="en-US" sz="2200" smtClean="0">
                <a:latin typeface="Calibri" panose="020F0502020204030204" pitchFamily="34" charset="0"/>
                <a:cs typeface="Calibri" panose="020F0502020204030204" pitchFamily="34" charset="0"/>
              </a:rPr>
              <a:t> </a:t>
            </a:r>
            <a:r>
              <a:rPr lang="vi-VN" sz="2200" smtClean="0">
                <a:latin typeface="Calibri" panose="020F0502020204030204" pitchFamily="34" charset="0"/>
                <a:cs typeface="Calibri" panose="020F0502020204030204" pitchFamily="34" charset="0"/>
              </a:rPr>
              <a:t>gồm </a:t>
            </a:r>
            <a:r>
              <a:rPr lang="vi-VN" sz="2200">
                <a:latin typeface="Calibri" panose="020F0502020204030204" pitchFamily="34" charset="0"/>
                <a:cs typeface="Calibri" panose="020F0502020204030204" pitchFamily="34" charset="0"/>
              </a:rPr>
              <a:t>các phần tử </a:t>
            </a:r>
            <a:r>
              <a:rPr lang="vi-VN" sz="2200" smtClean="0">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vi-VN" sz="2200" smtClean="0">
                <a:latin typeface="Calibri" panose="020F0502020204030204" pitchFamily="34" charset="0"/>
                <a:cs typeface="Calibri" panose="020F0502020204030204" pitchFamily="34" charset="0"/>
              </a:rPr>
              <a:t>chốt</a:t>
            </a:r>
            <a:endParaRPr lang="en-US" sz="2200" smtClean="0">
              <a:latin typeface="Calibri" panose="020F0502020204030204" pitchFamily="34" charset="0"/>
              <a:cs typeface="Calibri" panose="020F0502020204030204" pitchFamily="34" charset="0"/>
            </a:endParaRPr>
          </a:p>
          <a:p>
            <a:pPr lvl="2">
              <a:buFont typeface="Courier New" panose="02070309020205020404" pitchFamily="49" charset="0"/>
              <a:buChar char="o"/>
            </a:pPr>
            <a:r>
              <a:rPr lang="en-US" sz="2200">
                <a:latin typeface="Calibri" panose="020F0502020204030204" pitchFamily="34" charset="0"/>
                <a:cs typeface="Calibri" panose="020F0502020204030204" pitchFamily="34" charset="0"/>
              </a:rPr>
              <a:t>P</a:t>
            </a:r>
            <a:r>
              <a:rPr lang="vi-VN" sz="2200" smtClean="0">
                <a:latin typeface="Calibri" panose="020F0502020204030204" pitchFamily="34" charset="0"/>
                <a:cs typeface="Calibri" panose="020F0502020204030204" pitchFamily="34" charset="0"/>
              </a:rPr>
              <a:t>hần còn</a:t>
            </a:r>
            <a:r>
              <a:rPr lang="en-US" sz="2200" smtClean="0">
                <a:latin typeface="Calibri" panose="020F0502020204030204" pitchFamily="34" charset="0"/>
                <a:cs typeface="Calibri" panose="020F0502020204030204" pitchFamily="34" charset="0"/>
              </a:rPr>
              <a:t> </a:t>
            </a:r>
            <a:r>
              <a:rPr lang="vi-VN" sz="2200" smtClean="0">
                <a:latin typeface="Calibri" panose="020F0502020204030204" pitchFamily="34" charset="0"/>
                <a:cs typeface="Calibri" panose="020F0502020204030204" pitchFamily="34" charset="0"/>
              </a:rPr>
              <a:t>lại </a:t>
            </a:r>
            <a:r>
              <a:rPr lang="vi-VN" sz="2200">
                <a:latin typeface="Calibri" panose="020F0502020204030204" pitchFamily="34" charset="0"/>
                <a:cs typeface="Calibri" panose="020F0502020204030204" pitchFamily="34" charset="0"/>
              </a:rPr>
              <a:t>là các phần tử </a:t>
            </a:r>
            <a:r>
              <a:rPr lang="en-US" sz="2200" smtClean="0">
                <a:latin typeface="Calibri" panose="020F0502020204030204" pitchFamily="34" charset="0"/>
                <a:cs typeface="Calibri" panose="020F0502020204030204" pitchFamily="34" charset="0"/>
              </a:rPr>
              <a:t>&gt; </a:t>
            </a:r>
            <a:r>
              <a:rPr lang="vi-VN" sz="2200" smtClean="0">
                <a:latin typeface="Calibri" panose="020F0502020204030204" pitchFamily="34" charset="0"/>
                <a:cs typeface="Calibri" panose="020F0502020204030204" pitchFamily="34" charset="0"/>
              </a:rPr>
              <a:t>chốt</a:t>
            </a:r>
            <a:endParaRPr lang="en-US" sz="2200" smtClean="0">
              <a:latin typeface="Calibri" panose="020F0502020204030204" pitchFamily="34" charset="0"/>
              <a:cs typeface="Calibri" panose="020F0502020204030204" pitchFamily="34" charset="0"/>
            </a:endParaRPr>
          </a:p>
          <a:p>
            <a:pPr lvl="1"/>
            <a:r>
              <a:rPr lang="en-US" b="1" smtClean="0">
                <a:latin typeface="Calibri" panose="020F0502020204030204" pitchFamily="34" charset="0"/>
                <a:cs typeface="Calibri" panose="020F0502020204030204" pitchFamily="34" charset="0"/>
              </a:rPr>
              <a:t>Trị (conquer)</a:t>
            </a:r>
            <a:r>
              <a:rPr lang="en-US" smtClean="0">
                <a:latin typeface="Calibri" panose="020F0502020204030204" pitchFamily="34" charset="0"/>
                <a:cs typeface="Calibri" panose="020F0502020204030204" pitchFamily="34" charset="0"/>
              </a:rPr>
              <a:t>: s</a:t>
            </a:r>
            <a:r>
              <a:rPr lang="vi-VN" smtClean="0">
                <a:latin typeface="Calibri" panose="020F0502020204030204" pitchFamily="34" charset="0"/>
                <a:cs typeface="Calibri" panose="020F0502020204030204" pitchFamily="34" charset="0"/>
              </a:rPr>
              <a:t>au </a:t>
            </a:r>
            <a:r>
              <a:rPr lang="vi-VN">
                <a:latin typeface="Calibri" panose="020F0502020204030204" pitchFamily="34" charset="0"/>
                <a:cs typeface="Calibri" panose="020F0502020204030204" pitchFamily="34" charset="0"/>
              </a:rPr>
              <a:t>đó hai danh sách con lại được chọn chốt và </a:t>
            </a:r>
            <a:r>
              <a:rPr lang="vi-VN" smtClean="0">
                <a:latin typeface="Calibri" panose="020F0502020204030204" pitchFamily="34" charset="0"/>
                <a:cs typeface="Calibri" panose="020F0502020204030204" pitchFamily="34" charset="0"/>
              </a:rPr>
              <a:t>chia</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tiếp </a:t>
            </a:r>
            <a:r>
              <a:rPr lang="vi-VN">
                <a:latin typeface="Calibri" panose="020F0502020204030204" pitchFamily="34" charset="0"/>
                <a:cs typeface="Calibri" panose="020F0502020204030204" pitchFamily="34" charset="0"/>
              </a:rPr>
              <a:t>cho đến khi danh sách con chỉ có 1 phần </a:t>
            </a:r>
            <a:r>
              <a:rPr lang="vi-VN" smtClean="0">
                <a:latin typeface="Calibri" panose="020F0502020204030204" pitchFamily="34" charset="0"/>
                <a:cs typeface="Calibri" panose="020F0502020204030204" pitchFamily="34" charset="0"/>
              </a:rPr>
              <a:t>tử</a:t>
            </a:r>
            <a:endParaRPr lang="en-US">
              <a:latin typeface="Calibri" panose="020F0502020204030204" pitchFamily="34" charset="0"/>
              <a:cs typeface="Calibri" panose="020F0502020204030204" pitchFamily="34" charset="0"/>
            </a:endParaRPr>
          </a:p>
          <a:p>
            <a:pPr lvl="1"/>
            <a:r>
              <a:rPr lang="en-US" b="1" smtClean="0">
                <a:latin typeface="Calibri" panose="020F0502020204030204" pitchFamily="34" charset="0"/>
                <a:cs typeface="Calibri" panose="020F0502020204030204" pitchFamily="34" charset="0"/>
              </a:rPr>
              <a:t>Tổng hợp (combine)</a:t>
            </a:r>
            <a:r>
              <a:rPr lang="en-US" smtClean="0">
                <a:latin typeface="Calibri" panose="020F0502020204030204" pitchFamily="34" charset="0"/>
                <a:cs typeface="Calibri" panose="020F0502020204030204" pitchFamily="34" charset="0"/>
              </a:rPr>
              <a:t>: cu</a:t>
            </a:r>
            <a:r>
              <a:rPr lang="vi-VN" smtClean="0">
                <a:latin typeface="Calibri" panose="020F0502020204030204" pitchFamily="34" charset="0"/>
                <a:cs typeface="Calibri" panose="020F0502020204030204" pitchFamily="34" charset="0"/>
              </a:rPr>
              <a:t>ối </a:t>
            </a:r>
            <a:r>
              <a:rPr lang="vi-VN">
                <a:latin typeface="Calibri" panose="020F0502020204030204" pitchFamily="34" charset="0"/>
                <a:cs typeface="Calibri" panose="020F0502020204030204" pitchFamily="34" charset="0"/>
              </a:rPr>
              <a:t>cùng ta kết hợp 2 danh sách con và phần </a:t>
            </a:r>
            <a:r>
              <a:rPr lang="vi-VN" smtClean="0">
                <a:latin typeface="Calibri" panose="020F0502020204030204" pitchFamily="34" charset="0"/>
                <a:cs typeface="Calibri" panose="020F0502020204030204" pitchFamily="34" charset="0"/>
              </a:rPr>
              <a:t>tử</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chốt </a:t>
            </a:r>
            <a:r>
              <a:rPr lang="vi-VN">
                <a:latin typeface="Calibri" panose="020F0502020204030204" pitchFamily="34" charset="0"/>
                <a:cs typeface="Calibri" panose="020F0502020204030204" pitchFamily="34" charset="0"/>
              </a:rPr>
              <a:t>từng mức lại ta được danh sách đã sắp </a:t>
            </a:r>
            <a:r>
              <a:rPr lang="vi-VN" smtClean="0">
                <a:latin typeface="Calibri" panose="020F0502020204030204" pitchFamily="34" charset="0"/>
                <a:cs typeface="Calibri" panose="020F0502020204030204" pitchFamily="34" charset="0"/>
              </a:rPr>
              <a:t>xếp</a:t>
            </a:r>
            <a:r>
              <a:rPr lang="en-US" smtClean="0">
                <a:latin typeface="Calibri" panose="020F0502020204030204" pitchFamily="34" charset="0"/>
                <a:cs typeface="Calibri" panose="020F0502020204030204" pitchFamily="34" charset="0"/>
              </a:rPr>
              <a:t> (khá </a:t>
            </a:r>
            <a:r>
              <a:rPr lang="en-US" b="1" smtClean="0">
                <a:latin typeface="Calibri" panose="020F0502020204030204" pitchFamily="34" charset="0"/>
                <a:cs typeface="Calibri" panose="020F0502020204030204" pitchFamily="34" charset="0"/>
              </a:rPr>
              <a:t>đơn giản</a:t>
            </a:r>
            <a:r>
              <a:rPr lang="en-US" smtClean="0">
                <a:latin typeface="Calibri" panose="020F0502020204030204" pitchFamily="34" charset="0"/>
                <a:cs typeface="Calibri" panose="020F0502020204030204" pitchFamily="34" charset="0"/>
              </a:rPr>
              <a:t>)</a:t>
            </a:r>
          </a:p>
        </p:txBody>
      </p:sp>
      <p:sp>
        <p:nvSpPr>
          <p:cNvPr id="4" name="Slide Number Placeholder 3"/>
          <p:cNvSpPr>
            <a:spLocks noGrp="1"/>
          </p:cNvSpPr>
          <p:nvPr>
            <p:ph type="sldNum" sz="quarter" idx="12"/>
          </p:nvPr>
        </p:nvSpPr>
        <p:spPr/>
        <p:txBody>
          <a:bodyPr/>
          <a:lstStyle/>
          <a:p>
            <a:fld id="{459BA5CF-2658-48D4-A15B-D06BF698E6EA}" type="slidenum">
              <a:rPr lang="en-US" smtClean="0"/>
              <a:t>111</a:t>
            </a:fld>
            <a:endParaRPr lang="en-US"/>
          </a:p>
        </p:txBody>
      </p:sp>
    </p:spTree>
    <p:extLst>
      <p:ext uri="{BB962C8B-B14F-4D97-AF65-F5344CB8AC3E}">
        <p14:creationId xmlns:p14="http://schemas.microsoft.com/office/powerpoint/2010/main" val="60518512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lstStyle/>
          <a:p>
            <a:r>
              <a:rPr lang="en-US" smtClean="0"/>
              <a:t>Nhận xét:</a:t>
            </a:r>
          </a:p>
          <a:p>
            <a:pPr lvl="1"/>
            <a:r>
              <a:rPr lang="en-US"/>
              <a:t>Quick sort cũng </a:t>
            </a:r>
            <a:r>
              <a:rPr lang="en-US">
                <a:latin typeface="Calibri" panose="020F0502020204030204" pitchFamily="34" charset="0"/>
                <a:cs typeface="Calibri" panose="020F0502020204030204" pitchFamily="34" charset="0"/>
              </a:rPr>
              <a:t>dựa trên kỹ thuật </a:t>
            </a:r>
            <a:r>
              <a:rPr lang="en-US" b="1">
                <a:latin typeface="Calibri" panose="020F0502020204030204" pitchFamily="34" charset="0"/>
                <a:cs typeface="Calibri" panose="020F0502020204030204" pitchFamily="34" charset="0"/>
              </a:rPr>
              <a:t>chia để trị </a:t>
            </a:r>
            <a:r>
              <a:rPr lang="en-US">
                <a:latin typeface="Calibri" panose="020F0502020204030204" pitchFamily="34" charset="0"/>
                <a:cs typeface="Calibri" panose="020F0502020204030204" pitchFamily="34" charset="0"/>
              </a:rPr>
              <a:t>giống Merge </a:t>
            </a:r>
            <a:r>
              <a:rPr lang="en-US" smtClean="0">
                <a:latin typeface="Calibri" panose="020F0502020204030204" pitchFamily="34" charset="0"/>
                <a:cs typeface="Calibri" panose="020F0502020204030204" pitchFamily="34" charset="0"/>
              </a:rPr>
              <a:t>sort</a:t>
            </a:r>
          </a:p>
          <a:p>
            <a:pPr lvl="1"/>
            <a:r>
              <a:rPr lang="vi-VN">
                <a:latin typeface="Calibri" panose="020F0502020204030204" pitchFamily="34" charset="0"/>
                <a:cs typeface="Calibri" panose="020F0502020204030204" pitchFamily="34" charset="0"/>
              </a:rPr>
              <a:t>Ngược với </a:t>
            </a:r>
            <a:r>
              <a:rPr lang="en-US">
                <a:latin typeface="Calibri" panose="020F0502020204030204" pitchFamily="34" charset="0"/>
                <a:cs typeface="Calibri" panose="020F0502020204030204" pitchFamily="34" charset="0"/>
              </a:rPr>
              <a:t>MS</a:t>
            </a:r>
            <a:r>
              <a:rPr lang="vi-VN">
                <a:latin typeface="Calibri" panose="020F0502020204030204" pitchFamily="34" charset="0"/>
                <a:cs typeface="Calibri" panose="020F0502020204030204" pitchFamily="34" charset="0"/>
              </a:rPr>
              <a:t>, trong QS</a:t>
            </a:r>
            <a:r>
              <a:rPr lang="en-US">
                <a:latin typeface="Calibri" panose="020F0502020204030204" pitchFamily="34" charset="0"/>
                <a:cs typeface="Calibri" panose="020F0502020204030204" pitchFamily="34" charset="0"/>
              </a:rPr>
              <a:t>: việc </a:t>
            </a:r>
            <a:r>
              <a:rPr lang="vi-VN" b="1">
                <a:latin typeface="Calibri" panose="020F0502020204030204" pitchFamily="34" charset="0"/>
                <a:cs typeface="Calibri" panose="020F0502020204030204" pitchFamily="34" charset="0"/>
              </a:rPr>
              <a:t>chia</a:t>
            </a:r>
            <a:r>
              <a:rPr lang="vi-VN">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thì </a:t>
            </a:r>
            <a:r>
              <a:rPr lang="vi-VN" b="1">
                <a:latin typeface="Calibri" panose="020F0502020204030204" pitchFamily="34" charset="0"/>
                <a:cs typeface="Calibri" panose="020F0502020204030204" pitchFamily="34" charset="0"/>
              </a:rPr>
              <a:t>phức tạp</a:t>
            </a:r>
            <a:r>
              <a:rPr lang="vi-VN">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nhưng </a:t>
            </a:r>
            <a:r>
              <a:rPr lang="vi-VN" b="1">
                <a:latin typeface="Calibri" panose="020F0502020204030204" pitchFamily="34" charset="0"/>
                <a:cs typeface="Calibri" panose="020F0502020204030204" pitchFamily="34" charset="0"/>
              </a:rPr>
              <a:t>tổng hợp </a:t>
            </a:r>
            <a:r>
              <a:rPr lang="vi-VN">
                <a:latin typeface="Calibri" panose="020F0502020204030204" pitchFamily="34" charset="0"/>
                <a:cs typeface="Calibri" panose="020F0502020204030204" pitchFamily="34" charset="0"/>
              </a:rPr>
              <a:t>lại </a:t>
            </a:r>
            <a:r>
              <a:rPr lang="vi-VN" b="1">
                <a:latin typeface="Calibri" panose="020F0502020204030204" pitchFamily="34" charset="0"/>
                <a:cs typeface="Calibri" panose="020F0502020204030204" pitchFamily="34" charset="0"/>
              </a:rPr>
              <a:t>đơn </a:t>
            </a:r>
            <a:r>
              <a:rPr lang="vi-VN" b="1" smtClean="0">
                <a:latin typeface="Calibri" panose="020F0502020204030204" pitchFamily="34" charset="0"/>
                <a:cs typeface="Calibri" panose="020F0502020204030204" pitchFamily="34" charset="0"/>
              </a:rPr>
              <a:t>giản</a:t>
            </a:r>
            <a:endParaRPr lang="en-US">
              <a:latin typeface="Calibri" panose="020F0502020204030204" pitchFamily="34" charset="0"/>
              <a:cs typeface="Calibri" panose="020F0502020204030204" pitchFamily="34" charset="0"/>
            </a:endParaRPr>
          </a:p>
          <a:p>
            <a:pPr lvl="1"/>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112</a:t>
            </a:fld>
            <a:endParaRPr lang="en-US"/>
          </a:p>
        </p:txBody>
      </p:sp>
    </p:spTree>
    <p:extLst>
      <p:ext uri="{BB962C8B-B14F-4D97-AF65-F5344CB8AC3E}">
        <p14:creationId xmlns:p14="http://schemas.microsoft.com/office/powerpoint/2010/main" val="41444319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lstStyle/>
          <a:p>
            <a:r>
              <a:rPr lang="en-US" smtClean="0"/>
              <a:t>Minh họa quá trình phân đoạn (chia dãy thành 2 phần)</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113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5828" y="2330451"/>
            <a:ext cx="6560343" cy="2624137"/>
          </a:xfrm>
          <a:prstGeom prst="rect">
            <a:avLst/>
          </a:prstGeom>
        </p:spPr>
      </p:pic>
    </p:spTree>
    <p:extLst>
      <p:ext uri="{BB962C8B-B14F-4D97-AF65-F5344CB8AC3E}">
        <p14:creationId xmlns:p14="http://schemas.microsoft.com/office/powerpoint/2010/main" val="66177039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lstStyle/>
          <a:p>
            <a:r>
              <a:rPr lang="en-US" smtClean="0"/>
              <a:t>Minh họa QS</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114</a:t>
            </a:fld>
            <a:endParaRPr lang="en-US"/>
          </a:p>
        </p:txBody>
      </p:sp>
      <p:pic>
        <p:nvPicPr>
          <p:cNvPr id="6" name="Picture 5"/>
          <p:cNvPicPr>
            <a:picLocks noChangeAspect="1"/>
          </p:cNvPicPr>
          <p:nvPr/>
        </p:nvPicPr>
        <p:blipFill>
          <a:blip r:embed="rId2"/>
          <a:stretch>
            <a:fillRect/>
          </a:stretch>
        </p:blipFill>
        <p:spPr>
          <a:xfrm>
            <a:off x="2835369" y="2362200"/>
            <a:ext cx="6521262" cy="3814763"/>
          </a:xfrm>
          <a:prstGeom prst="rect">
            <a:avLst/>
          </a:prstGeom>
        </p:spPr>
      </p:pic>
    </p:spTree>
    <p:extLst>
      <p:ext uri="{BB962C8B-B14F-4D97-AF65-F5344CB8AC3E}">
        <p14:creationId xmlns:p14="http://schemas.microsoft.com/office/powerpoint/2010/main" val="100901953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lstStyle/>
          <a:p>
            <a:r>
              <a:rPr lang="en-US" smtClean="0"/>
              <a:t>Minh họa chi tiết QS</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115</a:t>
            </a:fld>
            <a:endParaRPr lang="en-US"/>
          </a:p>
        </p:txBody>
      </p:sp>
      <p:pic>
        <p:nvPicPr>
          <p:cNvPr id="5" name="Picture 4"/>
          <p:cNvPicPr>
            <a:picLocks noChangeAspect="1"/>
          </p:cNvPicPr>
          <p:nvPr/>
        </p:nvPicPr>
        <p:blipFill>
          <a:blip r:embed="rId2"/>
          <a:stretch>
            <a:fillRect/>
          </a:stretch>
        </p:blipFill>
        <p:spPr>
          <a:xfrm>
            <a:off x="3074516" y="2357438"/>
            <a:ext cx="6042968" cy="3819525"/>
          </a:xfrm>
          <a:prstGeom prst="rect">
            <a:avLst/>
          </a:prstGeom>
        </p:spPr>
      </p:pic>
    </p:spTree>
    <p:extLst>
      <p:ext uri="{BB962C8B-B14F-4D97-AF65-F5344CB8AC3E}">
        <p14:creationId xmlns:p14="http://schemas.microsoft.com/office/powerpoint/2010/main" val="212600037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lstStyle/>
          <a:p>
            <a:r>
              <a:rPr lang="en-US"/>
              <a:t>Implement merge sort bằng code C, Java:</a:t>
            </a:r>
          </a:p>
          <a:p>
            <a:pPr lvl="1"/>
            <a:r>
              <a:rPr lang="en-US">
                <a:hlinkClick r:id="rId2"/>
              </a:rPr>
              <a:t>https://github.com/anhtuta/APS/blob/master/DSA/Sort/Sort.cpp</a:t>
            </a:r>
            <a:endParaRPr lang="en-US"/>
          </a:p>
          <a:p>
            <a:pPr lvl="1"/>
            <a:r>
              <a:rPr lang="en-US">
                <a:hlinkClick r:id="rId3"/>
              </a:rPr>
              <a:t>https://github.com/anhtuta/NetbeansProjects/blob/master/CTDLGT/src/examples/SortAlogrithms.java</a:t>
            </a:r>
            <a:endParaRPr lang="en-US"/>
          </a:p>
          <a:p>
            <a:r>
              <a:rPr lang="en-US"/>
              <a:t>Độ phức tạp</a:t>
            </a:r>
          </a:p>
          <a:p>
            <a:pPr lvl="1"/>
            <a:r>
              <a:rPr lang="pt-BR"/>
              <a:t>T</a:t>
            </a:r>
            <a:r>
              <a:rPr lang="pt-BR" smtClean="0"/>
              <a:t>rung </a:t>
            </a:r>
            <a:r>
              <a:rPr lang="pt-BR"/>
              <a:t>bình, tốt </a:t>
            </a:r>
            <a:r>
              <a:rPr lang="pt-BR" smtClean="0"/>
              <a:t>nhất: </a:t>
            </a:r>
            <a:r>
              <a:rPr lang="pt-BR" b="1"/>
              <a:t>Θ(nlog(n)), Ω(nlog(n</a:t>
            </a:r>
            <a:r>
              <a:rPr lang="pt-BR" b="1" smtClean="0"/>
              <a:t>))</a:t>
            </a:r>
            <a:r>
              <a:rPr lang="pt-BR" smtClean="0"/>
              <a:t>, xảy ra nếu pivot chia đôi được dãy</a:t>
            </a:r>
            <a:endParaRPr lang="pt-BR" b="1" smtClean="0"/>
          </a:p>
          <a:p>
            <a:pPr lvl="1"/>
            <a:r>
              <a:rPr lang="pt-BR" smtClean="0"/>
              <a:t>Tồi nhất: </a:t>
            </a:r>
            <a:r>
              <a:rPr lang="en-US" b="1"/>
              <a:t>O(n</a:t>
            </a:r>
            <a:r>
              <a:rPr lang="en-US" b="1" baseline="30000"/>
              <a:t>2</a:t>
            </a:r>
            <a:r>
              <a:rPr lang="en-US" b="1" smtClean="0"/>
              <a:t>)</a:t>
            </a:r>
            <a:r>
              <a:rPr lang="en-US" smtClean="0"/>
              <a:t>, xảy ra khi dãy đã sắp xếp, và pivot là phần tử đầu tiên/cuối cùng</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116</a:t>
            </a:fld>
            <a:endParaRPr lang="en-US"/>
          </a:p>
        </p:txBody>
      </p:sp>
    </p:spTree>
    <p:extLst>
      <p:ext uri="{BB962C8B-B14F-4D97-AF65-F5344CB8AC3E}">
        <p14:creationId xmlns:p14="http://schemas.microsoft.com/office/powerpoint/2010/main" val="151027800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normAutofit/>
          </a:bodyPr>
          <a:lstStyle/>
          <a:p>
            <a:r>
              <a:rPr lang="en-US"/>
              <a:t>Đặc điểm</a:t>
            </a:r>
          </a:p>
          <a:p>
            <a:pPr lvl="1"/>
            <a:r>
              <a:rPr lang="en-US" b="1" smtClean="0"/>
              <a:t>Unstable</a:t>
            </a:r>
          </a:p>
          <a:p>
            <a:pPr lvl="1"/>
            <a:r>
              <a:rPr lang="en-US" smtClean="0">
                <a:latin typeface="Calibri" panose="020F0502020204030204" pitchFamily="34" charset="0"/>
                <a:cs typeface="Calibri" panose="020F0502020204030204" pitchFamily="34" charset="0"/>
              </a:rPr>
              <a:t>Chi </a:t>
            </a:r>
            <a:r>
              <a:rPr lang="en-US">
                <a:latin typeface="Calibri" panose="020F0502020204030204" pitchFamily="34" charset="0"/>
                <a:cs typeface="Calibri" panose="020F0502020204030204" pitchFamily="34" charset="0"/>
              </a:rPr>
              <a:t>phí bộ nhớ: </a:t>
            </a:r>
            <a:r>
              <a:rPr lang="en-US" b="1" smtClean="0"/>
              <a:t>O(logn) </a:t>
            </a:r>
            <a:r>
              <a:rPr lang="en-US" smtClean="0"/>
              <a:t>(cho việc gọi đệ quy)</a:t>
            </a:r>
            <a:endParaRPr lang="en-US"/>
          </a:p>
          <a:p>
            <a:pPr lvl="1"/>
            <a:r>
              <a:rPr lang="en-US" b="1" smtClean="0"/>
              <a:t>None-Adaptive</a:t>
            </a:r>
          </a:p>
          <a:p>
            <a:pPr lvl="1"/>
            <a:r>
              <a:rPr lang="en-US" b="1" smtClean="0"/>
              <a:t>In-place</a:t>
            </a:r>
            <a:r>
              <a:rPr lang="en-US" smtClean="0"/>
              <a:t> (Chỉ sort trên mảng input, dù tốn bộ nhớ O(logn), nhưng đó ko phải dùng để tạo thêm CTDL khác)</a:t>
            </a:r>
            <a:endParaRPr lang="en-US" b="1"/>
          </a:p>
          <a:p>
            <a:r>
              <a:rPr lang="en-US"/>
              <a:t>Nên dùng khi nào</a:t>
            </a:r>
          </a:p>
          <a:p>
            <a:pPr lvl="1"/>
            <a:r>
              <a:rPr lang="en-US" smtClean="0"/>
              <a:t>Với bài toán kích thước lớn</a:t>
            </a:r>
          </a:p>
          <a:p>
            <a:pPr lvl="1"/>
            <a:r>
              <a:rPr lang="en-US" smtClean="0"/>
              <a:t>Bài toán có ít bộ nhớ (hay ko muốn dùng thêm bộ nhớ ngoài)</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117</a:t>
            </a:fld>
            <a:endParaRPr lang="en-US"/>
          </a:p>
        </p:txBody>
      </p:sp>
    </p:spTree>
    <p:extLst>
      <p:ext uri="{BB962C8B-B14F-4D97-AF65-F5344CB8AC3E}">
        <p14:creationId xmlns:p14="http://schemas.microsoft.com/office/powerpoint/2010/main" val="139298489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lstStyle/>
          <a:p>
            <a:r>
              <a:rPr lang="en-US" smtClean="0"/>
              <a:t>Một số biến thể, cải tiến: Quicksort 3 way, </a:t>
            </a:r>
            <a:r>
              <a:rPr lang="en-US"/>
              <a:t>Dual pivot Q</a:t>
            </a:r>
            <a:r>
              <a:rPr lang="en-US" smtClean="0"/>
              <a:t>uicksort</a:t>
            </a:r>
          </a:p>
          <a:p>
            <a:r>
              <a:rPr lang="en-US" smtClean="0"/>
              <a:t>Quick sort 3 way:</a:t>
            </a:r>
          </a:p>
          <a:p>
            <a:pPr lvl="1"/>
            <a:r>
              <a:rPr lang="en-US"/>
              <a:t>Á</a:t>
            </a:r>
            <a:r>
              <a:rPr lang="en-US" smtClean="0"/>
              <a:t>p dụng với dãy có nhiều </a:t>
            </a:r>
            <a:r>
              <a:rPr lang="en-US" b="1" smtClean="0"/>
              <a:t>phần tử giống nhau</a:t>
            </a:r>
            <a:r>
              <a:rPr lang="en-US" smtClean="0"/>
              <a:t> (tuy thời gian chạy nhanh hơn Quicksort, nhưng vẫn xảy ra </a:t>
            </a:r>
            <a:r>
              <a:rPr lang="en-US" b="1">
                <a:latin typeface="Calibri" panose="020F0502020204030204" pitchFamily="34" charset="0"/>
              </a:rPr>
              <a:t>O(n</a:t>
            </a:r>
            <a:r>
              <a:rPr lang="en-US" b="1" baseline="30000">
                <a:latin typeface="Calibri" panose="020F0502020204030204" pitchFamily="34" charset="0"/>
              </a:rPr>
              <a:t>2</a:t>
            </a:r>
            <a:r>
              <a:rPr lang="en-US" smtClean="0">
                <a:latin typeface="Calibri" panose="020F0502020204030204" pitchFamily="34" charset="0"/>
              </a:rPr>
              <a:t>))</a:t>
            </a:r>
            <a:endParaRPr lang="en-US" smtClean="0"/>
          </a:p>
          <a:p>
            <a:pPr lvl="1"/>
            <a:r>
              <a:rPr lang="en-US" smtClean="0"/>
              <a:t>Chia dãy thành 3 phần thay vì 2 phần như quicksort thông thường:</a:t>
            </a:r>
          </a:p>
          <a:p>
            <a:pPr lvl="2"/>
            <a:r>
              <a:rPr lang="en-US" smtClean="0"/>
              <a:t>1 phần &lt; pivot, 1 phần &gt; pivot (như QS thường)</a:t>
            </a:r>
          </a:p>
          <a:p>
            <a:pPr lvl="2"/>
            <a:r>
              <a:rPr lang="en-US" smtClean="0"/>
              <a:t>Phần còn lại ở giữa, gồm tất cả những phần tử = pivot (trong QS thường thì phần này chỉ là 1 phần tử pivot)</a:t>
            </a:r>
          </a:p>
        </p:txBody>
      </p:sp>
      <p:sp>
        <p:nvSpPr>
          <p:cNvPr id="4" name="Slide Number Placeholder 3"/>
          <p:cNvSpPr>
            <a:spLocks noGrp="1"/>
          </p:cNvSpPr>
          <p:nvPr>
            <p:ph type="sldNum" sz="quarter" idx="12"/>
          </p:nvPr>
        </p:nvSpPr>
        <p:spPr/>
        <p:txBody>
          <a:bodyPr/>
          <a:lstStyle/>
          <a:p>
            <a:fld id="{459BA5CF-2658-48D4-A15B-D06BF698E6EA}" type="slidenum">
              <a:rPr lang="en-US" smtClean="0"/>
              <a:t>118</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5357" y="4803820"/>
            <a:ext cx="5618443" cy="1373143"/>
          </a:xfrm>
          <a:prstGeom prst="rect">
            <a:avLst/>
          </a:prstGeom>
        </p:spPr>
      </p:pic>
    </p:spTree>
    <p:extLst>
      <p:ext uri="{BB962C8B-B14F-4D97-AF65-F5344CB8AC3E}">
        <p14:creationId xmlns:p14="http://schemas.microsoft.com/office/powerpoint/2010/main" val="114251561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lstStyle/>
          <a:p>
            <a:r>
              <a:rPr lang="en-US"/>
              <a:t>Dual pivot quicksort: dùng 2 biến pivot P1, P2, sau đó chia dãy thành 3 phần:</a:t>
            </a:r>
          </a:p>
          <a:p>
            <a:pPr lvl="2"/>
            <a:r>
              <a:rPr lang="en-US"/>
              <a:t>phần 1 &lt; P1</a:t>
            </a:r>
          </a:p>
          <a:p>
            <a:pPr lvl="2"/>
            <a:r>
              <a:rPr lang="en-US"/>
              <a:t>P1 ≤ phần 2 ≤ </a:t>
            </a:r>
            <a:r>
              <a:rPr lang="en-US" smtClean="0"/>
              <a:t>P2</a:t>
            </a:r>
            <a:endParaRPr lang="en-US"/>
          </a:p>
          <a:p>
            <a:pPr lvl="2"/>
            <a:r>
              <a:rPr lang="en-US" smtClean="0"/>
              <a:t>P2 &lt; phần 3</a:t>
            </a:r>
          </a:p>
          <a:p>
            <a:r>
              <a:rPr lang="en-US" smtClean="0"/>
              <a:t>Tuy vậy worst case vẫn là </a:t>
            </a:r>
            <a:r>
              <a:rPr lang="en-US" b="1">
                <a:latin typeface="Calibri" panose="020F0502020204030204" pitchFamily="34" charset="0"/>
              </a:rPr>
              <a:t>O(n</a:t>
            </a:r>
            <a:r>
              <a:rPr lang="en-US" b="1" baseline="30000">
                <a:latin typeface="Calibri" panose="020F0502020204030204" pitchFamily="34" charset="0"/>
              </a:rPr>
              <a:t>2</a:t>
            </a:r>
            <a:r>
              <a:rPr lang="en-US" b="1" smtClean="0">
                <a:latin typeface="Calibri" panose="020F0502020204030204" pitchFamily="34" charset="0"/>
              </a:rPr>
              <a:t>) </a:t>
            </a:r>
            <a:r>
              <a:rPr lang="en-US" smtClean="0">
                <a:latin typeface="Calibri" panose="020F0502020204030204" pitchFamily="34" charset="0"/>
              </a:rPr>
              <a:t>(với dãy đã được sắp xếp)</a:t>
            </a:r>
            <a:endParaRPr lang="en-US" smtClean="0"/>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119</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846663898"/>
              </p:ext>
            </p:extLst>
          </p:nvPr>
        </p:nvGraphicFramePr>
        <p:xfrm>
          <a:off x="838200" y="4499217"/>
          <a:ext cx="9661253" cy="508487"/>
        </p:xfrm>
        <a:graphic>
          <a:graphicData uri="http://schemas.openxmlformats.org/presentationml/2006/ole">
            <mc:AlternateContent xmlns:mc="http://schemas.openxmlformats.org/markup-compatibility/2006">
              <mc:Choice xmlns:v="urn:schemas-microsoft-com:vml" Requires="v">
                <p:oleObj spid="_x0000_s1132" name="Worksheet" r:id="rId3" imgW="3800466" imgH="200126" progId="Excel.Sheet.12">
                  <p:embed/>
                </p:oleObj>
              </mc:Choice>
              <mc:Fallback>
                <p:oleObj name="Worksheet" r:id="rId3" imgW="3800466" imgH="200126" progId="Excel.Sheet.12">
                  <p:embed/>
                  <p:pic>
                    <p:nvPicPr>
                      <p:cNvPr id="0" name=""/>
                      <p:cNvPicPr/>
                      <p:nvPr/>
                    </p:nvPicPr>
                    <p:blipFill>
                      <a:blip r:embed="rId4"/>
                      <a:stretch>
                        <a:fillRect/>
                      </a:stretch>
                    </p:blipFill>
                    <p:spPr>
                      <a:xfrm>
                        <a:off x="838200" y="4499217"/>
                        <a:ext cx="9661253" cy="508487"/>
                      </a:xfrm>
                      <a:prstGeom prst="rect">
                        <a:avLst/>
                      </a:prstGeom>
                    </p:spPr>
                  </p:pic>
                </p:oleObj>
              </mc:Fallback>
            </mc:AlternateContent>
          </a:graphicData>
        </a:graphic>
      </p:graphicFrame>
    </p:spTree>
    <p:extLst>
      <p:ext uri="{BB962C8B-B14F-4D97-AF65-F5344CB8AC3E}">
        <p14:creationId xmlns:p14="http://schemas.microsoft.com/office/powerpoint/2010/main" val="4204422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1.3. Linked List (</a:t>
            </a:r>
            <a:r>
              <a:rPr lang="en-US" err="1" smtClean="0">
                <a:solidFill>
                  <a:srgbClr val="00B0F0"/>
                </a:solidFill>
              </a:rPr>
              <a:t>danh</a:t>
            </a:r>
            <a:r>
              <a:rPr lang="en-US" smtClean="0">
                <a:solidFill>
                  <a:srgbClr val="00B0F0"/>
                </a:solidFill>
              </a:rPr>
              <a:t> </a:t>
            </a:r>
            <a:r>
              <a:rPr lang="en-US" err="1" smtClean="0">
                <a:solidFill>
                  <a:srgbClr val="00B0F0"/>
                </a:solidFill>
              </a:rPr>
              <a:t>sách</a:t>
            </a:r>
            <a:r>
              <a:rPr lang="en-US" smtClean="0">
                <a:solidFill>
                  <a:srgbClr val="00B0F0"/>
                </a:solidFill>
              </a:rPr>
              <a:t> </a:t>
            </a:r>
            <a:r>
              <a:rPr lang="en-US" err="1" smtClean="0">
                <a:solidFill>
                  <a:srgbClr val="00B0F0"/>
                </a:solidFill>
              </a:rPr>
              <a:t>liên</a:t>
            </a:r>
            <a:r>
              <a:rPr lang="en-US" smtClean="0">
                <a:solidFill>
                  <a:srgbClr val="00B0F0"/>
                </a:solidFill>
              </a:rPr>
              <a:t> </a:t>
            </a:r>
            <a:r>
              <a:rPr lang="en-US" err="1" smtClean="0">
                <a:solidFill>
                  <a:srgbClr val="00B0F0"/>
                </a:solidFill>
              </a:rPr>
              <a:t>kết</a:t>
            </a:r>
            <a:r>
              <a:rPr lang="en-US" smtClean="0">
                <a:solidFill>
                  <a:srgbClr val="00B0F0"/>
                </a:solidFill>
              </a:rPr>
              <a:t>)</a:t>
            </a:r>
            <a:endParaRPr lang="en-US">
              <a:solidFill>
                <a:srgbClr val="00B0F0"/>
              </a:solidFill>
            </a:endParaRPr>
          </a:p>
        </p:txBody>
      </p:sp>
      <p:sp>
        <p:nvSpPr>
          <p:cNvPr id="3" name="Content Placeholder 2"/>
          <p:cNvSpPr>
            <a:spLocks noGrp="1"/>
          </p:cNvSpPr>
          <p:nvPr>
            <p:ph idx="1"/>
          </p:nvPr>
        </p:nvSpPr>
        <p:spPr/>
        <p:txBody>
          <a:bodyPr/>
          <a:lstStyle/>
          <a:p>
            <a:r>
              <a:rPr lang="en-US" err="1" smtClean="0"/>
              <a:t>Các</a:t>
            </a:r>
            <a:r>
              <a:rPr lang="en-US" smtClean="0"/>
              <a:t> </a:t>
            </a:r>
            <a:r>
              <a:rPr lang="en-US" err="1" smtClean="0"/>
              <a:t>biến</a:t>
            </a:r>
            <a:r>
              <a:rPr lang="en-US" smtClean="0"/>
              <a:t> </a:t>
            </a:r>
            <a:r>
              <a:rPr lang="en-US" err="1" smtClean="0"/>
              <a:t>thể</a:t>
            </a:r>
            <a:r>
              <a:rPr lang="en-US" smtClean="0"/>
              <a:t>:</a:t>
            </a:r>
          </a:p>
          <a:p>
            <a:pPr lvl="1"/>
            <a:r>
              <a:rPr lang="en-US" smtClean="0"/>
              <a:t>DSLK </a:t>
            </a:r>
            <a:r>
              <a:rPr lang="en-US" err="1" smtClean="0"/>
              <a:t>đơn</a:t>
            </a:r>
            <a:r>
              <a:rPr lang="en-US" smtClean="0"/>
              <a:t>: </a:t>
            </a:r>
            <a:r>
              <a:rPr lang="en-US" err="1" smtClean="0"/>
              <a:t>mỗi</a:t>
            </a:r>
            <a:r>
              <a:rPr lang="en-US" smtClean="0"/>
              <a:t> 1 </a:t>
            </a:r>
            <a:r>
              <a:rPr lang="en-US" err="1" smtClean="0"/>
              <a:t>phần</a:t>
            </a:r>
            <a:r>
              <a:rPr lang="en-US" smtClean="0"/>
              <a:t> </a:t>
            </a:r>
            <a:r>
              <a:rPr lang="en-US" err="1" smtClean="0"/>
              <a:t>tử</a:t>
            </a:r>
            <a:r>
              <a:rPr lang="en-US" smtClean="0"/>
              <a:t> </a:t>
            </a:r>
            <a:r>
              <a:rPr lang="en-US" err="1" smtClean="0"/>
              <a:t>chỉ</a:t>
            </a:r>
            <a:r>
              <a:rPr lang="en-US" smtClean="0"/>
              <a:t> </a:t>
            </a:r>
            <a:r>
              <a:rPr lang="en-US" err="1" smtClean="0"/>
              <a:t>có</a:t>
            </a:r>
            <a:r>
              <a:rPr lang="en-US" smtClean="0"/>
              <a:t> 1 con </a:t>
            </a:r>
            <a:r>
              <a:rPr lang="en-US" err="1" smtClean="0"/>
              <a:t>trỏ</a:t>
            </a:r>
            <a:r>
              <a:rPr lang="en-US" smtClean="0"/>
              <a:t> </a:t>
            </a:r>
            <a:r>
              <a:rPr lang="en-US" err="1" smtClean="0"/>
              <a:t>trỏ</a:t>
            </a:r>
            <a:r>
              <a:rPr lang="en-US" smtClean="0"/>
              <a:t> </a:t>
            </a:r>
            <a:r>
              <a:rPr lang="en-US" err="1" smtClean="0"/>
              <a:t>tới</a:t>
            </a:r>
            <a:r>
              <a:rPr lang="en-US" smtClean="0"/>
              <a:t> </a:t>
            </a:r>
            <a:r>
              <a:rPr lang="en-US" err="1" smtClean="0"/>
              <a:t>phần</a:t>
            </a:r>
            <a:r>
              <a:rPr lang="en-US" smtClean="0"/>
              <a:t> </a:t>
            </a:r>
            <a:r>
              <a:rPr lang="en-US" err="1" smtClean="0"/>
              <a:t>tử</a:t>
            </a:r>
            <a:r>
              <a:rPr lang="en-US" smtClean="0"/>
              <a:t> </a:t>
            </a:r>
            <a:r>
              <a:rPr lang="en-US" err="1" smtClean="0"/>
              <a:t>tiếp</a:t>
            </a:r>
            <a:r>
              <a:rPr lang="en-US" smtClean="0"/>
              <a:t> </a:t>
            </a:r>
            <a:r>
              <a:rPr lang="en-US" err="1" smtClean="0"/>
              <a:t>theo</a:t>
            </a:r>
            <a:endParaRPr lang="en-US" smtClean="0"/>
          </a:p>
          <a:p>
            <a:pPr lvl="1"/>
            <a:r>
              <a:rPr lang="en-US"/>
              <a:t>DSLK </a:t>
            </a:r>
            <a:r>
              <a:rPr lang="en-US" err="1" smtClean="0"/>
              <a:t>đơn</a:t>
            </a:r>
            <a:r>
              <a:rPr lang="en-US" smtClean="0"/>
              <a:t> </a:t>
            </a:r>
            <a:r>
              <a:rPr lang="en-US" err="1" smtClean="0"/>
              <a:t>nối</a:t>
            </a:r>
            <a:r>
              <a:rPr lang="en-US" smtClean="0"/>
              <a:t> </a:t>
            </a:r>
            <a:r>
              <a:rPr lang="en-US" err="1" smtClean="0"/>
              <a:t>vòng</a:t>
            </a:r>
            <a:r>
              <a:rPr lang="en-US" smtClean="0"/>
              <a:t>: </a:t>
            </a:r>
            <a:r>
              <a:rPr lang="en-US" err="1" smtClean="0"/>
              <a:t>giống</a:t>
            </a:r>
            <a:r>
              <a:rPr lang="en-US" smtClean="0"/>
              <a:t> DSLK </a:t>
            </a:r>
            <a:r>
              <a:rPr lang="en-US" err="1" smtClean="0"/>
              <a:t>đơn</a:t>
            </a:r>
            <a:r>
              <a:rPr lang="en-US" smtClean="0"/>
              <a:t>, </a:t>
            </a:r>
            <a:r>
              <a:rPr lang="en-US" err="1" smtClean="0"/>
              <a:t>nhưng</a:t>
            </a:r>
            <a:r>
              <a:rPr lang="en-US" smtClean="0"/>
              <a:t> con </a:t>
            </a:r>
            <a:r>
              <a:rPr lang="en-US" err="1" smtClean="0"/>
              <a:t>trỏ</a:t>
            </a:r>
            <a:r>
              <a:rPr lang="en-US" smtClean="0"/>
              <a:t> </a:t>
            </a:r>
            <a:r>
              <a:rPr lang="en-US" err="1" smtClean="0"/>
              <a:t>của</a:t>
            </a:r>
            <a:r>
              <a:rPr lang="en-US" smtClean="0"/>
              <a:t> </a:t>
            </a:r>
            <a:r>
              <a:rPr lang="en-US" err="1" smtClean="0"/>
              <a:t>phần</a:t>
            </a:r>
            <a:r>
              <a:rPr lang="en-US" smtClean="0"/>
              <a:t> </a:t>
            </a:r>
            <a:r>
              <a:rPr lang="en-US" err="1" smtClean="0"/>
              <a:t>tử</a:t>
            </a:r>
            <a:r>
              <a:rPr lang="en-US" smtClean="0"/>
              <a:t> </a:t>
            </a:r>
            <a:r>
              <a:rPr lang="en-US" err="1" smtClean="0"/>
              <a:t>cuối</a:t>
            </a:r>
            <a:r>
              <a:rPr lang="en-US" smtClean="0"/>
              <a:t> </a:t>
            </a:r>
            <a:r>
              <a:rPr lang="en-US" err="1" smtClean="0"/>
              <a:t>trỏ</a:t>
            </a:r>
            <a:r>
              <a:rPr lang="en-US" smtClean="0"/>
              <a:t> </a:t>
            </a:r>
            <a:r>
              <a:rPr lang="en-US" err="1" smtClean="0"/>
              <a:t>về</a:t>
            </a:r>
            <a:r>
              <a:rPr lang="en-US" smtClean="0"/>
              <a:t> </a:t>
            </a:r>
            <a:r>
              <a:rPr lang="en-US" err="1" smtClean="0"/>
              <a:t>đầu</a:t>
            </a:r>
            <a:r>
              <a:rPr lang="en-US" smtClean="0"/>
              <a:t> </a:t>
            </a:r>
            <a:r>
              <a:rPr lang="en-US" err="1" smtClean="0"/>
              <a:t>danh</a:t>
            </a:r>
            <a:r>
              <a:rPr lang="en-US" smtClean="0"/>
              <a:t> </a:t>
            </a:r>
            <a:r>
              <a:rPr lang="en-US" err="1" smtClean="0"/>
              <a:t>sách</a:t>
            </a:r>
            <a:r>
              <a:rPr lang="en-US" smtClean="0"/>
              <a:t> (</a:t>
            </a:r>
            <a:r>
              <a:rPr lang="en-US" err="1" smtClean="0"/>
              <a:t>phần</a:t>
            </a:r>
            <a:r>
              <a:rPr lang="en-US" smtClean="0"/>
              <a:t> </a:t>
            </a:r>
            <a:r>
              <a:rPr lang="en-US" err="1" smtClean="0"/>
              <a:t>tử</a:t>
            </a:r>
            <a:r>
              <a:rPr lang="en-US" smtClean="0"/>
              <a:t> </a:t>
            </a:r>
            <a:r>
              <a:rPr lang="en-US" err="1" smtClean="0"/>
              <a:t>đầu</a:t>
            </a:r>
            <a:r>
              <a:rPr lang="en-US" smtClean="0"/>
              <a:t> </a:t>
            </a:r>
            <a:r>
              <a:rPr lang="en-US" err="1" smtClean="0"/>
              <a:t>tiên</a:t>
            </a:r>
            <a:r>
              <a:rPr lang="en-US" smtClean="0"/>
              <a:t>)</a:t>
            </a:r>
          </a:p>
          <a:p>
            <a:pPr lvl="1"/>
            <a:r>
              <a:rPr lang="en-US" smtClean="0"/>
              <a:t>DSLK </a:t>
            </a:r>
            <a:r>
              <a:rPr lang="en-US" err="1" smtClean="0"/>
              <a:t>đôi</a:t>
            </a:r>
            <a:r>
              <a:rPr lang="en-US" smtClean="0"/>
              <a:t>: </a:t>
            </a:r>
            <a:r>
              <a:rPr lang="en-US" err="1"/>
              <a:t>mỗi</a:t>
            </a:r>
            <a:r>
              <a:rPr lang="en-US"/>
              <a:t> 1 </a:t>
            </a:r>
            <a:r>
              <a:rPr lang="en-US" err="1"/>
              <a:t>phần</a:t>
            </a:r>
            <a:r>
              <a:rPr lang="en-US"/>
              <a:t> </a:t>
            </a:r>
            <a:r>
              <a:rPr lang="en-US" err="1"/>
              <a:t>tử</a:t>
            </a:r>
            <a:r>
              <a:rPr lang="en-US"/>
              <a:t> </a:t>
            </a:r>
            <a:r>
              <a:rPr lang="en-US" err="1" smtClean="0"/>
              <a:t>có</a:t>
            </a:r>
            <a:r>
              <a:rPr lang="en-US" smtClean="0"/>
              <a:t> 2 con </a:t>
            </a:r>
            <a:r>
              <a:rPr lang="en-US" err="1" smtClean="0"/>
              <a:t>trỏ</a:t>
            </a:r>
            <a:r>
              <a:rPr lang="en-US"/>
              <a:t> </a:t>
            </a:r>
            <a:r>
              <a:rPr lang="en-US" err="1" smtClean="0"/>
              <a:t>trỏ</a:t>
            </a:r>
            <a:r>
              <a:rPr lang="en-US" smtClean="0"/>
              <a:t> </a:t>
            </a:r>
            <a:r>
              <a:rPr lang="en-US" err="1" smtClean="0"/>
              <a:t>tới</a:t>
            </a:r>
            <a:r>
              <a:rPr lang="en-US" smtClean="0"/>
              <a:t> </a:t>
            </a:r>
            <a:r>
              <a:rPr lang="en-US" err="1" smtClean="0"/>
              <a:t>phần</a:t>
            </a:r>
            <a:r>
              <a:rPr lang="en-US" smtClean="0"/>
              <a:t> </a:t>
            </a:r>
            <a:r>
              <a:rPr lang="en-US" err="1" smtClean="0"/>
              <a:t>tử</a:t>
            </a:r>
            <a:r>
              <a:rPr lang="en-US" smtClean="0"/>
              <a:t> </a:t>
            </a:r>
            <a:r>
              <a:rPr lang="en-US" err="1" smtClean="0"/>
              <a:t>tiếp</a:t>
            </a:r>
            <a:r>
              <a:rPr lang="en-US" smtClean="0"/>
              <a:t> </a:t>
            </a:r>
            <a:r>
              <a:rPr lang="en-US" err="1" smtClean="0"/>
              <a:t>và</a:t>
            </a:r>
            <a:r>
              <a:rPr lang="en-US" smtClean="0"/>
              <a:t> </a:t>
            </a:r>
            <a:r>
              <a:rPr lang="en-US" err="1" smtClean="0"/>
              <a:t>phần</a:t>
            </a:r>
            <a:r>
              <a:rPr lang="en-US" smtClean="0"/>
              <a:t> </a:t>
            </a:r>
            <a:r>
              <a:rPr lang="en-US" err="1" smtClean="0"/>
              <a:t>tử</a:t>
            </a:r>
            <a:r>
              <a:rPr lang="en-US" smtClean="0"/>
              <a:t> </a:t>
            </a:r>
            <a:r>
              <a:rPr lang="en-US" err="1" smtClean="0"/>
              <a:t>trước</a:t>
            </a:r>
            <a:endParaRPr lang="en-US"/>
          </a:p>
          <a:p>
            <a:pPr lvl="1"/>
            <a:r>
              <a:rPr lang="en-US"/>
              <a:t>DSLK </a:t>
            </a:r>
            <a:r>
              <a:rPr lang="en-US" err="1"/>
              <a:t>đôi</a:t>
            </a:r>
            <a:r>
              <a:rPr lang="en-US"/>
              <a:t> </a:t>
            </a:r>
            <a:r>
              <a:rPr lang="en-US" err="1" smtClean="0"/>
              <a:t>nối</a:t>
            </a:r>
            <a:r>
              <a:rPr lang="en-US" smtClean="0"/>
              <a:t> </a:t>
            </a:r>
            <a:r>
              <a:rPr lang="en-US" err="1" smtClean="0"/>
              <a:t>vòng</a:t>
            </a:r>
            <a:r>
              <a:rPr lang="en-US" smtClean="0"/>
              <a:t>: </a:t>
            </a:r>
            <a:r>
              <a:rPr lang="en-US" err="1"/>
              <a:t>giống</a:t>
            </a:r>
            <a:r>
              <a:rPr lang="en-US"/>
              <a:t> DSLK </a:t>
            </a:r>
            <a:r>
              <a:rPr lang="en-US" err="1"/>
              <a:t>đôi</a:t>
            </a:r>
            <a:r>
              <a:rPr lang="en-US" smtClean="0"/>
              <a:t>, </a:t>
            </a:r>
            <a:r>
              <a:rPr lang="en-US" err="1"/>
              <a:t>nhưng</a:t>
            </a:r>
            <a:r>
              <a:rPr lang="en-US"/>
              <a:t> con </a:t>
            </a:r>
            <a:r>
              <a:rPr lang="en-US" err="1"/>
              <a:t>trỏ</a:t>
            </a:r>
            <a:r>
              <a:rPr lang="en-US"/>
              <a:t> </a:t>
            </a:r>
            <a:r>
              <a:rPr lang="en-US" err="1"/>
              <a:t>của</a:t>
            </a:r>
            <a:r>
              <a:rPr lang="en-US"/>
              <a:t> </a:t>
            </a:r>
            <a:r>
              <a:rPr lang="en-US" err="1"/>
              <a:t>phần</a:t>
            </a:r>
            <a:r>
              <a:rPr lang="en-US"/>
              <a:t> </a:t>
            </a:r>
            <a:r>
              <a:rPr lang="en-US" err="1"/>
              <a:t>tử</a:t>
            </a:r>
            <a:r>
              <a:rPr lang="en-US"/>
              <a:t> </a:t>
            </a:r>
            <a:r>
              <a:rPr lang="en-US" err="1"/>
              <a:t>cuối</a:t>
            </a:r>
            <a:r>
              <a:rPr lang="en-US"/>
              <a:t> </a:t>
            </a:r>
            <a:r>
              <a:rPr lang="en-US" err="1"/>
              <a:t>trỏ</a:t>
            </a:r>
            <a:r>
              <a:rPr lang="en-US"/>
              <a:t> </a:t>
            </a:r>
            <a:r>
              <a:rPr lang="en-US" err="1"/>
              <a:t>về</a:t>
            </a:r>
            <a:r>
              <a:rPr lang="en-US"/>
              <a:t> </a:t>
            </a:r>
            <a:r>
              <a:rPr lang="en-US" err="1"/>
              <a:t>đầu</a:t>
            </a:r>
            <a:r>
              <a:rPr lang="en-US"/>
              <a:t> </a:t>
            </a:r>
            <a:r>
              <a:rPr lang="en-US" err="1"/>
              <a:t>danh</a:t>
            </a:r>
            <a:r>
              <a:rPr lang="en-US"/>
              <a:t> </a:t>
            </a:r>
            <a:r>
              <a:rPr lang="en-US" err="1"/>
              <a:t>sách</a:t>
            </a:r>
            <a:r>
              <a:rPr lang="en-US"/>
              <a:t> (</a:t>
            </a:r>
            <a:r>
              <a:rPr lang="en-US" err="1"/>
              <a:t>phần</a:t>
            </a:r>
            <a:r>
              <a:rPr lang="en-US"/>
              <a:t> </a:t>
            </a:r>
            <a:r>
              <a:rPr lang="en-US" err="1"/>
              <a:t>tử</a:t>
            </a:r>
            <a:r>
              <a:rPr lang="en-US"/>
              <a:t> </a:t>
            </a:r>
            <a:r>
              <a:rPr lang="en-US" err="1"/>
              <a:t>đầu</a:t>
            </a:r>
            <a:r>
              <a:rPr lang="en-US"/>
              <a:t> </a:t>
            </a:r>
            <a:r>
              <a:rPr lang="en-US" smtClean="0"/>
              <a:t>tiên)</a:t>
            </a:r>
          </a:p>
        </p:txBody>
      </p:sp>
      <p:sp>
        <p:nvSpPr>
          <p:cNvPr id="5" name="Slide Number Placeholder 4"/>
          <p:cNvSpPr>
            <a:spLocks noGrp="1"/>
          </p:cNvSpPr>
          <p:nvPr>
            <p:ph type="sldNum" sz="quarter" idx="12"/>
          </p:nvPr>
        </p:nvSpPr>
        <p:spPr/>
        <p:txBody>
          <a:bodyPr/>
          <a:lstStyle/>
          <a:p>
            <a:fld id="{459BA5CF-2658-48D4-A15B-D06BF698E6EA}" type="slidenum">
              <a:rPr lang="en-US" smtClean="0"/>
              <a:t>12</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3316" y="4567013"/>
            <a:ext cx="7230484" cy="1609950"/>
          </a:xfrm>
          <a:prstGeom prst="rect">
            <a:avLst/>
          </a:prstGeom>
        </p:spPr>
      </p:pic>
    </p:spTree>
    <p:extLst>
      <p:ext uri="{BB962C8B-B14F-4D97-AF65-F5344CB8AC3E}">
        <p14:creationId xmlns:p14="http://schemas.microsoft.com/office/powerpoint/2010/main" val="417618831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3.8. Heap </a:t>
            </a:r>
            <a:r>
              <a:rPr lang="en-US">
                <a:solidFill>
                  <a:srgbClr val="00B0F0"/>
                </a:solidFill>
              </a:rPr>
              <a:t>sort (sắp xếp </a:t>
            </a:r>
            <a:r>
              <a:rPr lang="en-US" smtClean="0">
                <a:solidFill>
                  <a:srgbClr val="00B0F0"/>
                </a:solidFill>
              </a:rPr>
              <a:t>vun đống)</a:t>
            </a:r>
            <a:endParaRPr lang="en-US"/>
          </a:p>
        </p:txBody>
      </p:sp>
      <p:sp>
        <p:nvSpPr>
          <p:cNvPr id="3" name="Content Placeholder 2"/>
          <p:cNvSpPr>
            <a:spLocks noGrp="1"/>
          </p:cNvSpPr>
          <p:nvPr>
            <p:ph idx="1"/>
          </p:nvPr>
        </p:nvSpPr>
        <p:spPr>
          <a:xfrm>
            <a:off x="838200" y="1825625"/>
            <a:ext cx="6091238" cy="4351338"/>
          </a:xfrm>
        </p:spPr>
        <p:txBody>
          <a:bodyPr>
            <a:normAutofit fontScale="92500" lnSpcReduction="10000"/>
          </a:bodyPr>
          <a:lstStyle/>
          <a:p>
            <a:r>
              <a:rPr lang="en-US" smtClean="0"/>
              <a:t>Mô tả thuật toán:</a:t>
            </a:r>
          </a:p>
          <a:p>
            <a:pPr lvl="1"/>
            <a:r>
              <a:rPr lang="en-US" smtClean="0"/>
              <a:t>Ý tưởng giống với </a:t>
            </a:r>
            <a:r>
              <a:rPr lang="vi-VN" b="1" smtClean="0">
                <a:latin typeface="Calibri" panose="020F0502020204030204" pitchFamily="34" charset="0"/>
                <a:cs typeface="Calibri" panose="020F0502020204030204" pitchFamily="34" charset="0"/>
              </a:rPr>
              <a:t>Selection Sort</a:t>
            </a:r>
            <a:r>
              <a:rPr lang="en-US" smtClean="0">
                <a:latin typeface="Calibri" panose="020F0502020204030204" pitchFamily="34" charset="0"/>
                <a:cs typeface="Calibri" panose="020F0502020204030204" pitchFamily="34" charset="0"/>
              </a:rPr>
              <a:t>: c</a:t>
            </a:r>
            <a:r>
              <a:rPr lang="en-US" smtClean="0"/>
              <a:t>họn phần tử </a:t>
            </a:r>
            <a:r>
              <a:rPr lang="vi-VN" smtClean="0">
                <a:latin typeface="Calibri" panose="020F0502020204030204" pitchFamily="34" charset="0"/>
                <a:cs typeface="Calibri" panose="020F0502020204030204" pitchFamily="34" charset="0"/>
              </a:rPr>
              <a:t>lớn </a:t>
            </a:r>
            <a:r>
              <a:rPr lang="vi-VN">
                <a:latin typeface="Calibri" panose="020F0502020204030204" pitchFamily="34" charset="0"/>
                <a:cs typeface="Calibri" panose="020F0502020204030204" pitchFamily="34" charset="0"/>
              </a:rPr>
              <a:t>nhất sẽ được xếp vào cuối danh sách. Lặp đi lặp lại các bước này cho các phần tử còn lại của danh </a:t>
            </a:r>
            <a:r>
              <a:rPr lang="vi-VN" smtClean="0">
                <a:latin typeface="Calibri" panose="020F0502020204030204" pitchFamily="34" charset="0"/>
                <a:cs typeface="Calibri" panose="020F0502020204030204" pitchFamily="34" charset="0"/>
              </a:rPr>
              <a:t>sách</a:t>
            </a:r>
            <a:endParaRPr lang="en-US" smtClean="0">
              <a:latin typeface="Calibri" panose="020F0502020204030204" pitchFamily="34" charset="0"/>
              <a:cs typeface="Calibri" panose="020F0502020204030204" pitchFamily="34" charset="0"/>
            </a:endParaRPr>
          </a:p>
          <a:p>
            <a:pPr lvl="1"/>
            <a:r>
              <a:rPr lang="en-US" b="1" smtClean="0">
                <a:latin typeface="Calibri" panose="020F0502020204030204" pitchFamily="34" charset="0"/>
                <a:cs typeface="Calibri" panose="020F0502020204030204" pitchFamily="34" charset="0"/>
              </a:rPr>
              <a:t>C</a:t>
            </a:r>
            <a:r>
              <a:rPr lang="vi-VN" b="1" smtClean="0">
                <a:latin typeface="Calibri" panose="020F0502020204030204" pitchFamily="34" charset="0"/>
                <a:cs typeface="Calibri" panose="020F0502020204030204" pitchFamily="34" charset="0"/>
              </a:rPr>
              <a:t>ải </a:t>
            </a:r>
            <a:r>
              <a:rPr lang="vi-VN" b="1">
                <a:latin typeface="Calibri" panose="020F0502020204030204" pitchFamily="34" charset="0"/>
                <a:cs typeface="Calibri" panose="020F0502020204030204" pitchFamily="34" charset="0"/>
              </a:rPr>
              <a:t>tiến </a:t>
            </a:r>
            <a:r>
              <a:rPr lang="vi-VN" smtClean="0">
                <a:latin typeface="Calibri" panose="020F0502020204030204" pitchFamily="34" charset="0"/>
                <a:cs typeface="Calibri" panose="020F0502020204030204" pitchFamily="34" charset="0"/>
              </a:rPr>
              <a:t>so </a:t>
            </a:r>
            <a:r>
              <a:rPr lang="vi-VN">
                <a:latin typeface="Calibri" panose="020F0502020204030204" pitchFamily="34" charset="0"/>
                <a:cs typeface="Calibri" panose="020F0502020204030204" pitchFamily="34" charset="0"/>
              </a:rPr>
              <a:t>với Selection </a:t>
            </a:r>
            <a:r>
              <a:rPr lang="vi-VN" smtClean="0">
                <a:latin typeface="Calibri" panose="020F0502020204030204" pitchFamily="34" charset="0"/>
                <a:cs typeface="Calibri" panose="020F0502020204030204" pitchFamily="34" charset="0"/>
              </a:rPr>
              <a:t>Sort</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sử </a:t>
            </a:r>
            <a:r>
              <a:rPr lang="vi-VN">
                <a:latin typeface="Calibri" panose="020F0502020204030204" pitchFamily="34" charset="0"/>
                <a:cs typeface="Calibri" panose="020F0502020204030204" pitchFamily="34" charset="0"/>
              </a:rPr>
              <a:t>dụng cấu trúc dữ liệu </a:t>
            </a:r>
            <a:r>
              <a:rPr lang="vi-VN" b="1">
                <a:latin typeface="Calibri" panose="020F0502020204030204" pitchFamily="34" charset="0"/>
                <a:cs typeface="Calibri" panose="020F0502020204030204" pitchFamily="34" charset="0"/>
              </a:rPr>
              <a:t>heap</a:t>
            </a:r>
            <a:r>
              <a:rPr lang="vi-VN">
                <a:latin typeface="Calibri" panose="020F0502020204030204" pitchFamily="34" charset="0"/>
                <a:cs typeface="Calibri" panose="020F0502020204030204" pitchFamily="34" charset="0"/>
              </a:rPr>
              <a:t> thay vì tìm kiếm tuyến tính </a:t>
            </a:r>
            <a:r>
              <a:rPr lang="vi-VN" smtClean="0">
                <a:latin typeface="Calibri" panose="020F0502020204030204" pitchFamily="34" charset="0"/>
                <a:cs typeface="Calibri" panose="020F0502020204030204" pitchFamily="34" charset="0"/>
              </a:rPr>
              <a:t>để </a:t>
            </a:r>
            <a:r>
              <a:rPr lang="vi-VN">
                <a:latin typeface="Calibri" panose="020F0502020204030204" pitchFamily="34" charset="0"/>
                <a:cs typeface="Calibri" panose="020F0502020204030204" pitchFamily="34" charset="0"/>
              </a:rPr>
              <a:t>tìm ra phần tử lớn </a:t>
            </a:r>
            <a:r>
              <a:rPr lang="vi-VN" smtClean="0">
                <a:latin typeface="Calibri" panose="020F0502020204030204" pitchFamily="34" charset="0"/>
                <a:cs typeface="Calibri" panose="020F0502020204030204" pitchFamily="34" charset="0"/>
              </a:rPr>
              <a:t>nhất</a:t>
            </a:r>
            <a:endParaRPr lang="en-US" smtClean="0">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Giải thuật (sắp xếp tăng dần trên mảng):</a:t>
            </a:r>
          </a:p>
          <a:p>
            <a:pPr lvl="2"/>
            <a:r>
              <a:rPr lang="en-US" smtClean="0">
                <a:latin typeface="Calibri" panose="020F0502020204030204" pitchFamily="34" charset="0"/>
                <a:cs typeface="Calibri" panose="020F0502020204030204" pitchFamily="34" charset="0"/>
              </a:rPr>
              <a:t>Đầu tiên, </a:t>
            </a:r>
            <a:r>
              <a:rPr lang="en-US" b="1" smtClean="0">
                <a:latin typeface="Calibri" panose="020F0502020204030204" pitchFamily="34" charset="0"/>
                <a:cs typeface="Calibri" panose="020F0502020204030204" pitchFamily="34" charset="0"/>
              </a:rPr>
              <a:t>build max heap </a:t>
            </a:r>
            <a:r>
              <a:rPr lang="en-US" smtClean="0">
                <a:latin typeface="Calibri" panose="020F0502020204030204" pitchFamily="34" charset="0"/>
                <a:cs typeface="Calibri" panose="020F0502020204030204" pitchFamily="34" charset="0"/>
              </a:rPr>
              <a:t>từ input (sắp xếp giảm dần thì build min heap)</a:t>
            </a:r>
          </a:p>
          <a:p>
            <a:pPr lvl="2"/>
            <a:r>
              <a:rPr lang="en-US" smtClean="0">
                <a:latin typeface="Calibri" panose="020F0502020204030204" pitchFamily="34" charset="0"/>
                <a:cs typeface="Calibri" panose="020F0502020204030204" pitchFamily="34" charset="0"/>
              </a:rPr>
              <a:t>Lấy phần tử gốc ra, ném về cuối mảng</a:t>
            </a:r>
          </a:p>
          <a:p>
            <a:pPr lvl="2"/>
            <a:r>
              <a:rPr lang="en-US" b="1" smtClean="0">
                <a:latin typeface="Calibri" panose="020F0502020204030204" pitchFamily="34" charset="0"/>
                <a:cs typeface="Calibri" panose="020F0502020204030204" pitchFamily="34" charset="0"/>
              </a:rPr>
              <a:t>Vun đống </a:t>
            </a:r>
            <a:r>
              <a:rPr lang="en-US" smtClean="0">
                <a:latin typeface="Calibri" panose="020F0502020204030204" pitchFamily="34" charset="0"/>
                <a:cs typeface="Calibri" panose="020F0502020204030204" pitchFamily="34" charset="0"/>
              </a:rPr>
              <a:t>lại heap từ những phần tử còn lại</a:t>
            </a:r>
          </a:p>
          <a:p>
            <a:pPr lvl="2"/>
            <a:r>
              <a:rPr lang="en-US" smtClean="0">
                <a:latin typeface="Calibri" panose="020F0502020204030204" pitchFamily="34" charset="0"/>
                <a:cs typeface="Calibri" panose="020F0502020204030204" pitchFamily="34" charset="0"/>
              </a:rPr>
              <a:t>Lấy phần tử gốc và lặp lại…</a:t>
            </a:r>
            <a:endParaRPr lang="vi-VN">
              <a:latin typeface="Calibri" panose="020F0502020204030204" pitchFamily="34" charset="0"/>
              <a:cs typeface="Calibri" panose="020F0502020204030204" pitchFamily="34" charset="0"/>
            </a:endParaRPr>
          </a:p>
          <a:p>
            <a:pPr lvl="1"/>
            <a:endParaRPr lang="vi-VN"/>
          </a:p>
          <a:p>
            <a:pPr lvl="1"/>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120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9438" y="1690688"/>
            <a:ext cx="4424362" cy="3539490"/>
          </a:xfrm>
          <a:prstGeom prst="rect">
            <a:avLst/>
          </a:prstGeom>
        </p:spPr>
      </p:pic>
    </p:spTree>
    <p:extLst>
      <p:ext uri="{BB962C8B-B14F-4D97-AF65-F5344CB8AC3E}">
        <p14:creationId xmlns:p14="http://schemas.microsoft.com/office/powerpoint/2010/main" val="37637845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3.8. Heap </a:t>
            </a:r>
            <a:r>
              <a:rPr lang="en-US">
                <a:solidFill>
                  <a:srgbClr val="00B0F0"/>
                </a:solidFill>
              </a:rPr>
              <a:t>sort (sắp xếp </a:t>
            </a:r>
            <a:r>
              <a:rPr lang="en-US" smtClean="0">
                <a:solidFill>
                  <a:srgbClr val="00B0F0"/>
                </a:solidFill>
              </a:rPr>
              <a:t>vun đống)</a:t>
            </a:r>
            <a:endParaRPr lang="en-US"/>
          </a:p>
        </p:txBody>
      </p:sp>
      <p:sp>
        <p:nvSpPr>
          <p:cNvPr id="3" name="Content Placeholder 2"/>
          <p:cNvSpPr>
            <a:spLocks noGrp="1"/>
          </p:cNvSpPr>
          <p:nvPr>
            <p:ph idx="1"/>
          </p:nvPr>
        </p:nvSpPr>
        <p:spPr/>
        <p:txBody>
          <a:bodyPr/>
          <a:lstStyle/>
          <a:p>
            <a:r>
              <a:rPr lang="en-US"/>
              <a:t>Minh họa: </a:t>
            </a:r>
            <a:r>
              <a:rPr lang="en-US">
                <a:hlinkClick r:id="rId2"/>
              </a:rPr>
              <a:t>https://www.cs.usfca.edu/~galles/visualization/HeapSort.html</a:t>
            </a:r>
            <a:endParaRPr lang="en-US"/>
          </a:p>
          <a:p>
            <a:r>
              <a:rPr lang="en-US" smtClean="0"/>
              <a:t>Implement </a:t>
            </a:r>
            <a:r>
              <a:rPr lang="en-US"/>
              <a:t>merge sort bằng code C, </a:t>
            </a:r>
            <a:r>
              <a:rPr lang="en-US" smtClean="0"/>
              <a:t>Java:</a:t>
            </a:r>
          </a:p>
          <a:p>
            <a:pPr lvl="1"/>
            <a:r>
              <a:rPr lang="en-US" smtClean="0">
                <a:hlinkClick r:id="rId3"/>
              </a:rPr>
              <a:t>https://github.com/anhtuta/NetbeansProjects/blob/master/CTDLGT/src/examples/SortAlogrithms.java</a:t>
            </a:r>
            <a:endParaRPr lang="en-US" smtClean="0"/>
          </a:p>
          <a:p>
            <a:r>
              <a:rPr lang="en-US" smtClean="0"/>
              <a:t>Độ </a:t>
            </a:r>
            <a:r>
              <a:rPr lang="en-US"/>
              <a:t>phức tạp</a:t>
            </a:r>
          </a:p>
          <a:p>
            <a:pPr lvl="1"/>
            <a:r>
              <a:rPr lang="pt-BR"/>
              <a:t>Cả 3 trường hợp trung bình, tốt nhất, tồi nhất đều như nhau: Θ(nlog(n)), Ω(nlog(n)), O(nlog(n))</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121</a:t>
            </a:fld>
            <a:endParaRPr lang="en-US"/>
          </a:p>
        </p:txBody>
      </p:sp>
    </p:spTree>
    <p:extLst>
      <p:ext uri="{BB962C8B-B14F-4D97-AF65-F5344CB8AC3E}">
        <p14:creationId xmlns:p14="http://schemas.microsoft.com/office/powerpoint/2010/main" val="393983697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3.8. Heap </a:t>
            </a:r>
            <a:r>
              <a:rPr lang="en-US">
                <a:solidFill>
                  <a:srgbClr val="00B0F0"/>
                </a:solidFill>
              </a:rPr>
              <a:t>sort (sắp xếp </a:t>
            </a:r>
            <a:r>
              <a:rPr lang="en-US" smtClean="0">
                <a:solidFill>
                  <a:srgbClr val="00B0F0"/>
                </a:solidFill>
              </a:rPr>
              <a:t>vun đống)</a:t>
            </a:r>
            <a:endParaRPr lang="en-US"/>
          </a:p>
        </p:txBody>
      </p:sp>
      <p:sp>
        <p:nvSpPr>
          <p:cNvPr id="3" name="Content Placeholder 2"/>
          <p:cNvSpPr>
            <a:spLocks noGrp="1"/>
          </p:cNvSpPr>
          <p:nvPr>
            <p:ph idx="1"/>
          </p:nvPr>
        </p:nvSpPr>
        <p:spPr/>
        <p:txBody>
          <a:bodyPr>
            <a:normAutofit lnSpcReduction="10000"/>
          </a:bodyPr>
          <a:lstStyle/>
          <a:p>
            <a:r>
              <a:rPr lang="en-US"/>
              <a:t>Đặc điểm</a:t>
            </a:r>
          </a:p>
          <a:p>
            <a:pPr lvl="1"/>
            <a:r>
              <a:rPr lang="en-US" b="1" smtClean="0"/>
              <a:t>Unstable</a:t>
            </a:r>
            <a:endParaRPr lang="en-US" b="1"/>
          </a:p>
          <a:p>
            <a:pPr lvl="1" fontAlgn="base"/>
            <a:r>
              <a:rPr lang="en-US">
                <a:latin typeface="Calibri" panose="020F0502020204030204" pitchFamily="34" charset="0"/>
                <a:cs typeface="Calibri" panose="020F0502020204030204" pitchFamily="34" charset="0"/>
              </a:rPr>
              <a:t>Chi phí bộ nhớ: </a:t>
            </a:r>
            <a:r>
              <a:rPr lang="en-US" b="1" smtClean="0"/>
              <a:t>O(logn) </a:t>
            </a:r>
            <a:r>
              <a:rPr lang="en-US" smtClean="0"/>
              <a:t>(cho việc gọi đệ quy, việc gọi đệ quy có thể thay thế bằng vòng lặp, khi đó chỉ tốn </a:t>
            </a:r>
            <a:r>
              <a:rPr lang="en-US" b="1" smtClean="0"/>
              <a:t>O(1) </a:t>
            </a:r>
            <a:r>
              <a:rPr lang="en-US" smtClean="0"/>
              <a:t>bộ nhớ)</a:t>
            </a:r>
            <a:endParaRPr lang="en-US" b="1"/>
          </a:p>
          <a:p>
            <a:pPr lvl="1" fontAlgn="base"/>
            <a:r>
              <a:rPr lang="en-US" b="1"/>
              <a:t>None-Adaptive</a:t>
            </a:r>
          </a:p>
          <a:p>
            <a:pPr lvl="1" fontAlgn="base"/>
            <a:r>
              <a:rPr lang="en-US" b="1" smtClean="0"/>
              <a:t>In-place</a:t>
            </a:r>
            <a:endParaRPr lang="en-US" b="1"/>
          </a:p>
          <a:p>
            <a:r>
              <a:rPr lang="en-US"/>
              <a:t>Nên dùng khi nào</a:t>
            </a:r>
          </a:p>
          <a:p>
            <a:pPr lvl="1"/>
            <a:r>
              <a:rPr lang="en-US" smtClean="0"/>
              <a:t>Khi ko muốn tốn thêm bộ nhớ ngoài</a:t>
            </a:r>
          </a:p>
          <a:p>
            <a:pPr lvl="1"/>
            <a:r>
              <a:rPr lang="en-US" smtClean="0"/>
              <a:t>Muốn </a:t>
            </a:r>
            <a:r>
              <a:rPr lang="en-US" b="1" smtClean="0"/>
              <a:t>tránh trường hợp worst case </a:t>
            </a:r>
            <a:r>
              <a:rPr lang="en-US" smtClean="0"/>
              <a:t>của Quick sort (</a:t>
            </a:r>
            <a:r>
              <a:rPr lang="en-US" b="1" smtClean="0"/>
              <a:t>O(n</a:t>
            </a:r>
            <a:r>
              <a:rPr lang="en-US" b="1" baseline="30000" smtClean="0"/>
              <a:t>2</a:t>
            </a:r>
            <a:r>
              <a:rPr lang="en-US" b="1" smtClean="0"/>
              <a:t>)</a:t>
            </a:r>
            <a:r>
              <a:rPr lang="en-US"/>
              <a:t>)</a:t>
            </a:r>
          </a:p>
          <a:p>
            <a:pPr lvl="1"/>
            <a:r>
              <a:rPr lang="en-US" smtClean="0"/>
              <a:t>(Heap </a:t>
            </a:r>
            <a:r>
              <a:rPr lang="en-US"/>
              <a:t>sort ít được sử dụng thực tế hơn 2 thuật toán MS, </a:t>
            </a:r>
            <a:r>
              <a:rPr lang="en-US" smtClean="0"/>
              <a:t>QS do chậm hơn trong đa số các trường hợp (có lẽ bởi việc swap quá nhiều trong khi vun đống??? 😕)</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122</a:t>
            </a:fld>
            <a:endParaRPr lang="en-US"/>
          </a:p>
        </p:txBody>
      </p:sp>
    </p:spTree>
    <p:extLst>
      <p:ext uri="{BB962C8B-B14F-4D97-AF65-F5344CB8AC3E}">
        <p14:creationId xmlns:p14="http://schemas.microsoft.com/office/powerpoint/2010/main" val="75741092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3.9. So sánh các thuật toán sắp xếp nâng cao</a:t>
            </a:r>
            <a:endParaRPr lang="en-US"/>
          </a:p>
        </p:txBody>
      </p:sp>
      <p:sp>
        <p:nvSpPr>
          <p:cNvPr id="3" name="Content Placeholder 2"/>
          <p:cNvSpPr>
            <a:spLocks noGrp="1"/>
          </p:cNvSpPr>
          <p:nvPr>
            <p:ph idx="1"/>
          </p:nvPr>
        </p:nvSpPr>
        <p:spPr/>
        <p:txBody>
          <a:bodyPr/>
          <a:lstStyle/>
          <a:p>
            <a:r>
              <a:rPr lang="en-US"/>
              <a:t>Ref: </a:t>
            </a:r>
            <a:r>
              <a:rPr lang="en-US">
                <a:hlinkClick r:id="rId2"/>
              </a:rPr>
              <a:t>https://www.geeksforgeeks.org/analysis-of-different-sorting-techniques/</a:t>
            </a:r>
            <a:endParaRPr lang="en-US"/>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123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23845310"/>
              </p:ext>
            </p:extLst>
          </p:nvPr>
        </p:nvGraphicFramePr>
        <p:xfrm>
          <a:off x="838200" y="2986088"/>
          <a:ext cx="8519405" cy="3190875"/>
        </p:xfrm>
        <a:graphic>
          <a:graphicData uri="http://schemas.openxmlformats.org/drawingml/2006/table">
            <a:tbl>
              <a:tblPr/>
              <a:tblGrid>
                <a:gridCol w="1042115"/>
                <a:gridCol w="1017431"/>
                <a:gridCol w="1300767"/>
                <a:gridCol w="1081825"/>
                <a:gridCol w="1609859"/>
                <a:gridCol w="746974"/>
                <a:gridCol w="927279"/>
                <a:gridCol w="793155"/>
              </a:tblGrid>
              <a:tr h="469974">
                <a:tc rowSpan="2">
                  <a:txBody>
                    <a:bodyPr/>
                    <a:lstStyle/>
                    <a:p>
                      <a:pPr algn="l" fontAlgn="base"/>
                      <a:r>
                        <a:rPr lang="en-US" sz="1400" b="0" smtClean="0">
                          <a:effectLst/>
                        </a:rPr>
                        <a:t>Sorting</a:t>
                      </a:r>
                    </a:p>
                    <a:p>
                      <a:pPr algn="l" fontAlgn="base"/>
                      <a:r>
                        <a:rPr lang="en-US" sz="1400" b="0" smtClean="0">
                          <a:effectLst/>
                        </a:rPr>
                        <a:t>Algorithm</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gridSpan="3">
                  <a:txBody>
                    <a:bodyPr/>
                    <a:lstStyle/>
                    <a:p>
                      <a:endParaRPr lang="en-US"/>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smtClean="0">
                          <a:effectLst/>
                        </a:rPr>
                        <a:t>Space Complexity</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Stable</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Adaptive</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In-place</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69974">
                <a:tc vMerge="1">
                  <a:txBody>
                    <a:bodyPr/>
                    <a:lstStyle/>
                    <a:p>
                      <a:pPr algn="l" fontAlgn="base"/>
                      <a:endParaRPr lang="en-US" sz="20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Best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Average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Worst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Worst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750309">
                <a:tc>
                  <a:txBody>
                    <a:bodyPr/>
                    <a:lstStyle/>
                    <a:p>
                      <a:pPr algn="l" fontAlgn="base"/>
                      <a:r>
                        <a:rPr lang="en-US" sz="1400" b="1" smtClean="0">
                          <a:effectLst/>
                        </a:rPr>
                        <a:t>Merge</a:t>
                      </a:r>
                      <a:r>
                        <a:rPr lang="en-US" sz="1400" b="1" baseline="0" smtClean="0">
                          <a:effectLst/>
                        </a:rPr>
                        <a:t> </a:t>
                      </a:r>
                      <a:r>
                        <a:rPr lang="en-US" sz="1400" b="1" smtClean="0">
                          <a:effectLst/>
                        </a:rPr>
                        <a:t>Sort</a:t>
                      </a:r>
                      <a:endParaRPr lang="en-US" sz="14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solidFill>
                            <a:schemeClr val="tx1"/>
                          </a:solidFill>
                          <a:effectLst/>
                        </a:rPr>
                        <a:t>Ω(</a:t>
                      </a:r>
                      <a:r>
                        <a:rPr lang="en-US" sz="1600" b="1" smtClean="0">
                          <a:solidFill>
                            <a:schemeClr val="tx1"/>
                          </a:solidFill>
                          <a:effectLst/>
                        </a:rPr>
                        <a:t>nlogn)</a:t>
                      </a:r>
                      <a:endParaRPr lang="en-US" sz="1600" b="0">
                        <a:solidFill>
                          <a:schemeClr val="tx1"/>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Θ(</a:t>
                      </a:r>
                      <a:r>
                        <a:rPr lang="en-US" sz="1600" b="1" smtClean="0">
                          <a:solidFill>
                            <a:schemeClr val="tx1"/>
                          </a:solidFill>
                          <a:effectLst/>
                        </a:rPr>
                        <a:t>nlogn</a:t>
                      </a:r>
                      <a:r>
                        <a:rPr lang="en-US" sz="1600" b="1" smtClean="0">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effectLst/>
                        </a:rPr>
                        <a:t>O(</a:t>
                      </a:r>
                      <a:r>
                        <a:rPr lang="en-US" sz="1600" b="1" smtClean="0">
                          <a:solidFill>
                            <a:schemeClr val="tx1"/>
                          </a:solidFill>
                          <a:effectLst/>
                        </a:rPr>
                        <a:t>nlogn</a:t>
                      </a:r>
                      <a:r>
                        <a:rPr lang="en-US" sz="1600" b="1" smtClean="0">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solidFill>
                            <a:schemeClr val="tx1"/>
                          </a:solidFill>
                          <a:effectLst/>
                        </a:rPr>
                        <a:t>O(n)</a:t>
                      </a:r>
                      <a:endParaRPr lang="en-US" sz="1600" b="0">
                        <a:solidFill>
                          <a:schemeClr val="tx1"/>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50309">
                <a:tc>
                  <a:txBody>
                    <a:bodyPr/>
                    <a:lstStyle/>
                    <a:p>
                      <a:pPr algn="l" fontAlgn="base"/>
                      <a:r>
                        <a:rPr lang="en-US" sz="1400" b="1" smtClean="0">
                          <a:effectLst/>
                        </a:rPr>
                        <a:t>Quick Sort</a:t>
                      </a:r>
                      <a:endParaRPr lang="en-US" sz="14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Ω(</a:t>
                      </a:r>
                      <a:r>
                        <a:rPr lang="en-US" sz="1600" b="1" smtClean="0">
                          <a:solidFill>
                            <a:schemeClr val="tx1"/>
                          </a:solidFill>
                          <a:effectLst/>
                        </a:rPr>
                        <a:t>nlogn</a:t>
                      </a:r>
                      <a:r>
                        <a:rPr lang="en-US" sz="1600" b="1" smtClean="0">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Θ(</a:t>
                      </a:r>
                      <a:r>
                        <a:rPr lang="en-US" sz="1600" b="1" smtClean="0">
                          <a:solidFill>
                            <a:schemeClr val="tx1"/>
                          </a:solidFill>
                          <a:effectLst/>
                        </a:rPr>
                        <a:t>nlogn</a:t>
                      </a:r>
                      <a:r>
                        <a:rPr lang="en-US" sz="1600" b="1" smtClean="0">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solidFill>
                            <a:srgbClr val="FF0000"/>
                          </a:solidFill>
                          <a:effectLst/>
                        </a:rPr>
                        <a:t>O(n</a:t>
                      </a:r>
                      <a:r>
                        <a:rPr lang="en-US" sz="1600" b="1" baseline="30000" smtClean="0">
                          <a:solidFill>
                            <a:srgbClr val="FF0000"/>
                          </a:solidFill>
                          <a:effectLst/>
                        </a:rPr>
                        <a:t>2</a:t>
                      </a:r>
                      <a:r>
                        <a:rPr lang="en-US" sz="1600" b="1">
                          <a:solidFill>
                            <a:srgbClr val="FF0000"/>
                          </a:solidFill>
                          <a:effectLst/>
                        </a:rPr>
                        <a:t>)</a:t>
                      </a:r>
                      <a:endParaRPr lang="en-US" sz="1600" b="0">
                        <a:solidFill>
                          <a:srgbClr val="FF000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solidFill>
                            <a:srgbClr val="00B050"/>
                          </a:solidFill>
                          <a:effectLst/>
                        </a:rPr>
                        <a:t>O(logn)</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50309">
                <a:tc>
                  <a:txBody>
                    <a:bodyPr/>
                    <a:lstStyle/>
                    <a:p>
                      <a:pPr algn="l" fontAlgn="base"/>
                      <a:r>
                        <a:rPr lang="en-US" sz="1400" b="1" smtClean="0">
                          <a:effectLst/>
                        </a:rPr>
                        <a:t>Heap Sort</a:t>
                      </a:r>
                      <a:endParaRPr lang="en-US" sz="14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solidFill>
                            <a:schemeClr val="tx1"/>
                          </a:solidFill>
                          <a:effectLst/>
                        </a:rPr>
                        <a:t>Ω(</a:t>
                      </a:r>
                      <a:r>
                        <a:rPr lang="en-US" sz="1600" b="1" smtClean="0">
                          <a:solidFill>
                            <a:schemeClr val="tx1"/>
                          </a:solidFill>
                          <a:effectLst/>
                        </a:rPr>
                        <a:t>nlogn)</a:t>
                      </a:r>
                      <a:endParaRPr lang="en-US" sz="1600" b="0">
                        <a:solidFill>
                          <a:schemeClr val="tx1"/>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Θ(</a:t>
                      </a:r>
                      <a:r>
                        <a:rPr lang="en-US" sz="1600" b="1" smtClean="0">
                          <a:solidFill>
                            <a:schemeClr val="tx1"/>
                          </a:solidFill>
                          <a:effectLst/>
                        </a:rPr>
                        <a:t>nlogn</a:t>
                      </a:r>
                      <a:r>
                        <a:rPr lang="en-US" sz="1600" b="1" smtClean="0">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effectLst/>
                        </a:rPr>
                        <a:t>O(</a:t>
                      </a:r>
                      <a:r>
                        <a:rPr lang="en-US" sz="1600" b="1" smtClean="0">
                          <a:solidFill>
                            <a:schemeClr val="tx1"/>
                          </a:solidFill>
                          <a:effectLst/>
                        </a:rPr>
                        <a:t>nlogn</a:t>
                      </a:r>
                      <a:r>
                        <a:rPr lang="en-US" sz="1600" b="1" smtClean="0">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solidFill>
                            <a:srgbClr val="00B050"/>
                          </a:solidFill>
                          <a:effectLst/>
                        </a:rPr>
                        <a:t>O(1)</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8625006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3.10. Tổng kết lại các thuật toán sắp xếp</a:t>
            </a:r>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73961734"/>
              </p:ext>
            </p:extLst>
          </p:nvPr>
        </p:nvGraphicFramePr>
        <p:xfrm>
          <a:off x="838200" y="2421227"/>
          <a:ext cx="10515601" cy="3438660"/>
        </p:xfrm>
        <a:graphic>
          <a:graphicData uri="http://schemas.openxmlformats.org/drawingml/2006/table">
            <a:tbl>
              <a:tblPr/>
              <a:tblGrid>
                <a:gridCol w="1399253"/>
                <a:gridCol w="1413388"/>
                <a:gridCol w="1413388"/>
                <a:gridCol w="1696064"/>
                <a:gridCol w="1696064"/>
                <a:gridCol w="904568"/>
                <a:gridCol w="989372"/>
                <a:gridCol w="1003504"/>
              </a:tblGrid>
              <a:tr h="375651">
                <a:tc rowSpan="2">
                  <a:txBody>
                    <a:bodyPr/>
                    <a:lstStyle/>
                    <a:p>
                      <a:pPr algn="ctr" rtl="0" fontAlgn="ctr"/>
                      <a:r>
                        <a:rPr lang="en-US" sz="1400" b="0" i="0" u="none" strike="noStrike">
                          <a:solidFill>
                            <a:srgbClr val="000000"/>
                          </a:solidFill>
                          <a:effectLst/>
                          <a:latin typeface="Calibri" panose="020F0502020204030204" pitchFamily="34" charset="0"/>
                        </a:rPr>
                        <a:t>Sorting Algorithm</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gridSpan="3">
                  <a:txBody>
                    <a:bodyPr/>
                    <a:lstStyle/>
                    <a:p>
                      <a:pPr algn="l" rtl="0" fontAlgn="ctr"/>
                      <a:r>
                        <a:rPr lang="en-US" sz="1400" b="0" i="0" u="none" strike="noStrike">
                          <a:solidFill>
                            <a:srgbClr val="000000"/>
                          </a:solidFill>
                          <a:effectLst/>
                          <a:latin typeface="Calibri" panose="020F0502020204030204" pitchFamily="34" charset="0"/>
                        </a:rPr>
                        <a:t>Time Complexity</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hMerge="1">
                  <a:txBody>
                    <a:bodyPr/>
                    <a:lstStyle/>
                    <a:p>
                      <a:endParaRPr lang="en-US"/>
                    </a:p>
                  </a:txBody>
                  <a:tcPr/>
                </a:tc>
                <a:tc hMerge="1">
                  <a:txBody>
                    <a:bodyPr/>
                    <a:lstStyle/>
                    <a:p>
                      <a:endParaRPr lang="en-US"/>
                    </a:p>
                  </a:txBody>
                  <a:tcPr/>
                </a:tc>
                <a:tc>
                  <a:txBody>
                    <a:bodyPr/>
                    <a:lstStyle/>
                    <a:p>
                      <a:pPr algn="l" rtl="0" fontAlgn="ctr"/>
                      <a:r>
                        <a:rPr lang="en-US" sz="1400" b="0" i="0" u="none" strike="noStrike">
                          <a:solidFill>
                            <a:srgbClr val="000000"/>
                          </a:solidFill>
                          <a:effectLst/>
                          <a:latin typeface="Calibri" panose="020F0502020204030204" pitchFamily="34" charset="0"/>
                        </a:rPr>
                        <a:t>Space Complexity</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rowSpan="2">
                  <a:txBody>
                    <a:bodyPr/>
                    <a:lstStyle/>
                    <a:p>
                      <a:pPr algn="l" rtl="0" fontAlgn="ctr"/>
                      <a:r>
                        <a:rPr lang="en-US" sz="1400" b="0" i="0" u="none" strike="noStrike">
                          <a:solidFill>
                            <a:srgbClr val="000000"/>
                          </a:solidFill>
                          <a:effectLst/>
                          <a:latin typeface="Calibri" panose="020F0502020204030204" pitchFamily="34" charset="0"/>
                        </a:rPr>
                        <a:t>Stable</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rowSpan="2">
                  <a:txBody>
                    <a:bodyPr/>
                    <a:lstStyle/>
                    <a:p>
                      <a:pPr algn="l" rtl="0" fontAlgn="ctr"/>
                      <a:r>
                        <a:rPr lang="en-US" sz="1400" b="0" i="0" u="none" strike="noStrike">
                          <a:solidFill>
                            <a:srgbClr val="000000"/>
                          </a:solidFill>
                          <a:effectLst/>
                          <a:latin typeface="Calibri" panose="020F0502020204030204" pitchFamily="34" charset="0"/>
                        </a:rPr>
                        <a:t>Adaptive</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rowSpan="2">
                  <a:txBody>
                    <a:bodyPr/>
                    <a:lstStyle/>
                    <a:p>
                      <a:pPr algn="l" rtl="0" fontAlgn="ctr"/>
                      <a:r>
                        <a:rPr lang="en-US" sz="1400" b="0" i="0" u="none" strike="noStrike">
                          <a:solidFill>
                            <a:srgbClr val="000000"/>
                          </a:solidFill>
                          <a:effectLst/>
                          <a:latin typeface="Calibri" panose="020F0502020204030204" pitchFamily="34" charset="0"/>
                        </a:rPr>
                        <a:t>In-place</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r>
              <a:tr h="375651">
                <a:tc vMerge="1">
                  <a:txBody>
                    <a:bodyPr/>
                    <a:lstStyle/>
                    <a:p>
                      <a:endParaRPr lang="en-US"/>
                    </a:p>
                  </a:txBody>
                  <a:tcPr/>
                </a:tc>
                <a:tc>
                  <a:txBody>
                    <a:bodyPr/>
                    <a:lstStyle/>
                    <a:p>
                      <a:pPr algn="l" rtl="0" fontAlgn="ctr"/>
                      <a:r>
                        <a:rPr lang="en-US" sz="1400" b="0" i="0" u="none" strike="noStrike">
                          <a:solidFill>
                            <a:srgbClr val="000000"/>
                          </a:solidFill>
                          <a:effectLst/>
                          <a:latin typeface="Calibri" panose="020F0502020204030204" pitchFamily="34" charset="0"/>
                        </a:rPr>
                        <a:t>Best Case</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a:txBody>
                    <a:bodyPr/>
                    <a:lstStyle/>
                    <a:p>
                      <a:pPr algn="l" rtl="0" fontAlgn="ctr"/>
                      <a:r>
                        <a:rPr lang="en-US" sz="1400" b="0" i="0" u="none" strike="noStrike">
                          <a:solidFill>
                            <a:srgbClr val="000000"/>
                          </a:solidFill>
                          <a:effectLst/>
                          <a:latin typeface="Calibri" panose="020F0502020204030204" pitchFamily="34" charset="0"/>
                        </a:rPr>
                        <a:t>Average Case</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a:txBody>
                    <a:bodyPr/>
                    <a:lstStyle/>
                    <a:p>
                      <a:pPr algn="l" rtl="0" fontAlgn="ctr"/>
                      <a:r>
                        <a:rPr lang="en-US" sz="1400" b="0" i="0" u="none" strike="noStrike">
                          <a:solidFill>
                            <a:srgbClr val="000000"/>
                          </a:solidFill>
                          <a:effectLst/>
                          <a:latin typeface="Calibri" panose="020F0502020204030204" pitchFamily="34" charset="0"/>
                        </a:rPr>
                        <a:t>Worst Case</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a:txBody>
                    <a:bodyPr/>
                    <a:lstStyle/>
                    <a:p>
                      <a:pPr algn="l" rtl="0" fontAlgn="ctr"/>
                      <a:r>
                        <a:rPr lang="en-US" sz="1400" b="0" i="0" u="none" strike="noStrike">
                          <a:solidFill>
                            <a:srgbClr val="000000"/>
                          </a:solidFill>
                          <a:effectLst/>
                          <a:latin typeface="Calibri" panose="020F0502020204030204" pitchFamily="34" charset="0"/>
                        </a:rPr>
                        <a:t>Worst Case</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462341">
                <a:tc>
                  <a:txBody>
                    <a:bodyPr/>
                    <a:lstStyle/>
                    <a:p>
                      <a:pPr algn="l" rtl="0" fontAlgn="ctr"/>
                      <a:r>
                        <a:rPr lang="en-US" sz="1400" b="1" i="0" u="none" strike="noStrike">
                          <a:solidFill>
                            <a:srgbClr val="000000"/>
                          </a:solidFill>
                          <a:effectLst/>
                          <a:latin typeface="Calibri" panose="020F0502020204030204" pitchFamily="34" charset="0"/>
                        </a:rPr>
                        <a:t>Bubble Sort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B050"/>
                          </a:solidFill>
                          <a:effectLst/>
                          <a:latin typeface="Calibri" panose="020F0502020204030204" pitchFamily="34" charset="0"/>
                        </a:rPr>
                        <a:t>Ω(</a:t>
                      </a:r>
                      <a:r>
                        <a:rPr lang="en-US" sz="1600" b="1" i="0" u="none" strike="noStrike">
                          <a:solidFill>
                            <a:srgbClr val="00B050"/>
                          </a:solidFill>
                          <a:effectLst/>
                          <a:latin typeface="Calibri" panose="020F0502020204030204" pitchFamily="34" charset="0"/>
                        </a:rPr>
                        <a:t>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Θ(</a:t>
                      </a:r>
                      <a:r>
                        <a:rPr lang="en-US" sz="1600" b="1" i="0" u="none" strike="noStrike">
                          <a:solidFill>
                            <a:srgbClr val="000000"/>
                          </a:solidFill>
                          <a:effectLst/>
                          <a:latin typeface="Calibri" panose="020F0502020204030204" pitchFamily="34" charset="0"/>
                        </a:rPr>
                        <a:t>n</a:t>
                      </a:r>
                      <a:r>
                        <a:rPr lang="en-US" sz="1600" b="1" i="0" u="none" strike="noStrike" baseline="30000">
                          <a:solidFill>
                            <a:srgbClr val="000000"/>
                          </a:solidFill>
                          <a:effectLst/>
                          <a:latin typeface="Calibri" panose="020F0502020204030204" pitchFamily="34" charset="0"/>
                        </a:rPr>
                        <a:t>2</a:t>
                      </a:r>
                      <a:r>
                        <a:rPr lang="en-US" sz="1600" b="1" i="0" u="none" strike="noStrike">
                          <a:solidFill>
                            <a:srgbClr val="00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0000"/>
                          </a:solidFill>
                          <a:effectLst/>
                          <a:latin typeface="Calibri" panose="020F0502020204030204" pitchFamily="34" charset="0"/>
                        </a:rPr>
                        <a:t>O(n</a:t>
                      </a:r>
                      <a:r>
                        <a:rPr lang="en-US" sz="1600" b="1" i="0" u="none" strike="noStrike" baseline="30000">
                          <a:solidFill>
                            <a:srgbClr val="000000"/>
                          </a:solidFill>
                          <a:effectLst/>
                          <a:latin typeface="Calibri" panose="020F0502020204030204" pitchFamily="34" charset="0"/>
                        </a:rPr>
                        <a:t>2</a:t>
                      </a:r>
                      <a:r>
                        <a:rPr lang="en-US" sz="1600" b="1" i="0" u="none" strike="noStrike">
                          <a:solidFill>
                            <a:srgbClr val="00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B050"/>
                          </a:solidFill>
                          <a:effectLst/>
                          <a:latin typeface="Calibri" panose="020F0502020204030204" pitchFamily="34" charset="0"/>
                        </a:rPr>
                        <a:t>O(1)</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2341">
                <a:tc>
                  <a:txBody>
                    <a:bodyPr/>
                    <a:lstStyle/>
                    <a:p>
                      <a:pPr algn="l" rtl="0" fontAlgn="ctr"/>
                      <a:r>
                        <a:rPr lang="en-US" sz="1400" b="1" i="0" u="none" strike="noStrike">
                          <a:solidFill>
                            <a:srgbClr val="000000"/>
                          </a:solidFill>
                          <a:effectLst/>
                          <a:latin typeface="Calibri" panose="020F0502020204030204" pitchFamily="34" charset="0"/>
                        </a:rPr>
                        <a:t>Selection Sort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Ω(</a:t>
                      </a:r>
                      <a:r>
                        <a:rPr lang="en-US" sz="1600" b="1" i="0" u="none" strike="noStrike">
                          <a:solidFill>
                            <a:srgbClr val="000000"/>
                          </a:solidFill>
                          <a:effectLst/>
                          <a:latin typeface="Calibri" panose="020F0502020204030204" pitchFamily="34" charset="0"/>
                        </a:rPr>
                        <a:t>n</a:t>
                      </a:r>
                      <a:r>
                        <a:rPr lang="en-US" sz="1600" b="1" i="0" u="none" strike="noStrike" baseline="30000">
                          <a:solidFill>
                            <a:srgbClr val="000000"/>
                          </a:solidFill>
                          <a:effectLst/>
                          <a:latin typeface="Calibri" panose="020F0502020204030204" pitchFamily="34" charset="0"/>
                        </a:rPr>
                        <a:t>2</a:t>
                      </a:r>
                      <a:r>
                        <a:rPr lang="en-US" sz="1600" b="1" i="0" u="none" strike="noStrike">
                          <a:solidFill>
                            <a:srgbClr val="00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Θ(</a:t>
                      </a:r>
                      <a:r>
                        <a:rPr lang="en-US" sz="1600" b="1" i="0" u="none" strike="noStrike">
                          <a:solidFill>
                            <a:srgbClr val="000000"/>
                          </a:solidFill>
                          <a:effectLst/>
                          <a:latin typeface="Calibri" panose="020F0502020204030204" pitchFamily="34" charset="0"/>
                        </a:rPr>
                        <a:t>n</a:t>
                      </a:r>
                      <a:r>
                        <a:rPr lang="en-US" sz="1600" b="1" i="0" u="none" strike="noStrike" baseline="30000">
                          <a:solidFill>
                            <a:srgbClr val="000000"/>
                          </a:solidFill>
                          <a:effectLst/>
                          <a:latin typeface="Calibri" panose="020F0502020204030204" pitchFamily="34" charset="0"/>
                        </a:rPr>
                        <a:t>2</a:t>
                      </a:r>
                      <a:r>
                        <a:rPr lang="en-US" sz="1600" b="1" i="0" u="none" strike="noStrike">
                          <a:solidFill>
                            <a:srgbClr val="00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0000"/>
                          </a:solidFill>
                          <a:effectLst/>
                          <a:latin typeface="Calibri" panose="020F0502020204030204" pitchFamily="34" charset="0"/>
                        </a:rPr>
                        <a:t>O(n</a:t>
                      </a:r>
                      <a:r>
                        <a:rPr lang="en-US" sz="1600" b="1" i="0" u="none" strike="noStrike" baseline="30000">
                          <a:solidFill>
                            <a:srgbClr val="000000"/>
                          </a:solidFill>
                          <a:effectLst/>
                          <a:latin typeface="Calibri" panose="020F0502020204030204" pitchFamily="34" charset="0"/>
                        </a:rPr>
                        <a:t>2</a:t>
                      </a:r>
                      <a:r>
                        <a:rPr lang="en-US" sz="1600" b="1" i="0" u="none" strike="noStrike">
                          <a:solidFill>
                            <a:srgbClr val="00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B050"/>
                          </a:solidFill>
                          <a:effectLst/>
                          <a:latin typeface="Calibri" panose="020F0502020204030204" pitchFamily="34" charset="0"/>
                        </a:rPr>
                        <a:t>O(1)</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2341">
                <a:tc>
                  <a:txBody>
                    <a:bodyPr/>
                    <a:lstStyle/>
                    <a:p>
                      <a:pPr algn="l" rtl="0" fontAlgn="ctr"/>
                      <a:r>
                        <a:rPr lang="en-US" sz="1400" b="1" i="0" u="none" strike="noStrike">
                          <a:solidFill>
                            <a:srgbClr val="000000"/>
                          </a:solidFill>
                          <a:effectLst/>
                          <a:latin typeface="Calibri" panose="020F0502020204030204" pitchFamily="34" charset="0"/>
                        </a:rPr>
                        <a:t>Insertion Sort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B050"/>
                          </a:solidFill>
                          <a:effectLst/>
                          <a:latin typeface="Calibri" panose="020F0502020204030204" pitchFamily="34" charset="0"/>
                        </a:rPr>
                        <a:t>Ω(</a:t>
                      </a:r>
                      <a:r>
                        <a:rPr lang="en-US" sz="1600" b="1" i="0" u="none" strike="noStrike">
                          <a:solidFill>
                            <a:srgbClr val="00B050"/>
                          </a:solidFill>
                          <a:effectLst/>
                          <a:latin typeface="Calibri" panose="020F0502020204030204" pitchFamily="34" charset="0"/>
                        </a:rPr>
                        <a:t>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Θ(</a:t>
                      </a:r>
                      <a:r>
                        <a:rPr lang="en-US" sz="1600" b="1" i="0" u="none" strike="noStrike">
                          <a:solidFill>
                            <a:srgbClr val="000000"/>
                          </a:solidFill>
                          <a:effectLst/>
                          <a:latin typeface="Calibri" panose="020F0502020204030204" pitchFamily="34" charset="0"/>
                        </a:rPr>
                        <a:t>n</a:t>
                      </a:r>
                      <a:r>
                        <a:rPr lang="en-US" sz="1600" b="1" i="0" u="none" strike="noStrike" baseline="30000">
                          <a:solidFill>
                            <a:srgbClr val="000000"/>
                          </a:solidFill>
                          <a:effectLst/>
                          <a:latin typeface="Calibri" panose="020F0502020204030204" pitchFamily="34" charset="0"/>
                        </a:rPr>
                        <a:t>2</a:t>
                      </a:r>
                      <a:r>
                        <a:rPr lang="en-US" sz="1600" b="1" i="0" u="none" strike="noStrike">
                          <a:solidFill>
                            <a:srgbClr val="00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0000"/>
                          </a:solidFill>
                          <a:effectLst/>
                          <a:latin typeface="Calibri" panose="020F0502020204030204" pitchFamily="34" charset="0"/>
                        </a:rPr>
                        <a:t>O(n</a:t>
                      </a:r>
                      <a:r>
                        <a:rPr lang="en-US" sz="1600" b="1" i="0" u="none" strike="noStrike" baseline="30000">
                          <a:solidFill>
                            <a:srgbClr val="000000"/>
                          </a:solidFill>
                          <a:effectLst/>
                          <a:latin typeface="Calibri" panose="020F0502020204030204" pitchFamily="34" charset="0"/>
                        </a:rPr>
                        <a:t>2</a:t>
                      </a:r>
                      <a:r>
                        <a:rPr lang="en-US" sz="1600" b="1" i="0" u="none" strike="noStrike">
                          <a:solidFill>
                            <a:srgbClr val="00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B050"/>
                          </a:solidFill>
                          <a:effectLst/>
                          <a:latin typeface="Calibri" panose="020F0502020204030204" pitchFamily="34" charset="0"/>
                        </a:rPr>
                        <a:t>O(1)</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8997">
                <a:tc>
                  <a:txBody>
                    <a:bodyPr/>
                    <a:lstStyle/>
                    <a:p>
                      <a:pPr algn="l" rtl="0" fontAlgn="ctr"/>
                      <a:r>
                        <a:rPr lang="en-US" sz="1400" b="1" i="0" u="none" strike="noStrike">
                          <a:solidFill>
                            <a:srgbClr val="000000"/>
                          </a:solidFill>
                          <a:effectLst/>
                          <a:latin typeface="Calibri" panose="020F0502020204030204" pitchFamily="34" charset="0"/>
                        </a:rPr>
                        <a:t>Merge Sort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Ω(</a:t>
                      </a:r>
                      <a:r>
                        <a:rPr lang="en-US" sz="1600" b="1" i="0" u="none" strike="noStrike">
                          <a:solidFill>
                            <a:srgbClr val="000000"/>
                          </a:solidFill>
                          <a:effectLst/>
                          <a:latin typeface="Calibri" panose="020F0502020204030204" pitchFamily="34" charset="0"/>
                        </a:rPr>
                        <a:t>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Θ(</a:t>
                      </a:r>
                      <a:r>
                        <a:rPr lang="en-US" sz="1600" b="1" i="0" u="none" strike="noStrike">
                          <a:solidFill>
                            <a:srgbClr val="000000"/>
                          </a:solidFill>
                          <a:effectLst/>
                          <a:latin typeface="Calibri" panose="020F0502020204030204" pitchFamily="34" charset="0"/>
                        </a:rPr>
                        <a:t>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0000"/>
                          </a:solidFill>
                          <a:effectLst/>
                          <a:latin typeface="Calibri" panose="020F0502020204030204" pitchFamily="34" charset="0"/>
                        </a:rPr>
                        <a:t>O(nlogn)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0000"/>
                          </a:solidFill>
                          <a:effectLst/>
                          <a:latin typeface="Calibri" panose="020F0502020204030204" pitchFamily="34" charset="0"/>
                        </a:rPr>
                        <a:t>O(n)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2341">
                <a:tc>
                  <a:txBody>
                    <a:bodyPr/>
                    <a:lstStyle/>
                    <a:p>
                      <a:pPr algn="l" rtl="0" fontAlgn="ctr"/>
                      <a:r>
                        <a:rPr lang="en-US" sz="1400" b="1" i="0" u="none" strike="noStrike">
                          <a:solidFill>
                            <a:srgbClr val="000000"/>
                          </a:solidFill>
                          <a:effectLst/>
                          <a:latin typeface="Calibri" panose="020F0502020204030204" pitchFamily="34" charset="0"/>
                        </a:rPr>
                        <a:t>Quick Sort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Ω(</a:t>
                      </a:r>
                      <a:r>
                        <a:rPr lang="en-US" sz="1600" b="1" i="0" u="none" strike="noStrike">
                          <a:solidFill>
                            <a:srgbClr val="000000"/>
                          </a:solidFill>
                          <a:effectLst/>
                          <a:latin typeface="Calibri" panose="020F0502020204030204" pitchFamily="34" charset="0"/>
                        </a:rPr>
                        <a:t>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Θ(</a:t>
                      </a:r>
                      <a:r>
                        <a:rPr lang="en-US" sz="1600" b="1" i="0" u="none" strike="noStrike">
                          <a:solidFill>
                            <a:srgbClr val="000000"/>
                          </a:solidFill>
                          <a:effectLst/>
                          <a:latin typeface="Calibri" panose="020F0502020204030204" pitchFamily="34" charset="0"/>
                        </a:rPr>
                        <a:t>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FF0000"/>
                          </a:solidFill>
                          <a:effectLst/>
                          <a:latin typeface="Calibri" panose="020F0502020204030204" pitchFamily="34" charset="0"/>
                        </a:rPr>
                        <a:t>O(n</a:t>
                      </a:r>
                      <a:r>
                        <a:rPr lang="en-US" sz="1600" b="1" i="0" u="none" strike="noStrike" baseline="30000">
                          <a:solidFill>
                            <a:srgbClr val="FF0000"/>
                          </a:solidFill>
                          <a:effectLst/>
                          <a:latin typeface="Calibri" panose="020F0502020204030204" pitchFamily="34" charset="0"/>
                        </a:rPr>
                        <a:t>2</a:t>
                      </a:r>
                      <a:r>
                        <a:rPr lang="en-US" sz="1600" b="1" i="0" u="none" strike="noStrike">
                          <a:solidFill>
                            <a:srgbClr val="FF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B050"/>
                          </a:solidFill>
                          <a:effectLst/>
                          <a:latin typeface="Calibri" panose="020F0502020204030204" pitchFamily="34" charset="0"/>
                        </a:rPr>
                        <a:t>O(logn)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8997">
                <a:tc>
                  <a:txBody>
                    <a:bodyPr/>
                    <a:lstStyle/>
                    <a:p>
                      <a:pPr algn="l" rtl="0" fontAlgn="ctr"/>
                      <a:r>
                        <a:rPr lang="en-US" sz="1400" b="1" i="0" u="none" strike="noStrike">
                          <a:solidFill>
                            <a:srgbClr val="000000"/>
                          </a:solidFill>
                          <a:effectLst/>
                          <a:latin typeface="Calibri" panose="020F0502020204030204" pitchFamily="34" charset="0"/>
                        </a:rPr>
                        <a:t>Heap Sort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Ω(</a:t>
                      </a:r>
                      <a:r>
                        <a:rPr lang="en-US" sz="1600" b="1" i="0" u="none" strike="noStrike">
                          <a:solidFill>
                            <a:srgbClr val="000000"/>
                          </a:solidFill>
                          <a:effectLst/>
                          <a:latin typeface="Calibri" panose="020F0502020204030204" pitchFamily="34" charset="0"/>
                        </a:rPr>
                        <a:t>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Θ(</a:t>
                      </a:r>
                      <a:r>
                        <a:rPr lang="en-US" sz="1600" b="1" i="0" u="none" strike="noStrike">
                          <a:solidFill>
                            <a:srgbClr val="000000"/>
                          </a:solidFill>
                          <a:effectLst/>
                          <a:latin typeface="Calibri" panose="020F0502020204030204" pitchFamily="34" charset="0"/>
                        </a:rPr>
                        <a:t>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0000"/>
                          </a:solidFill>
                          <a:effectLst/>
                          <a:latin typeface="Calibri" panose="020F0502020204030204" pitchFamily="34" charset="0"/>
                        </a:rPr>
                        <a:t>O(nlogn)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B050"/>
                          </a:solidFill>
                          <a:effectLst/>
                          <a:latin typeface="Calibri" panose="020F0502020204030204" pitchFamily="34" charset="0"/>
                        </a:rPr>
                        <a:t>O(1)</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2"/>
          </p:nvPr>
        </p:nvSpPr>
        <p:spPr/>
        <p:txBody>
          <a:bodyPr/>
          <a:lstStyle/>
          <a:p>
            <a:fld id="{459BA5CF-2658-48D4-A15B-D06BF698E6EA}" type="slidenum">
              <a:rPr lang="en-US" smtClean="0"/>
              <a:t>124</a:t>
            </a:fld>
            <a:endParaRPr lang="en-US"/>
          </a:p>
        </p:txBody>
      </p:sp>
    </p:spTree>
    <p:extLst>
      <p:ext uri="{BB962C8B-B14F-4D97-AF65-F5344CB8AC3E}">
        <p14:creationId xmlns:p14="http://schemas.microsoft.com/office/powerpoint/2010/main" val="116240900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3.10. Sorting trong thực tế</a:t>
            </a:r>
            <a:endParaRPr lang="en-US"/>
          </a:p>
        </p:txBody>
      </p:sp>
      <p:sp>
        <p:nvSpPr>
          <p:cNvPr id="3" name="Content Placeholder 2"/>
          <p:cNvSpPr>
            <a:spLocks noGrp="1"/>
          </p:cNvSpPr>
          <p:nvPr>
            <p:ph idx="1"/>
          </p:nvPr>
        </p:nvSpPr>
        <p:spPr/>
        <p:txBody>
          <a:bodyPr/>
          <a:lstStyle/>
          <a:p>
            <a:r>
              <a:rPr lang="en-US" smtClean="0"/>
              <a:t>Còn rất nhiều loại thuật toán sắp xếp khác nữa, chẳng hạn như: counting sort, shell sort, timsort, radix sort, introsort…</a:t>
            </a:r>
          </a:p>
          <a:p>
            <a:r>
              <a:rPr lang="en-US" b="1" smtClean="0"/>
              <a:t>Không</a:t>
            </a:r>
            <a:r>
              <a:rPr lang="en-US" smtClean="0"/>
              <a:t> có thuật toán nào </a:t>
            </a:r>
            <a:r>
              <a:rPr lang="en-US" b="1" smtClean="0"/>
              <a:t>nhanh nhất </a:t>
            </a:r>
            <a:r>
              <a:rPr lang="en-US" smtClean="0"/>
              <a:t>cả, chính vì thế nên mới có nhiều thuật toán sắp xếp ra đời</a:t>
            </a:r>
            <a:r>
              <a:rPr lang="en-US" b="1" smtClean="0"/>
              <a:t>: </a:t>
            </a:r>
            <a:r>
              <a:rPr lang="en-US" smtClean="0"/>
              <a:t>mỗi </a:t>
            </a:r>
            <a:r>
              <a:rPr lang="en-US"/>
              <a:t>thuật toán sort sẽ có </a:t>
            </a:r>
            <a:r>
              <a:rPr lang="en-US" b="1"/>
              <a:t>ưu thế </a:t>
            </a:r>
            <a:r>
              <a:rPr lang="en-US"/>
              <a:t>riêng trên một loại kiểu </a:t>
            </a:r>
            <a:r>
              <a:rPr lang="en-US" b="1"/>
              <a:t>dữ liệu </a:t>
            </a:r>
            <a:r>
              <a:rPr lang="en-US"/>
              <a:t>nhất </a:t>
            </a:r>
            <a:r>
              <a:rPr lang="en-US" smtClean="0"/>
              <a:t>định</a:t>
            </a:r>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125</a:t>
            </a:fld>
            <a:endParaRPr lang="en-US"/>
          </a:p>
        </p:txBody>
      </p:sp>
    </p:spTree>
    <p:extLst>
      <p:ext uri="{BB962C8B-B14F-4D97-AF65-F5344CB8AC3E}">
        <p14:creationId xmlns:p14="http://schemas.microsoft.com/office/powerpoint/2010/main" val="29075777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3.10. Sorting trong thực tế</a:t>
            </a:r>
            <a:endParaRPr lang="en-US"/>
          </a:p>
        </p:txBody>
      </p:sp>
      <p:sp>
        <p:nvSpPr>
          <p:cNvPr id="3" name="Content Placeholder 2"/>
          <p:cNvSpPr>
            <a:spLocks noGrp="1"/>
          </p:cNvSpPr>
          <p:nvPr>
            <p:ph idx="1"/>
          </p:nvPr>
        </p:nvSpPr>
        <p:spPr>
          <a:xfrm>
            <a:off x="838200" y="1825625"/>
            <a:ext cx="10515600" cy="4530725"/>
          </a:xfrm>
        </p:spPr>
        <p:txBody>
          <a:bodyPr>
            <a:noAutofit/>
          </a:bodyPr>
          <a:lstStyle/>
          <a:p>
            <a:r>
              <a:rPr lang="en-US" sz="2200" smtClean="0"/>
              <a:t>Selection sort, </a:t>
            </a:r>
            <a:r>
              <a:rPr lang="en-US" sz="2200" smtClean="0">
                <a:solidFill>
                  <a:srgbClr val="000000"/>
                </a:solidFill>
                <a:latin typeface="Calibri" panose="020F0502020204030204" pitchFamily="34" charset="0"/>
              </a:rPr>
              <a:t>Insertion </a:t>
            </a:r>
            <a:r>
              <a:rPr lang="en-US" sz="2200">
                <a:solidFill>
                  <a:srgbClr val="000000"/>
                </a:solidFill>
                <a:latin typeface="Calibri" panose="020F0502020204030204" pitchFamily="34" charset="0"/>
              </a:rPr>
              <a:t>sort và </a:t>
            </a:r>
            <a:r>
              <a:rPr lang="en-US" sz="2200" smtClean="0">
                <a:solidFill>
                  <a:srgbClr val="000000"/>
                </a:solidFill>
                <a:latin typeface="Calibri" panose="020F0502020204030204" pitchFamily="34" charset="0"/>
              </a:rPr>
              <a:t>Bubble sort thường dùng với input size </a:t>
            </a:r>
            <a:r>
              <a:rPr lang="en-US" sz="2200" b="1" smtClean="0">
                <a:solidFill>
                  <a:srgbClr val="000000"/>
                </a:solidFill>
                <a:latin typeface="Calibri" panose="020F0502020204030204" pitchFamily="34" charset="0"/>
              </a:rPr>
              <a:t>bé</a:t>
            </a:r>
            <a:r>
              <a:rPr lang="en-US" sz="2200" smtClean="0">
                <a:solidFill>
                  <a:srgbClr val="000000"/>
                </a:solidFill>
                <a:latin typeface="Calibri" panose="020F0502020204030204" pitchFamily="34" charset="0"/>
              </a:rPr>
              <a:t> (n &lt; 20) do việc implement khá đơn giản</a:t>
            </a:r>
            <a:endParaRPr lang="en-US" sz="2200" smtClean="0"/>
          </a:p>
          <a:p>
            <a:r>
              <a:rPr lang="en-US" sz="2200" smtClean="0"/>
              <a:t>Bubble </a:t>
            </a:r>
            <a:r>
              <a:rPr lang="en-US" sz="2200"/>
              <a:t>sort và Insertion sort </a:t>
            </a:r>
            <a:r>
              <a:rPr lang="en-US" sz="2200" b="1"/>
              <a:t>rất nhanh </a:t>
            </a:r>
            <a:r>
              <a:rPr lang="en-US" sz="2200"/>
              <a:t>đối với input </a:t>
            </a:r>
            <a:r>
              <a:rPr lang="en-US" sz="2200" b="1" smtClean="0"/>
              <a:t>đã gần sắp xếp</a:t>
            </a:r>
            <a:r>
              <a:rPr lang="en-US" sz="2200" smtClean="0"/>
              <a:t> </a:t>
            </a:r>
            <a:r>
              <a:rPr lang="en-US" sz="2200"/>
              <a:t>(</a:t>
            </a:r>
            <a:r>
              <a:rPr lang="en-US" sz="2200" strike="sngStrike"/>
              <a:t>nhanh hơn cả </a:t>
            </a:r>
            <a:r>
              <a:rPr lang="en-US" sz="2200" strike="sngStrike" smtClean="0"/>
              <a:t>quicksort</a:t>
            </a:r>
            <a:r>
              <a:rPr lang="en-US" sz="2200" smtClean="0"/>
              <a:t> =&gt; Nói như này là SAI nhé! Xem kq run thử ở slide sau)</a:t>
            </a:r>
          </a:p>
          <a:p>
            <a:r>
              <a:rPr lang="en-US" sz="2200" smtClean="0"/>
              <a:t>Merge sort, Quick sort và Heap sort thường áp dụng với những input có kích thước </a:t>
            </a:r>
            <a:r>
              <a:rPr lang="en-US" sz="2200" b="1" smtClean="0"/>
              <a:t>lớn </a:t>
            </a:r>
            <a:r>
              <a:rPr lang="en-US" sz="2200" smtClean="0"/>
              <a:t>và</a:t>
            </a:r>
            <a:r>
              <a:rPr lang="en-US" sz="2200" b="1" smtClean="0"/>
              <a:t> rất lớn</a:t>
            </a:r>
          </a:p>
          <a:p>
            <a:r>
              <a:rPr lang="en-US" sz="2200" smtClean="0"/>
              <a:t>Quick sort là nhanh nhất trong </a:t>
            </a:r>
            <a:r>
              <a:rPr lang="en-US" sz="2200" b="1" smtClean="0"/>
              <a:t>phần lớn </a:t>
            </a:r>
            <a:r>
              <a:rPr lang="en-US" sz="2200" smtClean="0"/>
              <a:t>các trường hợp, và rất thích hợp với input là </a:t>
            </a:r>
            <a:r>
              <a:rPr lang="en-US" sz="2200" b="1" smtClean="0"/>
              <a:t>ngẫu nhiên</a:t>
            </a:r>
            <a:r>
              <a:rPr lang="en-US" sz="2200" smtClean="0"/>
              <a:t>. Tuy nhiên nếu chọn pivot tồi thì sẽ chậm hơn Merge sort và Heap sort nhiều!</a:t>
            </a:r>
            <a:endParaRPr lang="en-US" sz="2200" b="1" smtClean="0"/>
          </a:p>
          <a:p>
            <a:r>
              <a:rPr lang="en-US" sz="2200" smtClean="0"/>
              <a:t>Nếu thực sự muốn tránh worst case</a:t>
            </a:r>
            <a:r>
              <a:rPr lang="en-US" sz="2200" b="1">
                <a:solidFill>
                  <a:srgbClr val="000000"/>
                </a:solidFill>
                <a:latin typeface="Calibri" panose="020F0502020204030204" pitchFamily="34" charset="0"/>
              </a:rPr>
              <a:t> O(n</a:t>
            </a:r>
            <a:r>
              <a:rPr lang="en-US" sz="2200" b="1" baseline="30000">
                <a:solidFill>
                  <a:srgbClr val="000000"/>
                </a:solidFill>
                <a:latin typeface="Calibri" panose="020F0502020204030204" pitchFamily="34" charset="0"/>
              </a:rPr>
              <a:t>2</a:t>
            </a:r>
            <a:r>
              <a:rPr lang="en-US" sz="2200" b="1" smtClean="0">
                <a:solidFill>
                  <a:srgbClr val="000000"/>
                </a:solidFill>
                <a:latin typeface="Calibri" panose="020F0502020204030204" pitchFamily="34" charset="0"/>
              </a:rPr>
              <a:t>)</a:t>
            </a:r>
            <a:r>
              <a:rPr lang="en-US" sz="2200" smtClean="0">
                <a:solidFill>
                  <a:srgbClr val="000000"/>
                </a:solidFill>
                <a:latin typeface="Calibri" panose="020F0502020204030204" pitchFamily="34" charset="0"/>
              </a:rPr>
              <a:t>, thì có thể dùng Heapsort thay cho Quicksort</a:t>
            </a:r>
            <a:endParaRPr lang="en-US" sz="2200" smtClean="0"/>
          </a:p>
          <a:p>
            <a:r>
              <a:rPr lang="en-US" sz="2200" smtClean="0"/>
              <a:t>Với các kiểu dữ liệu </a:t>
            </a:r>
            <a:r>
              <a:rPr lang="en-US" sz="2200" b="1" smtClean="0"/>
              <a:t>primitive</a:t>
            </a:r>
            <a:r>
              <a:rPr lang="en-US" sz="2200" smtClean="0"/>
              <a:t> thì có thể dùng Quicksort, Mergesort, nhưng với kiểu </a:t>
            </a:r>
            <a:r>
              <a:rPr lang="en-US" sz="2200" b="1" smtClean="0"/>
              <a:t>Object</a:t>
            </a:r>
            <a:r>
              <a:rPr lang="en-US" sz="2200" smtClean="0"/>
              <a:t> thì nên dùng Mergesort (để đảm bảo stable)</a:t>
            </a:r>
            <a:endParaRPr lang="en-US" sz="2200"/>
          </a:p>
        </p:txBody>
      </p:sp>
      <p:sp>
        <p:nvSpPr>
          <p:cNvPr id="4" name="Slide Number Placeholder 3"/>
          <p:cNvSpPr>
            <a:spLocks noGrp="1"/>
          </p:cNvSpPr>
          <p:nvPr>
            <p:ph type="sldNum" sz="quarter" idx="12"/>
          </p:nvPr>
        </p:nvSpPr>
        <p:spPr/>
        <p:txBody>
          <a:bodyPr/>
          <a:lstStyle/>
          <a:p>
            <a:fld id="{459BA5CF-2658-48D4-A15B-D06BF698E6EA}" type="slidenum">
              <a:rPr lang="en-US" smtClean="0"/>
              <a:t>126</a:t>
            </a:fld>
            <a:endParaRPr lang="en-US"/>
          </a:p>
        </p:txBody>
      </p:sp>
    </p:spTree>
    <p:extLst>
      <p:ext uri="{BB962C8B-B14F-4D97-AF65-F5344CB8AC3E}">
        <p14:creationId xmlns:p14="http://schemas.microsoft.com/office/powerpoint/2010/main" val="187430279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3.10. Sorting trong thực tế</a:t>
            </a:r>
            <a:endParaRPr lang="en-US"/>
          </a:p>
        </p:txBody>
      </p:sp>
      <p:sp>
        <p:nvSpPr>
          <p:cNvPr id="3" name="Content Placeholder 2"/>
          <p:cNvSpPr>
            <a:spLocks noGrp="1"/>
          </p:cNvSpPr>
          <p:nvPr>
            <p:ph idx="1"/>
          </p:nvPr>
        </p:nvSpPr>
        <p:spPr/>
        <p:txBody>
          <a:bodyPr/>
          <a:lstStyle/>
          <a:p>
            <a:r>
              <a:rPr lang="en-US" b="1" smtClean="0"/>
              <a:t>Hybrid</a:t>
            </a:r>
            <a:r>
              <a:rPr lang="en-US" smtClean="0"/>
              <a:t> algorithm: là sự kết hợp giữa từ 2 thuật toán sắp xếp trở lên, chẳng hạn như Insertionsort và Quicksort. Trước khi sort, ta sẽ check input size:</a:t>
            </a:r>
          </a:p>
          <a:p>
            <a:pPr lvl="1"/>
            <a:r>
              <a:rPr lang="en-US" smtClean="0"/>
              <a:t>Nếu input size bé (&lt; 20): ta dùng Insertionsort</a:t>
            </a:r>
          </a:p>
          <a:p>
            <a:pPr lvl="1"/>
            <a:r>
              <a:rPr lang="en-US" smtClean="0"/>
              <a:t>Ngược lại: áp dụng </a:t>
            </a:r>
            <a:r>
              <a:rPr lang="en-US" smtClean="0"/>
              <a:t>Quicksort</a:t>
            </a:r>
          </a:p>
          <a:p>
            <a:r>
              <a:rPr lang="en-US" b="1" smtClean="0"/>
              <a:t>Timsort</a:t>
            </a:r>
            <a:r>
              <a:rPr lang="en-US"/>
              <a:t>: là sự kết hợp giữa Mergesort </a:t>
            </a:r>
            <a:r>
              <a:rPr lang="en-US"/>
              <a:t>và </a:t>
            </a:r>
            <a:r>
              <a:rPr lang="en-US" smtClean="0"/>
              <a:t>Insertionsort:</a:t>
            </a:r>
          </a:p>
          <a:p>
            <a:pPr lvl="1"/>
            <a:r>
              <a:rPr lang="en-US"/>
              <a:t>Đ</a:t>
            </a:r>
            <a:r>
              <a:rPr lang="en-US" smtClean="0"/>
              <a:t>ầu </a:t>
            </a:r>
            <a:r>
              <a:rPr lang="en-US"/>
              <a:t>tiên sort những phần nhỏ </a:t>
            </a:r>
            <a:r>
              <a:rPr lang="en-US"/>
              <a:t>dùng </a:t>
            </a:r>
            <a:r>
              <a:rPr lang="en-US" smtClean="0"/>
              <a:t>Insertionsort, sau đó trộn những phần đó lại dùng Mergesort</a:t>
            </a:r>
          </a:p>
          <a:p>
            <a:pPr lvl="1"/>
            <a:r>
              <a:rPr lang="en-US" smtClean="0"/>
              <a:t>Độ phức tạp: </a:t>
            </a:r>
            <a:r>
              <a:rPr lang="en-US" b="1" smtClean="0"/>
              <a:t>O(nlogn)</a:t>
            </a:r>
            <a:endParaRPr lang="en-US"/>
          </a:p>
          <a:p>
            <a:endParaRPr lang="en-US" b="1" smtClean="0"/>
          </a:p>
          <a:p>
            <a:endParaRPr lang="en-US" smtClean="0"/>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127</a:t>
            </a:fld>
            <a:endParaRPr lang="en-US"/>
          </a:p>
        </p:txBody>
      </p:sp>
    </p:spTree>
    <p:extLst>
      <p:ext uri="{BB962C8B-B14F-4D97-AF65-F5344CB8AC3E}">
        <p14:creationId xmlns:p14="http://schemas.microsoft.com/office/powerpoint/2010/main" val="394911116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3.10. Sorting trong thực tế</a:t>
            </a:r>
            <a:endParaRPr lang="en-US"/>
          </a:p>
        </p:txBody>
      </p:sp>
      <p:sp>
        <p:nvSpPr>
          <p:cNvPr id="3" name="Content Placeholder 2"/>
          <p:cNvSpPr>
            <a:spLocks noGrp="1"/>
          </p:cNvSpPr>
          <p:nvPr>
            <p:ph idx="1"/>
          </p:nvPr>
        </p:nvSpPr>
        <p:spPr/>
        <p:txBody>
          <a:bodyPr>
            <a:normAutofit fontScale="85000" lnSpcReduction="10000"/>
          </a:bodyPr>
          <a:lstStyle/>
          <a:p>
            <a:r>
              <a:rPr lang="en-US" smtClean="0"/>
              <a:t>Python: sử dụng </a:t>
            </a:r>
            <a:r>
              <a:rPr lang="en-US" b="1" smtClean="0"/>
              <a:t>Timsort</a:t>
            </a:r>
          </a:p>
          <a:p>
            <a:r>
              <a:rPr lang="en-US" smtClean="0"/>
              <a:t>Java </a:t>
            </a:r>
            <a:r>
              <a:rPr lang="en-US"/>
              <a:t>7</a:t>
            </a:r>
            <a:r>
              <a:rPr lang="en-US" smtClean="0"/>
              <a:t>, 8, 11: </a:t>
            </a:r>
            <a:r>
              <a:rPr lang="en-US" smtClean="0">
                <a:latin typeface="Consolas" panose="020B0609020204030204" pitchFamily="49" charset="0"/>
              </a:rPr>
              <a:t>java.util.Arrays.sort</a:t>
            </a:r>
            <a:r>
              <a:rPr lang="en-US" smtClean="0"/>
              <a:t> sử dụng thuật toán </a:t>
            </a:r>
            <a:r>
              <a:rPr lang="en-US" b="1"/>
              <a:t>Dual-Pivot </a:t>
            </a:r>
            <a:r>
              <a:rPr lang="en-US" b="1" smtClean="0"/>
              <a:t>Quicksort</a:t>
            </a:r>
            <a:r>
              <a:rPr lang="en-US" smtClean="0"/>
              <a:t>:</a:t>
            </a:r>
          </a:p>
          <a:p>
            <a:pPr lvl="1"/>
            <a:r>
              <a:rPr lang="en-US">
                <a:hlinkClick r:id="rId2"/>
              </a:rPr>
              <a:t>https://docs.oracle.com/javase/7/docs/api/java/util/Arrays.html#sort(int</a:t>
            </a:r>
            <a:r>
              <a:rPr lang="en-US" smtClean="0">
                <a:hlinkClick r:id="rId2"/>
              </a:rPr>
              <a:t>[])</a:t>
            </a:r>
            <a:endParaRPr lang="en-US" smtClean="0"/>
          </a:p>
          <a:p>
            <a:r>
              <a:rPr lang="en-US"/>
              <a:t>Java </a:t>
            </a:r>
            <a:r>
              <a:rPr lang="en-US" smtClean="0"/>
              <a:t>8</a:t>
            </a:r>
            <a:r>
              <a:rPr lang="en-US"/>
              <a:t>, 11: </a:t>
            </a:r>
            <a:r>
              <a:rPr lang="en-US" smtClean="0">
                <a:latin typeface="Consolas" panose="020B0609020204030204" pitchFamily="49" charset="0"/>
              </a:rPr>
              <a:t>java.util.Arrays.parallelSort</a:t>
            </a:r>
            <a:r>
              <a:rPr lang="en-US" smtClean="0"/>
              <a:t> sử </a:t>
            </a:r>
            <a:r>
              <a:rPr lang="en-US"/>
              <a:t>dụng thuật toán </a:t>
            </a:r>
            <a:r>
              <a:rPr lang="en-US" b="1" smtClean="0"/>
              <a:t>Mergesort</a:t>
            </a:r>
            <a:r>
              <a:rPr lang="en-US" smtClean="0"/>
              <a:t>:</a:t>
            </a:r>
          </a:p>
          <a:p>
            <a:pPr lvl="1"/>
            <a:r>
              <a:rPr lang="en-US">
                <a:hlinkClick r:id="rId3"/>
              </a:rPr>
              <a:t>https://</a:t>
            </a:r>
            <a:r>
              <a:rPr lang="en-US" smtClean="0">
                <a:hlinkClick r:id="rId3"/>
              </a:rPr>
              <a:t>docs.oracle.com/javase/8/docs/api/java/util/Arrays.html#parallelSort-int:A-</a:t>
            </a:r>
            <a:endParaRPr lang="en-US" smtClean="0"/>
          </a:p>
          <a:p>
            <a:r>
              <a:rPr lang="en-US" smtClean="0">
                <a:latin typeface="Consolas" panose="020B0609020204030204" pitchFamily="49" charset="0"/>
              </a:rPr>
              <a:t>java.util.Collections.sort</a:t>
            </a:r>
            <a:r>
              <a:rPr lang="en-US" smtClean="0"/>
              <a:t>: sử dụng </a:t>
            </a:r>
            <a:r>
              <a:rPr lang="en-US" b="1" smtClean="0"/>
              <a:t>Timsort</a:t>
            </a:r>
            <a:r>
              <a:rPr lang="en-US" smtClean="0"/>
              <a:t>:</a:t>
            </a:r>
          </a:p>
          <a:p>
            <a:pPr lvl="1"/>
            <a:r>
              <a:rPr lang="en-US">
                <a:hlinkClick r:id="rId4"/>
              </a:rPr>
              <a:t>https://docs.oracle.com/javase/7/docs/api/java/util/Collections.html#sort(java.util.List</a:t>
            </a:r>
            <a:r>
              <a:rPr lang="en-US" smtClean="0">
                <a:hlinkClick r:id="rId4"/>
              </a:rPr>
              <a:t>)</a:t>
            </a:r>
            <a:endParaRPr lang="en-US" smtClean="0"/>
          </a:p>
          <a:p>
            <a:r>
              <a:rPr lang="en-US" smtClean="0"/>
              <a:t>Trong </a:t>
            </a:r>
            <a:r>
              <a:rPr lang="en-US"/>
              <a:t>C++: </a:t>
            </a:r>
            <a:r>
              <a:rPr lang="en-US" smtClean="0"/>
              <a:t>hàm </a:t>
            </a:r>
            <a:r>
              <a:rPr lang="en-US" smtClean="0">
                <a:latin typeface="Consolas" panose="020B0609020204030204" pitchFamily="49" charset="0"/>
              </a:rPr>
              <a:t>qsort</a:t>
            </a:r>
            <a:r>
              <a:rPr lang="en-US" smtClean="0"/>
              <a:t> sử dụng </a:t>
            </a:r>
            <a:r>
              <a:rPr lang="en-US" b="1" smtClean="0"/>
              <a:t>Quicksort</a:t>
            </a:r>
            <a:r>
              <a:rPr lang="en-US"/>
              <a:t>, </a:t>
            </a:r>
            <a:r>
              <a:rPr lang="en-US" smtClean="0">
                <a:latin typeface="Consolas" panose="020B0609020204030204" pitchFamily="49" charset="0"/>
              </a:rPr>
              <a:t>stable_sort</a:t>
            </a:r>
            <a:r>
              <a:rPr lang="en-US" smtClean="0"/>
              <a:t> thì dùng </a:t>
            </a:r>
            <a:r>
              <a:rPr lang="en-US" b="1" smtClean="0"/>
              <a:t>Mergesort</a:t>
            </a:r>
            <a:endParaRPr lang="en-US"/>
          </a:p>
          <a:p>
            <a:r>
              <a:rPr lang="en-US" smtClean="0"/>
              <a:t>…</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128</a:t>
            </a:fld>
            <a:endParaRPr lang="en-US"/>
          </a:p>
        </p:txBody>
      </p:sp>
    </p:spTree>
    <p:extLst>
      <p:ext uri="{BB962C8B-B14F-4D97-AF65-F5344CB8AC3E}">
        <p14:creationId xmlns:p14="http://schemas.microsoft.com/office/powerpoint/2010/main" val="243491729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3.10. Sorting trong thực tế</a:t>
            </a:r>
            <a:endParaRPr lang="en-US"/>
          </a:p>
        </p:txBody>
      </p:sp>
      <p:sp>
        <p:nvSpPr>
          <p:cNvPr id="3" name="Content Placeholder 2"/>
          <p:cNvSpPr>
            <a:spLocks noGrp="1"/>
          </p:cNvSpPr>
          <p:nvPr>
            <p:ph idx="1"/>
          </p:nvPr>
        </p:nvSpPr>
        <p:spPr>
          <a:xfrm>
            <a:off x="4312920" y="2590799"/>
            <a:ext cx="3429000" cy="3738563"/>
          </a:xfrm>
        </p:spPr>
        <p:txBody>
          <a:bodyPr>
            <a:normAutofit/>
          </a:bodyPr>
          <a:lstStyle/>
          <a:p>
            <a:pPr marL="0" indent="0">
              <a:buNone/>
            </a:pPr>
            <a:r>
              <a:rPr lang="en-US" sz="2600"/>
              <a:t>Already sorted:</a:t>
            </a:r>
          </a:p>
          <a:p>
            <a:pPr marL="0" indent="0">
              <a:buNone/>
            </a:pPr>
            <a:r>
              <a:rPr lang="en-US" sz="2600"/>
              <a:t>SelectionSort: 3132ms</a:t>
            </a:r>
          </a:p>
          <a:p>
            <a:pPr marL="0" indent="0">
              <a:buNone/>
            </a:pPr>
            <a:r>
              <a:rPr lang="en-US" sz="2600"/>
              <a:t>InsertionSort: 6561ms</a:t>
            </a:r>
          </a:p>
          <a:p>
            <a:pPr marL="0" indent="0">
              <a:buNone/>
            </a:pPr>
            <a:r>
              <a:rPr lang="en-US" sz="2600"/>
              <a:t>BubbleSort: 25992ms</a:t>
            </a:r>
          </a:p>
          <a:p>
            <a:pPr marL="0" indent="0">
              <a:buNone/>
            </a:pPr>
            <a:r>
              <a:rPr lang="en-US" sz="2600"/>
              <a:t>MergeSort: 12ms</a:t>
            </a:r>
          </a:p>
          <a:p>
            <a:pPr marL="0" indent="0">
              <a:buNone/>
            </a:pPr>
            <a:r>
              <a:rPr lang="en-US" sz="2600"/>
              <a:t>QuickSort: 4ms</a:t>
            </a:r>
          </a:p>
          <a:p>
            <a:pPr marL="0" indent="0">
              <a:buNone/>
            </a:pPr>
            <a:r>
              <a:rPr lang="en-US" sz="2600"/>
              <a:t>HeapSort: 19ms</a:t>
            </a:r>
          </a:p>
        </p:txBody>
      </p:sp>
      <p:sp>
        <p:nvSpPr>
          <p:cNvPr id="4" name="Slide Number Placeholder 3"/>
          <p:cNvSpPr>
            <a:spLocks noGrp="1"/>
          </p:cNvSpPr>
          <p:nvPr>
            <p:ph type="sldNum" sz="quarter" idx="12"/>
          </p:nvPr>
        </p:nvSpPr>
        <p:spPr/>
        <p:txBody>
          <a:bodyPr/>
          <a:lstStyle/>
          <a:p>
            <a:fld id="{459BA5CF-2658-48D4-A15B-D06BF698E6EA}" type="slidenum">
              <a:rPr lang="en-US" smtClean="0"/>
              <a:pPr/>
              <a:t>129</a:t>
            </a:fld>
            <a:endParaRPr lang="en-US"/>
          </a:p>
        </p:txBody>
      </p:sp>
      <p:sp>
        <p:nvSpPr>
          <p:cNvPr id="5" name="Content Placeholder 2"/>
          <p:cNvSpPr txBox="1">
            <a:spLocks/>
          </p:cNvSpPr>
          <p:nvPr/>
        </p:nvSpPr>
        <p:spPr>
          <a:xfrm>
            <a:off x="838200" y="2590799"/>
            <a:ext cx="3322320" cy="373856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mtClean="0"/>
              <a:t>Random:</a:t>
            </a:r>
          </a:p>
          <a:p>
            <a:pPr marL="0" indent="0">
              <a:buFont typeface="Arial" panose="020B0604020202020204" pitchFamily="34" charset="0"/>
              <a:buNone/>
            </a:pPr>
            <a:r>
              <a:rPr lang="en-US" smtClean="0"/>
              <a:t>SelectionSort: 3316ms</a:t>
            </a:r>
          </a:p>
          <a:p>
            <a:pPr marL="0" indent="0">
              <a:buFont typeface="Arial" panose="020B0604020202020204" pitchFamily="34" charset="0"/>
              <a:buNone/>
            </a:pPr>
            <a:r>
              <a:rPr lang="en-US" smtClean="0"/>
              <a:t>InsertionSort: 7975ms</a:t>
            </a:r>
          </a:p>
          <a:p>
            <a:pPr marL="0" indent="0">
              <a:buFont typeface="Arial" panose="020B0604020202020204" pitchFamily="34" charset="0"/>
              <a:buNone/>
            </a:pPr>
            <a:r>
              <a:rPr lang="en-US" smtClean="0"/>
              <a:t>BubbleSort: 21101ms</a:t>
            </a:r>
          </a:p>
          <a:p>
            <a:pPr marL="0" indent="0">
              <a:buFont typeface="Arial" panose="020B0604020202020204" pitchFamily="34" charset="0"/>
              <a:buNone/>
            </a:pPr>
            <a:r>
              <a:rPr lang="en-US" smtClean="0"/>
              <a:t>MergeSort: 39ms</a:t>
            </a:r>
          </a:p>
          <a:p>
            <a:pPr marL="0" indent="0">
              <a:buFont typeface="Arial" panose="020B0604020202020204" pitchFamily="34" charset="0"/>
              <a:buNone/>
            </a:pPr>
            <a:r>
              <a:rPr lang="en-US" smtClean="0"/>
              <a:t>QuickSort: 66ms</a:t>
            </a:r>
          </a:p>
          <a:p>
            <a:pPr marL="0" indent="0">
              <a:buFont typeface="Arial" panose="020B0604020202020204" pitchFamily="34" charset="0"/>
              <a:buNone/>
            </a:pPr>
            <a:r>
              <a:rPr lang="en-US" smtClean="0"/>
              <a:t>HeapSort: 43ms</a:t>
            </a:r>
          </a:p>
          <a:p>
            <a:pPr marL="0" indent="0">
              <a:buFont typeface="Arial" panose="020B0604020202020204" pitchFamily="34" charset="0"/>
              <a:buNone/>
            </a:pPr>
            <a:endParaRPr lang="en-US"/>
          </a:p>
        </p:txBody>
      </p:sp>
      <p:sp>
        <p:nvSpPr>
          <p:cNvPr id="6" name="TextBox 5"/>
          <p:cNvSpPr txBox="1"/>
          <p:nvPr/>
        </p:nvSpPr>
        <p:spPr>
          <a:xfrm>
            <a:off x="838200" y="1690688"/>
            <a:ext cx="10180320" cy="584775"/>
          </a:xfrm>
          <a:prstGeom prst="rect">
            <a:avLst/>
          </a:prstGeom>
          <a:noFill/>
        </p:spPr>
        <p:txBody>
          <a:bodyPr wrap="square" rtlCol="0">
            <a:spAutoFit/>
          </a:bodyPr>
          <a:lstStyle/>
          <a:p>
            <a:r>
              <a:rPr lang="en-US" sz="3200"/>
              <a:t>Chạy thử với input size = 100 </a:t>
            </a:r>
            <a:r>
              <a:rPr lang="en-US" sz="3200" smtClean="0"/>
              <a:t>000, lần 1:</a:t>
            </a:r>
            <a:endParaRPr lang="en-US" sz="3200"/>
          </a:p>
        </p:txBody>
      </p:sp>
      <p:sp>
        <p:nvSpPr>
          <p:cNvPr id="8" name="Content Placeholder 2"/>
          <p:cNvSpPr txBox="1">
            <a:spLocks/>
          </p:cNvSpPr>
          <p:nvPr/>
        </p:nvSpPr>
        <p:spPr>
          <a:xfrm>
            <a:off x="7741920" y="2590799"/>
            <a:ext cx="3611880" cy="3738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a:t>Reverse:</a:t>
            </a:r>
          </a:p>
          <a:p>
            <a:pPr marL="0" indent="0">
              <a:buNone/>
            </a:pPr>
            <a:r>
              <a:rPr lang="en-US" sz="2600"/>
              <a:t>SelectionSort: 13466ms</a:t>
            </a:r>
          </a:p>
          <a:p>
            <a:pPr marL="0" indent="0">
              <a:buNone/>
            </a:pPr>
            <a:r>
              <a:rPr lang="en-US" sz="2600"/>
              <a:t>InsertionSort: 8530ms</a:t>
            </a:r>
          </a:p>
          <a:p>
            <a:pPr marL="0" indent="0">
              <a:buNone/>
            </a:pPr>
            <a:r>
              <a:rPr lang="en-US" sz="2600"/>
              <a:t>BubbleSort: 2467ms</a:t>
            </a:r>
          </a:p>
          <a:p>
            <a:pPr marL="0" indent="0">
              <a:buNone/>
            </a:pPr>
            <a:r>
              <a:rPr lang="en-US" sz="2600"/>
              <a:t>MergeSort: 14ms</a:t>
            </a:r>
          </a:p>
          <a:p>
            <a:pPr marL="0" indent="0">
              <a:buNone/>
            </a:pPr>
            <a:r>
              <a:rPr lang="en-US" sz="2600"/>
              <a:t>QuickSort: 5ms</a:t>
            </a:r>
          </a:p>
          <a:p>
            <a:pPr marL="0" indent="0">
              <a:buNone/>
            </a:pPr>
            <a:r>
              <a:rPr lang="en-US" sz="2600"/>
              <a:t>HeapSort: 12ms</a:t>
            </a:r>
          </a:p>
        </p:txBody>
      </p:sp>
    </p:spTree>
    <p:extLst>
      <p:ext uri="{BB962C8B-B14F-4D97-AF65-F5344CB8AC3E}">
        <p14:creationId xmlns:p14="http://schemas.microsoft.com/office/powerpoint/2010/main" val="2964835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1.3. Linked List (</a:t>
            </a:r>
            <a:r>
              <a:rPr lang="en-US" err="1">
                <a:solidFill>
                  <a:srgbClr val="00B0F0"/>
                </a:solidFill>
              </a:rPr>
              <a:t>danh</a:t>
            </a:r>
            <a:r>
              <a:rPr lang="en-US">
                <a:solidFill>
                  <a:srgbClr val="00B0F0"/>
                </a:solidFill>
              </a:rPr>
              <a:t> </a:t>
            </a:r>
            <a:r>
              <a:rPr lang="en-US" err="1">
                <a:solidFill>
                  <a:srgbClr val="00B0F0"/>
                </a:solidFill>
              </a:rPr>
              <a:t>sách</a:t>
            </a:r>
            <a:r>
              <a:rPr lang="en-US">
                <a:solidFill>
                  <a:srgbClr val="00B0F0"/>
                </a:solidFill>
              </a:rPr>
              <a:t> </a:t>
            </a:r>
            <a:r>
              <a:rPr lang="en-US" err="1">
                <a:solidFill>
                  <a:srgbClr val="00B0F0"/>
                </a:solidFill>
              </a:rPr>
              <a:t>liên</a:t>
            </a:r>
            <a:r>
              <a:rPr lang="en-US">
                <a:solidFill>
                  <a:srgbClr val="00B0F0"/>
                </a:solidFill>
              </a:rPr>
              <a:t> </a:t>
            </a:r>
            <a:r>
              <a:rPr lang="en-US" err="1">
                <a:solidFill>
                  <a:srgbClr val="00B0F0"/>
                </a:solidFill>
              </a:rPr>
              <a:t>kết</a:t>
            </a:r>
            <a:r>
              <a:rPr lang="en-US">
                <a:solidFill>
                  <a:srgbClr val="00B0F0"/>
                </a:solidFill>
              </a:rPr>
              <a:t>)</a:t>
            </a:r>
          </a:p>
        </p:txBody>
      </p:sp>
      <p:sp>
        <p:nvSpPr>
          <p:cNvPr id="3" name="Content Placeholder 2"/>
          <p:cNvSpPr>
            <a:spLocks noGrp="1"/>
          </p:cNvSpPr>
          <p:nvPr>
            <p:ph idx="1"/>
          </p:nvPr>
        </p:nvSpPr>
        <p:spPr/>
        <p:txBody>
          <a:bodyPr/>
          <a:lstStyle/>
          <a:p>
            <a:pPr fontAlgn="base"/>
            <a:r>
              <a:rPr lang="vi-VN">
                <a:latin typeface="Calibri" panose="020F0502020204030204" pitchFamily="34" charset="0"/>
                <a:cs typeface="Calibri" panose="020F0502020204030204" pitchFamily="34" charset="0"/>
              </a:rPr>
              <a:t>Ứng </a:t>
            </a:r>
            <a:r>
              <a:rPr lang="vi-VN" smtClean="0">
                <a:latin typeface="Calibri" panose="020F0502020204030204" pitchFamily="34" charset="0"/>
                <a:cs typeface="Calibri" panose="020F0502020204030204" pitchFamily="34" charset="0"/>
              </a:rPr>
              <a:t>dụng</a:t>
            </a:r>
            <a:r>
              <a:rPr lang="en-US" smtClean="0">
                <a:latin typeface="Calibri" panose="020F0502020204030204" pitchFamily="34" charset="0"/>
                <a:cs typeface="Calibri" panose="020F0502020204030204" pitchFamily="34" charset="0"/>
              </a:rPr>
              <a:t>:</a:t>
            </a:r>
          </a:p>
          <a:p>
            <a:pPr lvl="1" fontAlgn="base"/>
            <a:r>
              <a:rPr lang="en-US">
                <a:latin typeface="Calibri" panose="020F0502020204030204" pitchFamily="34" charset="0"/>
                <a:cs typeface="Calibri" panose="020F0502020204030204" pitchFamily="34" charset="0"/>
              </a:rPr>
              <a:t>D</a:t>
            </a:r>
            <a:r>
              <a:rPr lang="vi-VN" smtClean="0">
                <a:latin typeface="Calibri" panose="020F0502020204030204" pitchFamily="34" charset="0"/>
                <a:cs typeface="Calibri" panose="020F0502020204030204" pitchFamily="34" charset="0"/>
              </a:rPr>
              <a:t>ùng </a:t>
            </a:r>
            <a:r>
              <a:rPr lang="vi-VN">
                <a:latin typeface="Calibri" panose="020F0502020204030204" pitchFamily="34" charset="0"/>
                <a:cs typeface="Calibri" panose="020F0502020204030204" pitchFamily="34" charset="0"/>
              </a:rPr>
              <a:t>khi lưu trữ một danh sách có số lượng phần tử không cố định (dynamic), cần thêm và xoá phần </a:t>
            </a:r>
            <a:r>
              <a:rPr lang="vi-VN" smtClean="0">
                <a:latin typeface="Calibri" panose="020F0502020204030204" pitchFamily="34" charset="0"/>
                <a:cs typeface="Calibri" panose="020F0502020204030204" pitchFamily="34" charset="0"/>
              </a:rPr>
              <a:t>tử.</a:t>
            </a:r>
            <a:endParaRPr lang="en-US" smtClean="0">
              <a:latin typeface="Calibri" panose="020F0502020204030204" pitchFamily="34" charset="0"/>
              <a:cs typeface="Calibri" panose="020F0502020204030204" pitchFamily="34" charset="0"/>
            </a:endParaRPr>
          </a:p>
          <a:p>
            <a:pPr lvl="1" fontAlgn="base"/>
            <a:r>
              <a:rPr lang="en-US" smtClean="0">
                <a:latin typeface="Calibri" panose="020F0502020204030204" pitchFamily="34" charset="0"/>
                <a:cs typeface="Calibri" panose="020F0502020204030204" pitchFamily="34" charset="0"/>
              </a:rPr>
              <a:t>Thích hợp với bài toán chỉ duyệt các phần tử 1 cách tuần tự</a:t>
            </a:r>
          </a:p>
          <a:p>
            <a:pPr fontAlgn="base"/>
            <a:r>
              <a:rPr lang="vi-VN" smtClean="0">
                <a:latin typeface="Calibri" panose="020F0502020204030204" pitchFamily="34" charset="0"/>
                <a:cs typeface="Calibri" panose="020F0502020204030204" pitchFamily="34" charset="0"/>
              </a:rPr>
              <a:t>Nếu </a:t>
            </a:r>
            <a:r>
              <a:rPr lang="vi-VN">
                <a:latin typeface="Calibri" panose="020F0502020204030204" pitchFamily="34" charset="0"/>
                <a:cs typeface="Calibri" panose="020F0502020204030204" pitchFamily="34" charset="0"/>
              </a:rPr>
              <a:t>biết trước số lượng phần tử là cố định, không cần xoá thì cứ dùng array sẽ nhanh </a:t>
            </a:r>
            <a:r>
              <a:rPr lang="vi-VN" smtClean="0">
                <a:latin typeface="Calibri" panose="020F0502020204030204" pitchFamily="34" charset="0"/>
                <a:cs typeface="Calibri" panose="020F0502020204030204" pitchFamily="34" charset="0"/>
              </a:rPr>
              <a:t>hơn</a:t>
            </a:r>
            <a:endParaRPr lang="en-US" smtClean="0">
              <a:latin typeface="Calibri" panose="020F0502020204030204" pitchFamily="34" charset="0"/>
              <a:cs typeface="Calibri" panose="020F0502020204030204" pitchFamily="34" charset="0"/>
            </a:endParaRPr>
          </a:p>
          <a:p>
            <a:pPr fontAlgn="base"/>
            <a:r>
              <a:rPr lang="en-US"/>
              <a:t>Ví dụ implement Linked List</a:t>
            </a:r>
            <a:r>
              <a:rPr lang="en-US" smtClean="0"/>
              <a:t>:</a:t>
            </a:r>
            <a:endParaRPr lang="en-US"/>
          </a:p>
        </p:txBody>
      </p:sp>
      <p:sp>
        <p:nvSpPr>
          <p:cNvPr id="5" name="Slide Number Placeholder 4"/>
          <p:cNvSpPr>
            <a:spLocks noGrp="1"/>
          </p:cNvSpPr>
          <p:nvPr>
            <p:ph type="sldNum" sz="quarter" idx="12"/>
          </p:nvPr>
        </p:nvSpPr>
        <p:spPr/>
        <p:txBody>
          <a:bodyPr/>
          <a:lstStyle/>
          <a:p>
            <a:fld id="{459BA5CF-2658-48D4-A15B-D06BF698E6EA}" type="slidenum">
              <a:rPr lang="en-US" smtClean="0"/>
              <a:t>13</a:t>
            </a:fld>
            <a:endParaRPr lang="en-US"/>
          </a:p>
        </p:txBody>
      </p:sp>
    </p:spTree>
    <p:extLst>
      <p:ext uri="{BB962C8B-B14F-4D97-AF65-F5344CB8AC3E}">
        <p14:creationId xmlns:p14="http://schemas.microsoft.com/office/powerpoint/2010/main" val="381444886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3.10. Sorting trong thực tế</a:t>
            </a:r>
            <a:endParaRPr lang="en-US"/>
          </a:p>
        </p:txBody>
      </p:sp>
      <p:sp>
        <p:nvSpPr>
          <p:cNvPr id="3" name="Content Placeholder 2"/>
          <p:cNvSpPr>
            <a:spLocks noGrp="1"/>
          </p:cNvSpPr>
          <p:nvPr>
            <p:ph idx="1"/>
          </p:nvPr>
        </p:nvSpPr>
        <p:spPr>
          <a:xfrm>
            <a:off x="4312920" y="2590799"/>
            <a:ext cx="3429000" cy="3738563"/>
          </a:xfrm>
        </p:spPr>
        <p:txBody>
          <a:bodyPr>
            <a:normAutofit/>
          </a:bodyPr>
          <a:lstStyle/>
          <a:p>
            <a:pPr marL="0" indent="0">
              <a:buNone/>
            </a:pPr>
            <a:r>
              <a:rPr lang="en-US" sz="2600"/>
              <a:t>Already sorted:</a:t>
            </a:r>
          </a:p>
          <a:p>
            <a:pPr marL="0" indent="0">
              <a:buNone/>
            </a:pPr>
            <a:r>
              <a:rPr lang="en-US" sz="2600"/>
              <a:t>SelectionSort: 2839ms</a:t>
            </a:r>
          </a:p>
          <a:p>
            <a:pPr marL="0" indent="0">
              <a:buNone/>
            </a:pPr>
            <a:r>
              <a:rPr lang="en-US" sz="2600"/>
              <a:t>InsertionSort: 7500ms</a:t>
            </a:r>
          </a:p>
          <a:p>
            <a:pPr marL="0" indent="0">
              <a:buNone/>
            </a:pPr>
            <a:r>
              <a:rPr lang="en-US" sz="2600"/>
              <a:t>BubbleSort: 26060ms</a:t>
            </a:r>
          </a:p>
          <a:p>
            <a:pPr marL="0" indent="0">
              <a:buNone/>
            </a:pPr>
            <a:r>
              <a:rPr lang="en-US" sz="2600"/>
              <a:t>MergeSort: 6ms</a:t>
            </a:r>
          </a:p>
          <a:p>
            <a:pPr marL="0" indent="0">
              <a:buNone/>
            </a:pPr>
            <a:r>
              <a:rPr lang="en-US" sz="2600" smtClean="0"/>
              <a:t>QuickSort: </a:t>
            </a:r>
            <a:r>
              <a:rPr lang="en-US" sz="2600"/>
              <a:t>3ms</a:t>
            </a:r>
          </a:p>
          <a:p>
            <a:pPr marL="0" indent="0">
              <a:buNone/>
            </a:pPr>
            <a:r>
              <a:rPr lang="en-US" sz="2600"/>
              <a:t>HeapSort: 16ms</a:t>
            </a:r>
          </a:p>
        </p:txBody>
      </p:sp>
      <p:sp>
        <p:nvSpPr>
          <p:cNvPr id="4" name="Slide Number Placeholder 3"/>
          <p:cNvSpPr>
            <a:spLocks noGrp="1"/>
          </p:cNvSpPr>
          <p:nvPr>
            <p:ph type="sldNum" sz="quarter" idx="12"/>
          </p:nvPr>
        </p:nvSpPr>
        <p:spPr/>
        <p:txBody>
          <a:bodyPr/>
          <a:lstStyle/>
          <a:p>
            <a:fld id="{459BA5CF-2658-48D4-A15B-D06BF698E6EA}" type="slidenum">
              <a:rPr lang="en-US" smtClean="0"/>
              <a:pPr/>
              <a:t>130</a:t>
            </a:fld>
            <a:endParaRPr lang="en-US"/>
          </a:p>
        </p:txBody>
      </p:sp>
      <p:sp>
        <p:nvSpPr>
          <p:cNvPr id="5" name="Content Placeholder 2"/>
          <p:cNvSpPr txBox="1">
            <a:spLocks/>
          </p:cNvSpPr>
          <p:nvPr/>
        </p:nvSpPr>
        <p:spPr>
          <a:xfrm>
            <a:off x="838200" y="2590798"/>
            <a:ext cx="3322320" cy="373856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Random:</a:t>
            </a:r>
          </a:p>
          <a:p>
            <a:pPr marL="0" indent="0">
              <a:buNone/>
            </a:pPr>
            <a:r>
              <a:rPr lang="en-US"/>
              <a:t>SelectionSort: 2588ms</a:t>
            </a:r>
          </a:p>
          <a:p>
            <a:pPr marL="0" indent="0">
              <a:buNone/>
            </a:pPr>
            <a:r>
              <a:rPr lang="en-US"/>
              <a:t>InsertionSort: 6974ms</a:t>
            </a:r>
          </a:p>
          <a:p>
            <a:pPr marL="0" indent="0">
              <a:buNone/>
            </a:pPr>
            <a:r>
              <a:rPr lang="en-US"/>
              <a:t>BubbleSort: 21261ms</a:t>
            </a:r>
          </a:p>
          <a:p>
            <a:pPr marL="0" indent="0">
              <a:buNone/>
            </a:pPr>
            <a:r>
              <a:rPr lang="en-US"/>
              <a:t>MergeSort: 28ms</a:t>
            </a:r>
          </a:p>
          <a:p>
            <a:pPr marL="0" indent="0">
              <a:buNone/>
            </a:pPr>
            <a:r>
              <a:rPr lang="en-US" smtClean="0"/>
              <a:t>QuickSort: </a:t>
            </a:r>
            <a:r>
              <a:rPr lang="en-US"/>
              <a:t>38ms</a:t>
            </a:r>
          </a:p>
          <a:p>
            <a:pPr marL="0" indent="0">
              <a:buNone/>
            </a:pPr>
            <a:r>
              <a:rPr lang="en-US"/>
              <a:t>HeapSort: 41ms</a:t>
            </a:r>
          </a:p>
        </p:txBody>
      </p:sp>
      <p:sp>
        <p:nvSpPr>
          <p:cNvPr id="6" name="TextBox 5"/>
          <p:cNvSpPr txBox="1"/>
          <p:nvPr/>
        </p:nvSpPr>
        <p:spPr>
          <a:xfrm>
            <a:off x="838200" y="1690688"/>
            <a:ext cx="10180320" cy="584775"/>
          </a:xfrm>
          <a:prstGeom prst="rect">
            <a:avLst/>
          </a:prstGeom>
          <a:noFill/>
        </p:spPr>
        <p:txBody>
          <a:bodyPr wrap="square" rtlCol="0">
            <a:spAutoFit/>
          </a:bodyPr>
          <a:lstStyle/>
          <a:p>
            <a:r>
              <a:rPr lang="en-US" sz="3200"/>
              <a:t>Chạy thử với input size = 100 </a:t>
            </a:r>
            <a:r>
              <a:rPr lang="en-US" sz="3200" smtClean="0"/>
              <a:t>000, lần 2:</a:t>
            </a:r>
            <a:endParaRPr lang="en-US" sz="3200"/>
          </a:p>
        </p:txBody>
      </p:sp>
      <p:sp>
        <p:nvSpPr>
          <p:cNvPr id="8" name="Content Placeholder 2"/>
          <p:cNvSpPr txBox="1">
            <a:spLocks/>
          </p:cNvSpPr>
          <p:nvPr/>
        </p:nvSpPr>
        <p:spPr>
          <a:xfrm>
            <a:off x="7741920" y="2590799"/>
            <a:ext cx="3611880" cy="3738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a:t>Reverse:</a:t>
            </a:r>
          </a:p>
          <a:p>
            <a:pPr marL="0" indent="0">
              <a:buNone/>
            </a:pPr>
            <a:r>
              <a:rPr lang="en-US" sz="2600"/>
              <a:t>SelectionSort: 12428ms</a:t>
            </a:r>
          </a:p>
          <a:p>
            <a:pPr marL="0" indent="0">
              <a:buNone/>
            </a:pPr>
            <a:r>
              <a:rPr lang="en-US" sz="2600"/>
              <a:t>InsertionSort: 7022ms</a:t>
            </a:r>
          </a:p>
          <a:p>
            <a:pPr marL="0" indent="0">
              <a:buNone/>
            </a:pPr>
            <a:r>
              <a:rPr lang="en-US" sz="2600"/>
              <a:t>BubbleSort: 2080ms</a:t>
            </a:r>
          </a:p>
          <a:p>
            <a:pPr marL="0" indent="0">
              <a:buNone/>
            </a:pPr>
            <a:r>
              <a:rPr lang="en-US" sz="2600"/>
              <a:t>MergeSort: 7ms</a:t>
            </a:r>
          </a:p>
          <a:p>
            <a:pPr marL="0" indent="0">
              <a:buNone/>
            </a:pPr>
            <a:r>
              <a:rPr lang="en-US" sz="2600" smtClean="0"/>
              <a:t>QuickSort: </a:t>
            </a:r>
            <a:r>
              <a:rPr lang="en-US" sz="2600"/>
              <a:t>3ms</a:t>
            </a:r>
          </a:p>
          <a:p>
            <a:pPr marL="0" indent="0">
              <a:buNone/>
            </a:pPr>
            <a:r>
              <a:rPr lang="en-US" sz="2600"/>
              <a:t>HeapSort: 10ms</a:t>
            </a:r>
          </a:p>
        </p:txBody>
      </p:sp>
    </p:spTree>
    <p:extLst>
      <p:ext uri="{BB962C8B-B14F-4D97-AF65-F5344CB8AC3E}">
        <p14:creationId xmlns:p14="http://schemas.microsoft.com/office/powerpoint/2010/main" val="167004517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3.10. Sorting trong thực tế</a:t>
            </a:r>
            <a:endParaRPr lang="en-US"/>
          </a:p>
        </p:txBody>
      </p:sp>
      <p:sp>
        <p:nvSpPr>
          <p:cNvPr id="3" name="Content Placeholder 2"/>
          <p:cNvSpPr>
            <a:spLocks noGrp="1"/>
          </p:cNvSpPr>
          <p:nvPr>
            <p:ph idx="1"/>
          </p:nvPr>
        </p:nvSpPr>
        <p:spPr>
          <a:xfrm>
            <a:off x="838200" y="3291840"/>
            <a:ext cx="5349240" cy="2885121"/>
          </a:xfrm>
        </p:spPr>
        <p:txBody>
          <a:bodyPr>
            <a:normAutofit fontScale="77500" lnSpcReduction="20000"/>
          </a:bodyPr>
          <a:lstStyle/>
          <a:p>
            <a:pPr marL="0" indent="0">
              <a:buNone/>
            </a:pPr>
            <a:r>
              <a:rPr lang="en-US" smtClean="0"/>
              <a:t>QuickSort</a:t>
            </a:r>
            <a:r>
              <a:rPr lang="en-US"/>
              <a:t>: 94ms</a:t>
            </a:r>
          </a:p>
          <a:p>
            <a:pPr marL="0" indent="0">
              <a:buNone/>
            </a:pPr>
            <a:r>
              <a:rPr lang="en-US"/>
              <a:t>QuickSortMiddle: 3ms</a:t>
            </a:r>
          </a:p>
          <a:p>
            <a:pPr marL="0" indent="0">
              <a:buNone/>
            </a:pPr>
            <a:endParaRPr lang="en-US"/>
          </a:p>
          <a:p>
            <a:pPr marL="0" indent="0">
              <a:buNone/>
            </a:pPr>
            <a:r>
              <a:rPr lang="en-US"/>
              <a:t>QuickSort: 60ms</a:t>
            </a:r>
          </a:p>
          <a:p>
            <a:pPr marL="0" indent="0">
              <a:buNone/>
            </a:pPr>
            <a:r>
              <a:rPr lang="en-US"/>
              <a:t>QuickSortMiddle: 3ms</a:t>
            </a:r>
          </a:p>
          <a:p>
            <a:pPr marL="0" indent="0">
              <a:buNone/>
            </a:pPr>
            <a:endParaRPr lang="en-US"/>
          </a:p>
          <a:p>
            <a:pPr marL="0" indent="0">
              <a:buNone/>
            </a:pPr>
            <a:r>
              <a:rPr lang="en-US"/>
              <a:t>QuickSort: 67ms</a:t>
            </a:r>
          </a:p>
          <a:p>
            <a:pPr marL="0" indent="0">
              <a:buNone/>
            </a:pPr>
            <a:r>
              <a:rPr lang="en-US"/>
              <a:t>QuickSortMiddle: </a:t>
            </a:r>
            <a:r>
              <a:rPr lang="en-US" smtClean="0"/>
              <a:t>2ms</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pPr/>
              <a:t>131</a:t>
            </a:fld>
            <a:endParaRPr lang="en-US"/>
          </a:p>
        </p:txBody>
      </p:sp>
      <p:sp>
        <p:nvSpPr>
          <p:cNvPr id="5" name="Content Placeholder 2"/>
          <p:cNvSpPr txBox="1">
            <a:spLocks/>
          </p:cNvSpPr>
          <p:nvPr/>
        </p:nvSpPr>
        <p:spPr>
          <a:xfrm>
            <a:off x="6187440" y="3291840"/>
            <a:ext cx="5349240" cy="27501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smtClean="0"/>
              <a:t>QuickSort: 56ms</a:t>
            </a:r>
          </a:p>
          <a:p>
            <a:pPr marL="0" indent="0">
              <a:buNone/>
            </a:pPr>
            <a:r>
              <a:rPr lang="en-US" sz="2200" smtClean="0"/>
              <a:t>QuickSortMiddle: 4ms</a:t>
            </a:r>
          </a:p>
          <a:p>
            <a:pPr marL="0" indent="0">
              <a:buNone/>
            </a:pPr>
            <a:endParaRPr lang="en-US" sz="2200" smtClean="0"/>
          </a:p>
          <a:p>
            <a:pPr marL="0" indent="0">
              <a:buNone/>
            </a:pPr>
            <a:r>
              <a:rPr lang="en-US" sz="2200" smtClean="0"/>
              <a:t>QuickSort: 111ms</a:t>
            </a:r>
          </a:p>
          <a:p>
            <a:pPr marL="0" indent="0">
              <a:buNone/>
            </a:pPr>
            <a:r>
              <a:rPr lang="en-US" sz="2200" smtClean="0"/>
              <a:t>QuickSortMiddle: 28ms</a:t>
            </a:r>
            <a:endParaRPr lang="en-US" sz="2200"/>
          </a:p>
        </p:txBody>
      </p:sp>
      <p:sp>
        <p:nvSpPr>
          <p:cNvPr id="6" name="TextBox 5"/>
          <p:cNvSpPr txBox="1"/>
          <p:nvPr/>
        </p:nvSpPr>
        <p:spPr>
          <a:xfrm>
            <a:off x="838200" y="1690688"/>
            <a:ext cx="10515600" cy="1384995"/>
          </a:xfrm>
          <a:prstGeom prst="rect">
            <a:avLst/>
          </a:prstGeom>
          <a:noFill/>
        </p:spPr>
        <p:txBody>
          <a:bodyPr wrap="square" rtlCol="0">
            <a:spAutoFit/>
          </a:bodyPr>
          <a:lstStyle/>
          <a:p>
            <a:r>
              <a:rPr lang="en-US" sz="2800"/>
              <a:t>So sánh 2 Quicksort với 2 cách chọn pivot khác </a:t>
            </a:r>
            <a:r>
              <a:rPr lang="en-US" sz="2800" smtClean="0"/>
              <a:t>nhau trên dãy </a:t>
            </a:r>
            <a:r>
              <a:rPr lang="en-US" sz="2800" b="1" smtClean="0"/>
              <a:t>đã sắp xếp, input size = 10000</a:t>
            </a:r>
            <a:r>
              <a:rPr lang="en-US" sz="2800" smtClean="0"/>
              <a:t>: QuickSort chọn pivot là phần tử cuối cùng, QuickSortMiddle chọn pivot ở giữa:</a:t>
            </a:r>
            <a:endParaRPr lang="en-US" sz="2800"/>
          </a:p>
        </p:txBody>
      </p:sp>
    </p:spTree>
    <p:extLst>
      <p:ext uri="{BB962C8B-B14F-4D97-AF65-F5344CB8AC3E}">
        <p14:creationId xmlns:p14="http://schemas.microsoft.com/office/powerpoint/2010/main" val="324563810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a:t>
            </a:r>
            <a:endParaRPr lang="en-US"/>
          </a:p>
        </p:txBody>
      </p:sp>
      <p:sp>
        <p:nvSpPr>
          <p:cNvPr id="3" name="Content Placeholder 2"/>
          <p:cNvSpPr>
            <a:spLocks noGrp="1"/>
          </p:cNvSpPr>
          <p:nvPr>
            <p:ph idx="1"/>
          </p:nvPr>
        </p:nvSpPr>
        <p:spPr/>
        <p:txBody>
          <a:bodyPr>
            <a:normAutofit fontScale="92500" lnSpcReduction="20000"/>
          </a:bodyPr>
          <a:lstStyle/>
          <a:p>
            <a:r>
              <a:rPr lang="en-US">
                <a:hlinkClick r:id="rId2"/>
              </a:rPr>
              <a:t>https://www.bigocheatsheet.com</a:t>
            </a:r>
            <a:r>
              <a:rPr lang="en-US" smtClean="0">
                <a:hlinkClick r:id="rId2"/>
              </a:rPr>
              <a:t>/</a:t>
            </a:r>
            <a:endParaRPr lang="en-US" smtClean="0"/>
          </a:p>
          <a:p>
            <a:r>
              <a:rPr lang="en-US">
                <a:hlinkClick r:id="rId3"/>
              </a:rPr>
              <a:t>https://toidicodedao.com/2020/12/01/cau-truc-du-lieu-co-ban-p1-big-o-do-phuc-tap</a:t>
            </a:r>
            <a:r>
              <a:rPr lang="en-US" smtClean="0">
                <a:hlinkClick r:id="rId3"/>
              </a:rPr>
              <a:t>/</a:t>
            </a:r>
            <a:endParaRPr lang="en-US" smtClean="0"/>
          </a:p>
          <a:p>
            <a:r>
              <a:rPr lang="en-US">
                <a:hlinkClick r:id="rId4"/>
              </a:rPr>
              <a:t>https://</a:t>
            </a:r>
            <a:r>
              <a:rPr lang="en-US" smtClean="0">
                <a:hlinkClick r:id="rId4"/>
              </a:rPr>
              <a:t>vnoi.info/wiki/algo/data-structures/hash-table.md</a:t>
            </a:r>
            <a:endParaRPr lang="en-US" smtClean="0"/>
          </a:p>
          <a:p>
            <a:r>
              <a:rPr lang="en-US" i="1" err="1" smtClean="0"/>
              <a:t>Nguyễn</a:t>
            </a:r>
            <a:r>
              <a:rPr lang="en-US" i="1" smtClean="0"/>
              <a:t> </a:t>
            </a:r>
            <a:r>
              <a:rPr lang="en-US" i="1" err="1" smtClean="0"/>
              <a:t>Đức</a:t>
            </a:r>
            <a:r>
              <a:rPr lang="en-US" i="1" smtClean="0"/>
              <a:t> </a:t>
            </a:r>
            <a:r>
              <a:rPr lang="en-US" i="1" err="1" smtClean="0"/>
              <a:t>Nghĩa</a:t>
            </a:r>
            <a:r>
              <a:rPr lang="en-US" i="1" smtClean="0"/>
              <a:t> </a:t>
            </a:r>
            <a:r>
              <a:rPr lang="en-US" smtClean="0"/>
              <a:t>- </a:t>
            </a:r>
            <a:r>
              <a:rPr lang="en-US" err="1" smtClean="0"/>
              <a:t>Cấu</a:t>
            </a:r>
            <a:r>
              <a:rPr lang="en-US" smtClean="0"/>
              <a:t> </a:t>
            </a:r>
            <a:r>
              <a:rPr lang="en-US" err="1" smtClean="0"/>
              <a:t>trúc</a:t>
            </a:r>
            <a:r>
              <a:rPr lang="en-US" smtClean="0"/>
              <a:t> </a:t>
            </a:r>
            <a:r>
              <a:rPr lang="en-US" err="1" smtClean="0"/>
              <a:t>dữ</a:t>
            </a:r>
            <a:r>
              <a:rPr lang="en-US" smtClean="0"/>
              <a:t> </a:t>
            </a:r>
            <a:r>
              <a:rPr lang="en-US" err="1" smtClean="0"/>
              <a:t>liệu</a:t>
            </a:r>
            <a:r>
              <a:rPr lang="en-US" smtClean="0"/>
              <a:t> </a:t>
            </a:r>
            <a:r>
              <a:rPr lang="en-US" err="1" smtClean="0"/>
              <a:t>và</a:t>
            </a:r>
            <a:r>
              <a:rPr lang="en-US" smtClean="0"/>
              <a:t> </a:t>
            </a:r>
            <a:r>
              <a:rPr lang="en-US" err="1" smtClean="0"/>
              <a:t>giải</a:t>
            </a:r>
            <a:r>
              <a:rPr lang="en-US" smtClean="0"/>
              <a:t> thuật</a:t>
            </a:r>
          </a:p>
          <a:p>
            <a:r>
              <a:rPr lang="en-US">
                <a:hlinkClick r:id="rId5"/>
              </a:rPr>
              <a:t>https://</a:t>
            </a:r>
            <a:r>
              <a:rPr lang="en-US" smtClean="0">
                <a:hlinkClick r:id="rId5"/>
              </a:rPr>
              <a:t>github.com/anhtuta/NetbeansProjects/tree/master/CTDLGT/src/basic_data_structures</a:t>
            </a:r>
            <a:endParaRPr lang="en-US" smtClean="0"/>
          </a:p>
          <a:p>
            <a:r>
              <a:rPr lang="en-US">
                <a:hlinkClick r:id="rId6"/>
              </a:rPr>
              <a:t>https://simpledevcode.wordpress.com/2018/12/04/trie-data-structure-from-scratch</a:t>
            </a:r>
            <a:r>
              <a:rPr lang="en-US" smtClean="0">
                <a:hlinkClick r:id="rId6"/>
              </a:rPr>
              <a:t>/</a:t>
            </a:r>
            <a:endParaRPr lang="en-US" smtClean="0"/>
          </a:p>
          <a:p>
            <a:r>
              <a:rPr lang="en-US" smtClean="0">
                <a:hlinkClick r:id="rId7"/>
              </a:rPr>
              <a:t>https</a:t>
            </a:r>
            <a:r>
              <a:rPr lang="en-US">
                <a:hlinkClick r:id="rId7"/>
              </a:rPr>
              <a:t>://</a:t>
            </a:r>
            <a:r>
              <a:rPr lang="en-US" smtClean="0">
                <a:hlinkClick r:id="rId7"/>
              </a:rPr>
              <a:t>www.toptal.com/developers/sorting-algorithms</a:t>
            </a:r>
            <a:endParaRPr lang="en-US" smtClean="0"/>
          </a:p>
          <a:p>
            <a:r>
              <a:rPr lang="en-US">
                <a:hlinkClick r:id="rId8"/>
              </a:rPr>
              <a:t>https://</a:t>
            </a:r>
            <a:r>
              <a:rPr lang="en-US" smtClean="0">
                <a:hlinkClick r:id="rId8"/>
              </a:rPr>
              <a:t>viblo.asia/p/thuat-toan-sap-xep-nao-la-nhanh-nhat-1VgZvxam5Aw</a:t>
            </a:r>
            <a:endParaRPr lang="en-US" smtClean="0"/>
          </a:p>
          <a:p>
            <a:endParaRPr lang="en-US" smtClean="0"/>
          </a:p>
          <a:p>
            <a:endParaRPr lang="en-US" smtClean="0"/>
          </a:p>
          <a:p>
            <a:endParaRPr lang="en-US"/>
          </a:p>
        </p:txBody>
      </p:sp>
      <p:sp>
        <p:nvSpPr>
          <p:cNvPr id="5" name="Slide Number Placeholder 4"/>
          <p:cNvSpPr>
            <a:spLocks noGrp="1"/>
          </p:cNvSpPr>
          <p:nvPr>
            <p:ph type="sldNum" sz="quarter" idx="12"/>
          </p:nvPr>
        </p:nvSpPr>
        <p:spPr/>
        <p:txBody>
          <a:bodyPr/>
          <a:lstStyle/>
          <a:p>
            <a:fld id="{459BA5CF-2658-48D4-A15B-D06BF698E6EA}" type="slidenum">
              <a:rPr lang="en-US" smtClean="0"/>
              <a:t>132</a:t>
            </a:fld>
            <a:endParaRPr lang="en-US"/>
          </a:p>
        </p:txBody>
      </p:sp>
    </p:spTree>
    <p:extLst>
      <p:ext uri="{BB962C8B-B14F-4D97-AF65-F5344CB8AC3E}">
        <p14:creationId xmlns:p14="http://schemas.microsoft.com/office/powerpoint/2010/main" val="1391651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59BA5CF-2658-48D4-A15B-D06BF698E6EA}" type="slidenum">
              <a:rPr lang="en-US" smtClean="0"/>
              <a:t>133</a:t>
            </a:fld>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94963"/>
            <a:ext cx="12192000" cy="4917138"/>
          </a:xfrm>
        </p:spPr>
      </p:pic>
    </p:spTree>
    <p:extLst>
      <p:ext uri="{BB962C8B-B14F-4D97-AF65-F5344CB8AC3E}">
        <p14:creationId xmlns:p14="http://schemas.microsoft.com/office/powerpoint/2010/main" val="1081796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1.3. Linked List (danh sách liên kết)</a:t>
            </a:r>
          </a:p>
        </p:txBody>
      </p:sp>
      <p:sp>
        <p:nvSpPr>
          <p:cNvPr id="6" name="Content Placeholder 2"/>
          <p:cNvSpPr txBox="1">
            <a:spLocks/>
          </p:cNvSpPr>
          <p:nvPr/>
        </p:nvSpPr>
        <p:spPr>
          <a:xfrm>
            <a:off x="838200" y="1593848"/>
            <a:ext cx="10515600" cy="476250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Insert:</a:t>
            </a:r>
          </a:p>
          <a:p>
            <a:pPr marL="0" indent="0">
              <a:buNone/>
            </a:pPr>
            <a:r>
              <a:rPr lang="en-US" smtClean="0">
                <a:solidFill>
                  <a:srgbClr val="D10771"/>
                </a:solidFill>
                <a:latin typeface="Consolas" panose="020B0609020204030204" pitchFamily="49" charset="0"/>
              </a:rPr>
              <a:t>  Node</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new</a:t>
            </a: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Node</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t</a:t>
            </a:r>
            <a:r>
              <a:rPr lang="en-US">
                <a:solidFill>
                  <a:srgbClr val="474747"/>
                </a:solidFill>
                <a:latin typeface="Consolas" panose="020B0609020204030204" pitchFamily="49" charset="0"/>
              </a:rPr>
              <a:t>-&gt;</a:t>
            </a:r>
            <a:r>
              <a:rPr lang="en-US">
                <a:solidFill>
                  <a:srgbClr val="964BB4"/>
                </a:solidFill>
                <a:latin typeface="Consolas" panose="020B0609020204030204" pitchFamily="49" charset="0"/>
              </a:rPr>
              <a:t>data</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data</a:t>
            </a:r>
            <a:r>
              <a:rPr lang="en-US" smtClean="0">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r>
            <a:br>
              <a:rPr lang="en-US">
                <a:solidFill>
                  <a:srgbClr val="474747"/>
                </a:solidFill>
                <a:latin typeface="Consolas" panose="020B0609020204030204" pitchFamily="49" charset="0"/>
              </a:rPr>
            </a:b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Node</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prevNode</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currNode</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prevNode</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D43C47"/>
                </a:solidFill>
                <a:latin typeface="Consolas" panose="020B0609020204030204" pitchFamily="49" charset="0"/>
              </a:rPr>
              <a:t>NULL</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currNode</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head</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currPos</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0</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r>
            <a:br>
              <a:rPr lang="en-US">
                <a:solidFill>
                  <a:srgbClr val="474747"/>
                </a:solidFill>
                <a:latin typeface="Consolas" panose="020B0609020204030204" pitchFamily="49" charset="0"/>
              </a:rPr>
            </a:b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while</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currPos</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position</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prevNode</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currNode</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currNode</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currNode</a:t>
            </a:r>
            <a:r>
              <a:rPr lang="en-US">
                <a:solidFill>
                  <a:srgbClr val="474747"/>
                </a:solidFill>
                <a:latin typeface="Consolas" panose="020B0609020204030204" pitchFamily="49" charset="0"/>
              </a:rPr>
              <a:t>-&gt;</a:t>
            </a:r>
            <a:r>
              <a:rPr lang="en-US">
                <a:solidFill>
                  <a:srgbClr val="964BB4"/>
                </a:solidFill>
                <a:latin typeface="Consolas" panose="020B0609020204030204" pitchFamily="49" charset="0"/>
              </a:rPr>
              <a:t>next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currPos</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r>
            <a:br>
              <a:rPr lang="en-US">
                <a:solidFill>
                  <a:srgbClr val="474747"/>
                </a:solidFill>
                <a:latin typeface="Consolas" panose="020B0609020204030204" pitchFamily="49" charset="0"/>
              </a:rPr>
            </a:b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prevNode</a:t>
            </a:r>
            <a:r>
              <a:rPr lang="en-US">
                <a:solidFill>
                  <a:srgbClr val="474747"/>
                </a:solidFill>
                <a:latin typeface="Consolas" panose="020B0609020204030204" pitchFamily="49" charset="0"/>
              </a:rPr>
              <a:t>-&gt;</a:t>
            </a:r>
            <a:r>
              <a:rPr lang="en-US">
                <a:solidFill>
                  <a:srgbClr val="964BB4"/>
                </a:solidFill>
                <a:latin typeface="Consolas" panose="020B0609020204030204" pitchFamily="49" charset="0"/>
              </a:rPr>
              <a:t>next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t</a:t>
            </a:r>
            <a:r>
              <a:rPr lang="en-US">
                <a:solidFill>
                  <a:srgbClr val="474747"/>
                </a:solidFill>
                <a:latin typeface="Consolas" panose="020B0609020204030204" pitchFamily="49" charset="0"/>
              </a:rPr>
              <a:t>-&gt;</a:t>
            </a:r>
            <a:r>
              <a:rPr lang="en-US">
                <a:solidFill>
                  <a:srgbClr val="964BB4"/>
                </a:solidFill>
                <a:latin typeface="Consolas" panose="020B0609020204030204" pitchFamily="49" charset="0"/>
              </a:rPr>
              <a:t>next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currNode</a:t>
            </a:r>
            <a:r>
              <a:rPr lang="en-US">
                <a:solidFill>
                  <a:srgbClr val="474747"/>
                </a:solidFill>
                <a:latin typeface="Consolas" panose="020B0609020204030204" pitchFamily="49" charset="0"/>
              </a:rPr>
              <a:t>;</a:t>
            </a:r>
          </a:p>
          <a:p>
            <a:endParaRPr lang="en-US" smtClean="0"/>
          </a:p>
        </p:txBody>
      </p:sp>
      <p:sp>
        <p:nvSpPr>
          <p:cNvPr id="7" name="Slide Number Placeholder 6"/>
          <p:cNvSpPr>
            <a:spLocks noGrp="1"/>
          </p:cNvSpPr>
          <p:nvPr>
            <p:ph type="sldNum" sz="quarter" idx="12"/>
          </p:nvPr>
        </p:nvSpPr>
        <p:spPr/>
        <p:txBody>
          <a:bodyPr/>
          <a:lstStyle/>
          <a:p>
            <a:fld id="{459BA5CF-2658-48D4-A15B-D06BF698E6EA}" type="slidenum">
              <a:rPr lang="en-US" smtClean="0"/>
              <a:t>14</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9583" y="1593848"/>
            <a:ext cx="5674217" cy="1831598"/>
          </a:xfrm>
          <a:prstGeom prst="rect">
            <a:avLst/>
          </a:prstGeom>
        </p:spPr>
      </p:pic>
    </p:spTree>
    <p:extLst>
      <p:ext uri="{BB962C8B-B14F-4D97-AF65-F5344CB8AC3E}">
        <p14:creationId xmlns:p14="http://schemas.microsoft.com/office/powerpoint/2010/main" val="28757599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1.3. Linked List (danh sách liên kết)</a:t>
            </a:r>
          </a:p>
        </p:txBody>
      </p:sp>
      <p:sp>
        <p:nvSpPr>
          <p:cNvPr id="6" name="Content Placeholder 2"/>
          <p:cNvSpPr txBox="1">
            <a:spLocks/>
          </p:cNvSpPr>
          <p:nvPr/>
        </p:nvSpPr>
        <p:spPr>
          <a:xfrm>
            <a:off x="838200" y="1593848"/>
            <a:ext cx="10515600" cy="47625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Delete:</a:t>
            </a:r>
          </a:p>
          <a:p>
            <a:pPr marL="0" indent="0">
              <a:buNone/>
            </a:pPr>
            <a:r>
              <a:rPr lang="en-US" sz="1800" smtClean="0">
                <a:solidFill>
                  <a:srgbClr val="D10771"/>
                </a:solidFill>
                <a:latin typeface="Consolas" panose="020B0609020204030204" pitchFamily="49" charset="0"/>
              </a:rPr>
              <a:t>Node</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prevNode</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currNode</a:t>
            </a:r>
            <a:r>
              <a:rPr lang="en-US" sz="1800">
                <a:solidFill>
                  <a:srgbClr val="474747"/>
                </a:solidFill>
                <a:latin typeface="Consolas" panose="020B0609020204030204" pitchFamily="49" charset="0"/>
              </a:rPr>
              <a:t>;</a:t>
            </a:r>
          </a:p>
          <a:p>
            <a:pPr marL="0" indent="0">
              <a:buNone/>
            </a:pPr>
            <a:r>
              <a:rPr lang="en-US" sz="1800" smtClean="0">
                <a:solidFill>
                  <a:srgbClr val="0078DE"/>
                </a:solidFill>
                <a:latin typeface="Consolas" panose="020B0609020204030204" pitchFamily="49" charset="0"/>
              </a:rPr>
              <a:t>prevNode</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D43C47"/>
                </a:solidFill>
                <a:latin typeface="Consolas" panose="020B0609020204030204" pitchFamily="49" charset="0"/>
              </a:rPr>
              <a:t>NULL</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currNode</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head</a:t>
            </a:r>
            <a:r>
              <a:rPr lang="en-US" sz="1800">
                <a:solidFill>
                  <a:srgbClr val="474747"/>
                </a:solidFill>
                <a:latin typeface="Consolas" panose="020B0609020204030204" pitchFamily="49" charset="0"/>
              </a:rPr>
              <a:t>;</a:t>
            </a:r>
          </a:p>
          <a:p>
            <a:pPr marL="0" indent="0">
              <a:buNone/>
            </a:pPr>
            <a:r>
              <a:rPr lang="en-US" sz="1800" smtClean="0">
                <a:solidFill>
                  <a:srgbClr val="D10771"/>
                </a:solidFill>
                <a:latin typeface="Consolas" panose="020B0609020204030204" pitchFamily="49" charset="0"/>
              </a:rPr>
              <a:t>int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currPos</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CC5200"/>
                </a:solidFill>
                <a:latin typeface="Consolas" panose="020B0609020204030204" pitchFamily="49" charset="0"/>
              </a:rPr>
              <a:t>0</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r>
            <a:br>
              <a:rPr lang="en-US" sz="1800">
                <a:solidFill>
                  <a:srgbClr val="474747"/>
                </a:solidFill>
                <a:latin typeface="Consolas" panose="020B0609020204030204" pitchFamily="49" charset="0"/>
              </a:rPr>
            </a:br>
            <a:r>
              <a:rPr lang="en-US" sz="1800" smtClean="0">
                <a:solidFill>
                  <a:srgbClr val="05AD97"/>
                </a:solidFill>
                <a:latin typeface="Consolas" panose="020B0609020204030204" pitchFamily="49" charset="0"/>
              </a:rPr>
              <a:t>while</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currPos</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E04528"/>
                </a:solidFill>
                <a:latin typeface="Consolas" panose="020B0609020204030204" pitchFamily="49" charset="0"/>
              </a:rPr>
              <a:t>position</a:t>
            </a: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t>
            </a:r>
            <a:r>
              <a:rPr lang="en-US" sz="1800" smtClean="0">
                <a:solidFill>
                  <a:srgbClr val="474747"/>
                </a:solidFill>
                <a:latin typeface="Consolas" panose="020B0609020204030204" pitchFamily="49" charset="0"/>
              </a:rPr>
              <a:t> </a:t>
            </a:r>
            <a:r>
              <a:rPr lang="en-US" sz="1800" smtClean="0">
                <a:solidFill>
                  <a:srgbClr val="0078DE"/>
                </a:solidFill>
                <a:latin typeface="Consolas" panose="020B0609020204030204" pitchFamily="49" charset="0"/>
              </a:rPr>
              <a:t>prevNode</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currNode</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currNode</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currNode</a:t>
            </a:r>
            <a:r>
              <a:rPr lang="en-US" sz="1800">
                <a:solidFill>
                  <a:srgbClr val="474747"/>
                </a:solidFill>
                <a:latin typeface="Consolas" panose="020B0609020204030204" pitchFamily="49" charset="0"/>
              </a:rPr>
              <a:t>-&gt;</a:t>
            </a:r>
            <a:r>
              <a:rPr lang="en-US" sz="1800">
                <a:solidFill>
                  <a:srgbClr val="964BB4"/>
                </a:solidFill>
                <a:latin typeface="Consolas" panose="020B0609020204030204" pitchFamily="49" charset="0"/>
              </a:rPr>
              <a:t>next</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smtClean="0">
                <a:solidFill>
                  <a:srgbClr val="0078DE"/>
                </a:solidFill>
                <a:latin typeface="Consolas" panose="020B0609020204030204" pitchFamily="49" charset="0"/>
              </a:rPr>
              <a:t>currPos</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a:t>
            </a:r>
          </a:p>
          <a:p>
            <a:pPr marL="0" indent="0">
              <a:buNone/>
            </a:pPr>
            <a:r>
              <a:rPr lang="en-US" sz="1800" smtClean="0">
                <a:solidFill>
                  <a:srgbClr val="474747"/>
                </a:solidFill>
                <a:latin typeface="Consolas" panose="020B0609020204030204" pitchFamily="49" charset="0"/>
              </a:rPr>
              <a:t>}</a:t>
            </a:r>
            <a:endParaRPr lang="en-US" sz="1800">
              <a:solidFill>
                <a:srgbClr val="474747"/>
              </a:solidFill>
              <a:latin typeface="Consolas" panose="020B0609020204030204" pitchFamily="49" charset="0"/>
            </a:endParaRPr>
          </a:p>
          <a:p>
            <a:pPr marL="0" indent="0">
              <a:buNone/>
            </a:pPr>
            <a:r>
              <a:rPr lang="en-US" sz="1800" smtClean="0">
                <a:solidFill>
                  <a:srgbClr val="0078DE"/>
                </a:solidFill>
                <a:latin typeface="Consolas" panose="020B0609020204030204" pitchFamily="49" charset="0"/>
              </a:rPr>
              <a:t>prevNode</a:t>
            </a:r>
            <a:r>
              <a:rPr lang="en-US" sz="1800" smtClean="0">
                <a:solidFill>
                  <a:srgbClr val="474747"/>
                </a:solidFill>
                <a:latin typeface="Consolas" panose="020B0609020204030204" pitchFamily="49" charset="0"/>
              </a:rPr>
              <a:t>-</a:t>
            </a:r>
            <a:r>
              <a:rPr lang="en-US" sz="1800">
                <a:solidFill>
                  <a:srgbClr val="474747"/>
                </a:solidFill>
                <a:latin typeface="Consolas" panose="020B0609020204030204" pitchFamily="49" charset="0"/>
              </a:rPr>
              <a:t>&gt;</a:t>
            </a:r>
            <a:r>
              <a:rPr lang="en-US" sz="1800">
                <a:solidFill>
                  <a:srgbClr val="964BB4"/>
                </a:solidFill>
                <a:latin typeface="Consolas" panose="020B0609020204030204" pitchFamily="49" charset="0"/>
              </a:rPr>
              <a:t>next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currNode</a:t>
            </a:r>
            <a:r>
              <a:rPr lang="en-US" sz="1800">
                <a:solidFill>
                  <a:srgbClr val="474747"/>
                </a:solidFill>
                <a:latin typeface="Consolas" panose="020B0609020204030204" pitchFamily="49" charset="0"/>
              </a:rPr>
              <a:t>-&gt;</a:t>
            </a:r>
            <a:r>
              <a:rPr lang="en-US" sz="1800">
                <a:solidFill>
                  <a:srgbClr val="964BB4"/>
                </a:solidFill>
                <a:latin typeface="Consolas" panose="020B0609020204030204" pitchFamily="49" charset="0"/>
              </a:rPr>
              <a:t>next</a:t>
            </a:r>
            <a:r>
              <a:rPr lang="en-US" sz="1800">
                <a:solidFill>
                  <a:srgbClr val="474747"/>
                </a:solidFill>
                <a:latin typeface="Consolas" panose="020B0609020204030204" pitchFamily="49" charset="0"/>
              </a:rPr>
              <a:t>;</a:t>
            </a:r>
          </a:p>
          <a:p>
            <a:pPr marL="0" indent="0">
              <a:buNone/>
            </a:pPr>
            <a:r>
              <a:rPr lang="en-US" sz="1800" smtClean="0">
                <a:solidFill>
                  <a:srgbClr val="4D4D4D"/>
                </a:solidFill>
                <a:latin typeface="Consolas" panose="020B0609020204030204" pitchFamily="49" charset="0"/>
              </a:rPr>
              <a:t>delete</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currNode</a:t>
            </a:r>
            <a:r>
              <a:rPr lang="en-US" sz="1800">
                <a:solidFill>
                  <a:srgbClr val="474747"/>
                </a:solidFill>
                <a:latin typeface="Consolas" panose="020B0609020204030204" pitchFamily="49" charset="0"/>
              </a:rPr>
              <a:t>;</a:t>
            </a:r>
          </a:p>
          <a:p>
            <a:endParaRPr lang="en-US" smtClean="0"/>
          </a:p>
        </p:txBody>
      </p:sp>
      <p:sp>
        <p:nvSpPr>
          <p:cNvPr id="7" name="Slide Number Placeholder 6"/>
          <p:cNvSpPr>
            <a:spLocks noGrp="1"/>
          </p:cNvSpPr>
          <p:nvPr>
            <p:ph type="sldNum" sz="quarter" idx="12"/>
          </p:nvPr>
        </p:nvSpPr>
        <p:spPr/>
        <p:txBody>
          <a:bodyPr/>
          <a:lstStyle/>
          <a:p>
            <a:fld id="{459BA5CF-2658-48D4-A15B-D06BF698E6EA}" type="slidenum">
              <a:rPr lang="en-US" smtClean="0"/>
              <a:t>15</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2310" y="1593848"/>
            <a:ext cx="5751490" cy="1841386"/>
          </a:xfrm>
          <a:prstGeom prst="rect">
            <a:avLst/>
          </a:prstGeom>
        </p:spPr>
      </p:pic>
    </p:spTree>
    <p:extLst>
      <p:ext uri="{BB962C8B-B14F-4D97-AF65-F5344CB8AC3E}">
        <p14:creationId xmlns:p14="http://schemas.microsoft.com/office/powerpoint/2010/main" val="11889738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1.4. Stack</a:t>
            </a:r>
            <a:endParaRPr lang="en-US">
              <a:solidFill>
                <a:srgbClr val="00B0F0"/>
              </a:solidFill>
            </a:endParaRPr>
          </a:p>
        </p:txBody>
      </p:sp>
      <p:sp>
        <p:nvSpPr>
          <p:cNvPr id="3" name="Content Placeholder 2"/>
          <p:cNvSpPr>
            <a:spLocks noGrp="1"/>
          </p:cNvSpPr>
          <p:nvPr>
            <p:ph idx="1"/>
          </p:nvPr>
        </p:nvSpPr>
        <p:spPr/>
        <p:txBody>
          <a:bodyPr/>
          <a:lstStyle/>
          <a:p>
            <a:r>
              <a:rPr lang="vi-VN" smtClean="0">
                <a:latin typeface="Calibri" panose="020F0502020204030204" pitchFamily="34" charset="0"/>
                <a:cs typeface="Calibri" panose="020F0502020204030204" pitchFamily="34" charset="0"/>
              </a:rPr>
              <a:t>Stack </a:t>
            </a:r>
            <a:r>
              <a:rPr lang="vi-VN">
                <a:latin typeface="Calibri" panose="020F0502020204030204" pitchFamily="34" charset="0"/>
                <a:cs typeface="Calibri" panose="020F0502020204030204" pitchFamily="34" charset="0"/>
              </a:rPr>
              <a:t>là cấu trúc </a:t>
            </a:r>
            <a:r>
              <a:rPr lang="vi-VN" smtClean="0">
                <a:latin typeface="Calibri" panose="020F0502020204030204" pitchFamily="34" charset="0"/>
                <a:cs typeface="Calibri" panose="020F0502020204030204" pitchFamily="34" charset="0"/>
              </a:rPr>
              <a:t>để </a:t>
            </a:r>
            <a:r>
              <a:rPr lang="vi-VN">
                <a:latin typeface="Calibri" panose="020F0502020204030204" pitchFamily="34" charset="0"/>
                <a:cs typeface="Calibri" panose="020F0502020204030204" pitchFamily="34" charset="0"/>
              </a:rPr>
              <a:t>lưu trữ và lấy dữ liệu theo thứ tự vào sau, ra </a:t>
            </a:r>
            <a:r>
              <a:rPr lang="en-US" smtClean="0">
                <a:latin typeface="Calibri" panose="020F0502020204030204" pitchFamily="34" charset="0"/>
                <a:cs typeface="Calibri" panose="020F0502020204030204" pitchFamily="34" charset="0"/>
              </a:rPr>
              <a:t>t</a:t>
            </a:r>
            <a:r>
              <a:rPr lang="vi-VN" smtClean="0">
                <a:latin typeface="Calibri" panose="020F0502020204030204" pitchFamily="34" charset="0"/>
                <a:cs typeface="Calibri" panose="020F0502020204030204" pitchFamily="34" charset="0"/>
              </a:rPr>
              <a:t>rước (</a:t>
            </a:r>
            <a:r>
              <a:rPr lang="en-US" i="1"/>
              <a:t>Last In First </a:t>
            </a:r>
            <a:r>
              <a:rPr lang="en-US" i="1" smtClean="0"/>
              <a:t>Out: </a:t>
            </a:r>
            <a:r>
              <a:rPr lang="vi-VN" b="1" smtClean="0">
                <a:latin typeface="Calibri" panose="020F0502020204030204" pitchFamily="34" charset="0"/>
                <a:cs typeface="Calibri" panose="020F0502020204030204" pitchFamily="34" charset="0"/>
              </a:rPr>
              <a:t>LIFO</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r>
              <a:rPr lang="en-US" err="1" smtClean="0">
                <a:latin typeface="Calibri" panose="020F0502020204030204" pitchFamily="34" charset="0"/>
                <a:cs typeface="Calibri" panose="020F0502020204030204" pitchFamily="34" charset="0"/>
              </a:rPr>
              <a:t>Độ</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phức</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tạp</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khi</a:t>
            </a:r>
            <a:r>
              <a:rPr lang="en-US" smtClean="0">
                <a:latin typeface="Calibri" panose="020F0502020204030204" pitchFamily="34" charset="0"/>
                <a:cs typeface="Calibri" panose="020F0502020204030204" pitchFamily="34" charset="0"/>
              </a:rPr>
              <a:t> </a:t>
            </a:r>
            <a:r>
              <a:rPr lang="en-US" b="1" smtClean="0">
                <a:latin typeface="Calibri" panose="020F0502020204030204" pitchFamily="34" charset="0"/>
                <a:cs typeface="Calibri" panose="020F0502020204030204" pitchFamily="34" charset="0"/>
              </a:rPr>
              <a:t>thêm, </a:t>
            </a:r>
            <a:r>
              <a:rPr lang="en-US" b="1" err="1" smtClean="0">
                <a:latin typeface="Calibri" panose="020F0502020204030204" pitchFamily="34" charset="0"/>
                <a:cs typeface="Calibri" panose="020F0502020204030204" pitchFamily="34" charset="0"/>
              </a:rPr>
              <a:t>xóa</a:t>
            </a:r>
            <a:r>
              <a:rPr lang="en-US" smtClean="0">
                <a:latin typeface="Calibri" panose="020F0502020204030204" pitchFamily="34" charset="0"/>
                <a:cs typeface="Calibri" panose="020F0502020204030204" pitchFamily="34" charset="0"/>
              </a:rPr>
              <a:t>: </a:t>
            </a:r>
            <a:r>
              <a:rPr lang="en-US" b="1" smtClean="0">
                <a:latin typeface="Calibri" panose="020F0502020204030204" pitchFamily="34" charset="0"/>
                <a:cs typeface="Calibri" panose="020F0502020204030204" pitchFamily="34" charset="0"/>
              </a:rPr>
              <a:t>O(1)</a:t>
            </a:r>
          </a:p>
          <a:p>
            <a:r>
              <a:rPr lang="vi-VN">
                <a:latin typeface="Calibri" panose="020F0502020204030204" pitchFamily="34" charset="0"/>
                <a:cs typeface="Calibri" panose="020F0502020204030204" pitchFamily="34" charset="0"/>
              </a:rPr>
              <a:t>Hai thao tác cơ bản:</a:t>
            </a:r>
            <a:endParaRPr lang="en-US">
              <a:latin typeface="Calibri" panose="020F0502020204030204" pitchFamily="34" charset="0"/>
              <a:cs typeface="Calibri" panose="020F0502020204030204" pitchFamily="34" charset="0"/>
            </a:endParaRPr>
          </a:p>
          <a:p>
            <a:pPr lvl="1"/>
            <a:r>
              <a:rPr lang="vi-VN" b="1">
                <a:latin typeface="Calibri" panose="020F0502020204030204" pitchFamily="34" charset="0"/>
                <a:cs typeface="Calibri" panose="020F0502020204030204" pitchFamily="34" charset="0"/>
              </a:rPr>
              <a:t>Push</a:t>
            </a:r>
            <a:r>
              <a:rPr lang="vi-VN">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thêm </a:t>
            </a:r>
            <a:r>
              <a:rPr lang="vi-VN">
                <a:latin typeface="Calibri" panose="020F0502020204030204" pitchFamily="34" charset="0"/>
                <a:cs typeface="Calibri" panose="020F0502020204030204" pitchFamily="34" charset="0"/>
              </a:rPr>
              <a:t>một phần tử vào stack</a:t>
            </a:r>
            <a:endParaRPr lang="en-US">
              <a:latin typeface="Calibri" panose="020F0502020204030204" pitchFamily="34" charset="0"/>
              <a:cs typeface="Calibri" panose="020F0502020204030204" pitchFamily="34" charset="0"/>
            </a:endParaRPr>
          </a:p>
          <a:p>
            <a:pPr lvl="1"/>
            <a:r>
              <a:rPr lang="vi-VN" b="1">
                <a:latin typeface="Calibri" panose="020F0502020204030204" pitchFamily="34" charset="0"/>
                <a:cs typeface="Calibri" panose="020F0502020204030204" pitchFamily="34" charset="0"/>
              </a:rPr>
              <a:t>Pop</a:t>
            </a:r>
            <a:r>
              <a:rPr lang="vi-VN">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lấy </a:t>
            </a:r>
            <a:r>
              <a:rPr lang="vi-VN">
                <a:latin typeface="Calibri" panose="020F0502020204030204" pitchFamily="34" charset="0"/>
                <a:cs typeface="Calibri" panose="020F0502020204030204" pitchFamily="34" charset="0"/>
              </a:rPr>
              <a:t>một phần tử ra khỏi </a:t>
            </a:r>
            <a:r>
              <a:rPr lang="vi-VN" smtClean="0">
                <a:latin typeface="Calibri" panose="020F0502020204030204" pitchFamily="34" charset="0"/>
                <a:cs typeface="Calibri" panose="020F0502020204030204" pitchFamily="34" charset="0"/>
              </a:rPr>
              <a:t>stack</a:t>
            </a:r>
            <a:endParaRPr lang="en-US">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5983825" y="3971925"/>
            <a:ext cx="5369975" cy="2205038"/>
          </a:xfrm>
          <a:prstGeom prst="rect">
            <a:avLst/>
          </a:prstGeom>
        </p:spPr>
      </p:pic>
      <p:sp>
        <p:nvSpPr>
          <p:cNvPr id="6" name="Slide Number Placeholder 5"/>
          <p:cNvSpPr>
            <a:spLocks noGrp="1"/>
          </p:cNvSpPr>
          <p:nvPr>
            <p:ph type="sldNum" sz="quarter" idx="12"/>
          </p:nvPr>
        </p:nvSpPr>
        <p:spPr/>
        <p:txBody>
          <a:bodyPr/>
          <a:lstStyle/>
          <a:p>
            <a:fld id="{459BA5CF-2658-48D4-A15B-D06BF698E6EA}" type="slidenum">
              <a:rPr lang="en-US" smtClean="0"/>
              <a:t>16</a:t>
            </a:fld>
            <a:endParaRPr lang="en-US"/>
          </a:p>
        </p:txBody>
      </p:sp>
    </p:spTree>
    <p:extLst>
      <p:ext uri="{BB962C8B-B14F-4D97-AF65-F5344CB8AC3E}">
        <p14:creationId xmlns:p14="http://schemas.microsoft.com/office/powerpoint/2010/main" val="10933590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1.4. Stack</a:t>
            </a:r>
          </a:p>
        </p:txBody>
      </p:sp>
      <p:sp>
        <p:nvSpPr>
          <p:cNvPr id="3" name="Content Placeholder 2"/>
          <p:cNvSpPr>
            <a:spLocks noGrp="1"/>
          </p:cNvSpPr>
          <p:nvPr>
            <p:ph idx="1"/>
          </p:nvPr>
        </p:nvSpPr>
        <p:spPr/>
        <p:txBody>
          <a:bodyPr/>
          <a:lstStyle/>
          <a:p>
            <a:r>
              <a:rPr lang="en-US" err="1" smtClean="0">
                <a:latin typeface="Calibri" panose="020F0502020204030204" pitchFamily="34" charset="0"/>
                <a:cs typeface="Calibri" panose="020F0502020204030204" pitchFamily="34" charset="0"/>
              </a:rPr>
              <a:t>Ứng</a:t>
            </a:r>
            <a:r>
              <a:rPr lang="en-US" smtClean="0">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dụng</a:t>
            </a:r>
            <a:r>
              <a:rPr lang="en-US">
                <a:latin typeface="Calibri" panose="020F0502020204030204" pitchFamily="34" charset="0"/>
                <a:cs typeface="Calibri" panose="020F0502020204030204" pitchFamily="34" charset="0"/>
              </a:rPr>
              <a:t>:</a:t>
            </a:r>
          </a:p>
          <a:p>
            <a:pPr lvl="1"/>
            <a:r>
              <a:rPr lang="en-US" err="1"/>
              <a:t>Chức</a:t>
            </a:r>
            <a:r>
              <a:rPr lang="en-US"/>
              <a:t> </a:t>
            </a:r>
            <a:r>
              <a:rPr lang="en-US" err="1"/>
              <a:t>năng</a:t>
            </a:r>
            <a:r>
              <a:rPr lang="en-US"/>
              <a:t> Undo/Redo, </a:t>
            </a:r>
            <a:r>
              <a:rPr lang="en-US" err="1"/>
              <a:t>chức</a:t>
            </a:r>
            <a:r>
              <a:rPr lang="en-US"/>
              <a:t> </a:t>
            </a:r>
            <a:r>
              <a:rPr lang="en-US" err="1"/>
              <a:t>năng</a:t>
            </a:r>
            <a:r>
              <a:rPr lang="en-US"/>
              <a:t> Go Back/Go Next </a:t>
            </a:r>
            <a:r>
              <a:rPr lang="en-US" smtClean="0"/>
              <a:t>trên </a:t>
            </a:r>
            <a:r>
              <a:rPr lang="en-US" err="1"/>
              <a:t>trình</a:t>
            </a:r>
            <a:r>
              <a:rPr lang="en-US"/>
              <a:t> </a:t>
            </a:r>
            <a:r>
              <a:rPr lang="en-US" err="1"/>
              <a:t>duyệt</a:t>
            </a:r>
            <a:endParaRPr lang="en-US"/>
          </a:p>
          <a:p>
            <a:pPr lvl="1"/>
            <a:r>
              <a:rPr lang="en-US" err="1">
                <a:latin typeface="Calibri" panose="020F0502020204030204" pitchFamily="34" charset="0"/>
                <a:cs typeface="Calibri" panose="020F0502020204030204" pitchFamily="34" charset="0"/>
              </a:rPr>
              <a:t>Trong</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máy</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tính</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tính</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giá</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trị</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biểu</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thức</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xử</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lý</a:t>
            </a:r>
            <a:r>
              <a:rPr lang="en-US">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ngắt (??? 🙄)</a:t>
            </a:r>
          </a:p>
          <a:p>
            <a:pPr lvl="1"/>
            <a:r>
              <a:rPr lang="vi-VN">
                <a:latin typeface="Calibri" panose="020F0502020204030204" pitchFamily="34" charset="0"/>
                <a:cs typeface="Calibri" panose="020F0502020204030204" pitchFamily="34" charset="0"/>
              </a:rPr>
              <a:t>Làm bộ nhớ tạm trong máy tính, dùng để lưu trữ các biến tạm, biến local, function </a:t>
            </a:r>
            <a:r>
              <a:rPr lang="vi-VN" smtClean="0">
                <a:latin typeface="Calibri" panose="020F0502020204030204" pitchFamily="34" charset="0"/>
                <a:cs typeface="Calibri" panose="020F0502020204030204" pitchFamily="34" charset="0"/>
              </a:rPr>
              <a:t>cal</a:t>
            </a:r>
            <a:r>
              <a:rPr lang="en-US" smtClean="0">
                <a:latin typeface="Calibri" panose="020F0502020204030204" pitchFamily="34" charset="0"/>
                <a:cs typeface="Calibri" panose="020F0502020204030204" pitchFamily="34" charset="0"/>
              </a:rPr>
              <a:t>l…</a:t>
            </a:r>
            <a:endParaRPr lang="en-US">
              <a:latin typeface="Calibri" panose="020F0502020204030204" pitchFamily="34" charset="0"/>
              <a:cs typeface="Calibri" panose="020F0502020204030204" pitchFamily="34" charset="0"/>
            </a:endParaRPr>
          </a:p>
          <a:p>
            <a:pPr lvl="1"/>
            <a:r>
              <a:rPr lang="vi-VN">
                <a:latin typeface="Calibri" panose="020F0502020204030204" pitchFamily="34" charset="0"/>
                <a:cs typeface="Calibri" panose="020F0502020204030204" pitchFamily="34" charset="0"/>
              </a:rPr>
              <a:t>Kiểm tra </a:t>
            </a:r>
            <a:r>
              <a:rPr lang="en-US" smtClean="0">
                <a:latin typeface="Calibri" panose="020F0502020204030204" pitchFamily="34" charset="0"/>
                <a:cs typeface="Calibri" panose="020F0502020204030204" pitchFamily="34" charset="0"/>
              </a:rPr>
              <a:t>tính </a:t>
            </a:r>
            <a:r>
              <a:rPr lang="vi-VN">
                <a:latin typeface="Calibri" panose="020F0502020204030204" pitchFamily="34" charset="0"/>
                <a:cs typeface="Calibri" panose="020F0502020204030204" pitchFamily="34" charset="0"/>
              </a:rPr>
              <a:t>hợp </a:t>
            </a:r>
            <a:r>
              <a:rPr lang="en-US">
                <a:latin typeface="Calibri" panose="020F0502020204030204" pitchFamily="34" charset="0"/>
                <a:cs typeface="Calibri" panose="020F0502020204030204" pitchFamily="34" charset="0"/>
              </a:rPr>
              <a:t>lệ </a:t>
            </a:r>
            <a:r>
              <a:rPr lang="en-US" smtClean="0">
                <a:latin typeface="Calibri" panose="020F0502020204030204" pitchFamily="34" charset="0"/>
                <a:cs typeface="Calibri" panose="020F0502020204030204" pitchFamily="34" charset="0"/>
              </a:rPr>
              <a:t>của các dấu ngoặc</a:t>
            </a:r>
            <a:r>
              <a:rPr lang="vi-VN">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 trong </a:t>
            </a:r>
            <a:r>
              <a:rPr lang="vi-VN" smtClean="0">
                <a:latin typeface="Calibri" panose="020F0502020204030204" pitchFamily="34" charset="0"/>
                <a:cs typeface="Calibri" panose="020F0502020204030204" pitchFamily="34" charset="0"/>
              </a:rPr>
              <a:t>1 chuỗ</a:t>
            </a:r>
            <a:r>
              <a:rPr lang="en-US" smtClean="0">
                <a:latin typeface="Calibri" panose="020F0502020204030204" pitchFamily="34" charset="0"/>
                <a:cs typeface="Calibri" panose="020F0502020204030204" pitchFamily="34" charset="0"/>
              </a:rPr>
              <a:t>i</a:t>
            </a:r>
          </a:p>
          <a:p>
            <a:pPr lvl="1"/>
            <a:r>
              <a:rPr lang="en-US" smtClean="0">
                <a:latin typeface="Calibri" panose="020F0502020204030204" pitchFamily="34" charset="0"/>
                <a:cs typeface="Calibri" panose="020F0502020204030204" pitchFamily="34" charset="0"/>
              </a:rPr>
              <a:t>Đảo ngược chuỗi</a:t>
            </a:r>
          </a:p>
          <a:p>
            <a:pPr lvl="1"/>
            <a:r>
              <a:rPr lang="en-US" smtClean="0">
                <a:latin typeface="Calibri" panose="020F0502020204030204" pitchFamily="34" charset="0"/>
                <a:cs typeface="Calibri" panose="020F0502020204030204" pitchFamily="34" charset="0"/>
              </a:rPr>
              <a:t>Implement các thuật toán </a:t>
            </a:r>
            <a:r>
              <a:rPr lang="vi-VN">
                <a:latin typeface="Calibri" panose="020F0502020204030204" pitchFamily="34" charset="0"/>
                <a:cs typeface="Calibri" panose="020F0502020204030204" pitchFamily="34" charset="0"/>
              </a:rPr>
              <a:t>DFS, Backtracking (tìm đường đi, vét cạn</a:t>
            </a:r>
            <a:r>
              <a:rPr lang="vi-VN" smtClean="0">
                <a:latin typeface="Calibri" panose="020F0502020204030204" pitchFamily="34" charset="0"/>
                <a:cs typeface="Calibri" panose="020F0502020204030204" pitchFamily="34" charset="0"/>
              </a:rPr>
              <a:t>)</a:t>
            </a:r>
            <a:endParaRPr lang="en-US">
              <a:latin typeface="Calibri" panose="020F0502020204030204" pitchFamily="34" charset="0"/>
              <a:cs typeface="Calibri" panose="020F0502020204030204" pitchFamily="34" charset="0"/>
            </a:endParaRPr>
          </a:p>
          <a:p>
            <a:pPr lvl="1"/>
            <a:r>
              <a:rPr lang="en-US">
                <a:latin typeface="Calibri" panose="020F0502020204030204" pitchFamily="34" charset="0"/>
                <a:cs typeface="Calibri" panose="020F0502020204030204" pitchFamily="34" charset="0"/>
              </a:rPr>
              <a:t>Khử đệ </a:t>
            </a:r>
            <a:r>
              <a:rPr lang="en-US" smtClean="0">
                <a:latin typeface="Calibri" panose="020F0502020204030204" pitchFamily="34" charset="0"/>
                <a:cs typeface="Calibri" panose="020F0502020204030204" pitchFamily="34" charset="0"/>
              </a:rPr>
              <a:t>quy ☺</a:t>
            </a:r>
            <a:endParaRPr lang="vi-VN">
              <a:latin typeface="Calibri" panose="020F0502020204030204" pitchFamily="34" charset="0"/>
              <a:cs typeface="Calibri" panose="020F0502020204030204" pitchFamily="34" charset="0"/>
            </a:endParaRPr>
          </a:p>
          <a:p>
            <a:endParaRPr lang="en-US" smtClean="0">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17</a:t>
            </a:fld>
            <a:endParaRPr lang="en-US"/>
          </a:p>
        </p:txBody>
      </p:sp>
    </p:spTree>
    <p:extLst>
      <p:ext uri="{BB962C8B-B14F-4D97-AF65-F5344CB8AC3E}">
        <p14:creationId xmlns:p14="http://schemas.microsoft.com/office/powerpoint/2010/main" val="10238834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1.4. Stack</a:t>
            </a:r>
            <a:endParaRPr lang="en-US">
              <a:solidFill>
                <a:srgbClr val="00B0F0"/>
              </a:solidFill>
            </a:endParaRPr>
          </a:p>
        </p:txBody>
      </p:sp>
      <p:sp>
        <p:nvSpPr>
          <p:cNvPr id="3" name="Content Placeholder 2"/>
          <p:cNvSpPr>
            <a:spLocks noGrp="1"/>
          </p:cNvSpPr>
          <p:nvPr>
            <p:ph idx="1"/>
          </p:nvPr>
        </p:nvSpPr>
        <p:spPr>
          <a:xfrm>
            <a:off x="838200" y="2273299"/>
            <a:ext cx="4419600" cy="3903663"/>
          </a:xfrm>
        </p:spPr>
        <p:txBody>
          <a:bodyPr>
            <a:normAutofit fontScale="62500" lnSpcReduction="20000"/>
          </a:bodyPr>
          <a:lstStyle/>
          <a:p>
            <a:pPr marL="0" indent="0">
              <a:buNone/>
            </a:pPr>
            <a:r>
              <a:rPr lang="en-US" err="1">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err="1" smtClean="0">
                <a:solidFill>
                  <a:srgbClr val="0078DE"/>
                </a:solidFill>
                <a:latin typeface="Consolas" panose="020B0609020204030204" pitchFamily="49" charset="0"/>
              </a:rPr>
              <a:t>myStack</a:t>
            </a:r>
            <a:r>
              <a:rPr lang="en-US" smtClean="0">
                <a:solidFill>
                  <a:srgbClr val="474747"/>
                </a:solidFill>
                <a:latin typeface="Consolas" panose="020B0609020204030204" pitchFamily="49" charset="0"/>
              </a:rPr>
              <a:t>[10000];</a:t>
            </a:r>
            <a:endParaRPr lang="en-US" smtClean="0">
              <a:solidFill>
                <a:srgbClr val="D10771"/>
              </a:solidFill>
              <a:latin typeface="Consolas" panose="020B0609020204030204" pitchFamily="49" charset="0"/>
            </a:endParaRPr>
          </a:p>
          <a:p>
            <a:pPr marL="0" indent="0">
              <a:buNone/>
            </a:pPr>
            <a:r>
              <a:rPr lang="en-US" smtClean="0">
                <a:solidFill>
                  <a:srgbClr val="D10771"/>
                </a:solidFill>
                <a:latin typeface="Consolas" panose="020B0609020204030204" pitchFamily="49" charset="0"/>
              </a:rPr>
              <a:t>void</a:t>
            </a:r>
            <a:r>
              <a:rPr lang="en-US" smtClean="0">
                <a:solidFill>
                  <a:srgbClr val="474747"/>
                </a:solidFill>
                <a:latin typeface="Consolas" panose="020B0609020204030204" pitchFamily="49" charset="0"/>
              </a:rPr>
              <a:t> </a:t>
            </a:r>
            <a:r>
              <a:rPr lang="en-US" err="1" smtClean="0">
                <a:solidFill>
                  <a:srgbClr val="8D12BA"/>
                </a:solidFill>
                <a:latin typeface="Consolas" panose="020B0609020204030204" pitchFamily="49" charset="0"/>
              </a:rPr>
              <a:t>initStack</a:t>
            </a:r>
            <a:r>
              <a:rPr lang="en-US" smtClean="0">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top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r>
            <a:br>
              <a:rPr lang="en-US">
                <a:solidFill>
                  <a:srgbClr val="474747"/>
                </a:solidFill>
                <a:latin typeface="Consolas" panose="020B0609020204030204" pitchFamily="49" charset="0"/>
              </a:rPr>
            </a:br>
            <a:r>
              <a:rPr lang="en-US">
                <a:solidFill>
                  <a:srgbClr val="D10771"/>
                </a:solidFill>
                <a:latin typeface="Consolas" panose="020B0609020204030204" pitchFamily="49" charset="0"/>
              </a:rPr>
              <a:t>bool</a:t>
            </a:r>
            <a:r>
              <a:rPr lang="en-US">
                <a:solidFill>
                  <a:srgbClr val="474747"/>
                </a:solidFill>
                <a:latin typeface="Consolas" panose="020B0609020204030204" pitchFamily="49" charset="0"/>
              </a:rPr>
              <a:t> </a:t>
            </a:r>
            <a:r>
              <a:rPr lang="en-US" err="1">
                <a:solidFill>
                  <a:srgbClr val="8D12BA"/>
                </a:solidFill>
                <a:latin typeface="Consolas" panose="020B0609020204030204" pitchFamily="49" charset="0"/>
              </a:rPr>
              <a:t>isStackEmpty</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top</a:t>
            </a:r>
            <a:r>
              <a:rPr lang="en-US">
                <a:solidFill>
                  <a:srgbClr val="4D4D4D"/>
                </a:solidFill>
                <a:latin typeface="Consolas" panose="020B0609020204030204" pitchFamily="49" charset="0"/>
              </a:rPr>
              <a:t>==-</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r>
            <a:br>
              <a:rPr lang="en-US">
                <a:solidFill>
                  <a:srgbClr val="474747"/>
                </a:solidFill>
                <a:latin typeface="Consolas" panose="020B0609020204030204" pitchFamily="49" charset="0"/>
              </a:rPr>
            </a:br>
            <a:r>
              <a:rPr lang="en-US">
                <a:solidFill>
                  <a:srgbClr val="D10771"/>
                </a:solidFill>
                <a:latin typeface="Consolas" panose="020B0609020204030204" pitchFamily="49" charset="0"/>
              </a:rPr>
              <a:t>void</a:t>
            </a:r>
            <a:r>
              <a:rPr lang="en-US">
                <a:solidFill>
                  <a:srgbClr val="474747"/>
                </a:solidFill>
                <a:latin typeface="Consolas" panose="020B0609020204030204" pitchFamily="49" charset="0"/>
              </a:rPr>
              <a:t> </a:t>
            </a:r>
            <a:r>
              <a:rPr lang="en-US">
                <a:solidFill>
                  <a:srgbClr val="8D12BA"/>
                </a:solidFill>
                <a:latin typeface="Consolas" panose="020B0609020204030204" pitchFamily="49" charset="0"/>
              </a:rPr>
              <a:t>push</a:t>
            </a:r>
            <a:r>
              <a:rPr lang="en-US">
                <a:solidFill>
                  <a:srgbClr val="474747"/>
                </a:solidFill>
                <a:latin typeface="Consolas" panose="020B0609020204030204" pitchFamily="49" charset="0"/>
              </a:rPr>
              <a:t>(</a:t>
            </a:r>
            <a:r>
              <a:rPr lang="en-US" err="1">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data</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top</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myStack</a:t>
            </a:r>
            <a:r>
              <a:rPr lang="en-US">
                <a:solidFill>
                  <a:srgbClr val="474747"/>
                </a:solidFill>
                <a:latin typeface="Consolas" panose="020B0609020204030204" pitchFamily="49" charset="0"/>
              </a:rPr>
              <a:t>[top]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data;</a:t>
            </a:r>
          </a:p>
          <a:p>
            <a:pPr marL="0" indent="0">
              <a:buNone/>
            </a:pPr>
            <a:r>
              <a:rPr lang="en-US">
                <a:solidFill>
                  <a:srgbClr val="474747"/>
                </a:solidFill>
                <a:latin typeface="Consolas" panose="020B0609020204030204" pitchFamily="49" charset="0"/>
              </a:rPr>
              <a:t>}</a:t>
            </a:r>
          </a:p>
          <a:p>
            <a:pPr marL="0" indent="0">
              <a:buNone/>
            </a:pPr>
            <a:endParaRPr lang="en-US" smtClean="0"/>
          </a:p>
        </p:txBody>
      </p:sp>
      <p:sp>
        <p:nvSpPr>
          <p:cNvPr id="4" name="Content Placeholder 2"/>
          <p:cNvSpPr txBox="1">
            <a:spLocks/>
          </p:cNvSpPr>
          <p:nvPr/>
        </p:nvSpPr>
        <p:spPr>
          <a:xfrm>
            <a:off x="5257800" y="2273299"/>
            <a:ext cx="6096000" cy="39036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err="1" smtClean="0">
                <a:solidFill>
                  <a:srgbClr val="D10771"/>
                </a:solidFill>
                <a:latin typeface="Consolas" panose="020B0609020204030204" pitchFamily="49" charset="0"/>
              </a:rPr>
              <a:t>int</a:t>
            </a:r>
            <a:r>
              <a:rPr lang="en-US" sz="1800">
                <a:solidFill>
                  <a:srgbClr val="474747"/>
                </a:solidFill>
                <a:latin typeface="Consolas" panose="020B0609020204030204" pitchFamily="49" charset="0"/>
              </a:rPr>
              <a:t> </a:t>
            </a:r>
            <a:r>
              <a:rPr lang="en-US" sz="1800">
                <a:solidFill>
                  <a:srgbClr val="8D12BA"/>
                </a:solidFill>
                <a:latin typeface="Consolas" panose="020B0609020204030204" pitchFamily="49" charset="0"/>
              </a:rPr>
              <a:t>pop</a:t>
            </a: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t>
            </a:r>
            <a:r>
              <a:rPr lang="en-US" sz="1800">
                <a:solidFill>
                  <a:srgbClr val="05AD97"/>
                </a:solidFill>
                <a:latin typeface="Consolas" panose="020B0609020204030204" pitchFamily="49" charset="0"/>
              </a:rPr>
              <a:t>if</a:t>
            </a:r>
            <a:r>
              <a:rPr lang="en-US" sz="1800">
                <a:solidFill>
                  <a:srgbClr val="474747"/>
                </a:solidFill>
                <a:latin typeface="Consolas" panose="020B0609020204030204" pitchFamily="49" charset="0"/>
              </a:rPr>
              <a:t>(</a:t>
            </a:r>
            <a:r>
              <a:rPr lang="en-US" sz="1800" err="1">
                <a:solidFill>
                  <a:srgbClr val="8D12BA"/>
                </a:solidFill>
                <a:latin typeface="Consolas" panose="020B0609020204030204" pitchFamily="49" charset="0"/>
              </a:rPr>
              <a:t>isStackEmpty</a:t>
            </a: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t>
            </a:r>
            <a:r>
              <a:rPr lang="en-US" sz="1800" err="1">
                <a:solidFill>
                  <a:srgbClr val="8D12BA"/>
                </a:solidFill>
                <a:latin typeface="Consolas" panose="020B0609020204030204" pitchFamily="49" charset="0"/>
              </a:rPr>
              <a:t>printf</a:t>
            </a:r>
            <a:r>
              <a:rPr lang="en-US" sz="1800">
                <a:solidFill>
                  <a:srgbClr val="474747"/>
                </a:solidFill>
                <a:latin typeface="Consolas" panose="020B0609020204030204" pitchFamily="49" charset="0"/>
              </a:rPr>
              <a:t>(</a:t>
            </a:r>
            <a:r>
              <a:rPr lang="en-US" sz="1800">
                <a:solidFill>
                  <a:srgbClr val="3D9CA9"/>
                </a:solidFill>
                <a:latin typeface="Consolas" panose="020B0609020204030204" pitchFamily="49" charset="0"/>
              </a:rPr>
              <a:t>"Stack is empty, can't pop!</a:t>
            </a:r>
            <a:r>
              <a:rPr lang="en-US" sz="1800">
                <a:solidFill>
                  <a:srgbClr val="D37612"/>
                </a:solidFill>
                <a:latin typeface="Consolas" panose="020B0609020204030204" pitchFamily="49" charset="0"/>
              </a:rPr>
              <a:t>\n</a:t>
            </a:r>
            <a:r>
              <a:rPr lang="en-US" sz="1800">
                <a:solidFill>
                  <a:srgbClr val="3D9CA9"/>
                </a:solidFill>
                <a:latin typeface="Consolas" panose="020B0609020204030204" pitchFamily="49" charset="0"/>
              </a:rPr>
              <a:t>"</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05AD97"/>
                </a:solidFill>
                <a:latin typeface="Consolas" panose="020B0609020204030204" pitchFamily="49" charset="0"/>
              </a:rPr>
              <a:t>return</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CC5200"/>
                </a:solidFill>
                <a:latin typeface="Consolas" panose="020B0609020204030204" pitchFamily="49" charset="0"/>
              </a:rPr>
              <a:t>1</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r>
            <a:br>
              <a:rPr lang="en-US" sz="1800">
                <a:solidFill>
                  <a:srgbClr val="474747"/>
                </a:solidFill>
                <a:latin typeface="Consolas" panose="020B0609020204030204" pitchFamily="49" charset="0"/>
              </a:rPr>
            </a:br>
            <a:r>
              <a:rPr lang="en-US" sz="1800">
                <a:solidFill>
                  <a:srgbClr val="474747"/>
                </a:solidFill>
                <a:latin typeface="Consolas" panose="020B0609020204030204" pitchFamily="49" charset="0"/>
              </a:rPr>
              <a:t>  </a:t>
            </a:r>
            <a:r>
              <a:rPr lang="en-US" sz="1800" err="1">
                <a:solidFill>
                  <a:srgbClr val="D10771"/>
                </a:solidFill>
                <a:latin typeface="Consolas" panose="020B0609020204030204" pitchFamily="49" charset="0"/>
              </a:rPr>
              <a:t>int</a:t>
            </a:r>
            <a:r>
              <a:rPr lang="en-US" sz="1800">
                <a:solidFill>
                  <a:srgbClr val="474747"/>
                </a:solidFill>
                <a:latin typeface="Consolas" panose="020B0609020204030204" pitchFamily="49" charset="0"/>
              </a:rPr>
              <a:t> temp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err="1">
                <a:solidFill>
                  <a:srgbClr val="0078DE"/>
                </a:solidFill>
                <a:latin typeface="Consolas" panose="020B0609020204030204" pitchFamily="49" charset="0"/>
              </a:rPr>
              <a:t>myStack</a:t>
            </a:r>
            <a:r>
              <a:rPr lang="en-US" sz="1800">
                <a:solidFill>
                  <a:srgbClr val="474747"/>
                </a:solidFill>
                <a:latin typeface="Consolas" panose="020B0609020204030204" pitchFamily="49" charset="0"/>
              </a:rPr>
              <a:t>[top];</a:t>
            </a:r>
          </a:p>
          <a:p>
            <a:pPr marL="0" indent="0">
              <a:buNone/>
            </a:pPr>
            <a:r>
              <a:rPr lang="en-US" sz="1800">
                <a:solidFill>
                  <a:srgbClr val="474747"/>
                </a:solidFill>
                <a:latin typeface="Consolas" panose="020B0609020204030204" pitchFamily="49" charset="0"/>
              </a:rPr>
              <a:t>  top</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05AD97"/>
                </a:solidFill>
                <a:latin typeface="Consolas" panose="020B0609020204030204" pitchFamily="49" charset="0"/>
              </a:rPr>
              <a:t>return</a:t>
            </a:r>
            <a:r>
              <a:rPr lang="en-US" sz="1800">
                <a:solidFill>
                  <a:srgbClr val="474747"/>
                </a:solidFill>
                <a:latin typeface="Consolas" panose="020B0609020204030204" pitchFamily="49" charset="0"/>
              </a:rPr>
              <a:t> temp;</a:t>
            </a:r>
          </a:p>
          <a:p>
            <a:pPr marL="0" indent="0">
              <a:buNone/>
            </a:pPr>
            <a:r>
              <a:rPr lang="en-US" sz="1800">
                <a:solidFill>
                  <a:srgbClr val="474747"/>
                </a:solidFill>
                <a:latin typeface="Consolas" panose="020B0609020204030204" pitchFamily="49" charset="0"/>
              </a:rPr>
              <a:t>}</a:t>
            </a:r>
          </a:p>
        </p:txBody>
      </p:sp>
      <p:sp>
        <p:nvSpPr>
          <p:cNvPr id="6" name="Content Placeholder 2"/>
          <p:cNvSpPr txBox="1">
            <a:spLocks/>
          </p:cNvSpPr>
          <p:nvPr/>
        </p:nvSpPr>
        <p:spPr>
          <a:xfrm>
            <a:off x="838200" y="1593850"/>
            <a:ext cx="10515600" cy="527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err="1" smtClean="0"/>
              <a:t>Ví</a:t>
            </a:r>
            <a:r>
              <a:rPr lang="en-US" smtClean="0"/>
              <a:t> </a:t>
            </a:r>
            <a:r>
              <a:rPr lang="en-US" err="1" smtClean="0"/>
              <a:t>dụ</a:t>
            </a:r>
            <a:r>
              <a:rPr lang="en-US" smtClean="0"/>
              <a:t> implement stack dùng array:</a:t>
            </a:r>
          </a:p>
        </p:txBody>
      </p:sp>
      <p:sp>
        <p:nvSpPr>
          <p:cNvPr id="7" name="Slide Number Placeholder 6"/>
          <p:cNvSpPr>
            <a:spLocks noGrp="1"/>
          </p:cNvSpPr>
          <p:nvPr>
            <p:ph type="sldNum" sz="quarter" idx="12"/>
          </p:nvPr>
        </p:nvSpPr>
        <p:spPr/>
        <p:txBody>
          <a:bodyPr/>
          <a:lstStyle/>
          <a:p>
            <a:fld id="{459BA5CF-2658-48D4-A15B-D06BF698E6EA}" type="slidenum">
              <a:rPr lang="en-US" smtClean="0"/>
              <a:t>18</a:t>
            </a:fld>
            <a:endParaRPr lang="en-US"/>
          </a:p>
        </p:txBody>
      </p:sp>
    </p:spTree>
    <p:extLst>
      <p:ext uri="{BB962C8B-B14F-4D97-AF65-F5344CB8AC3E}">
        <p14:creationId xmlns:p14="http://schemas.microsoft.com/office/powerpoint/2010/main" val="940448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1.4. Stack</a:t>
            </a:r>
          </a:p>
        </p:txBody>
      </p:sp>
      <p:sp>
        <p:nvSpPr>
          <p:cNvPr id="3" name="Content Placeholder 2"/>
          <p:cNvSpPr>
            <a:spLocks noGrp="1"/>
          </p:cNvSpPr>
          <p:nvPr>
            <p:ph idx="1"/>
          </p:nvPr>
        </p:nvSpPr>
        <p:spPr/>
        <p:txBody>
          <a:bodyPr>
            <a:normAutofit lnSpcReduction="10000"/>
          </a:bodyPr>
          <a:lstStyle/>
          <a:p>
            <a:r>
              <a:rPr lang="en-US" err="1" smtClean="0">
                <a:latin typeface="Calibri" panose="020F0502020204030204" pitchFamily="34" charset="0"/>
                <a:cs typeface="Calibri" panose="020F0502020204030204" pitchFamily="34" charset="0"/>
              </a:rPr>
              <a:t>Ví</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dụ</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dùng</a:t>
            </a:r>
            <a:r>
              <a:rPr lang="en-US" smtClean="0">
                <a:latin typeface="Calibri" panose="020F0502020204030204" pitchFamily="34" charset="0"/>
                <a:cs typeface="Calibri" panose="020F0502020204030204" pitchFamily="34" charset="0"/>
              </a:rPr>
              <a:t> Stack </a:t>
            </a:r>
            <a:r>
              <a:rPr lang="en-US" err="1" smtClean="0">
                <a:latin typeface="Calibri" panose="020F0502020204030204" pitchFamily="34" charset="0"/>
                <a:cs typeface="Calibri" panose="020F0502020204030204" pitchFamily="34" charset="0"/>
              </a:rPr>
              <a:t>để</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duyệt</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biểu</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thức</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hậu</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tố</a:t>
            </a:r>
            <a:r>
              <a:rPr lang="en-US" smtClean="0">
                <a:latin typeface="Calibri" panose="020F0502020204030204" pitchFamily="34" charset="0"/>
                <a:cs typeface="Calibri" panose="020F0502020204030204" pitchFamily="34" charset="0"/>
              </a:rPr>
              <a:t>:</a:t>
            </a:r>
          </a:p>
          <a:p>
            <a:pPr lvl="1"/>
            <a:r>
              <a:rPr lang="vi-VN" smtClean="0">
                <a:latin typeface="Calibri" panose="020F0502020204030204" pitchFamily="34" charset="0"/>
                <a:cs typeface="Calibri" panose="020F0502020204030204" pitchFamily="34" charset="0"/>
              </a:rPr>
              <a:t>Biểu </a:t>
            </a:r>
            <a:r>
              <a:rPr lang="vi-VN">
                <a:latin typeface="Calibri" panose="020F0502020204030204" pitchFamily="34" charset="0"/>
                <a:cs typeface="Calibri" panose="020F0502020204030204" pitchFamily="34" charset="0"/>
              </a:rPr>
              <a:t>thức trung </a:t>
            </a:r>
            <a:r>
              <a:rPr lang="vi-VN" smtClean="0">
                <a:latin typeface="Calibri" panose="020F0502020204030204" pitchFamily="34" charset="0"/>
                <a:cs typeface="Calibri" panose="020F0502020204030204" pitchFamily="34" charset="0"/>
              </a:rPr>
              <a:t>tố</a:t>
            </a:r>
            <a:r>
              <a:rPr lang="en-US" smtClean="0">
                <a:latin typeface="Calibri" panose="020F0502020204030204" pitchFamily="34" charset="0"/>
                <a:cs typeface="Calibri" panose="020F0502020204030204" pitchFamily="34" charset="0"/>
              </a:rPr>
              <a:t> (Infix)</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 toán tử hai ngôi đứng giữa hai </a:t>
            </a:r>
            <a:r>
              <a:rPr lang="vi-VN" smtClean="0">
                <a:latin typeface="Calibri" panose="020F0502020204030204" pitchFamily="34" charset="0"/>
                <a:cs typeface="Calibri" panose="020F0502020204030204" pitchFamily="34" charset="0"/>
              </a:rPr>
              <a:t>toán</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hạng</a:t>
            </a:r>
            <a:r>
              <a:rPr lang="vi-VN">
                <a:latin typeface="Calibri" panose="020F0502020204030204" pitchFamily="34" charset="0"/>
                <a:cs typeface="Calibri" panose="020F0502020204030204" pitchFamily="34" charset="0"/>
              </a:rPr>
              <a:t>, toán tử một ngôi đứng trước toán </a:t>
            </a:r>
            <a:r>
              <a:rPr lang="vi-VN" smtClean="0">
                <a:latin typeface="Calibri" panose="020F0502020204030204" pitchFamily="34" charset="0"/>
                <a:cs typeface="Calibri" panose="020F0502020204030204" pitchFamily="34" charset="0"/>
              </a:rPr>
              <a:t>hạng.</a:t>
            </a:r>
            <a:r>
              <a:rPr lang="en-US" smtClean="0">
                <a:latin typeface="Calibri" panose="020F0502020204030204" pitchFamily="34" charset="0"/>
                <a:cs typeface="Calibri" panose="020F0502020204030204" pitchFamily="34" charset="0"/>
              </a:rPr>
              <a:t> VD: a * (b – c)/d</a:t>
            </a:r>
          </a:p>
          <a:p>
            <a:pPr lvl="1"/>
            <a:r>
              <a:rPr lang="vi-VN" smtClean="0">
                <a:latin typeface="Calibri" panose="020F0502020204030204" pitchFamily="34" charset="0"/>
                <a:cs typeface="Calibri" panose="020F0502020204030204" pitchFamily="34" charset="0"/>
              </a:rPr>
              <a:t>Biểu </a:t>
            </a:r>
            <a:r>
              <a:rPr lang="vi-VN">
                <a:latin typeface="Calibri" panose="020F0502020204030204" pitchFamily="34" charset="0"/>
                <a:cs typeface="Calibri" panose="020F0502020204030204" pitchFamily="34" charset="0"/>
              </a:rPr>
              <a:t>thức hậu </a:t>
            </a:r>
            <a:r>
              <a:rPr lang="vi-VN" smtClean="0">
                <a:latin typeface="Calibri" panose="020F0502020204030204" pitchFamily="34" charset="0"/>
                <a:cs typeface="Calibri" panose="020F0502020204030204" pitchFamily="34" charset="0"/>
              </a:rPr>
              <a:t>tố</a:t>
            </a:r>
            <a:r>
              <a:rPr lang="en-US" smtClean="0">
                <a:latin typeface="Calibri" panose="020F0502020204030204" pitchFamily="34" charset="0"/>
                <a:cs typeface="Calibri" panose="020F0502020204030204" pitchFamily="34" charset="0"/>
              </a:rPr>
              <a:t> (Postfix): t</a:t>
            </a:r>
            <a:r>
              <a:rPr lang="vi-VN" smtClean="0">
                <a:latin typeface="Calibri" panose="020F0502020204030204" pitchFamily="34" charset="0"/>
                <a:cs typeface="Calibri" panose="020F0502020204030204" pitchFamily="34" charset="0"/>
              </a:rPr>
              <a:t>oán </a:t>
            </a:r>
            <a:r>
              <a:rPr lang="vi-VN">
                <a:latin typeface="Calibri" panose="020F0502020204030204" pitchFamily="34" charset="0"/>
                <a:cs typeface="Calibri" panose="020F0502020204030204" pitchFamily="34" charset="0"/>
              </a:rPr>
              <a:t>tử đứng sau toán </a:t>
            </a:r>
            <a:r>
              <a:rPr lang="vi-VN" smtClean="0">
                <a:latin typeface="Calibri" panose="020F0502020204030204" pitchFamily="34" charset="0"/>
                <a:cs typeface="Calibri" panose="020F0502020204030204" pitchFamily="34" charset="0"/>
              </a:rPr>
              <a:t>hạng</a:t>
            </a:r>
            <a:r>
              <a:rPr lang="en-US" smtClean="0">
                <a:latin typeface="Calibri" panose="020F0502020204030204" pitchFamily="34" charset="0"/>
                <a:cs typeface="Calibri" panose="020F0502020204030204" pitchFamily="34" charset="0"/>
              </a:rPr>
              <a:t>. VD: </a:t>
            </a:r>
            <a:r>
              <a:rPr lang="en-US" err="1" smtClean="0">
                <a:latin typeface="Calibri" panose="020F0502020204030204" pitchFamily="34" charset="0"/>
                <a:cs typeface="Calibri" panose="020F0502020204030204" pitchFamily="34" charset="0"/>
              </a:rPr>
              <a:t>abc</a:t>
            </a:r>
            <a:r>
              <a:rPr lang="en-US" smtClean="0">
                <a:latin typeface="Calibri" panose="020F0502020204030204" pitchFamily="34" charset="0"/>
                <a:cs typeface="Calibri" panose="020F0502020204030204" pitchFamily="34" charset="0"/>
              </a:rPr>
              <a:t>–*d/</a:t>
            </a:r>
          </a:p>
          <a:p>
            <a:r>
              <a:rPr lang="vi-VN">
                <a:latin typeface="Calibri" panose="020F0502020204030204" pitchFamily="34" charset="0"/>
                <a:cs typeface="Calibri" panose="020F0502020204030204" pitchFamily="34" charset="0"/>
              </a:rPr>
              <a:t>Cách tính: </a:t>
            </a:r>
            <a:r>
              <a:rPr lang="en-US" smtClean="0">
                <a:latin typeface="Calibri" panose="020F0502020204030204" pitchFamily="34" charset="0"/>
                <a:cs typeface="Calibri" panose="020F0502020204030204" pitchFamily="34" charset="0"/>
              </a:rPr>
              <a:t>d</a:t>
            </a:r>
            <a:r>
              <a:rPr lang="vi-VN" smtClean="0">
                <a:latin typeface="Calibri" panose="020F0502020204030204" pitchFamily="34" charset="0"/>
                <a:cs typeface="Calibri" panose="020F0502020204030204" pitchFamily="34" charset="0"/>
              </a:rPr>
              <a:t>uyệt </a:t>
            </a:r>
            <a:r>
              <a:rPr lang="vi-VN">
                <a:latin typeface="Calibri" panose="020F0502020204030204" pitchFamily="34" charset="0"/>
                <a:cs typeface="Calibri" panose="020F0502020204030204" pitchFamily="34" charset="0"/>
              </a:rPr>
              <a:t>biểu thức hậu tố (chỉ gồm toán hạng 2 </a:t>
            </a:r>
            <a:r>
              <a:rPr lang="vi-VN" smtClean="0">
                <a:latin typeface="Calibri" panose="020F0502020204030204" pitchFamily="34" charset="0"/>
                <a:cs typeface="Calibri" panose="020F0502020204030204" pitchFamily="34" charset="0"/>
              </a:rPr>
              <a:t>ngôi</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không</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có</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các</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dấu</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ngoặc</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phức</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tạp</a:t>
            </a:r>
            <a:r>
              <a:rPr lang="en-US"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pPr lvl="1"/>
            <a:r>
              <a:rPr lang="vi-VN">
                <a:latin typeface="Calibri" panose="020F0502020204030204" pitchFamily="34" charset="0"/>
                <a:cs typeface="Calibri" panose="020F0502020204030204" pitchFamily="34" charset="0"/>
              </a:rPr>
              <a:t>Gặp toán hạng: đẩy vào stack</a:t>
            </a:r>
          </a:p>
          <a:p>
            <a:pPr lvl="1"/>
            <a:r>
              <a:rPr lang="vi-VN">
                <a:latin typeface="Calibri" panose="020F0502020204030204" pitchFamily="34" charset="0"/>
                <a:cs typeface="Calibri" panose="020F0502020204030204" pitchFamily="34" charset="0"/>
              </a:rPr>
              <a:t>Gặp toán tử 1 ngôi: lấy ra 1 toán hạng trong stack, áp dụng </a:t>
            </a:r>
            <a:r>
              <a:rPr lang="vi-VN" smtClean="0">
                <a:latin typeface="Calibri" panose="020F0502020204030204" pitchFamily="34" charset="0"/>
                <a:cs typeface="Calibri" panose="020F0502020204030204" pitchFamily="34" charset="0"/>
              </a:rPr>
              <a:t>toán</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tử </a:t>
            </a:r>
            <a:r>
              <a:rPr lang="vi-VN">
                <a:latin typeface="Calibri" panose="020F0502020204030204" pitchFamily="34" charset="0"/>
                <a:cs typeface="Calibri" panose="020F0502020204030204" pitchFamily="34" charset="0"/>
              </a:rPr>
              <a:t>lên toán hạng và đẩy kết quả trở lại stack</a:t>
            </a:r>
          </a:p>
          <a:p>
            <a:pPr lvl="1"/>
            <a:r>
              <a:rPr lang="vi-VN">
                <a:latin typeface="Calibri" panose="020F0502020204030204" pitchFamily="34" charset="0"/>
                <a:cs typeface="Calibri" panose="020F0502020204030204" pitchFamily="34" charset="0"/>
              </a:rPr>
              <a:t>Gặp toán tử 2 ngôi: lấy 2 toán hạng ở đỉnh stack theo thứ tự, </a:t>
            </a:r>
            <a:r>
              <a:rPr lang="vi-VN" smtClean="0">
                <a:latin typeface="Calibri" panose="020F0502020204030204" pitchFamily="34" charset="0"/>
                <a:cs typeface="Calibri" panose="020F0502020204030204" pitchFamily="34" charset="0"/>
              </a:rPr>
              <a:t>áp</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dụng </a:t>
            </a:r>
            <a:r>
              <a:rPr lang="vi-VN">
                <a:latin typeface="Calibri" panose="020F0502020204030204" pitchFamily="34" charset="0"/>
                <a:cs typeface="Calibri" panose="020F0502020204030204" pitchFamily="34" charset="0"/>
              </a:rPr>
              <a:t>toán tử lên 2 toán hạng đó, kết quả lại đẩy vào </a:t>
            </a:r>
            <a:r>
              <a:rPr lang="vi-VN" smtClean="0">
                <a:latin typeface="Calibri" panose="020F0502020204030204" pitchFamily="34" charset="0"/>
                <a:cs typeface="Calibri" panose="020F0502020204030204" pitchFamily="34" charset="0"/>
              </a:rPr>
              <a:t>stack</a:t>
            </a:r>
            <a:endParaRPr lang="vi-VN">
              <a:latin typeface="Calibri" panose="020F0502020204030204" pitchFamily="34" charset="0"/>
              <a:cs typeface="Calibri" panose="020F0502020204030204" pitchFamily="34" charset="0"/>
            </a:endParaRPr>
          </a:p>
          <a:p>
            <a:pPr lvl="1"/>
            <a:r>
              <a:rPr lang="vi-VN">
                <a:latin typeface="Calibri" panose="020F0502020204030204" pitchFamily="34" charset="0"/>
                <a:cs typeface="Calibri" panose="020F0502020204030204" pitchFamily="34" charset="0"/>
              </a:rPr>
              <a:t>Kết thúc, đưa ra kết quả là giá trị ở đỉnh </a:t>
            </a:r>
            <a:r>
              <a:rPr lang="vi-VN" smtClean="0">
                <a:latin typeface="Calibri" panose="020F0502020204030204" pitchFamily="34" charset="0"/>
                <a:cs typeface="Calibri" panose="020F0502020204030204" pitchFamily="34" charset="0"/>
              </a:rPr>
              <a:t>stack</a:t>
            </a:r>
            <a:endParaRPr lang="en-US" smtClean="0">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19</a:t>
            </a:fld>
            <a:endParaRPr lang="en-US"/>
          </a:p>
        </p:txBody>
      </p:sp>
    </p:spTree>
    <p:extLst>
      <p:ext uri="{BB962C8B-B14F-4D97-AF65-F5344CB8AC3E}">
        <p14:creationId xmlns:p14="http://schemas.microsoft.com/office/powerpoint/2010/main" val="14878338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Content</a:t>
            </a:r>
            <a:endParaRPr lang="en-US">
              <a:solidFill>
                <a:srgbClr val="00B0F0"/>
              </a:solidFill>
            </a:endParaRPr>
          </a:p>
        </p:txBody>
      </p:sp>
      <p:sp>
        <p:nvSpPr>
          <p:cNvPr id="3" name="Content Placeholder 2"/>
          <p:cNvSpPr>
            <a:spLocks noGrp="1"/>
          </p:cNvSpPr>
          <p:nvPr>
            <p:ph idx="1"/>
          </p:nvPr>
        </p:nvSpPr>
        <p:spPr>
          <a:xfrm>
            <a:off x="838199" y="1825625"/>
            <a:ext cx="5137597" cy="4351338"/>
          </a:xfrm>
        </p:spPr>
        <p:txBody>
          <a:bodyPr>
            <a:normAutofit lnSpcReduction="10000"/>
          </a:bodyPr>
          <a:lstStyle/>
          <a:p>
            <a:pPr marL="514350" indent="-514350">
              <a:buFont typeface="+mj-lt"/>
              <a:buAutoNum type="arabicPeriod"/>
            </a:pPr>
            <a:r>
              <a:rPr lang="en-US" smtClean="0"/>
              <a:t>Data structures</a:t>
            </a:r>
          </a:p>
          <a:p>
            <a:pPr marL="971550" lvl="1" indent="-514350">
              <a:buFont typeface="+mj-lt"/>
              <a:buAutoNum type="arabicPeriod"/>
            </a:pPr>
            <a:r>
              <a:rPr lang="en-US" err="1" smtClean="0"/>
              <a:t>Độ</a:t>
            </a:r>
            <a:r>
              <a:rPr lang="en-US" smtClean="0"/>
              <a:t> </a:t>
            </a:r>
            <a:r>
              <a:rPr lang="en-US" err="1" smtClean="0"/>
              <a:t>phức</a:t>
            </a:r>
            <a:r>
              <a:rPr lang="en-US" smtClean="0"/>
              <a:t> </a:t>
            </a:r>
            <a:r>
              <a:rPr lang="en-US" err="1" smtClean="0"/>
              <a:t>tạp</a:t>
            </a:r>
            <a:r>
              <a:rPr lang="en-US" smtClean="0"/>
              <a:t> </a:t>
            </a:r>
            <a:r>
              <a:rPr lang="en-US" err="1" smtClean="0"/>
              <a:t>của</a:t>
            </a:r>
            <a:r>
              <a:rPr lang="en-US" smtClean="0"/>
              <a:t> </a:t>
            </a:r>
            <a:r>
              <a:rPr lang="en-US" err="1" smtClean="0"/>
              <a:t>thuật</a:t>
            </a:r>
            <a:r>
              <a:rPr lang="en-US" smtClean="0"/>
              <a:t> </a:t>
            </a:r>
            <a:r>
              <a:rPr lang="en-US" err="1"/>
              <a:t>toán</a:t>
            </a:r>
            <a:endParaRPr lang="en-US"/>
          </a:p>
          <a:p>
            <a:pPr marL="971550" lvl="1" indent="-514350">
              <a:buFont typeface="+mj-lt"/>
              <a:buAutoNum type="arabicPeriod"/>
            </a:pPr>
            <a:r>
              <a:rPr lang="en-US" smtClean="0"/>
              <a:t>Array</a:t>
            </a:r>
          </a:p>
          <a:p>
            <a:pPr marL="971550" lvl="1" indent="-514350">
              <a:buFont typeface="+mj-lt"/>
              <a:buAutoNum type="arabicPeriod"/>
            </a:pPr>
            <a:r>
              <a:rPr lang="en-US"/>
              <a:t>Linked List</a:t>
            </a:r>
            <a:endParaRPr lang="en-US" smtClean="0"/>
          </a:p>
          <a:p>
            <a:pPr marL="971550" lvl="1" indent="-514350">
              <a:buFont typeface="+mj-lt"/>
              <a:buAutoNum type="arabicPeriod"/>
            </a:pPr>
            <a:r>
              <a:rPr lang="en-US" smtClean="0"/>
              <a:t>Stack</a:t>
            </a:r>
          </a:p>
          <a:p>
            <a:pPr marL="971550" lvl="1" indent="-514350">
              <a:buFont typeface="+mj-lt"/>
              <a:buAutoNum type="arabicPeriod"/>
            </a:pPr>
            <a:r>
              <a:rPr lang="en-US" smtClean="0"/>
              <a:t>Queue</a:t>
            </a:r>
          </a:p>
          <a:p>
            <a:pPr marL="971550" lvl="1" indent="-514350">
              <a:buFont typeface="+mj-lt"/>
              <a:buAutoNum type="arabicPeriod"/>
            </a:pPr>
            <a:r>
              <a:rPr lang="en-US" smtClean="0"/>
              <a:t>Hash Table</a:t>
            </a:r>
          </a:p>
          <a:p>
            <a:pPr marL="971550" lvl="1" indent="-514350">
              <a:buFont typeface="+mj-lt"/>
              <a:buAutoNum type="arabicPeriod"/>
            </a:pPr>
            <a:r>
              <a:rPr lang="en-US" smtClean="0"/>
              <a:t>Graph</a:t>
            </a:r>
          </a:p>
          <a:p>
            <a:pPr marL="971550" lvl="1" indent="-514350">
              <a:buFont typeface="+mj-lt"/>
              <a:buAutoNum type="arabicPeriod"/>
            </a:pPr>
            <a:r>
              <a:rPr lang="en-US" smtClean="0"/>
              <a:t>Tree</a:t>
            </a:r>
          </a:p>
          <a:p>
            <a:pPr marL="971550" lvl="1" indent="-514350">
              <a:buFont typeface="+mj-lt"/>
              <a:buAutoNum type="arabicPeriod"/>
            </a:pPr>
            <a:r>
              <a:rPr lang="en-US" smtClean="0"/>
              <a:t>Heap</a:t>
            </a:r>
          </a:p>
          <a:p>
            <a:pPr marL="971550" lvl="1" indent="-514350">
              <a:buFont typeface="+mj-lt"/>
              <a:buAutoNum type="arabicPeriod"/>
            </a:pPr>
            <a:r>
              <a:rPr lang="en-US" smtClean="0"/>
              <a:t>TRIE</a:t>
            </a:r>
          </a:p>
          <a:p>
            <a:pPr marL="971550" lvl="1" indent="-514350">
              <a:buFont typeface="+mj-lt"/>
              <a:buAutoNum type="arabicPeriod"/>
            </a:pPr>
            <a:r>
              <a:rPr lang="en-US" smtClean="0"/>
              <a:t>So sánh các CTDL cơ bản</a:t>
            </a:r>
          </a:p>
        </p:txBody>
      </p:sp>
      <p:sp>
        <p:nvSpPr>
          <p:cNvPr id="5" name="Slide Number Placeholder 4"/>
          <p:cNvSpPr>
            <a:spLocks noGrp="1"/>
          </p:cNvSpPr>
          <p:nvPr>
            <p:ph type="sldNum" sz="quarter" idx="12"/>
          </p:nvPr>
        </p:nvSpPr>
        <p:spPr/>
        <p:txBody>
          <a:bodyPr/>
          <a:lstStyle/>
          <a:p>
            <a:fld id="{459BA5CF-2658-48D4-A15B-D06BF698E6EA}" type="slidenum">
              <a:rPr lang="en-US" smtClean="0"/>
              <a:t>2</a:t>
            </a:fld>
            <a:endParaRPr lang="en-US"/>
          </a:p>
        </p:txBody>
      </p:sp>
      <p:sp>
        <p:nvSpPr>
          <p:cNvPr id="6" name="Content Placeholder 2"/>
          <p:cNvSpPr txBox="1">
            <a:spLocks/>
          </p:cNvSpPr>
          <p:nvPr/>
        </p:nvSpPr>
        <p:spPr>
          <a:xfrm>
            <a:off x="5975796" y="1825625"/>
            <a:ext cx="53780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2"/>
            </a:pPr>
            <a:r>
              <a:rPr lang="en-US" sz="2400"/>
              <a:t>Các thuật toán tìm </a:t>
            </a:r>
            <a:r>
              <a:rPr lang="en-US" sz="2400" smtClean="0"/>
              <a:t>kiếm</a:t>
            </a:r>
          </a:p>
          <a:p>
            <a:pPr marL="514350" indent="-514350">
              <a:buFont typeface="+mj-lt"/>
              <a:buAutoNum type="arabicPeriod" startAt="2"/>
            </a:pPr>
            <a:r>
              <a:rPr lang="en-US" sz="2400" smtClean="0"/>
              <a:t>Các </a:t>
            </a:r>
            <a:r>
              <a:rPr lang="en-US" sz="2400"/>
              <a:t>thuật toán sắp </a:t>
            </a:r>
            <a:r>
              <a:rPr lang="en-US" sz="2400" smtClean="0"/>
              <a:t>xếp</a:t>
            </a:r>
          </a:p>
        </p:txBody>
      </p:sp>
    </p:spTree>
    <p:extLst>
      <p:ext uri="{BB962C8B-B14F-4D97-AF65-F5344CB8AC3E}">
        <p14:creationId xmlns:p14="http://schemas.microsoft.com/office/powerpoint/2010/main" val="14693157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1.4. Stack</a:t>
            </a:r>
          </a:p>
        </p:txBody>
      </p:sp>
      <p:sp>
        <p:nvSpPr>
          <p:cNvPr id="3" name="Content Placeholder 2"/>
          <p:cNvSpPr>
            <a:spLocks noGrp="1"/>
          </p:cNvSpPr>
          <p:nvPr>
            <p:ph idx="1"/>
          </p:nvPr>
        </p:nvSpPr>
        <p:spPr/>
        <p:txBody>
          <a:bodyPr/>
          <a:lstStyle/>
          <a:p>
            <a:r>
              <a:rPr lang="en-US" smtClean="0">
                <a:latin typeface="Calibri" panose="020F0502020204030204" pitchFamily="34" charset="0"/>
                <a:cs typeface="Calibri" panose="020F0502020204030204" pitchFamily="34" charset="0"/>
              </a:rPr>
              <a:t>VD1</a:t>
            </a:r>
            <a:r>
              <a:rPr lang="vi-VN" smtClean="0">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pPr lvl="1"/>
            <a:r>
              <a:rPr lang="vi-VN">
                <a:latin typeface="Calibri" panose="020F0502020204030204" pitchFamily="34" charset="0"/>
                <a:cs typeface="Calibri" panose="020F0502020204030204" pitchFamily="34" charset="0"/>
              </a:rPr>
              <a:t>Trung tố : (4.5 * 1.2) + 5.0 + (6.0 * 1.5)</a:t>
            </a:r>
          </a:p>
          <a:p>
            <a:pPr lvl="1"/>
            <a:r>
              <a:rPr lang="en-US" err="1" smtClean="0">
                <a:latin typeface="Calibri" panose="020F0502020204030204" pitchFamily="34" charset="0"/>
                <a:cs typeface="Calibri" panose="020F0502020204030204" pitchFamily="34" charset="0"/>
              </a:rPr>
              <a:t>Chuyển</a:t>
            </a:r>
            <a:r>
              <a:rPr lang="en-US" smtClean="0">
                <a:latin typeface="Calibri" panose="020F0502020204030204" pitchFamily="34" charset="0"/>
                <a:cs typeface="Calibri" panose="020F0502020204030204" pitchFamily="34" charset="0"/>
              </a:rPr>
              <a:t> sang h</a:t>
            </a:r>
            <a:r>
              <a:rPr lang="vi-VN" smtClean="0">
                <a:latin typeface="Calibri" panose="020F0502020204030204" pitchFamily="34" charset="0"/>
                <a:cs typeface="Calibri" panose="020F0502020204030204" pitchFamily="34" charset="0"/>
              </a:rPr>
              <a:t>ậu </a:t>
            </a:r>
            <a:r>
              <a:rPr lang="vi-VN">
                <a:latin typeface="Calibri" panose="020F0502020204030204" pitchFamily="34" charset="0"/>
                <a:cs typeface="Calibri" panose="020F0502020204030204" pitchFamily="34" charset="0"/>
              </a:rPr>
              <a:t>tố : 4.5 1.2 * 5.0 + 6.0 1.5 * +</a:t>
            </a:r>
          </a:p>
          <a:p>
            <a:endParaRPr lang="en-US"/>
          </a:p>
        </p:txBody>
      </p:sp>
      <p:pic>
        <p:nvPicPr>
          <p:cNvPr id="4" name="Picture 3"/>
          <p:cNvPicPr>
            <a:picLocks noChangeAspect="1"/>
          </p:cNvPicPr>
          <p:nvPr/>
        </p:nvPicPr>
        <p:blipFill>
          <a:blip r:embed="rId2"/>
          <a:stretch>
            <a:fillRect/>
          </a:stretch>
        </p:blipFill>
        <p:spPr>
          <a:xfrm>
            <a:off x="5826125" y="3372361"/>
            <a:ext cx="5527675" cy="2804602"/>
          </a:xfrm>
          <a:prstGeom prst="rect">
            <a:avLst/>
          </a:prstGeom>
        </p:spPr>
      </p:pic>
      <p:sp>
        <p:nvSpPr>
          <p:cNvPr id="6" name="Slide Number Placeholder 5"/>
          <p:cNvSpPr>
            <a:spLocks noGrp="1"/>
          </p:cNvSpPr>
          <p:nvPr>
            <p:ph type="sldNum" sz="quarter" idx="12"/>
          </p:nvPr>
        </p:nvSpPr>
        <p:spPr/>
        <p:txBody>
          <a:bodyPr/>
          <a:lstStyle/>
          <a:p>
            <a:fld id="{459BA5CF-2658-48D4-A15B-D06BF698E6EA}" type="slidenum">
              <a:rPr lang="en-US" smtClean="0"/>
              <a:t>20</a:t>
            </a:fld>
            <a:endParaRPr lang="en-US"/>
          </a:p>
        </p:txBody>
      </p:sp>
    </p:spTree>
    <p:extLst>
      <p:ext uri="{BB962C8B-B14F-4D97-AF65-F5344CB8AC3E}">
        <p14:creationId xmlns:p14="http://schemas.microsoft.com/office/powerpoint/2010/main" val="4610202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1.4. Stack</a:t>
            </a:r>
          </a:p>
        </p:txBody>
      </p:sp>
      <p:sp>
        <p:nvSpPr>
          <p:cNvPr id="3" name="Content Placeholder 2"/>
          <p:cNvSpPr>
            <a:spLocks noGrp="1"/>
          </p:cNvSpPr>
          <p:nvPr>
            <p:ph idx="1"/>
          </p:nvPr>
        </p:nvSpPr>
        <p:spPr/>
        <p:txBody>
          <a:bodyPr/>
          <a:lstStyle/>
          <a:p>
            <a:r>
              <a:rPr lang="en-US" smtClean="0"/>
              <a:t>VD2:</a:t>
            </a:r>
            <a:endParaRPr lang="en-US"/>
          </a:p>
        </p:txBody>
      </p:sp>
      <p:pic>
        <p:nvPicPr>
          <p:cNvPr id="4" name="Picture 3"/>
          <p:cNvPicPr>
            <a:picLocks noChangeAspect="1"/>
          </p:cNvPicPr>
          <p:nvPr/>
        </p:nvPicPr>
        <p:blipFill>
          <a:blip r:embed="rId2"/>
          <a:stretch>
            <a:fillRect/>
          </a:stretch>
        </p:blipFill>
        <p:spPr>
          <a:xfrm>
            <a:off x="2875110" y="2062956"/>
            <a:ext cx="6441780" cy="3876675"/>
          </a:xfrm>
          <a:prstGeom prst="rect">
            <a:avLst/>
          </a:prstGeom>
        </p:spPr>
      </p:pic>
      <p:sp>
        <p:nvSpPr>
          <p:cNvPr id="6" name="Slide Number Placeholder 5"/>
          <p:cNvSpPr>
            <a:spLocks noGrp="1"/>
          </p:cNvSpPr>
          <p:nvPr>
            <p:ph type="sldNum" sz="quarter" idx="12"/>
          </p:nvPr>
        </p:nvSpPr>
        <p:spPr/>
        <p:txBody>
          <a:bodyPr/>
          <a:lstStyle/>
          <a:p>
            <a:fld id="{459BA5CF-2658-48D4-A15B-D06BF698E6EA}" type="slidenum">
              <a:rPr lang="en-US" smtClean="0"/>
              <a:t>21</a:t>
            </a:fld>
            <a:endParaRPr lang="en-US"/>
          </a:p>
        </p:txBody>
      </p:sp>
    </p:spTree>
    <p:extLst>
      <p:ext uri="{BB962C8B-B14F-4D97-AF65-F5344CB8AC3E}">
        <p14:creationId xmlns:p14="http://schemas.microsoft.com/office/powerpoint/2010/main" val="13812987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1.4. Stack</a:t>
            </a:r>
          </a:p>
        </p:txBody>
      </p:sp>
      <p:sp>
        <p:nvSpPr>
          <p:cNvPr id="3" name="Content Placeholder 2"/>
          <p:cNvSpPr>
            <a:spLocks noGrp="1"/>
          </p:cNvSpPr>
          <p:nvPr>
            <p:ph idx="1"/>
          </p:nvPr>
        </p:nvSpPr>
        <p:spPr/>
        <p:txBody>
          <a:bodyPr/>
          <a:lstStyle/>
          <a:p>
            <a:r>
              <a:rPr lang="en-US" err="1" smtClean="0"/>
              <a:t>Ví</a:t>
            </a:r>
            <a:r>
              <a:rPr lang="en-US" smtClean="0"/>
              <a:t> </a:t>
            </a:r>
            <a:r>
              <a:rPr lang="en-US" err="1" smtClean="0"/>
              <a:t>dụ</a:t>
            </a:r>
            <a:r>
              <a:rPr lang="en-US" smtClean="0"/>
              <a:t> </a:t>
            </a:r>
            <a:r>
              <a:rPr lang="en-US" err="1" smtClean="0"/>
              <a:t>dùng</a:t>
            </a:r>
            <a:r>
              <a:rPr lang="en-US" smtClean="0"/>
              <a:t> stack </a:t>
            </a:r>
            <a:r>
              <a:rPr lang="en-US" err="1" smtClean="0"/>
              <a:t>chuyển</a:t>
            </a:r>
            <a:r>
              <a:rPr lang="en-US" smtClean="0"/>
              <a:t> </a:t>
            </a:r>
            <a:r>
              <a:rPr lang="en-US" err="1" smtClean="0"/>
              <a:t>đổi</a:t>
            </a:r>
            <a:r>
              <a:rPr lang="en-US" smtClean="0"/>
              <a:t> </a:t>
            </a:r>
            <a:r>
              <a:rPr lang="en-US" err="1" smtClean="0"/>
              <a:t>biểu</a:t>
            </a:r>
            <a:r>
              <a:rPr lang="en-US" smtClean="0"/>
              <a:t> </a:t>
            </a:r>
            <a:r>
              <a:rPr lang="en-US" err="1" smtClean="0"/>
              <a:t>thức</a:t>
            </a:r>
            <a:r>
              <a:rPr lang="en-US" smtClean="0"/>
              <a:t> </a:t>
            </a:r>
            <a:r>
              <a:rPr lang="en-US" err="1" smtClean="0"/>
              <a:t>từ</a:t>
            </a:r>
            <a:r>
              <a:rPr lang="en-US" smtClean="0"/>
              <a:t> </a:t>
            </a:r>
            <a:r>
              <a:rPr lang="en-US" err="1" smtClean="0"/>
              <a:t>dạng</a:t>
            </a:r>
            <a:r>
              <a:rPr lang="en-US" smtClean="0"/>
              <a:t> </a:t>
            </a:r>
            <a:r>
              <a:rPr lang="en-US" err="1" smtClean="0"/>
              <a:t>trung</a:t>
            </a:r>
            <a:r>
              <a:rPr lang="en-US" smtClean="0"/>
              <a:t> </a:t>
            </a:r>
            <a:r>
              <a:rPr lang="en-US" err="1" smtClean="0"/>
              <a:t>tố</a:t>
            </a:r>
            <a:r>
              <a:rPr lang="en-US" smtClean="0"/>
              <a:t> sang </a:t>
            </a:r>
            <a:r>
              <a:rPr lang="en-US" err="1" smtClean="0"/>
              <a:t>hậu</a:t>
            </a:r>
            <a:r>
              <a:rPr lang="en-US" smtClean="0"/>
              <a:t> </a:t>
            </a:r>
            <a:r>
              <a:rPr lang="en-US" err="1" smtClean="0"/>
              <a:t>tố</a:t>
            </a:r>
            <a:endParaRPr lang="en-US"/>
          </a:p>
        </p:txBody>
      </p:sp>
      <p:pic>
        <p:nvPicPr>
          <p:cNvPr id="4" name="Picture 3"/>
          <p:cNvPicPr>
            <a:picLocks noChangeAspect="1"/>
          </p:cNvPicPr>
          <p:nvPr/>
        </p:nvPicPr>
        <p:blipFill>
          <a:blip r:embed="rId2"/>
          <a:stretch>
            <a:fillRect/>
          </a:stretch>
        </p:blipFill>
        <p:spPr>
          <a:xfrm>
            <a:off x="857250" y="2500313"/>
            <a:ext cx="10477500" cy="3676650"/>
          </a:xfrm>
          <a:prstGeom prst="rect">
            <a:avLst/>
          </a:prstGeom>
        </p:spPr>
      </p:pic>
      <p:sp>
        <p:nvSpPr>
          <p:cNvPr id="6" name="Slide Number Placeholder 5"/>
          <p:cNvSpPr>
            <a:spLocks noGrp="1"/>
          </p:cNvSpPr>
          <p:nvPr>
            <p:ph type="sldNum" sz="quarter" idx="12"/>
          </p:nvPr>
        </p:nvSpPr>
        <p:spPr/>
        <p:txBody>
          <a:bodyPr/>
          <a:lstStyle/>
          <a:p>
            <a:fld id="{459BA5CF-2658-48D4-A15B-D06BF698E6EA}" type="slidenum">
              <a:rPr lang="en-US" smtClean="0"/>
              <a:t>22</a:t>
            </a:fld>
            <a:endParaRPr lang="en-US"/>
          </a:p>
        </p:txBody>
      </p:sp>
    </p:spTree>
    <p:extLst>
      <p:ext uri="{BB962C8B-B14F-4D97-AF65-F5344CB8AC3E}">
        <p14:creationId xmlns:p14="http://schemas.microsoft.com/office/powerpoint/2010/main" val="22777716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1.5. Queue</a:t>
            </a:r>
            <a:endParaRPr lang="en-US">
              <a:solidFill>
                <a:srgbClr val="00B0F0"/>
              </a:solidFill>
            </a:endParaRPr>
          </a:p>
        </p:txBody>
      </p:sp>
      <p:sp>
        <p:nvSpPr>
          <p:cNvPr id="3" name="Content Placeholder 2"/>
          <p:cNvSpPr>
            <a:spLocks noGrp="1"/>
          </p:cNvSpPr>
          <p:nvPr>
            <p:ph idx="1"/>
          </p:nvPr>
        </p:nvSpPr>
        <p:spPr/>
        <p:txBody>
          <a:bodyPr/>
          <a:lstStyle/>
          <a:p>
            <a:r>
              <a:rPr lang="en-US" smtClean="0">
                <a:latin typeface="Calibri" panose="020F0502020204030204" pitchFamily="34" charset="0"/>
                <a:cs typeface="Calibri" panose="020F0502020204030204" pitchFamily="34" charset="0"/>
              </a:rPr>
              <a:t>Queue </a:t>
            </a:r>
            <a:r>
              <a:rPr lang="vi-VN" smtClean="0">
                <a:latin typeface="Calibri" panose="020F0502020204030204" pitchFamily="34" charset="0"/>
                <a:cs typeface="Calibri" panose="020F0502020204030204" pitchFamily="34" charset="0"/>
              </a:rPr>
              <a:t>là </a:t>
            </a:r>
            <a:r>
              <a:rPr lang="vi-VN">
                <a:latin typeface="Calibri" panose="020F0502020204030204" pitchFamily="34" charset="0"/>
                <a:cs typeface="Calibri" panose="020F0502020204030204" pitchFamily="34" charset="0"/>
              </a:rPr>
              <a:t>cấu trúc để lưu trữ và lấy dữ liệu theo thứ tự vào </a:t>
            </a:r>
            <a:r>
              <a:rPr lang="en-US" err="1" smtClean="0">
                <a:latin typeface="Calibri" panose="020F0502020204030204" pitchFamily="34" charset="0"/>
                <a:cs typeface="Calibri" panose="020F0502020204030204" pitchFamily="34" charset="0"/>
              </a:rPr>
              <a:t>trước</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ra </a:t>
            </a:r>
            <a:r>
              <a:rPr lang="en-US">
                <a:latin typeface="Calibri" panose="020F0502020204030204" pitchFamily="34" charset="0"/>
                <a:cs typeface="Calibri" panose="020F0502020204030204" pitchFamily="34" charset="0"/>
              </a:rPr>
              <a:t>t</a:t>
            </a:r>
            <a:r>
              <a:rPr lang="vi-VN" smtClean="0">
                <a:latin typeface="Calibri" panose="020F0502020204030204" pitchFamily="34" charset="0"/>
                <a:cs typeface="Calibri" panose="020F0502020204030204" pitchFamily="34" charset="0"/>
              </a:rPr>
              <a:t>rước</a:t>
            </a:r>
            <a:r>
              <a:rPr lang="en-US" smtClean="0">
                <a:latin typeface="Calibri" panose="020F0502020204030204" pitchFamily="34" charset="0"/>
                <a:cs typeface="Calibri" panose="020F0502020204030204" pitchFamily="34" charset="0"/>
              </a:rPr>
              <a:t> (First </a:t>
            </a:r>
            <a:r>
              <a:rPr lang="en-US">
                <a:latin typeface="Calibri" panose="020F0502020204030204" pitchFamily="34" charset="0"/>
                <a:cs typeface="Calibri" panose="020F0502020204030204" pitchFamily="34" charset="0"/>
              </a:rPr>
              <a:t>In First </a:t>
            </a:r>
            <a:r>
              <a:rPr lang="en-US" smtClean="0">
                <a:latin typeface="Calibri" panose="020F0502020204030204" pitchFamily="34" charset="0"/>
                <a:cs typeface="Calibri" panose="020F0502020204030204" pitchFamily="34" charset="0"/>
              </a:rPr>
              <a:t>Out: </a:t>
            </a:r>
            <a:r>
              <a:rPr lang="en-US" b="1" smtClean="0">
                <a:latin typeface="Calibri" panose="020F0502020204030204" pitchFamily="34" charset="0"/>
                <a:cs typeface="Calibri" panose="020F0502020204030204" pitchFamily="34" charset="0"/>
              </a:rPr>
              <a:t>FIFO</a:t>
            </a:r>
            <a:r>
              <a:rPr lang="en-US">
                <a:latin typeface="Calibri" panose="020F0502020204030204" pitchFamily="34" charset="0"/>
                <a:cs typeface="Calibri" panose="020F0502020204030204" pitchFamily="34" charset="0"/>
              </a:rPr>
              <a:t>)</a:t>
            </a:r>
          </a:p>
          <a:p>
            <a:r>
              <a:rPr lang="en-US" err="1">
                <a:latin typeface="Calibri" panose="020F0502020204030204" pitchFamily="34" charset="0"/>
                <a:cs typeface="Calibri" panose="020F0502020204030204" pitchFamily="34" charset="0"/>
              </a:rPr>
              <a:t>Độ</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phức</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tạp</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khi</a:t>
            </a:r>
            <a:r>
              <a:rPr lang="en-US">
                <a:latin typeface="Calibri" panose="020F0502020204030204" pitchFamily="34" charset="0"/>
                <a:cs typeface="Calibri" panose="020F0502020204030204" pitchFamily="34" charset="0"/>
              </a:rPr>
              <a:t> </a:t>
            </a:r>
            <a:r>
              <a:rPr lang="en-US" b="1" smtClean="0">
                <a:latin typeface="Calibri" panose="020F0502020204030204" pitchFamily="34" charset="0"/>
                <a:cs typeface="Calibri" panose="020F0502020204030204" pitchFamily="34" charset="0"/>
              </a:rPr>
              <a:t>thêm, </a:t>
            </a:r>
            <a:r>
              <a:rPr lang="en-US" b="1" err="1">
                <a:latin typeface="Calibri" panose="020F0502020204030204" pitchFamily="34" charset="0"/>
                <a:cs typeface="Calibri" panose="020F0502020204030204" pitchFamily="34" charset="0"/>
              </a:rPr>
              <a:t>xóa</a:t>
            </a:r>
            <a:r>
              <a:rPr lang="en-US">
                <a:latin typeface="Calibri" panose="020F0502020204030204" pitchFamily="34" charset="0"/>
                <a:cs typeface="Calibri" panose="020F0502020204030204" pitchFamily="34" charset="0"/>
              </a:rPr>
              <a:t>: </a:t>
            </a:r>
            <a:r>
              <a:rPr lang="en-US" b="1">
                <a:latin typeface="Calibri" panose="020F0502020204030204" pitchFamily="34" charset="0"/>
                <a:cs typeface="Calibri" panose="020F0502020204030204" pitchFamily="34" charset="0"/>
              </a:rPr>
              <a:t>O(1)</a:t>
            </a:r>
          </a:p>
          <a:p>
            <a:r>
              <a:rPr lang="vi-VN">
                <a:latin typeface="Calibri" panose="020F0502020204030204" pitchFamily="34" charset="0"/>
                <a:cs typeface="Calibri" panose="020F0502020204030204" pitchFamily="34" charset="0"/>
              </a:rPr>
              <a:t>Hai thao tác cơ bản</a:t>
            </a:r>
            <a:r>
              <a:rPr lang="vi-VN" smtClean="0">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pPr lvl="1"/>
            <a:r>
              <a:rPr lang="vi-VN" b="1">
                <a:latin typeface="Calibri" panose="020F0502020204030204" pitchFamily="34" charset="0"/>
                <a:cs typeface="Calibri" panose="020F0502020204030204" pitchFamily="34" charset="0"/>
              </a:rPr>
              <a:t>enQueue</a:t>
            </a:r>
            <a:r>
              <a:rPr lang="vi-VN">
                <a:latin typeface="Calibri" panose="020F0502020204030204" pitchFamily="34" charset="0"/>
                <a:cs typeface="Calibri" panose="020F0502020204030204" pitchFamily="34" charset="0"/>
              </a:rPr>
              <a:t>() : thêm một phần tử mới vào queue</a:t>
            </a:r>
          </a:p>
          <a:p>
            <a:pPr lvl="1"/>
            <a:r>
              <a:rPr lang="vi-VN" b="1">
                <a:latin typeface="Calibri" panose="020F0502020204030204" pitchFamily="34" charset="0"/>
                <a:cs typeface="Calibri" panose="020F0502020204030204" pitchFamily="34" charset="0"/>
              </a:rPr>
              <a:t>deQueue</a:t>
            </a:r>
            <a:r>
              <a:rPr lang="vi-VN">
                <a:latin typeface="Calibri" panose="020F0502020204030204" pitchFamily="34" charset="0"/>
                <a:cs typeface="Calibri" panose="020F0502020204030204" pitchFamily="34" charset="0"/>
              </a:rPr>
              <a:t>() : lấy một phần tử khỏi queue</a:t>
            </a:r>
            <a:endParaRPr lang="en-US"/>
          </a:p>
        </p:txBody>
      </p:sp>
      <p:pic>
        <p:nvPicPr>
          <p:cNvPr id="4" name="Picture 3"/>
          <p:cNvPicPr>
            <a:picLocks noChangeAspect="1"/>
          </p:cNvPicPr>
          <p:nvPr/>
        </p:nvPicPr>
        <p:blipFill>
          <a:blip r:embed="rId2"/>
          <a:stretch>
            <a:fillRect/>
          </a:stretch>
        </p:blipFill>
        <p:spPr>
          <a:xfrm>
            <a:off x="5086970" y="4438996"/>
            <a:ext cx="6266830" cy="1737967"/>
          </a:xfrm>
          <a:prstGeom prst="rect">
            <a:avLst/>
          </a:prstGeom>
        </p:spPr>
      </p:pic>
      <p:sp>
        <p:nvSpPr>
          <p:cNvPr id="6" name="Slide Number Placeholder 5"/>
          <p:cNvSpPr>
            <a:spLocks noGrp="1"/>
          </p:cNvSpPr>
          <p:nvPr>
            <p:ph type="sldNum" sz="quarter" idx="12"/>
          </p:nvPr>
        </p:nvSpPr>
        <p:spPr/>
        <p:txBody>
          <a:bodyPr/>
          <a:lstStyle/>
          <a:p>
            <a:fld id="{459BA5CF-2658-48D4-A15B-D06BF698E6EA}" type="slidenum">
              <a:rPr lang="en-US" smtClean="0"/>
              <a:t>23</a:t>
            </a:fld>
            <a:endParaRPr lang="en-US"/>
          </a:p>
        </p:txBody>
      </p:sp>
    </p:spTree>
    <p:extLst>
      <p:ext uri="{BB962C8B-B14F-4D97-AF65-F5344CB8AC3E}">
        <p14:creationId xmlns:p14="http://schemas.microsoft.com/office/powerpoint/2010/main" val="36806884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1.5. Queue</a:t>
            </a:r>
          </a:p>
        </p:txBody>
      </p:sp>
      <p:sp>
        <p:nvSpPr>
          <p:cNvPr id="3" name="Content Placeholder 2"/>
          <p:cNvSpPr>
            <a:spLocks noGrp="1"/>
          </p:cNvSpPr>
          <p:nvPr>
            <p:ph idx="1"/>
          </p:nvPr>
        </p:nvSpPr>
        <p:spPr>
          <a:xfrm>
            <a:off x="838200" y="1825624"/>
            <a:ext cx="10515600" cy="4681856"/>
          </a:xfrm>
        </p:spPr>
        <p:txBody>
          <a:bodyPr>
            <a:normAutofit fontScale="92500" lnSpcReduction="20000"/>
          </a:bodyPr>
          <a:lstStyle/>
          <a:p>
            <a:r>
              <a:rPr lang="en-US" err="1" smtClean="0">
                <a:latin typeface="Calibri" panose="020F0502020204030204" pitchFamily="34" charset="0"/>
                <a:cs typeface="Calibri" panose="020F0502020204030204" pitchFamily="34" charset="0"/>
              </a:rPr>
              <a:t>Các</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biến</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thể</a:t>
            </a:r>
            <a:r>
              <a:rPr lang="en-US" smtClean="0">
                <a:latin typeface="Calibri" panose="020F0502020204030204" pitchFamily="34" charset="0"/>
                <a:cs typeface="Calibri" panose="020F0502020204030204" pitchFamily="34" charset="0"/>
              </a:rPr>
              <a:t>:</a:t>
            </a:r>
          </a:p>
          <a:p>
            <a:pPr lvl="1"/>
            <a:r>
              <a:rPr lang="vi-VN" smtClean="0">
                <a:latin typeface="Calibri" panose="020F0502020204030204" pitchFamily="34" charset="0"/>
                <a:cs typeface="Calibri" panose="020F0502020204030204" pitchFamily="34" charset="0"/>
              </a:rPr>
              <a:t>priority queue</a:t>
            </a:r>
            <a:r>
              <a:rPr lang="en-US" smtClean="0">
                <a:latin typeface="Calibri" panose="020F0502020204030204" pitchFamily="34" charset="0"/>
                <a:cs typeface="Calibri" panose="020F0502020204030204" pitchFamily="34" charset="0"/>
              </a:rPr>
              <a:t> (xem thêm ở phần Heap, dùng heap xây dựng sẽ tối ưu):</a:t>
            </a:r>
          </a:p>
          <a:p>
            <a:pPr lvl="2"/>
            <a:r>
              <a:rPr lang="vi-VN" smtClean="0">
                <a:latin typeface="Calibri" panose="020F0502020204030204" pitchFamily="34" charset="0"/>
                <a:cs typeface="Calibri" panose="020F0502020204030204" pitchFamily="34" charset="0"/>
              </a:rPr>
              <a:t>Hàng </a:t>
            </a:r>
            <a:r>
              <a:rPr lang="vi-VN">
                <a:latin typeface="Calibri" panose="020F0502020204030204" pitchFamily="34" charset="0"/>
                <a:cs typeface="Calibri" panose="020F0502020204030204" pitchFamily="34" charset="0"/>
              </a:rPr>
              <a:t>đợi ưu </a:t>
            </a:r>
            <a:r>
              <a:rPr lang="vi-VN" smtClean="0">
                <a:latin typeface="Calibri" panose="020F0502020204030204" pitchFamily="34" charset="0"/>
                <a:cs typeface="Calibri" panose="020F0502020204030204" pitchFamily="34" charset="0"/>
              </a:rPr>
              <a:t>tiên</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có </a:t>
            </a:r>
            <a:r>
              <a:rPr lang="vi-VN">
                <a:latin typeface="Calibri" panose="020F0502020204030204" pitchFamily="34" charset="0"/>
                <a:cs typeface="Calibri" panose="020F0502020204030204" pitchFamily="34" charset="0"/>
              </a:rPr>
              <a:t>những tính chất giống như </a:t>
            </a:r>
            <a:r>
              <a:rPr lang="en-US" smtClean="0">
                <a:latin typeface="Calibri" panose="020F0502020204030204" pitchFamily="34" charset="0"/>
                <a:cs typeface="Calibri" panose="020F0502020204030204" pitchFamily="34" charset="0"/>
              </a:rPr>
              <a:t>queue </a:t>
            </a:r>
            <a:r>
              <a:rPr lang="en-US" err="1" smtClean="0">
                <a:latin typeface="Calibri" panose="020F0502020204030204" pitchFamily="34" charset="0"/>
                <a:cs typeface="Calibri" panose="020F0502020204030204" pitchFamily="34" charset="0"/>
              </a:rPr>
              <a:t>bình</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thường</a:t>
            </a:r>
            <a:r>
              <a:rPr lang="en-US" smtClean="0">
                <a:latin typeface="Calibri" panose="020F0502020204030204" pitchFamily="34" charset="0"/>
                <a:cs typeface="Calibri" panose="020F0502020204030204" pitchFamily="34" charset="0"/>
              </a:rPr>
              <a:t>, n</a:t>
            </a:r>
            <a:r>
              <a:rPr lang="vi-VN" smtClean="0">
                <a:latin typeface="Calibri" panose="020F0502020204030204" pitchFamily="34" charset="0"/>
                <a:cs typeface="Calibri" panose="020F0502020204030204" pitchFamily="34" charset="0"/>
              </a:rPr>
              <a:t>hưng </a:t>
            </a:r>
            <a:r>
              <a:rPr lang="vi-VN">
                <a:latin typeface="Calibri" panose="020F0502020204030204" pitchFamily="34" charset="0"/>
                <a:cs typeface="Calibri" panose="020F0502020204030204" pitchFamily="34" charset="0"/>
              </a:rPr>
              <a:t>có điểm khác đó là </a:t>
            </a:r>
            <a:r>
              <a:rPr lang="vi-VN" b="1">
                <a:latin typeface="Calibri" panose="020F0502020204030204" pitchFamily="34" charset="0"/>
                <a:cs typeface="Calibri" panose="020F0502020204030204" pitchFamily="34" charset="0"/>
              </a:rPr>
              <a:t>thứ tự các phần tử </a:t>
            </a:r>
            <a:r>
              <a:rPr lang="vi-VN" b="1" smtClean="0">
                <a:latin typeface="Calibri" panose="020F0502020204030204" pitchFamily="34" charset="0"/>
                <a:cs typeface="Calibri" panose="020F0502020204030204" pitchFamily="34" charset="0"/>
              </a:rPr>
              <a:t>phụ </a:t>
            </a:r>
            <a:r>
              <a:rPr lang="vi-VN" b="1">
                <a:latin typeface="Calibri" panose="020F0502020204030204" pitchFamily="34" charset="0"/>
                <a:cs typeface="Calibri" panose="020F0502020204030204" pitchFamily="34" charset="0"/>
              </a:rPr>
              <a:t>thuộc vào </a:t>
            </a:r>
            <a:r>
              <a:rPr lang="en-US" b="1">
                <a:latin typeface="Calibri" panose="020F0502020204030204" pitchFamily="34" charset="0"/>
                <a:cs typeface="Calibri" panose="020F0502020204030204" pitchFamily="34" charset="0"/>
              </a:rPr>
              <a:t>đ</a:t>
            </a:r>
            <a:r>
              <a:rPr lang="vi-VN" b="1" smtClean="0">
                <a:latin typeface="Calibri" panose="020F0502020204030204" pitchFamily="34" charset="0"/>
                <a:cs typeface="Calibri" panose="020F0502020204030204" pitchFamily="34" charset="0"/>
              </a:rPr>
              <a:t>ộ </a:t>
            </a:r>
            <a:r>
              <a:rPr lang="vi-VN" b="1">
                <a:latin typeface="Calibri" panose="020F0502020204030204" pitchFamily="34" charset="0"/>
                <a:cs typeface="Calibri" panose="020F0502020204030204" pitchFamily="34" charset="0"/>
              </a:rPr>
              <a:t>ưu tiên</a:t>
            </a:r>
            <a:r>
              <a:rPr lang="vi-VN">
                <a:latin typeface="Calibri" panose="020F0502020204030204" pitchFamily="34" charset="0"/>
                <a:cs typeface="Calibri" panose="020F0502020204030204" pitchFamily="34" charset="0"/>
              </a:rPr>
              <a:t> của phần tử </a:t>
            </a:r>
            <a:r>
              <a:rPr lang="vi-VN" smtClean="0">
                <a:latin typeface="Calibri" panose="020F0502020204030204" pitchFamily="34" charset="0"/>
                <a:cs typeface="Calibri" panose="020F0502020204030204" pitchFamily="34" charset="0"/>
              </a:rPr>
              <a:t>đó</a:t>
            </a:r>
            <a:r>
              <a:rPr lang="en-US">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(queue</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bình thường thì tuân theo tính chất </a:t>
            </a:r>
            <a:r>
              <a:rPr lang="vi-VN" smtClean="0">
                <a:latin typeface="Calibri" panose="020F0502020204030204" pitchFamily="34" charset="0"/>
                <a:cs typeface="Calibri" panose="020F0502020204030204" pitchFamily="34" charset="0"/>
              </a:rPr>
              <a:t>FIFO</a:t>
            </a:r>
            <a:r>
              <a:rPr lang="en-US" smtClean="0">
                <a:latin typeface="Calibri" panose="020F0502020204030204" pitchFamily="34" charset="0"/>
                <a:cs typeface="Calibri" panose="020F0502020204030204" pitchFamily="34" charset="0"/>
              </a:rPr>
              <a:t>)</a:t>
            </a:r>
          </a:p>
          <a:p>
            <a:pPr lvl="2"/>
            <a:r>
              <a:rPr lang="vi-VN" smtClean="0">
                <a:latin typeface="Calibri" panose="020F0502020204030204" pitchFamily="34" charset="0"/>
                <a:cs typeface="Calibri" panose="020F0502020204030204" pitchFamily="34" charset="0"/>
              </a:rPr>
              <a:t>Phần </a:t>
            </a:r>
            <a:r>
              <a:rPr lang="vi-VN">
                <a:latin typeface="Calibri" panose="020F0502020204030204" pitchFamily="34" charset="0"/>
                <a:cs typeface="Calibri" panose="020F0502020204030204" pitchFamily="34" charset="0"/>
              </a:rPr>
              <a:t>tử với </a:t>
            </a:r>
            <a:r>
              <a:rPr lang="vi-VN" b="1">
                <a:latin typeface="Calibri" panose="020F0502020204030204" pitchFamily="34" charset="0"/>
                <a:cs typeface="Calibri" panose="020F0502020204030204" pitchFamily="34" charset="0"/>
              </a:rPr>
              <a:t>độ ưu tiên cao nhất </a:t>
            </a:r>
            <a:r>
              <a:rPr lang="vi-VN">
                <a:latin typeface="Calibri" panose="020F0502020204030204" pitchFamily="34" charset="0"/>
                <a:cs typeface="Calibri" panose="020F0502020204030204" pitchFamily="34" charset="0"/>
              </a:rPr>
              <a:t>sẽ được </a:t>
            </a:r>
            <a:r>
              <a:rPr lang="vi-VN" b="1">
                <a:latin typeface="Calibri" panose="020F0502020204030204" pitchFamily="34" charset="0"/>
                <a:cs typeface="Calibri" panose="020F0502020204030204" pitchFamily="34" charset="0"/>
              </a:rPr>
              <a:t>xếp lên đầu </a:t>
            </a:r>
            <a:r>
              <a:rPr lang="vi-VN">
                <a:latin typeface="Calibri" panose="020F0502020204030204" pitchFamily="34" charset="0"/>
                <a:cs typeface="Calibri" panose="020F0502020204030204" pitchFamily="34" charset="0"/>
              </a:rPr>
              <a:t>hàng đợi và phần tử với </a:t>
            </a:r>
            <a:r>
              <a:rPr lang="vi-VN" b="1">
                <a:latin typeface="Calibri" panose="020F0502020204030204" pitchFamily="34" charset="0"/>
                <a:cs typeface="Calibri" panose="020F0502020204030204" pitchFamily="34" charset="0"/>
              </a:rPr>
              <a:t>độ ưu tiên thấp nhất </a:t>
            </a:r>
            <a:r>
              <a:rPr lang="vi-VN">
                <a:latin typeface="Calibri" panose="020F0502020204030204" pitchFamily="34" charset="0"/>
                <a:cs typeface="Calibri" panose="020F0502020204030204" pitchFamily="34" charset="0"/>
              </a:rPr>
              <a:t>sẽ được </a:t>
            </a:r>
            <a:r>
              <a:rPr lang="vi-VN" b="1">
                <a:latin typeface="Calibri" panose="020F0502020204030204" pitchFamily="34" charset="0"/>
                <a:cs typeface="Calibri" panose="020F0502020204030204" pitchFamily="34" charset="0"/>
              </a:rPr>
              <a:t>chuyển xuống </a:t>
            </a:r>
            <a:r>
              <a:rPr lang="vi-VN" b="1" smtClean="0">
                <a:latin typeface="Calibri" panose="020F0502020204030204" pitchFamily="34" charset="0"/>
                <a:cs typeface="Calibri" panose="020F0502020204030204" pitchFamily="34" charset="0"/>
              </a:rPr>
              <a:t>cuối</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pPr lvl="2"/>
            <a:r>
              <a:rPr lang="vi-VN" smtClean="0">
                <a:latin typeface="Calibri" panose="020F0502020204030204" pitchFamily="34" charset="0"/>
                <a:cs typeface="Calibri" panose="020F0502020204030204" pitchFamily="34" charset="0"/>
              </a:rPr>
              <a:t>Do v</a:t>
            </a:r>
            <a:r>
              <a:rPr lang="en-US" err="1" smtClean="0">
                <a:latin typeface="Calibri" panose="020F0502020204030204" pitchFamily="34" charset="0"/>
                <a:cs typeface="Calibri" panose="020F0502020204030204" pitchFamily="34" charset="0"/>
              </a:rPr>
              <a:t>ậy</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khi </a:t>
            </a:r>
            <a:r>
              <a:rPr lang="vi-VN" smtClean="0">
                <a:latin typeface="Calibri" panose="020F0502020204030204" pitchFamily="34" charset="0"/>
                <a:cs typeface="Calibri" panose="020F0502020204030204" pitchFamily="34" charset="0"/>
              </a:rPr>
              <a:t>chèn </a:t>
            </a:r>
            <a:r>
              <a:rPr lang="vi-VN">
                <a:latin typeface="Calibri" panose="020F0502020204030204" pitchFamily="34" charset="0"/>
                <a:cs typeface="Calibri" panose="020F0502020204030204" pitchFamily="34" charset="0"/>
              </a:rPr>
              <a:t>một phần tử vào cuối hàng đợi ưu tiên, </a:t>
            </a:r>
            <a:r>
              <a:rPr lang="vi-VN" smtClean="0">
                <a:latin typeface="Calibri" panose="020F0502020204030204" pitchFamily="34" charset="0"/>
                <a:cs typeface="Calibri" panose="020F0502020204030204" pitchFamily="34" charset="0"/>
              </a:rPr>
              <a:t>n</a:t>
            </a:r>
            <a:r>
              <a:rPr lang="en-US">
                <a:latin typeface="Calibri" panose="020F0502020204030204" pitchFamily="34" charset="0"/>
                <a:cs typeface="Calibri" panose="020F0502020204030204" pitchFamily="34" charset="0"/>
              </a:rPr>
              <a:t>ó</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có thể được chuyển lên đầu tiên nếu độ ưu tiên của nó là cao nhất</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pPr lvl="1"/>
            <a:r>
              <a:rPr lang="vi-VN" smtClean="0">
                <a:latin typeface="Calibri" panose="020F0502020204030204" pitchFamily="34" charset="0"/>
                <a:cs typeface="Calibri" panose="020F0502020204030204" pitchFamily="34" charset="0"/>
              </a:rPr>
              <a:t>double-ended queue</a:t>
            </a:r>
            <a:r>
              <a:rPr lang="en-US">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deque</a:t>
            </a:r>
            <a:r>
              <a:rPr lang="en-US" smtClean="0">
                <a:latin typeface="Calibri" panose="020F0502020204030204" pitchFamily="34" charset="0"/>
                <a:cs typeface="Calibri" panose="020F0502020204030204" pitchFamily="34" charset="0"/>
              </a:rPr>
              <a:t>): hang </a:t>
            </a:r>
            <a:r>
              <a:rPr lang="en-US" err="1" smtClean="0">
                <a:latin typeface="Calibri" panose="020F0502020204030204" pitchFamily="34" charset="0"/>
                <a:cs typeface="Calibri" panose="020F0502020204030204" pitchFamily="34" charset="0"/>
              </a:rPr>
              <a:t>đợi</a:t>
            </a:r>
            <a:r>
              <a:rPr lang="en-US" smtClean="0">
                <a:latin typeface="Calibri" panose="020F0502020204030204" pitchFamily="34" charset="0"/>
                <a:cs typeface="Calibri" panose="020F0502020204030204" pitchFamily="34" charset="0"/>
              </a:rPr>
              <a:t> 2 </a:t>
            </a:r>
            <a:r>
              <a:rPr lang="en-US" err="1" smtClean="0">
                <a:latin typeface="Calibri" panose="020F0502020204030204" pitchFamily="34" charset="0"/>
                <a:cs typeface="Calibri" panose="020F0502020204030204" pitchFamily="34" charset="0"/>
              </a:rPr>
              <a:t>đầu</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là</a:t>
            </a:r>
            <a:r>
              <a:rPr lang="en-US" smtClean="0">
                <a:latin typeface="Calibri" panose="020F0502020204030204" pitchFamily="34" charset="0"/>
                <a:cs typeface="Calibri" panose="020F0502020204030204" pitchFamily="34" charset="0"/>
              </a:rPr>
              <a:t> queue </a:t>
            </a:r>
            <a:r>
              <a:rPr lang="en-US" err="1" smtClean="0">
                <a:latin typeface="Calibri" panose="020F0502020204030204" pitchFamily="34" charset="0"/>
                <a:cs typeface="Calibri" panose="020F0502020204030204" pitchFamily="34" charset="0"/>
              </a:rPr>
              <a:t>có</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thể</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thêm</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bớt</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phần</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tử</a:t>
            </a:r>
            <a:r>
              <a:rPr lang="en-US" smtClean="0">
                <a:latin typeface="Calibri" panose="020F0502020204030204" pitchFamily="34" charset="0"/>
                <a:cs typeface="Calibri" panose="020F0502020204030204" pitchFamily="34" charset="0"/>
              </a:rPr>
              <a:t> ở </a:t>
            </a:r>
            <a:r>
              <a:rPr lang="en-US" err="1" smtClean="0">
                <a:latin typeface="Calibri" panose="020F0502020204030204" pitchFamily="34" charset="0"/>
                <a:cs typeface="Calibri" panose="020F0502020204030204" pitchFamily="34" charset="0"/>
              </a:rPr>
              <a:t>cả</a:t>
            </a:r>
            <a:r>
              <a:rPr lang="en-US" smtClean="0">
                <a:latin typeface="Calibri" panose="020F0502020204030204" pitchFamily="34" charset="0"/>
                <a:cs typeface="Calibri" panose="020F0502020204030204" pitchFamily="34" charset="0"/>
              </a:rPr>
              <a:t> 2 đầu</a:t>
            </a:r>
          </a:p>
          <a:p>
            <a:pPr lvl="1"/>
            <a:r>
              <a:rPr lang="vi-VN" smtClean="0">
                <a:latin typeface="Calibri" panose="020F0502020204030204" pitchFamily="34" charset="0"/>
                <a:cs typeface="Calibri" panose="020F0502020204030204" pitchFamily="34" charset="0"/>
              </a:rPr>
              <a:t>circular queue</a:t>
            </a:r>
            <a:r>
              <a:rPr lang="en-US" smtClean="0">
                <a:latin typeface="Calibri" panose="020F0502020204030204" pitchFamily="34" charset="0"/>
                <a:cs typeface="Calibri" panose="020F0502020204030204" pitchFamily="34" charset="0"/>
              </a:rPr>
              <a:t>: hàng đợi vòng: cải tiến của queue bình thường bằng cách tái sử dụng vị trí của các phần tử đã bị xóa khỏi queue</a:t>
            </a:r>
          </a:p>
          <a:p>
            <a:pPr lvl="1"/>
            <a:r>
              <a:rPr lang="vi-VN">
                <a:latin typeface="Calibri" panose="020F0502020204030204" pitchFamily="34" charset="0"/>
                <a:cs typeface="Calibri" panose="020F0502020204030204" pitchFamily="34" charset="0"/>
              </a:rPr>
              <a:t>Blocking queue: là queue thread safe: việc enqueue, dequeue sẽ bị </a:t>
            </a:r>
            <a:r>
              <a:rPr lang="vi-VN" b="1">
                <a:latin typeface="Calibri" panose="020F0502020204030204" pitchFamily="34" charset="0"/>
                <a:cs typeface="Calibri" panose="020F0502020204030204" pitchFamily="34" charset="0"/>
              </a:rPr>
              <a:t>block</a:t>
            </a:r>
            <a:r>
              <a:rPr lang="vi-VN">
                <a:latin typeface="Calibri" panose="020F0502020204030204" pitchFamily="34" charset="0"/>
                <a:cs typeface="Calibri" panose="020F0502020204030204" pitchFamily="34" charset="0"/>
              </a:rPr>
              <a:t> lại nếu như đang có thead khác thao tác trên </a:t>
            </a:r>
            <a:r>
              <a:rPr lang="vi-VN" smtClean="0">
                <a:latin typeface="Calibri" panose="020F0502020204030204" pitchFamily="34" charset="0"/>
                <a:cs typeface="Calibri" panose="020F0502020204030204" pitchFamily="34" charset="0"/>
              </a:rPr>
              <a:t>queue</a:t>
            </a:r>
            <a:r>
              <a:rPr lang="en-US" smtClean="0">
                <a:latin typeface="Calibri" panose="020F0502020204030204" pitchFamily="34" charset="0"/>
                <a:cs typeface="Calibri" panose="020F0502020204030204" pitchFamily="34" charset="0"/>
              </a:rPr>
              <a:t>. Đọc thêm tại:</a:t>
            </a:r>
          </a:p>
          <a:p>
            <a:pPr lvl="2"/>
            <a:r>
              <a:rPr lang="en-US">
                <a:latin typeface="Calibri" panose="020F0502020204030204" pitchFamily="34" charset="0"/>
                <a:cs typeface="Calibri" panose="020F0502020204030204" pitchFamily="34" charset="0"/>
                <a:hlinkClick r:id="rId2"/>
              </a:rPr>
              <a:t>http://</a:t>
            </a:r>
            <a:r>
              <a:rPr lang="en-US" smtClean="0">
                <a:latin typeface="Calibri" panose="020F0502020204030204" pitchFamily="34" charset="0"/>
                <a:cs typeface="Calibri" panose="020F0502020204030204" pitchFamily="34" charset="0"/>
                <a:hlinkClick r:id="rId2"/>
              </a:rPr>
              <a:t>tutorials.jenkov.com/java-util-concurrent/blockingqueue.html</a:t>
            </a:r>
            <a:endParaRPr lang="en-US">
              <a:latin typeface="Calibri" panose="020F0502020204030204" pitchFamily="34" charset="0"/>
              <a:cs typeface="Calibri" panose="020F0502020204030204" pitchFamily="34" charset="0"/>
            </a:endParaRPr>
          </a:p>
          <a:p>
            <a:pPr lvl="2"/>
            <a:r>
              <a:rPr lang="en-US">
                <a:latin typeface="Calibri" panose="020F0502020204030204" pitchFamily="34" charset="0"/>
                <a:cs typeface="Calibri" panose="020F0502020204030204" pitchFamily="34" charset="0"/>
                <a:hlinkClick r:id="rId3"/>
              </a:rPr>
              <a:t>https://kipalog.com/posts/Queue--BlockingQueue--</a:t>
            </a:r>
            <a:r>
              <a:rPr lang="en-US" smtClean="0">
                <a:latin typeface="Calibri" panose="020F0502020204030204" pitchFamily="34" charset="0"/>
                <a:cs typeface="Calibri" panose="020F0502020204030204" pitchFamily="34" charset="0"/>
                <a:hlinkClick r:id="rId3"/>
              </a:rPr>
              <a:t>SynchronousQueue-trong-java-va-ung-dung</a:t>
            </a:r>
            <a:endParaRPr lang="en-US">
              <a:latin typeface="Calibri" panose="020F0502020204030204" pitchFamily="34" charset="0"/>
              <a:cs typeface="Calibri" panose="020F0502020204030204" pitchFamily="34" charset="0"/>
            </a:endParaRPr>
          </a:p>
          <a:p>
            <a:pPr lvl="2"/>
            <a:endParaRPr lang="vi-VN">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24</a:t>
            </a:fld>
            <a:endParaRPr lang="en-US"/>
          </a:p>
        </p:txBody>
      </p:sp>
    </p:spTree>
    <p:extLst>
      <p:ext uri="{BB962C8B-B14F-4D97-AF65-F5344CB8AC3E}">
        <p14:creationId xmlns:p14="http://schemas.microsoft.com/office/powerpoint/2010/main" val="13995695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1.5. Queue</a:t>
            </a:r>
          </a:p>
        </p:txBody>
      </p:sp>
      <p:sp>
        <p:nvSpPr>
          <p:cNvPr id="3" name="Content Placeholder 2"/>
          <p:cNvSpPr>
            <a:spLocks noGrp="1"/>
          </p:cNvSpPr>
          <p:nvPr>
            <p:ph idx="1"/>
          </p:nvPr>
        </p:nvSpPr>
        <p:spPr/>
        <p:txBody>
          <a:bodyPr/>
          <a:lstStyle/>
          <a:p>
            <a:r>
              <a:rPr lang="en-US" smtClean="0"/>
              <a:t>Ví dụ </a:t>
            </a:r>
            <a:r>
              <a:rPr lang="vi-VN">
                <a:latin typeface="Calibri" panose="020F0502020204030204" pitchFamily="34" charset="0"/>
                <a:cs typeface="Calibri" panose="020F0502020204030204" pitchFamily="34" charset="0"/>
              </a:rPr>
              <a:t>priority </a:t>
            </a:r>
            <a:r>
              <a:rPr lang="vi-VN" smtClean="0">
                <a:latin typeface="Calibri" panose="020F0502020204030204" pitchFamily="34" charset="0"/>
                <a:cs typeface="Calibri" panose="020F0502020204030204" pitchFamily="34" charset="0"/>
              </a:rPr>
              <a:t>queue</a:t>
            </a:r>
            <a:r>
              <a:rPr lang="en-US" smtClean="0">
                <a:latin typeface="Calibri" panose="020F0502020204030204" pitchFamily="34" charset="0"/>
                <a:cs typeface="Calibri" panose="020F0502020204030204" pitchFamily="34" charset="0"/>
              </a:rPr>
              <a:t>: g</a:t>
            </a:r>
            <a:r>
              <a:rPr lang="vi-VN" smtClean="0">
                <a:latin typeface="Calibri" panose="020F0502020204030204" pitchFamily="34" charset="0"/>
                <a:cs typeface="Calibri" panose="020F0502020204030204" pitchFamily="34" charset="0"/>
              </a:rPr>
              <a:t>iả sử có </a:t>
            </a:r>
            <a:r>
              <a:rPr lang="vi-VN">
                <a:latin typeface="Calibri" panose="020F0502020204030204" pitchFamily="34" charset="0"/>
                <a:cs typeface="Calibri" panose="020F0502020204030204" pitchFamily="34" charset="0"/>
              </a:rPr>
              <a:t>một mảng với 5 phần tử</a:t>
            </a:r>
            <a:r>
              <a:rPr lang="vi-VN" smtClean="0">
                <a:latin typeface="Calibri" panose="020F0502020204030204" pitchFamily="34" charset="0"/>
                <a:cs typeface="Calibri" panose="020F0502020204030204" pitchFamily="34" charset="0"/>
              </a:rPr>
              <a:t>:</a:t>
            </a:r>
            <a:r>
              <a:rPr lang="en-US">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a:t>
            </a:r>
            <a:r>
              <a:rPr lang="vi-VN">
                <a:latin typeface="Calibri" panose="020F0502020204030204" pitchFamily="34" charset="0"/>
                <a:cs typeface="Calibri" panose="020F0502020204030204" pitchFamily="34" charset="0"/>
              </a:rPr>
              <a:t>4, </a:t>
            </a:r>
            <a:r>
              <a:rPr lang="en-US" smtClean="0">
                <a:latin typeface="Calibri" panose="020F0502020204030204" pitchFamily="34" charset="0"/>
                <a:cs typeface="Calibri" panose="020F0502020204030204" pitchFamily="34" charset="0"/>
              </a:rPr>
              <a:t>1</a:t>
            </a:r>
            <a:r>
              <a:rPr lang="vi-VN"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8</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7, </a:t>
            </a:r>
            <a:r>
              <a:rPr lang="vi-VN" smtClean="0">
                <a:latin typeface="Calibri" panose="020F0502020204030204" pitchFamily="34" charset="0"/>
                <a:cs typeface="Calibri" panose="020F0502020204030204" pitchFamily="34" charset="0"/>
              </a:rPr>
              <a:t>3}</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chèn </a:t>
            </a:r>
            <a:r>
              <a:rPr lang="vi-VN">
                <a:latin typeface="Calibri" panose="020F0502020204030204" pitchFamily="34" charset="0"/>
                <a:cs typeface="Calibri" panose="020F0502020204030204" pitchFamily="34" charset="0"/>
              </a:rPr>
              <a:t>các phần tử này vào một hàng đợi ưu tiên theo giá trị lớn </a:t>
            </a:r>
            <a:r>
              <a:rPr lang="vi-VN" smtClean="0">
                <a:latin typeface="Calibri" panose="020F0502020204030204" pitchFamily="34" charset="0"/>
                <a:cs typeface="Calibri" panose="020F0502020204030204" pitchFamily="34" charset="0"/>
              </a:rPr>
              <a:t>nhất</a:t>
            </a:r>
            <a:r>
              <a:rPr lang="en-US" smtClean="0">
                <a:latin typeface="Calibri" panose="020F0502020204030204" pitchFamily="34" charset="0"/>
                <a:cs typeface="Calibri" panose="020F0502020204030204" pitchFamily="34" charset="0"/>
              </a:rPr>
              <a:t>:</a:t>
            </a:r>
            <a:endParaRPr lang="en-US"/>
          </a:p>
        </p:txBody>
      </p:sp>
      <p:pic>
        <p:nvPicPr>
          <p:cNvPr id="4" name="Picture 3"/>
          <p:cNvPicPr>
            <a:picLocks noChangeAspect="1"/>
          </p:cNvPicPr>
          <p:nvPr/>
        </p:nvPicPr>
        <p:blipFill>
          <a:blip r:embed="rId2"/>
          <a:stretch>
            <a:fillRect/>
          </a:stretch>
        </p:blipFill>
        <p:spPr>
          <a:xfrm>
            <a:off x="4030215" y="2876783"/>
            <a:ext cx="4122112" cy="3300180"/>
          </a:xfrm>
          <a:prstGeom prst="rect">
            <a:avLst/>
          </a:prstGeom>
        </p:spPr>
      </p:pic>
      <p:sp>
        <p:nvSpPr>
          <p:cNvPr id="6" name="Slide Number Placeholder 5"/>
          <p:cNvSpPr>
            <a:spLocks noGrp="1"/>
          </p:cNvSpPr>
          <p:nvPr>
            <p:ph type="sldNum" sz="quarter" idx="12"/>
          </p:nvPr>
        </p:nvSpPr>
        <p:spPr/>
        <p:txBody>
          <a:bodyPr/>
          <a:lstStyle/>
          <a:p>
            <a:fld id="{459BA5CF-2658-48D4-A15B-D06BF698E6EA}" type="slidenum">
              <a:rPr lang="en-US" smtClean="0"/>
              <a:t>25</a:t>
            </a:fld>
            <a:endParaRPr lang="en-US"/>
          </a:p>
        </p:txBody>
      </p:sp>
    </p:spTree>
    <p:extLst>
      <p:ext uri="{BB962C8B-B14F-4D97-AF65-F5344CB8AC3E}">
        <p14:creationId xmlns:p14="http://schemas.microsoft.com/office/powerpoint/2010/main" val="24624526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1.5. Queue</a:t>
            </a:r>
            <a:endParaRPr lang="en-US">
              <a:solidFill>
                <a:srgbClr val="00B0F0"/>
              </a:solidFill>
            </a:endParaRPr>
          </a:p>
        </p:txBody>
      </p:sp>
      <p:sp>
        <p:nvSpPr>
          <p:cNvPr id="3" name="Content Placeholder 2"/>
          <p:cNvSpPr>
            <a:spLocks noGrp="1"/>
          </p:cNvSpPr>
          <p:nvPr>
            <p:ph idx="1"/>
          </p:nvPr>
        </p:nvSpPr>
        <p:spPr>
          <a:xfrm>
            <a:off x="838200" y="1825624"/>
            <a:ext cx="10515600" cy="4712336"/>
          </a:xfrm>
        </p:spPr>
        <p:txBody>
          <a:bodyPr>
            <a:normAutofit fontScale="92500" lnSpcReduction="10000"/>
          </a:bodyPr>
          <a:lstStyle/>
          <a:p>
            <a:r>
              <a:rPr lang="en-US" err="1" smtClean="0">
                <a:latin typeface="Calibri" panose="020F0502020204030204" pitchFamily="34" charset="0"/>
                <a:cs typeface="Calibri" panose="020F0502020204030204" pitchFamily="34" charset="0"/>
              </a:rPr>
              <a:t>Ứng</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dụng</a:t>
            </a:r>
            <a:r>
              <a:rPr lang="en-US" smtClean="0">
                <a:latin typeface="Calibri" panose="020F0502020204030204" pitchFamily="34" charset="0"/>
                <a:cs typeface="Calibri" panose="020F0502020204030204" pitchFamily="34" charset="0"/>
              </a:rPr>
              <a:t>:</a:t>
            </a:r>
          </a:p>
          <a:p>
            <a:pPr lvl="1"/>
            <a:r>
              <a:rPr lang="en-US" smtClean="0">
                <a:latin typeface="Calibri" panose="020F0502020204030204" pitchFamily="34" charset="0"/>
                <a:cs typeface="Calibri" panose="020F0502020204030204" pitchFamily="34" charset="0"/>
              </a:rPr>
              <a:t>Ứng dụng trực tiếp ngoài đời sống: </a:t>
            </a:r>
            <a:r>
              <a:rPr lang="en-US" b="1" smtClean="0">
                <a:latin typeface="Calibri" panose="020F0502020204030204" pitchFamily="34" charset="0"/>
                <a:cs typeface="Calibri" panose="020F0502020204030204" pitchFamily="34" charset="0"/>
              </a:rPr>
              <a:t>d</a:t>
            </a:r>
            <a:r>
              <a:rPr lang="vi-VN" b="1" smtClean="0">
                <a:latin typeface="Calibri" panose="020F0502020204030204" pitchFamily="34" charset="0"/>
                <a:cs typeface="Calibri" panose="020F0502020204030204" pitchFamily="34" charset="0"/>
              </a:rPr>
              <a:t>anh </a:t>
            </a:r>
            <a:r>
              <a:rPr lang="vi-VN" b="1">
                <a:latin typeface="Calibri" panose="020F0502020204030204" pitchFamily="34" charset="0"/>
                <a:cs typeface="Calibri" panose="020F0502020204030204" pitchFamily="34" charset="0"/>
              </a:rPr>
              <a:t>sách xếp hàng chờ</a:t>
            </a:r>
            <a:r>
              <a:rPr lang="vi-VN">
                <a:latin typeface="Calibri" panose="020F0502020204030204" pitchFamily="34" charset="0"/>
                <a:cs typeface="Calibri" panose="020F0502020204030204" pitchFamily="34" charset="0"/>
              </a:rPr>
              <a:t> mua vé </a:t>
            </a:r>
            <a:r>
              <a:rPr lang="vi-VN" smtClean="0">
                <a:latin typeface="Calibri" panose="020F0502020204030204" pitchFamily="34" charset="0"/>
                <a:cs typeface="Calibri" panose="020F0502020204030204" pitchFamily="34" charset="0"/>
              </a:rPr>
              <a:t>tàu</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xe</a:t>
            </a:r>
            <a:r>
              <a:rPr lang="vi-VN">
                <a:latin typeface="Calibri" panose="020F0502020204030204" pitchFamily="34" charset="0"/>
                <a:cs typeface="Calibri" panose="020F0502020204030204" pitchFamily="34" charset="0"/>
              </a:rPr>
              <a:t>, chờ gửi xe, chờ </a:t>
            </a:r>
            <a:r>
              <a:rPr lang="vi-VN" smtClean="0">
                <a:latin typeface="Calibri" panose="020F0502020204030204" pitchFamily="34" charset="0"/>
                <a:cs typeface="Calibri" panose="020F0502020204030204" pitchFamily="34" charset="0"/>
              </a:rPr>
              <a:t>được</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phục </a:t>
            </a:r>
            <a:r>
              <a:rPr lang="vi-VN">
                <a:latin typeface="Calibri" panose="020F0502020204030204" pitchFamily="34" charset="0"/>
                <a:cs typeface="Calibri" panose="020F0502020204030204" pitchFamily="34" charset="0"/>
              </a:rPr>
              <a:t>vụ ở hàng ăn, chờ mượn sách ở thư </a:t>
            </a:r>
            <a:r>
              <a:rPr lang="vi-VN" smtClean="0">
                <a:latin typeface="Calibri" panose="020F0502020204030204" pitchFamily="34" charset="0"/>
                <a:cs typeface="Calibri" panose="020F0502020204030204" pitchFamily="34" charset="0"/>
              </a:rPr>
              <a:t>viện</a:t>
            </a:r>
            <a:r>
              <a:rPr lang="en-US" smtClean="0">
                <a:latin typeface="Calibri" panose="020F0502020204030204" pitchFamily="34" charset="0"/>
                <a:cs typeface="Calibri" panose="020F0502020204030204" pitchFamily="34" charset="0"/>
              </a:rPr>
              <a:t>…</a:t>
            </a:r>
          </a:p>
          <a:p>
            <a:pPr lvl="1"/>
            <a:r>
              <a:rPr lang="vi-VN">
                <a:latin typeface="Calibri" panose="020F0502020204030204" pitchFamily="34" charset="0"/>
                <a:cs typeface="Calibri" panose="020F0502020204030204" pitchFamily="34" charset="0"/>
              </a:rPr>
              <a:t>Trong hệ điều </a:t>
            </a:r>
            <a:r>
              <a:rPr lang="vi-VN" smtClean="0">
                <a:latin typeface="Calibri" panose="020F0502020204030204" pitchFamily="34" charset="0"/>
                <a:cs typeface="Calibri" panose="020F0502020204030204" pitchFamily="34" charset="0"/>
              </a:rPr>
              <a:t>hành:</a:t>
            </a:r>
            <a:endParaRPr lang="en-US">
              <a:latin typeface="Calibri" panose="020F0502020204030204" pitchFamily="34" charset="0"/>
              <a:cs typeface="Calibri" panose="020F0502020204030204" pitchFamily="34" charset="0"/>
            </a:endParaRPr>
          </a:p>
          <a:p>
            <a:pPr lvl="2"/>
            <a:r>
              <a:rPr lang="vi-VN" smtClean="0">
                <a:latin typeface="Calibri" panose="020F0502020204030204" pitchFamily="34" charset="0"/>
                <a:cs typeface="Calibri" panose="020F0502020204030204" pitchFamily="34" charset="0"/>
              </a:rPr>
              <a:t>Hàng đợi</a:t>
            </a:r>
            <a:r>
              <a:rPr lang="en-US" smtClean="0">
                <a:latin typeface="Calibri" panose="020F0502020204030204" pitchFamily="34" charset="0"/>
                <a:cs typeface="Calibri" panose="020F0502020204030204" pitchFamily="34" charset="0"/>
              </a:rPr>
              <a:t> process chờ được</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xử </a:t>
            </a:r>
            <a:r>
              <a:rPr lang="vi-VN" smtClean="0">
                <a:latin typeface="Calibri" panose="020F0502020204030204" pitchFamily="34" charset="0"/>
                <a:cs typeface="Calibri" panose="020F0502020204030204" pitchFamily="34" charset="0"/>
              </a:rPr>
              <a:t>lý</a:t>
            </a:r>
            <a:endParaRPr lang="en-US">
              <a:latin typeface="Calibri" panose="020F0502020204030204" pitchFamily="34" charset="0"/>
              <a:cs typeface="Calibri" panose="020F0502020204030204" pitchFamily="34" charset="0"/>
            </a:endParaRPr>
          </a:p>
          <a:p>
            <a:pPr lvl="2"/>
            <a:r>
              <a:rPr lang="vi-VN" smtClean="0">
                <a:latin typeface="Calibri" panose="020F0502020204030204" pitchFamily="34" charset="0"/>
                <a:cs typeface="Calibri" panose="020F0502020204030204" pitchFamily="34" charset="0"/>
              </a:rPr>
              <a:t>Tổ </a:t>
            </a:r>
            <a:r>
              <a:rPr lang="vi-VN">
                <a:latin typeface="Calibri" panose="020F0502020204030204" pitchFamily="34" charset="0"/>
                <a:cs typeface="Calibri" panose="020F0502020204030204" pitchFamily="34" charset="0"/>
              </a:rPr>
              <a:t>chức bộ đệm bàn </a:t>
            </a:r>
            <a:r>
              <a:rPr lang="vi-VN" smtClean="0">
                <a:latin typeface="Calibri" panose="020F0502020204030204" pitchFamily="34" charset="0"/>
                <a:cs typeface="Calibri" panose="020F0502020204030204" pitchFamily="34" charset="0"/>
              </a:rPr>
              <a:t>phím</a:t>
            </a:r>
            <a:r>
              <a:rPr lang="en-US" smtClean="0">
                <a:latin typeface="Calibri" panose="020F0502020204030204" pitchFamily="34" charset="0"/>
                <a:cs typeface="Calibri" panose="020F0502020204030204" pitchFamily="34" charset="0"/>
              </a:rPr>
              <a:t> (???)</a:t>
            </a:r>
          </a:p>
          <a:p>
            <a:pPr lvl="1"/>
            <a:r>
              <a:rPr lang="vi-VN">
                <a:latin typeface="Calibri" panose="020F0502020204030204" pitchFamily="34" charset="0"/>
                <a:cs typeface="Calibri" panose="020F0502020204030204" pitchFamily="34" charset="0"/>
              </a:rPr>
              <a:t>Buffer: web server sẽ lưu những request slow (chẳng hạn request đó đến từ user dùng mạng 2G) vào trong 1 queue gọi là buffer</a:t>
            </a:r>
            <a:endParaRPr lang="en-US" smtClean="0">
              <a:latin typeface="Calibri" panose="020F0502020204030204" pitchFamily="34" charset="0"/>
              <a:cs typeface="Calibri" panose="020F0502020204030204" pitchFamily="34" charset="0"/>
            </a:endParaRPr>
          </a:p>
          <a:p>
            <a:pPr lvl="1"/>
            <a:r>
              <a:rPr lang="en-US"/>
              <a:t>Nhận biết </a:t>
            </a:r>
            <a:r>
              <a:rPr lang="en-US" i="1"/>
              <a:t>Palindromes:</a:t>
            </a:r>
          </a:p>
          <a:p>
            <a:pPr lvl="2"/>
            <a:r>
              <a:rPr lang="en-US"/>
              <a:t>Là chuỗi mà đọc </a:t>
            </a:r>
            <a:r>
              <a:rPr lang="en-US">
                <a:latin typeface="Calibri" panose="020F0502020204030204" pitchFamily="34" charset="0"/>
                <a:cs typeface="Calibri" panose="020F0502020204030204" pitchFamily="34" charset="0"/>
              </a:rPr>
              <a:t>string </a:t>
            </a:r>
            <a:r>
              <a:rPr lang="en-US"/>
              <a:t>ngược đều giống nhau, VD: NOON, DEED, RADAR, ABLE WAS I ERE I SAW ELBA</a:t>
            </a:r>
          </a:p>
          <a:p>
            <a:pPr lvl="2"/>
            <a:r>
              <a:rPr lang="en-US">
                <a:latin typeface="Calibri" panose="020F0502020204030204" pitchFamily="34" charset="0"/>
                <a:cs typeface="Calibri" panose="020F0502020204030204" pitchFamily="34" charset="0"/>
              </a:rPr>
              <a:t>Cách làm: đưa từng ký tự của string đó vào 1 queue và 1 stack, sau đó lần lượt lấy từng ký tự ra so sánh. Nếu chỉ 1 ký tự khác nhau, thì đó ko phải là</a:t>
            </a:r>
            <a:r>
              <a:rPr lang="en-US" i="1"/>
              <a:t> Palindromes, </a:t>
            </a:r>
            <a:r>
              <a:rPr lang="en-US"/>
              <a:t>ngược lại là có</a:t>
            </a:r>
            <a:endParaRPr lang="en-US">
              <a:latin typeface="Calibri" panose="020F0502020204030204" pitchFamily="34" charset="0"/>
              <a:cs typeface="Calibri" panose="020F0502020204030204" pitchFamily="34" charset="0"/>
            </a:endParaRPr>
          </a:p>
          <a:p>
            <a:pPr lvl="1"/>
            <a:r>
              <a:rPr lang="en-US">
                <a:latin typeface="Calibri" panose="020F0502020204030204" pitchFamily="34" charset="0"/>
                <a:cs typeface="Calibri" panose="020F0502020204030204" pitchFamily="34" charset="0"/>
              </a:rPr>
              <a:t>Implement các thuật toán khác, chẳng hạn BFS…</a:t>
            </a:r>
          </a:p>
          <a:p>
            <a:pPr lvl="1"/>
            <a:r>
              <a:rPr lang="en-US">
                <a:latin typeface="Calibri" panose="020F0502020204030204" pitchFamily="34" charset="0"/>
                <a:cs typeface="Calibri" panose="020F0502020204030204" pitchFamily="34" charset="0"/>
              </a:rPr>
              <a:t>I</a:t>
            </a:r>
            <a:r>
              <a:rPr lang="vi-VN">
                <a:latin typeface="Calibri" panose="020F0502020204030204" pitchFamily="34" charset="0"/>
                <a:cs typeface="Calibri" panose="020F0502020204030204" pitchFamily="34" charset="0"/>
              </a:rPr>
              <a:t>mplement </a:t>
            </a:r>
            <a:r>
              <a:rPr lang="vi-VN" b="1">
                <a:latin typeface="Calibri" panose="020F0502020204030204" pitchFamily="34" charset="0"/>
                <a:cs typeface="Calibri" panose="020F0502020204030204" pitchFamily="34" charset="0"/>
              </a:rPr>
              <a:t>messsage queue</a:t>
            </a:r>
            <a:r>
              <a:rPr lang="en-US" b="1">
                <a:latin typeface="Calibri" panose="020F0502020204030204" pitchFamily="34" charset="0"/>
                <a:cs typeface="Calibri" panose="020F0502020204030204" pitchFamily="34" charset="0"/>
              </a:rPr>
              <a:t>s</a:t>
            </a:r>
            <a:r>
              <a:rPr lang="en-US">
                <a:latin typeface="Calibri" panose="020F0502020204030204" pitchFamily="34" charset="0"/>
                <a:cs typeface="Calibri" panose="020F0502020204030204" pitchFamily="34" charset="0"/>
              </a:rPr>
              <a:t>:</a:t>
            </a:r>
            <a:r>
              <a:rPr lang="vi-VN">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ActiveMQ, RabbitMQ, Kafka</a:t>
            </a:r>
            <a:r>
              <a:rPr lang="en-US" smtClean="0">
                <a:latin typeface="Calibri" panose="020F0502020204030204" pitchFamily="34" charset="0"/>
                <a:cs typeface="Calibri" panose="020F0502020204030204" pitchFamily="34" charset="0"/>
              </a:rPr>
              <a:t>…</a:t>
            </a:r>
            <a:endParaRPr lang="en-US">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26</a:t>
            </a:fld>
            <a:endParaRPr lang="en-US"/>
          </a:p>
        </p:txBody>
      </p:sp>
    </p:spTree>
    <p:extLst>
      <p:ext uri="{BB962C8B-B14F-4D97-AF65-F5344CB8AC3E}">
        <p14:creationId xmlns:p14="http://schemas.microsoft.com/office/powerpoint/2010/main" val="18802826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1.5. Queue</a:t>
            </a:r>
          </a:p>
        </p:txBody>
      </p:sp>
      <p:sp>
        <p:nvSpPr>
          <p:cNvPr id="3" name="Content Placeholder 2"/>
          <p:cNvSpPr>
            <a:spLocks noGrp="1"/>
          </p:cNvSpPr>
          <p:nvPr>
            <p:ph idx="1"/>
          </p:nvPr>
        </p:nvSpPr>
        <p:spPr>
          <a:xfrm>
            <a:off x="838200" y="1825624"/>
            <a:ext cx="10515600" cy="4773295"/>
          </a:xfrm>
        </p:spPr>
        <p:txBody>
          <a:bodyPr>
            <a:normAutofit fontScale="92500" lnSpcReduction="10000"/>
          </a:bodyPr>
          <a:lstStyle/>
          <a:p>
            <a:r>
              <a:rPr lang="en-US">
                <a:latin typeface="Calibri" panose="020F0502020204030204" pitchFamily="34" charset="0"/>
                <a:cs typeface="Calibri" panose="020F0502020204030204" pitchFamily="34" charset="0"/>
              </a:rPr>
              <a:t>Bài toán cụ thể dùng queue:</a:t>
            </a:r>
          </a:p>
          <a:p>
            <a:pPr lvl="1"/>
            <a:r>
              <a:rPr lang="vi-VN" smtClean="0">
                <a:latin typeface="Calibri" panose="020F0502020204030204" pitchFamily="34" charset="0"/>
                <a:cs typeface="Calibri" panose="020F0502020204030204" pitchFamily="34" charset="0"/>
              </a:rPr>
              <a:t>Gửi </a:t>
            </a:r>
            <a:r>
              <a:rPr lang="vi-VN">
                <a:latin typeface="Calibri" panose="020F0502020204030204" pitchFamily="34" charset="0"/>
                <a:cs typeface="Calibri" panose="020F0502020204030204" pitchFamily="34" charset="0"/>
              </a:rPr>
              <a:t>email: Nếu muốn gửi email cho nhiều người, thì ta sẽ insert tất cả người nhận vào Queue, sau đó sẽ có 1 service khác thực hiện việc đọc email address đó và lần lượt gửi.</a:t>
            </a:r>
          </a:p>
          <a:p>
            <a:pPr lvl="1"/>
            <a:r>
              <a:rPr lang="vi-VN">
                <a:latin typeface="Calibri" panose="020F0502020204030204" pitchFamily="34" charset="0"/>
                <a:cs typeface="Calibri" panose="020F0502020204030204" pitchFamily="34" charset="0"/>
              </a:rPr>
              <a:t>Gửi log: như bên hệ thống A muốn gửi log liên tục sang hệ thống B để B xử lý (bóc tách data, lưu vào database), có thể xây dựng thành 1 hệ thống pub-sub với A là publisher, B là consumer. Như vậy sẽ </a:t>
            </a:r>
            <a:r>
              <a:rPr lang="en-US" b="1" smtClean="0">
                <a:latin typeface="Calibri" panose="020F0502020204030204" pitchFamily="34" charset="0"/>
                <a:cs typeface="Calibri" panose="020F0502020204030204" pitchFamily="34" charset="0"/>
              </a:rPr>
              <a:t>giảm </a:t>
            </a:r>
            <a:r>
              <a:rPr lang="vi-VN" smtClean="0">
                <a:latin typeface="Calibri" panose="020F0502020204030204" pitchFamily="34" charset="0"/>
                <a:cs typeface="Calibri" panose="020F0502020204030204" pitchFamily="34" charset="0"/>
              </a:rPr>
              <a:t>được </a:t>
            </a:r>
            <a:r>
              <a:rPr lang="vi-VN">
                <a:latin typeface="Calibri" panose="020F0502020204030204" pitchFamily="34" charset="0"/>
                <a:cs typeface="Calibri" panose="020F0502020204030204" pitchFamily="34" charset="0"/>
              </a:rPr>
              <a:t>data loss do A gửi quá nhiều mà B chưa handle </a:t>
            </a:r>
            <a:r>
              <a:rPr lang="vi-VN" smtClean="0">
                <a:latin typeface="Calibri" panose="020F0502020204030204" pitchFamily="34" charset="0"/>
                <a:cs typeface="Calibri" panose="020F0502020204030204" pitchFamily="34" charset="0"/>
              </a:rPr>
              <a:t>kịp</a:t>
            </a:r>
            <a:endParaRPr lang="en-US" smtClean="0">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Sync data giữa Elasticsearch và MySQL: dựa vào binary log file của MySQL: bất kỳ thay đổi nào tới database (insert, update, delete, KHÔNG có select nhé) đều được MySQL ghi lại vào file binary log. Có thể tạo 1 Listener lắng nghe sự kiện khi có event db bị thay đổi đó, rồi ném các thay đổi vào 1 blocking queue. Sau đó có thể tạo nhiều thread khác đọc data đó từ queue và update vào Elasticsearch. Việc dùng queue lúc này đảm bảo cho việc update data vào Elasticsearch </a:t>
            </a:r>
            <a:r>
              <a:rPr lang="en-US" b="1" smtClean="0">
                <a:latin typeface="Calibri" panose="020F0502020204030204" pitchFamily="34" charset="0"/>
                <a:cs typeface="Calibri" panose="020F0502020204030204" pitchFamily="34" charset="0"/>
              </a:rPr>
              <a:t>đúng thứ tự</a:t>
            </a:r>
            <a:r>
              <a:rPr lang="en-US">
                <a:latin typeface="Calibri" panose="020F0502020204030204" pitchFamily="34" charset="0"/>
                <a:cs typeface="Calibri" panose="020F0502020204030204" pitchFamily="34" charset="0"/>
              </a:rPr>
              <a:t> so với những thay đổi của MySQL (tham khảo mysql-binlog-connector-java của </a:t>
            </a:r>
            <a:r>
              <a:rPr lang="en-US" smtClean="0">
                <a:latin typeface="Calibri" panose="020F0502020204030204" pitchFamily="34" charset="0"/>
                <a:cs typeface="Calibri" panose="020F0502020204030204" pitchFamily="34" charset="0"/>
              </a:rPr>
              <a:t>shyiko)</a:t>
            </a:r>
            <a:endParaRPr lang="vi-VN">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27</a:t>
            </a:fld>
            <a:endParaRPr lang="en-US"/>
          </a:p>
        </p:txBody>
      </p:sp>
    </p:spTree>
    <p:extLst>
      <p:ext uri="{BB962C8B-B14F-4D97-AF65-F5344CB8AC3E}">
        <p14:creationId xmlns:p14="http://schemas.microsoft.com/office/powerpoint/2010/main" val="42935288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1.5. Queue</a:t>
            </a:r>
            <a:endParaRPr lang="en-US"/>
          </a:p>
        </p:txBody>
      </p:sp>
      <p:sp>
        <p:nvSpPr>
          <p:cNvPr id="3" name="Content Placeholder 2"/>
          <p:cNvSpPr>
            <a:spLocks noGrp="1"/>
          </p:cNvSpPr>
          <p:nvPr>
            <p:ph idx="1"/>
          </p:nvPr>
        </p:nvSpPr>
        <p:spPr/>
        <p:txBody>
          <a:bodyPr/>
          <a:lstStyle/>
          <a:p>
            <a:r>
              <a:rPr lang="en-US"/>
              <a:t>VD trong hệ thống pub-sub</a:t>
            </a:r>
            <a:r>
              <a:rPr lang="en-US" smtClean="0"/>
              <a:t>:</a:t>
            </a:r>
          </a:p>
          <a:p>
            <a:pPr lvl="1"/>
            <a:r>
              <a:rPr lang="en-US"/>
              <a:t>Nguồn: </a:t>
            </a:r>
            <a:r>
              <a:rPr lang="en-US">
                <a:hlinkClick r:id="rId2"/>
              </a:rPr>
              <a:t>https://kipalog.com/posts/Queue--BlockingQueue--</a:t>
            </a:r>
            <a:r>
              <a:rPr lang="en-US" smtClean="0">
                <a:hlinkClick r:id="rId2"/>
              </a:rPr>
              <a:t>SynchronousQueue-trong-java-va-ung-dung</a:t>
            </a:r>
            <a:endParaRPr lang="en-US" smtClean="0"/>
          </a:p>
        </p:txBody>
      </p:sp>
      <p:sp>
        <p:nvSpPr>
          <p:cNvPr id="4" name="Slide Number Placeholder 3"/>
          <p:cNvSpPr>
            <a:spLocks noGrp="1"/>
          </p:cNvSpPr>
          <p:nvPr>
            <p:ph type="sldNum" sz="quarter" idx="12"/>
          </p:nvPr>
        </p:nvSpPr>
        <p:spPr/>
        <p:txBody>
          <a:bodyPr/>
          <a:lstStyle/>
          <a:p>
            <a:fld id="{459BA5CF-2658-48D4-A15B-D06BF698E6EA}" type="slidenum">
              <a:rPr lang="en-US" smtClean="0"/>
              <a:pPr/>
              <a:t>28</a:t>
            </a:fld>
            <a:endParaRPr lang="en-US"/>
          </a:p>
        </p:txBody>
      </p:sp>
      <p:pic>
        <p:nvPicPr>
          <p:cNvPr id="2050" name="Picture 2" descr="https://s3-ap-southeast-1.amazonaws.com/kipalog.com/blob_22pd2kxwl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943002"/>
            <a:ext cx="7924801" cy="3233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079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1.5. Queue</a:t>
            </a:r>
            <a:endParaRPr lang="en-US"/>
          </a:p>
        </p:txBody>
      </p:sp>
      <p:sp>
        <p:nvSpPr>
          <p:cNvPr id="3" name="Content Placeholder 2"/>
          <p:cNvSpPr>
            <a:spLocks noGrp="1"/>
          </p:cNvSpPr>
          <p:nvPr>
            <p:ph idx="1"/>
          </p:nvPr>
        </p:nvSpPr>
        <p:spPr/>
        <p:txBody>
          <a:bodyPr/>
          <a:lstStyle/>
          <a:p>
            <a:r>
              <a:rPr lang="en-US" smtClean="0"/>
              <a:t>Ứng dụng của hàng đợi ưu tiên</a:t>
            </a:r>
            <a:endParaRPr lang="en-US">
              <a:latin typeface="Calibri" panose="020F0502020204030204" pitchFamily="34" charset="0"/>
              <a:cs typeface="Calibri" panose="020F0502020204030204" pitchFamily="34" charset="0"/>
            </a:endParaRPr>
          </a:p>
          <a:p>
            <a:pPr lvl="1"/>
            <a:r>
              <a:rPr lang="en-US">
                <a:latin typeface="Calibri" panose="020F0502020204030204" pitchFamily="34" charset="0"/>
                <a:cs typeface="Calibri" panose="020F0502020204030204" pitchFamily="34" charset="0"/>
              </a:rPr>
              <a:t>Thuật toán tìm đường đi ngắn nhất </a:t>
            </a:r>
            <a:r>
              <a:rPr lang="en-US" smtClean="0">
                <a:latin typeface="Calibri" panose="020F0502020204030204" pitchFamily="34" charset="0"/>
                <a:cs typeface="Calibri" panose="020F0502020204030204" pitchFamily="34" charset="0"/>
              </a:rPr>
              <a:t>Dijkstra</a:t>
            </a:r>
          </a:p>
          <a:p>
            <a:pPr lvl="1"/>
            <a:r>
              <a:rPr lang="en-US" smtClean="0"/>
              <a:t>Thuật </a:t>
            </a:r>
            <a:r>
              <a:rPr lang="en-US"/>
              <a:t>toán </a:t>
            </a:r>
            <a:r>
              <a:rPr lang="en-US" smtClean="0"/>
              <a:t>tìm </a:t>
            </a:r>
            <a:r>
              <a:rPr lang="en-US"/>
              <a:t>kiếm đầu tiên tốt nhất (Best-first search </a:t>
            </a:r>
            <a:r>
              <a:rPr lang="en-US" smtClean="0"/>
              <a:t>algorithms), tìm kiếm A* (trong AI)</a:t>
            </a:r>
          </a:p>
          <a:p>
            <a:pPr lvl="1"/>
            <a:r>
              <a:rPr lang="en-US"/>
              <a:t>Thuật toán Prim cho cây bao trùm tối thiểu (minimum spanning </a:t>
            </a:r>
            <a:r>
              <a:rPr lang="en-US" smtClean="0"/>
              <a:t>tree)</a:t>
            </a:r>
            <a:endParaRPr lang="en-US">
              <a:latin typeface="Calibri" panose="020F0502020204030204" pitchFamily="34" charset="0"/>
              <a:cs typeface="Calibri" panose="020F0502020204030204" pitchFamily="34" charset="0"/>
            </a:endParaRPr>
          </a:p>
          <a:p>
            <a:pPr lvl="1"/>
            <a:r>
              <a:rPr lang="en-US"/>
              <a:t>Mã hóa Huffman (Huffman coding</a:t>
            </a:r>
            <a:r>
              <a:rPr lang="en-US" smtClean="0"/>
              <a:t>)</a:t>
            </a:r>
          </a:p>
          <a:p>
            <a:pPr lvl="1"/>
            <a:r>
              <a:rPr lang="en-US" smtClean="0">
                <a:latin typeface="Calibri" panose="020F0502020204030204" pitchFamily="34" charset="0"/>
                <a:cs typeface="Calibri" panose="020F0502020204030204" pitchFamily="34" charset="0"/>
              </a:rPr>
              <a:t>Q</a:t>
            </a:r>
            <a:r>
              <a:rPr lang="vi-VN" smtClean="0">
                <a:latin typeface="Calibri" panose="020F0502020204030204" pitchFamily="34" charset="0"/>
                <a:cs typeface="Calibri" panose="020F0502020204030204" pitchFamily="34" charset="0"/>
              </a:rPr>
              <a:t>uản </a:t>
            </a:r>
            <a:r>
              <a:rPr lang="vi-VN">
                <a:latin typeface="Calibri" panose="020F0502020204030204" pitchFamily="34" charset="0"/>
                <a:cs typeface="Calibri" panose="020F0502020204030204" pitchFamily="34" charset="0"/>
              </a:rPr>
              <a:t>lý các tài nguyên giới hạn như băng thông trên đường truyền từ bộ </a:t>
            </a:r>
            <a:r>
              <a:rPr lang="vi-VN" smtClean="0">
                <a:latin typeface="Calibri" panose="020F0502020204030204" pitchFamily="34" charset="0"/>
                <a:cs typeface="Calibri" panose="020F0502020204030204" pitchFamily="34" charset="0"/>
              </a:rPr>
              <a:t>định</a:t>
            </a:r>
            <a:r>
              <a:rPr lang="en-US">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tuyến</a:t>
            </a:r>
            <a:r>
              <a:rPr lang="en-US" smtClean="0">
                <a:latin typeface="Calibri" panose="020F0502020204030204" pitchFamily="34" charset="0"/>
                <a:cs typeface="Calibri" panose="020F0502020204030204" pitchFamily="34" charset="0"/>
              </a:rPr>
              <a:t> (router) (???)</a:t>
            </a:r>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29</a:t>
            </a:fld>
            <a:endParaRPr lang="en-US"/>
          </a:p>
        </p:txBody>
      </p:sp>
    </p:spTree>
    <p:extLst>
      <p:ext uri="{BB962C8B-B14F-4D97-AF65-F5344CB8AC3E}">
        <p14:creationId xmlns:p14="http://schemas.microsoft.com/office/powerpoint/2010/main" val="8871418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 </a:t>
            </a:r>
            <a:r>
              <a:rPr lang="en-US" err="1">
                <a:solidFill>
                  <a:srgbClr val="00B0F0"/>
                </a:solidFill>
              </a:rPr>
              <a:t>Độ</a:t>
            </a:r>
            <a:r>
              <a:rPr lang="en-US">
                <a:solidFill>
                  <a:srgbClr val="00B0F0"/>
                </a:solidFill>
              </a:rPr>
              <a:t> </a:t>
            </a:r>
            <a:r>
              <a:rPr lang="en-US" err="1">
                <a:solidFill>
                  <a:srgbClr val="00B0F0"/>
                </a:solidFill>
              </a:rPr>
              <a:t>phức</a:t>
            </a:r>
            <a:r>
              <a:rPr lang="en-US">
                <a:solidFill>
                  <a:srgbClr val="00B0F0"/>
                </a:solidFill>
              </a:rPr>
              <a:t> </a:t>
            </a:r>
            <a:r>
              <a:rPr lang="en-US" err="1">
                <a:solidFill>
                  <a:srgbClr val="00B0F0"/>
                </a:solidFill>
              </a:rPr>
              <a:t>tạp</a:t>
            </a:r>
            <a:r>
              <a:rPr lang="en-US">
                <a:solidFill>
                  <a:srgbClr val="00B0F0"/>
                </a:solidFill>
              </a:rPr>
              <a:t> </a:t>
            </a:r>
            <a:r>
              <a:rPr lang="en-US" err="1">
                <a:solidFill>
                  <a:srgbClr val="00B0F0"/>
                </a:solidFill>
              </a:rPr>
              <a:t>của</a:t>
            </a:r>
            <a:r>
              <a:rPr lang="en-US">
                <a:solidFill>
                  <a:srgbClr val="00B0F0"/>
                </a:solidFill>
              </a:rPr>
              <a:t> </a:t>
            </a:r>
            <a:r>
              <a:rPr lang="en-US" err="1">
                <a:solidFill>
                  <a:srgbClr val="00B0F0"/>
                </a:solidFill>
              </a:rPr>
              <a:t>thuật</a:t>
            </a:r>
            <a:r>
              <a:rPr lang="en-US">
                <a:solidFill>
                  <a:srgbClr val="00B0F0"/>
                </a:solidFill>
              </a:rPr>
              <a:t> </a:t>
            </a:r>
            <a:r>
              <a:rPr lang="en-US" smtClean="0">
                <a:solidFill>
                  <a:srgbClr val="00B0F0"/>
                </a:solidFill>
              </a:rPr>
              <a:t>toán</a:t>
            </a:r>
            <a:endParaRPr lang="en-US">
              <a:solidFill>
                <a:srgbClr val="00B0F0"/>
              </a:solidFill>
            </a:endParaRPr>
          </a:p>
        </p:txBody>
      </p:sp>
      <p:sp>
        <p:nvSpPr>
          <p:cNvPr id="3" name="Content Placeholder 2"/>
          <p:cNvSpPr>
            <a:spLocks noGrp="1"/>
          </p:cNvSpPr>
          <p:nvPr>
            <p:ph idx="1"/>
          </p:nvPr>
        </p:nvSpPr>
        <p:spPr/>
        <p:txBody>
          <a:bodyPr>
            <a:normAutofit/>
          </a:bodyPr>
          <a:lstStyle/>
          <a:p>
            <a:r>
              <a:rPr lang="vi-VN" b="1" smtClean="0">
                <a:latin typeface="Calibri" panose="020F0502020204030204" pitchFamily="34" charset="0"/>
                <a:cs typeface="Calibri" panose="020F0502020204030204" pitchFamily="34" charset="0"/>
              </a:rPr>
              <a:t>Độ phức tạp </a:t>
            </a:r>
            <a:r>
              <a:rPr lang="vi-VN" smtClean="0">
                <a:latin typeface="Calibri" panose="020F0502020204030204" pitchFamily="34" charset="0"/>
                <a:cs typeface="Calibri" panose="020F0502020204030204" pitchFamily="34" charset="0"/>
              </a:rPr>
              <a:t>trong trường hợp </a:t>
            </a:r>
            <a:r>
              <a:rPr lang="vi-VN" b="1" smtClean="0">
                <a:latin typeface="Calibri" panose="020F0502020204030204" pitchFamily="34" charset="0"/>
                <a:cs typeface="Calibri" panose="020F0502020204030204" pitchFamily="34" charset="0"/>
              </a:rPr>
              <a:t>tồi nhất </a:t>
            </a:r>
            <a:r>
              <a:rPr lang="vi-VN" smtClean="0">
                <a:latin typeface="Calibri" panose="020F0502020204030204" pitchFamily="34" charset="0"/>
                <a:cs typeface="Calibri" panose="020F0502020204030204" pitchFamily="34" charset="0"/>
              </a:rPr>
              <a:t>(worst‐case complexity):</a:t>
            </a:r>
            <a:r>
              <a:rPr lang="en-US" smtClean="0">
                <a:latin typeface="Ubuntu" panose="020B0504030602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Là số lượng bước lớn nhất thuật toán cần thực hiện với bất cứ</a:t>
            </a:r>
            <a:r>
              <a:rPr lang="en-US" smtClean="0">
                <a:latin typeface="Ubuntu" panose="020B0504030602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đầu vào kích thước n nào.</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Ký</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hiệu</a:t>
            </a:r>
            <a:r>
              <a:rPr lang="en-US" smtClean="0">
                <a:latin typeface="Calibri" panose="020F0502020204030204" pitchFamily="34" charset="0"/>
                <a:cs typeface="Calibri" panose="020F0502020204030204" pitchFamily="34" charset="0"/>
              </a:rPr>
              <a:t>: </a:t>
            </a:r>
            <a:r>
              <a:rPr lang="en-US" b="1" smtClean="0">
                <a:latin typeface="Calibri" panose="020F0502020204030204" pitchFamily="34" charset="0"/>
                <a:cs typeface="Calibri" panose="020F0502020204030204" pitchFamily="34" charset="0"/>
              </a:rPr>
              <a:t>O(n)</a:t>
            </a:r>
            <a:r>
              <a:rPr lang="en-US" smtClean="0">
                <a:latin typeface="Calibri" panose="020F0502020204030204" pitchFamily="34" charset="0"/>
                <a:cs typeface="Calibri" panose="020F0502020204030204" pitchFamily="34" charset="0"/>
              </a:rPr>
              <a:t>.</a:t>
            </a:r>
            <a:endParaRPr lang="en-US" smtClean="0">
              <a:latin typeface="Ubuntu" panose="020B0504030602030204" pitchFamily="34" charset="0"/>
              <a:cs typeface="Calibri" panose="020F0502020204030204" pitchFamily="34" charset="0"/>
            </a:endParaRPr>
          </a:p>
          <a:p>
            <a:r>
              <a:rPr lang="vi-VN" b="1" smtClean="0">
                <a:latin typeface="Calibri" panose="020F0502020204030204" pitchFamily="34" charset="0"/>
                <a:cs typeface="Calibri" panose="020F0502020204030204" pitchFamily="34" charset="0"/>
              </a:rPr>
              <a:t>Độ </a:t>
            </a:r>
            <a:r>
              <a:rPr lang="vi-VN" b="1">
                <a:latin typeface="Calibri" panose="020F0502020204030204" pitchFamily="34" charset="0"/>
                <a:cs typeface="Calibri" panose="020F0502020204030204" pitchFamily="34" charset="0"/>
              </a:rPr>
              <a:t>phức tạp </a:t>
            </a:r>
            <a:r>
              <a:rPr lang="vi-VN">
                <a:latin typeface="Calibri" panose="020F0502020204030204" pitchFamily="34" charset="0"/>
                <a:cs typeface="Calibri" panose="020F0502020204030204" pitchFamily="34" charset="0"/>
              </a:rPr>
              <a:t>trong trường hợp </a:t>
            </a:r>
            <a:r>
              <a:rPr lang="vi-VN" b="1">
                <a:latin typeface="Calibri" panose="020F0502020204030204" pitchFamily="34" charset="0"/>
                <a:cs typeface="Calibri" panose="020F0502020204030204" pitchFamily="34" charset="0"/>
              </a:rPr>
              <a:t>tốt nhất </a:t>
            </a:r>
            <a:r>
              <a:rPr lang="vi-VN">
                <a:latin typeface="Calibri" panose="020F0502020204030204" pitchFamily="34" charset="0"/>
                <a:cs typeface="Calibri" panose="020F0502020204030204" pitchFamily="34" charset="0"/>
              </a:rPr>
              <a:t>(best‐case complexity</a:t>
            </a:r>
            <a:r>
              <a:rPr lang="vi-VN" smtClean="0">
                <a:latin typeface="Calibri" panose="020F0502020204030204" pitchFamily="34" charset="0"/>
                <a:cs typeface="Calibri" panose="020F0502020204030204" pitchFamily="34" charset="0"/>
              </a:rPr>
              <a:t>):</a:t>
            </a:r>
            <a:r>
              <a:rPr lang="en-US" smtClean="0">
                <a:latin typeface="Ubuntu" panose="020B0504030602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Là </a:t>
            </a:r>
            <a:r>
              <a:rPr lang="vi-VN">
                <a:latin typeface="Calibri" panose="020F0502020204030204" pitchFamily="34" charset="0"/>
                <a:cs typeface="Calibri" panose="020F0502020204030204" pitchFamily="34" charset="0"/>
              </a:rPr>
              <a:t>số lượng bước nhỏ nhất thuật toán cần thực hiện với bất </a:t>
            </a:r>
            <a:r>
              <a:rPr lang="vi-VN" smtClean="0">
                <a:latin typeface="Calibri" panose="020F0502020204030204" pitchFamily="34" charset="0"/>
                <a:cs typeface="Calibri" panose="020F0502020204030204" pitchFamily="34" charset="0"/>
              </a:rPr>
              <a:t>cứ</a:t>
            </a:r>
            <a:r>
              <a:rPr lang="en-US" smtClean="0">
                <a:latin typeface="Ubuntu" panose="020B0504030602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đầu </a:t>
            </a:r>
            <a:r>
              <a:rPr lang="vi-VN">
                <a:latin typeface="Calibri" panose="020F0502020204030204" pitchFamily="34" charset="0"/>
                <a:cs typeface="Calibri" panose="020F0502020204030204" pitchFamily="34" charset="0"/>
              </a:rPr>
              <a:t>vào kích thước n nào</a:t>
            </a:r>
            <a:r>
              <a:rPr lang="vi-VN" smtClean="0">
                <a:latin typeface="Calibri" panose="020F0502020204030204" pitchFamily="34" charset="0"/>
                <a:cs typeface="Calibri" panose="020F0502020204030204" pitchFamily="34" charset="0"/>
              </a:rPr>
              <a:t>.</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Ký</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hiệu</a:t>
            </a:r>
            <a:r>
              <a:rPr lang="en-US">
                <a:latin typeface="Calibri" panose="020F0502020204030204" pitchFamily="34" charset="0"/>
                <a:cs typeface="Calibri" panose="020F0502020204030204" pitchFamily="34" charset="0"/>
              </a:rPr>
              <a:t>:</a:t>
            </a:r>
            <a:r>
              <a:rPr lang="en-US" b="1">
                <a:latin typeface="Calibri" panose="020F0502020204030204" pitchFamily="34" charset="0"/>
                <a:cs typeface="Calibri" panose="020F0502020204030204" pitchFamily="34" charset="0"/>
              </a:rPr>
              <a:t> </a:t>
            </a:r>
            <a:r>
              <a:rPr lang="el-GR" b="1" smtClean="0"/>
              <a:t>Ω</a:t>
            </a:r>
            <a:r>
              <a:rPr lang="en-US" b="1" smtClean="0">
                <a:latin typeface="Calibri" panose="020F0502020204030204" pitchFamily="34" charset="0"/>
                <a:cs typeface="Calibri" panose="020F0502020204030204" pitchFamily="34" charset="0"/>
              </a:rPr>
              <a:t>(n</a:t>
            </a:r>
            <a:r>
              <a:rPr lang="en-US" b="1">
                <a:latin typeface="Calibri" panose="020F0502020204030204" pitchFamily="34" charset="0"/>
                <a:cs typeface="Calibri" panose="020F0502020204030204" pitchFamily="34" charset="0"/>
              </a:rPr>
              <a:t>)</a:t>
            </a:r>
            <a:r>
              <a:rPr lang="en-US">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r>
              <a:rPr lang="vi-VN" b="1" smtClean="0">
                <a:latin typeface="Calibri" panose="020F0502020204030204" pitchFamily="34" charset="0"/>
                <a:cs typeface="Calibri" panose="020F0502020204030204" pitchFamily="34" charset="0"/>
              </a:rPr>
              <a:t>Độ </a:t>
            </a:r>
            <a:r>
              <a:rPr lang="vi-VN" b="1">
                <a:latin typeface="Calibri" panose="020F0502020204030204" pitchFamily="34" charset="0"/>
                <a:cs typeface="Calibri" panose="020F0502020204030204" pitchFamily="34" charset="0"/>
              </a:rPr>
              <a:t>phức tạp </a:t>
            </a:r>
            <a:r>
              <a:rPr lang="vi-VN">
                <a:latin typeface="Calibri" panose="020F0502020204030204" pitchFamily="34" charset="0"/>
                <a:cs typeface="Calibri" panose="020F0502020204030204" pitchFamily="34" charset="0"/>
              </a:rPr>
              <a:t>trong trường hợp </a:t>
            </a:r>
            <a:r>
              <a:rPr lang="vi-VN" b="1">
                <a:latin typeface="Calibri" panose="020F0502020204030204" pitchFamily="34" charset="0"/>
                <a:cs typeface="Calibri" panose="020F0502020204030204" pitchFamily="34" charset="0"/>
              </a:rPr>
              <a:t>trung bình </a:t>
            </a:r>
            <a:r>
              <a:rPr lang="vi-VN">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average‐case</a:t>
            </a:r>
            <a:r>
              <a:rPr lang="en-US" smtClean="0">
                <a:latin typeface="Ubuntu" panose="020B0504030602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complexity</a:t>
            </a:r>
            <a:r>
              <a:rPr lang="vi-VN">
                <a:latin typeface="Calibri" panose="020F0502020204030204" pitchFamily="34" charset="0"/>
                <a:cs typeface="Calibri" panose="020F0502020204030204" pitchFamily="34" charset="0"/>
              </a:rPr>
              <a:t>): Là số lượng bước trung bình thuật toán cần </a:t>
            </a:r>
            <a:r>
              <a:rPr lang="vi-VN" smtClean="0">
                <a:latin typeface="Calibri" panose="020F0502020204030204" pitchFamily="34" charset="0"/>
                <a:cs typeface="Calibri" panose="020F0502020204030204" pitchFamily="34" charset="0"/>
              </a:rPr>
              <a:t>thực</a:t>
            </a:r>
            <a:r>
              <a:rPr lang="en-US" smtClean="0">
                <a:latin typeface="Ubuntu" panose="020B0504030602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hiện </a:t>
            </a:r>
            <a:r>
              <a:rPr lang="vi-VN">
                <a:latin typeface="Calibri" panose="020F0502020204030204" pitchFamily="34" charset="0"/>
                <a:cs typeface="Calibri" panose="020F0502020204030204" pitchFamily="34" charset="0"/>
              </a:rPr>
              <a:t>trên tất cả các trường hợp đầu vào kích thước n</a:t>
            </a:r>
            <a:r>
              <a:rPr lang="vi-VN" smtClean="0">
                <a:latin typeface="Calibri" panose="020F0502020204030204" pitchFamily="34" charset="0"/>
                <a:cs typeface="Calibri" panose="020F0502020204030204" pitchFamily="34" charset="0"/>
              </a:rPr>
              <a:t>.</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Ký</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hiệu</a:t>
            </a:r>
            <a:r>
              <a:rPr lang="en-US">
                <a:latin typeface="Calibri" panose="020F0502020204030204" pitchFamily="34" charset="0"/>
                <a:cs typeface="Calibri" panose="020F0502020204030204" pitchFamily="34" charset="0"/>
              </a:rPr>
              <a:t>: </a:t>
            </a:r>
            <a:r>
              <a:rPr lang="el-GR" b="1" smtClean="0"/>
              <a:t>Θ</a:t>
            </a:r>
            <a:r>
              <a:rPr lang="en-US" b="1" smtClean="0">
                <a:latin typeface="Calibri" panose="020F0502020204030204" pitchFamily="34" charset="0"/>
                <a:cs typeface="Calibri" panose="020F0502020204030204" pitchFamily="34" charset="0"/>
              </a:rPr>
              <a:t>(n</a:t>
            </a:r>
            <a:r>
              <a:rPr lang="en-US" b="1">
                <a:latin typeface="Calibri" panose="020F0502020204030204" pitchFamily="34" charset="0"/>
                <a:cs typeface="Calibri" panose="020F0502020204030204" pitchFamily="34" charset="0"/>
              </a:rPr>
              <a:t>)</a:t>
            </a:r>
            <a:r>
              <a:rPr lang="en-US">
                <a:latin typeface="Calibri" panose="020F0502020204030204" pitchFamily="34" charset="0"/>
                <a:cs typeface="Calibri" panose="020F0502020204030204" pitchFamily="34" charset="0"/>
              </a:rPr>
              <a:t>.</a:t>
            </a:r>
            <a:endParaRPr lang="en-US">
              <a:latin typeface="Ubuntu" panose="020B0504030602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3</a:t>
            </a:fld>
            <a:endParaRPr lang="en-US"/>
          </a:p>
        </p:txBody>
      </p:sp>
    </p:spTree>
    <p:extLst>
      <p:ext uri="{BB962C8B-B14F-4D97-AF65-F5344CB8AC3E}">
        <p14:creationId xmlns:p14="http://schemas.microsoft.com/office/powerpoint/2010/main" val="20392726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1.5. Queue</a:t>
            </a:r>
          </a:p>
        </p:txBody>
      </p:sp>
      <p:sp>
        <p:nvSpPr>
          <p:cNvPr id="3" name="Content Placeholder 2"/>
          <p:cNvSpPr>
            <a:spLocks noGrp="1"/>
          </p:cNvSpPr>
          <p:nvPr>
            <p:ph idx="1"/>
          </p:nvPr>
        </p:nvSpPr>
        <p:spPr>
          <a:xfrm>
            <a:off x="838200" y="2273299"/>
            <a:ext cx="4419600" cy="3903663"/>
          </a:xfrm>
        </p:spPr>
        <p:txBody>
          <a:bodyPr>
            <a:normAutofit/>
          </a:bodyPr>
          <a:lstStyle/>
          <a:p>
            <a:pPr marL="0" indent="0">
              <a:buNone/>
            </a:pPr>
            <a:r>
              <a:rPr lang="en-US" sz="1800">
                <a:solidFill>
                  <a:srgbClr val="D10771"/>
                </a:solidFill>
                <a:latin typeface="Consolas" panose="020B0609020204030204" pitchFamily="49" charset="0"/>
              </a:rPr>
              <a:t>int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myQueue</a:t>
            </a:r>
            <a:r>
              <a:rPr lang="en-US" sz="1800">
                <a:solidFill>
                  <a:srgbClr val="474747"/>
                </a:solidFill>
                <a:latin typeface="Consolas" panose="020B0609020204030204" pitchFamily="49" charset="0"/>
              </a:rPr>
              <a:t>[</a:t>
            </a:r>
            <a:r>
              <a:rPr lang="en-US" sz="1800">
                <a:solidFill>
                  <a:srgbClr val="CC5200"/>
                </a:solidFill>
                <a:latin typeface="Consolas" panose="020B0609020204030204" pitchFamily="49" charset="0"/>
              </a:rPr>
              <a:t>10000</a:t>
            </a:r>
            <a:r>
              <a:rPr lang="en-US" sz="1800">
                <a:solidFill>
                  <a:srgbClr val="474747"/>
                </a:solidFill>
                <a:latin typeface="Consolas" panose="020B0609020204030204" pitchFamily="49" charset="0"/>
              </a:rPr>
              <a:t>];</a:t>
            </a:r>
          </a:p>
          <a:p>
            <a:pPr marL="0" indent="0">
              <a:buNone/>
            </a:pPr>
            <a:r>
              <a:rPr lang="en-US" sz="1800">
                <a:solidFill>
                  <a:srgbClr val="D10771"/>
                </a:solidFill>
                <a:latin typeface="Consolas" panose="020B0609020204030204" pitchFamily="49" charset="0"/>
              </a:rPr>
              <a:t>int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front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rear</a:t>
            </a:r>
            <a:r>
              <a:rPr lang="en-US" sz="1800" smtClean="0">
                <a:solidFill>
                  <a:srgbClr val="474747"/>
                </a:solidFill>
                <a:latin typeface="Consolas" panose="020B0609020204030204" pitchFamily="49" charset="0"/>
              </a:rPr>
              <a:t>;</a:t>
            </a:r>
          </a:p>
          <a:p>
            <a:pPr marL="0" indent="0">
              <a:buNone/>
            </a:pPr>
            <a:endParaRPr lang="en-US" sz="1800">
              <a:solidFill>
                <a:srgbClr val="474747"/>
              </a:solidFill>
              <a:latin typeface="Consolas" panose="020B0609020204030204" pitchFamily="49" charset="0"/>
            </a:endParaRPr>
          </a:p>
          <a:p>
            <a:pPr marL="0" indent="0">
              <a:buNone/>
            </a:pPr>
            <a:r>
              <a:rPr lang="en-US" sz="1800">
                <a:solidFill>
                  <a:srgbClr val="D10771"/>
                </a:solidFill>
                <a:latin typeface="Consolas" panose="020B0609020204030204" pitchFamily="49" charset="0"/>
              </a:rPr>
              <a:t>void</a:t>
            </a:r>
            <a:r>
              <a:rPr lang="en-US" sz="1800">
                <a:solidFill>
                  <a:srgbClr val="474747"/>
                </a:solidFill>
                <a:latin typeface="Consolas" panose="020B0609020204030204" pitchFamily="49" charset="0"/>
              </a:rPr>
              <a:t> </a:t>
            </a:r>
            <a:r>
              <a:rPr lang="en-US" sz="1800">
                <a:solidFill>
                  <a:srgbClr val="8D12BA"/>
                </a:solidFill>
                <a:latin typeface="Consolas" panose="020B0609020204030204" pitchFamily="49" charset="0"/>
              </a:rPr>
              <a:t>initQueue</a:t>
            </a: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front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rear</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CC5200"/>
                </a:solidFill>
                <a:latin typeface="Consolas" panose="020B0609020204030204" pitchFamily="49" charset="0"/>
              </a:rPr>
              <a:t>1</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a:t>
            </a:r>
          </a:p>
          <a:p>
            <a:pPr marL="0" indent="0">
              <a:buNone/>
            </a:pPr>
            <a:r>
              <a:rPr lang="en-US" sz="1800">
                <a:solidFill>
                  <a:srgbClr val="D10771"/>
                </a:solidFill>
                <a:latin typeface="Consolas" panose="020B0609020204030204" pitchFamily="49" charset="0"/>
              </a:rPr>
              <a:t>void</a:t>
            </a:r>
            <a:r>
              <a:rPr lang="en-US" sz="1800">
                <a:solidFill>
                  <a:srgbClr val="474747"/>
                </a:solidFill>
                <a:latin typeface="Consolas" panose="020B0609020204030204" pitchFamily="49" charset="0"/>
              </a:rPr>
              <a:t> </a:t>
            </a:r>
            <a:r>
              <a:rPr lang="en-US" sz="1800">
                <a:solidFill>
                  <a:srgbClr val="8D12BA"/>
                </a:solidFill>
                <a:latin typeface="Consolas" panose="020B0609020204030204" pitchFamily="49" charset="0"/>
              </a:rPr>
              <a:t>enQueue</a:t>
            </a:r>
            <a:r>
              <a:rPr lang="en-US" sz="1800">
                <a:solidFill>
                  <a:srgbClr val="474747"/>
                </a:solidFill>
                <a:latin typeface="Consolas" panose="020B0609020204030204" pitchFamily="49" charset="0"/>
              </a:rPr>
              <a:t>(</a:t>
            </a:r>
            <a:r>
              <a:rPr lang="en-US" sz="1800">
                <a:solidFill>
                  <a:srgbClr val="D10771"/>
                </a:solidFill>
                <a:latin typeface="Consolas" panose="020B0609020204030204" pitchFamily="49" charset="0"/>
              </a:rPr>
              <a:t>int</a:t>
            </a:r>
            <a:r>
              <a:rPr lang="en-US" sz="1800">
                <a:solidFill>
                  <a:srgbClr val="474747"/>
                </a:solidFill>
                <a:latin typeface="Consolas" panose="020B0609020204030204" pitchFamily="49" charset="0"/>
              </a:rPr>
              <a:t> </a:t>
            </a:r>
            <a:r>
              <a:rPr lang="en-US" sz="1800">
                <a:solidFill>
                  <a:srgbClr val="E04528"/>
                </a:solidFill>
                <a:latin typeface="Consolas" panose="020B0609020204030204" pitchFamily="49" charset="0"/>
              </a:rPr>
              <a:t>value</a:t>
            </a: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rear</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myQueue</a:t>
            </a:r>
            <a:r>
              <a:rPr lang="en-US" sz="1800">
                <a:solidFill>
                  <a:srgbClr val="474747"/>
                </a:solidFill>
                <a:latin typeface="Consolas" panose="020B0609020204030204" pitchFamily="49" charset="0"/>
              </a:rPr>
              <a:t>[</a:t>
            </a:r>
            <a:r>
              <a:rPr lang="en-US" sz="1800">
                <a:solidFill>
                  <a:srgbClr val="0078DE"/>
                </a:solidFill>
                <a:latin typeface="Consolas" panose="020B0609020204030204" pitchFamily="49" charset="0"/>
              </a:rPr>
              <a:t>rear</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E04528"/>
                </a:solidFill>
                <a:latin typeface="Consolas" panose="020B0609020204030204" pitchFamily="49" charset="0"/>
              </a:rPr>
              <a:t>value</a:t>
            </a:r>
            <a:r>
              <a:rPr lang="en-US" sz="1800">
                <a:solidFill>
                  <a:srgbClr val="474747"/>
                </a:solidFill>
                <a:latin typeface="Consolas" panose="020B0609020204030204" pitchFamily="49" charset="0"/>
              </a:rPr>
              <a:t>;</a:t>
            </a:r>
          </a:p>
          <a:p>
            <a:pPr marL="0" indent="0">
              <a:buNone/>
            </a:pPr>
            <a:r>
              <a:rPr lang="en-US" sz="1800" smtClean="0">
                <a:solidFill>
                  <a:srgbClr val="474747"/>
                </a:solidFill>
                <a:latin typeface="Consolas" panose="020B0609020204030204" pitchFamily="49" charset="0"/>
              </a:rPr>
              <a:t>}</a:t>
            </a:r>
            <a:endParaRPr lang="en-US" sz="1800">
              <a:solidFill>
                <a:srgbClr val="474747"/>
              </a:solidFill>
              <a:latin typeface="Consolas" panose="020B0609020204030204" pitchFamily="49" charset="0"/>
            </a:endParaRPr>
          </a:p>
        </p:txBody>
      </p:sp>
      <p:sp>
        <p:nvSpPr>
          <p:cNvPr id="4" name="Content Placeholder 2"/>
          <p:cNvSpPr txBox="1">
            <a:spLocks/>
          </p:cNvSpPr>
          <p:nvPr/>
        </p:nvSpPr>
        <p:spPr>
          <a:xfrm>
            <a:off x="5257800" y="2273299"/>
            <a:ext cx="6096000" cy="39036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solidFill>
                  <a:srgbClr val="D10771"/>
                </a:solidFill>
                <a:latin typeface="Consolas" panose="020B0609020204030204" pitchFamily="49" charset="0"/>
              </a:rPr>
              <a:t>int</a:t>
            </a:r>
            <a:r>
              <a:rPr lang="en-US" sz="1800">
                <a:solidFill>
                  <a:srgbClr val="474747"/>
                </a:solidFill>
                <a:latin typeface="Consolas" panose="020B0609020204030204" pitchFamily="49" charset="0"/>
              </a:rPr>
              <a:t> </a:t>
            </a:r>
            <a:r>
              <a:rPr lang="en-US" sz="1800">
                <a:solidFill>
                  <a:srgbClr val="8D12BA"/>
                </a:solidFill>
                <a:latin typeface="Consolas" panose="020B0609020204030204" pitchFamily="49" charset="0"/>
              </a:rPr>
              <a:t>deQueue</a:t>
            </a: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front</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D10771"/>
                </a:solidFill>
                <a:latin typeface="Consolas" panose="020B0609020204030204" pitchFamily="49" charset="0"/>
              </a:rPr>
              <a:t>int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temp</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myQueue</a:t>
            </a:r>
            <a:r>
              <a:rPr lang="en-US" sz="1800">
                <a:solidFill>
                  <a:srgbClr val="474747"/>
                </a:solidFill>
                <a:latin typeface="Consolas" panose="020B0609020204030204" pitchFamily="49" charset="0"/>
              </a:rPr>
              <a:t>[</a:t>
            </a:r>
            <a:r>
              <a:rPr lang="en-US" sz="1800">
                <a:solidFill>
                  <a:srgbClr val="0078DE"/>
                </a:solidFill>
                <a:latin typeface="Consolas" panose="020B0609020204030204" pitchFamily="49" charset="0"/>
              </a:rPr>
              <a:t>front</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05AD97"/>
                </a:solidFill>
                <a:latin typeface="Consolas" panose="020B0609020204030204" pitchFamily="49" charset="0"/>
              </a:rPr>
              <a:t>if</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front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rear</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front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rear</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CC5200"/>
                </a:solidFill>
                <a:latin typeface="Consolas" panose="020B0609020204030204" pitchFamily="49" charset="0"/>
              </a:rPr>
              <a:t>1</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05AD97"/>
                </a:solidFill>
                <a:latin typeface="Consolas" panose="020B0609020204030204" pitchFamily="49" charset="0"/>
              </a:rPr>
              <a:t>return</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temp</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a:t>
            </a:r>
          </a:p>
          <a:p>
            <a:pPr marL="0" indent="0">
              <a:buNone/>
            </a:pPr>
            <a:r>
              <a:rPr lang="en-US" sz="1800">
                <a:solidFill>
                  <a:srgbClr val="D10771"/>
                </a:solidFill>
                <a:latin typeface="Consolas" panose="020B0609020204030204" pitchFamily="49" charset="0"/>
              </a:rPr>
              <a:t>bool</a:t>
            </a:r>
            <a:r>
              <a:rPr lang="en-US" sz="1800">
                <a:solidFill>
                  <a:srgbClr val="474747"/>
                </a:solidFill>
                <a:latin typeface="Consolas" panose="020B0609020204030204" pitchFamily="49" charset="0"/>
              </a:rPr>
              <a:t> </a:t>
            </a:r>
            <a:r>
              <a:rPr lang="en-US" sz="1800">
                <a:solidFill>
                  <a:srgbClr val="8D12BA"/>
                </a:solidFill>
                <a:latin typeface="Consolas" panose="020B0609020204030204" pitchFamily="49" charset="0"/>
              </a:rPr>
              <a:t>isQueueEmpty</a:t>
            </a: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t>
            </a:r>
            <a:r>
              <a:rPr lang="en-US" sz="1800">
                <a:solidFill>
                  <a:srgbClr val="05AD97"/>
                </a:solidFill>
                <a:latin typeface="Consolas" panose="020B0609020204030204" pitchFamily="49" charset="0"/>
              </a:rPr>
              <a:t>return</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front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CC5200"/>
                </a:solidFill>
                <a:latin typeface="Consolas" panose="020B0609020204030204" pitchFamily="49" charset="0"/>
              </a:rPr>
              <a:t>1</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&amp;&amp;</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rear</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CC5200"/>
                </a:solidFill>
                <a:latin typeface="Consolas" panose="020B0609020204030204" pitchFamily="49" charset="0"/>
              </a:rPr>
              <a:t>1</a:t>
            </a:r>
            <a:r>
              <a:rPr lang="en-US" sz="1800">
                <a:solidFill>
                  <a:srgbClr val="474747"/>
                </a:solidFill>
                <a:latin typeface="Consolas" panose="020B0609020204030204" pitchFamily="49" charset="0"/>
              </a:rPr>
              <a:t>;</a:t>
            </a:r>
          </a:p>
          <a:p>
            <a:pPr marL="0" indent="0">
              <a:buNone/>
            </a:pPr>
            <a:r>
              <a:rPr lang="en-US" sz="1800" smtClean="0">
                <a:solidFill>
                  <a:srgbClr val="474747"/>
                </a:solidFill>
                <a:latin typeface="Consolas" panose="020B0609020204030204" pitchFamily="49" charset="0"/>
              </a:rPr>
              <a:t>}</a:t>
            </a:r>
            <a:endParaRPr lang="en-US" sz="1800">
              <a:solidFill>
                <a:srgbClr val="474747"/>
              </a:solidFill>
              <a:latin typeface="Consolas" panose="020B0609020204030204" pitchFamily="49" charset="0"/>
            </a:endParaRPr>
          </a:p>
        </p:txBody>
      </p:sp>
      <p:sp>
        <p:nvSpPr>
          <p:cNvPr id="6" name="Content Placeholder 2"/>
          <p:cNvSpPr txBox="1">
            <a:spLocks/>
          </p:cNvSpPr>
          <p:nvPr/>
        </p:nvSpPr>
        <p:spPr>
          <a:xfrm>
            <a:off x="838200" y="1593850"/>
            <a:ext cx="10515600" cy="527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err="1" smtClean="0"/>
              <a:t>Ví</a:t>
            </a:r>
            <a:r>
              <a:rPr lang="en-US" smtClean="0"/>
              <a:t> </a:t>
            </a:r>
            <a:r>
              <a:rPr lang="en-US" err="1" smtClean="0"/>
              <a:t>dụ</a:t>
            </a:r>
            <a:r>
              <a:rPr lang="en-US" smtClean="0"/>
              <a:t> implement queue dùng array:</a:t>
            </a:r>
          </a:p>
        </p:txBody>
      </p:sp>
      <p:sp>
        <p:nvSpPr>
          <p:cNvPr id="7" name="Slide Number Placeholder 6"/>
          <p:cNvSpPr>
            <a:spLocks noGrp="1"/>
          </p:cNvSpPr>
          <p:nvPr>
            <p:ph type="sldNum" sz="quarter" idx="12"/>
          </p:nvPr>
        </p:nvSpPr>
        <p:spPr/>
        <p:txBody>
          <a:bodyPr/>
          <a:lstStyle/>
          <a:p>
            <a:fld id="{459BA5CF-2658-48D4-A15B-D06BF698E6EA}" type="slidenum">
              <a:rPr lang="en-US" smtClean="0"/>
              <a:t>30</a:t>
            </a:fld>
            <a:endParaRPr lang="en-US"/>
          </a:p>
        </p:txBody>
      </p:sp>
    </p:spTree>
    <p:extLst>
      <p:ext uri="{BB962C8B-B14F-4D97-AF65-F5344CB8AC3E}">
        <p14:creationId xmlns:p14="http://schemas.microsoft.com/office/powerpoint/2010/main" val="32571541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1.5. Queue</a:t>
            </a:r>
            <a:endParaRPr lang="en-US"/>
          </a:p>
        </p:txBody>
      </p:sp>
      <p:sp>
        <p:nvSpPr>
          <p:cNvPr id="3" name="Content Placeholder 2"/>
          <p:cNvSpPr>
            <a:spLocks noGrp="1"/>
          </p:cNvSpPr>
          <p:nvPr>
            <p:ph idx="1"/>
          </p:nvPr>
        </p:nvSpPr>
        <p:spPr>
          <a:xfrm>
            <a:off x="838200" y="1825625"/>
            <a:ext cx="7309513" cy="4351338"/>
          </a:xfrm>
        </p:spPr>
        <p:txBody>
          <a:bodyPr/>
          <a:lstStyle/>
          <a:p>
            <a:pPr marL="0" indent="0">
              <a:buNone/>
            </a:pPr>
            <a:r>
              <a:rPr lang="en-US" smtClean="0">
                <a:solidFill>
                  <a:schemeClr val="bg1"/>
                </a:solidFill>
              </a:rPr>
              <a:t>Do you know stack and queue could be used in elsewhere?</a:t>
            </a:r>
            <a:endParaRPr lang="en-US">
              <a:solidFill>
                <a:schemeClr val="bg1"/>
              </a:solidFill>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pPr/>
              <a:t>31</a:t>
            </a:fld>
            <a:endParaRPr lang="en-US"/>
          </a:p>
        </p:txBody>
      </p:sp>
    </p:spTree>
    <p:extLst>
      <p:ext uri="{BB962C8B-B14F-4D97-AF65-F5344CB8AC3E}">
        <p14:creationId xmlns:p14="http://schemas.microsoft.com/office/powerpoint/2010/main" val="7988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1.6. Hash Table</a:t>
            </a:r>
            <a:endParaRPr lang="en-US">
              <a:solidFill>
                <a:srgbClr val="00B0F0"/>
              </a:solidFill>
            </a:endParaRPr>
          </a:p>
        </p:txBody>
      </p:sp>
      <p:sp>
        <p:nvSpPr>
          <p:cNvPr id="3" name="Content Placeholder 2"/>
          <p:cNvSpPr>
            <a:spLocks noGrp="1"/>
          </p:cNvSpPr>
          <p:nvPr>
            <p:ph idx="1"/>
          </p:nvPr>
        </p:nvSpPr>
        <p:spPr>
          <a:xfrm>
            <a:off x="838200" y="1825625"/>
            <a:ext cx="10515600" cy="4698005"/>
          </a:xfrm>
        </p:spPr>
        <p:txBody>
          <a:bodyPr>
            <a:normAutofit fontScale="92500"/>
          </a:bodyPr>
          <a:lstStyle/>
          <a:p>
            <a:r>
              <a:rPr lang="en-US" b="1" smtClean="0">
                <a:latin typeface="Calibri" panose="020F0502020204030204" pitchFamily="34" charset="0"/>
                <a:cs typeface="Calibri" panose="020F0502020204030204" pitchFamily="34" charset="0"/>
              </a:rPr>
              <a:t>Hashtable </a:t>
            </a:r>
            <a:r>
              <a:rPr lang="en-US" smtClean="0">
                <a:latin typeface="Calibri" panose="020F0502020204030204" pitchFamily="34" charset="0"/>
                <a:cs typeface="Calibri" panose="020F0502020204030204" pitchFamily="34" charset="0"/>
              </a:rPr>
              <a:t>(hashmap, b</a:t>
            </a:r>
            <a:r>
              <a:rPr lang="vi-VN" smtClean="0">
                <a:latin typeface="Calibri" panose="020F0502020204030204" pitchFamily="34" charset="0"/>
                <a:cs typeface="Calibri" panose="020F0502020204030204" pitchFamily="34" charset="0"/>
              </a:rPr>
              <a:t>ảng băm</a:t>
            </a:r>
            <a:r>
              <a:rPr lang="en-US" smtClean="0">
                <a:latin typeface="Calibri" panose="020F0502020204030204" pitchFamily="34" charset="0"/>
                <a:cs typeface="Calibri" panose="020F0502020204030204" pitchFamily="34" charset="0"/>
              </a:rPr>
              <a:t>)</a:t>
            </a:r>
            <a:r>
              <a:rPr lang="vi-VN" b="1"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là một cấu trúc dữ liệu sử dụng </a:t>
            </a:r>
            <a:r>
              <a:rPr lang="vi-VN" b="1">
                <a:latin typeface="Calibri" panose="020F0502020204030204" pitchFamily="34" charset="0"/>
                <a:cs typeface="Calibri" panose="020F0502020204030204" pitchFamily="34" charset="0"/>
              </a:rPr>
              <a:t>hàm băm </a:t>
            </a:r>
            <a:r>
              <a:rPr lang="vi-VN">
                <a:latin typeface="Calibri" panose="020F0502020204030204" pitchFamily="34" charset="0"/>
                <a:cs typeface="Calibri" panose="020F0502020204030204" pitchFamily="34" charset="0"/>
              </a:rPr>
              <a:t>để ánh xạ từ giá trị xác </a:t>
            </a:r>
            <a:r>
              <a:rPr lang="vi-VN" smtClean="0">
                <a:latin typeface="Calibri" panose="020F0502020204030204" pitchFamily="34" charset="0"/>
                <a:cs typeface="Calibri" panose="020F0502020204030204" pitchFamily="34" charset="0"/>
              </a:rPr>
              <a:t>định</a:t>
            </a:r>
            <a:r>
              <a:rPr lang="en-US" smtClean="0">
                <a:latin typeface="Calibri" panose="020F0502020204030204" pitchFamily="34" charset="0"/>
                <a:cs typeface="Calibri" panose="020F0502020204030204" pitchFamily="34" charset="0"/>
              </a:rPr>
              <a:t> (key),</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đến giá trị tương </a:t>
            </a:r>
            <a:r>
              <a:rPr lang="vi-VN" smtClean="0">
                <a:latin typeface="Calibri" panose="020F0502020204030204" pitchFamily="34" charset="0"/>
                <a:cs typeface="Calibri" panose="020F0502020204030204" pitchFamily="34" charset="0"/>
              </a:rPr>
              <a:t>ứng</a:t>
            </a:r>
            <a:r>
              <a:rPr lang="en-US">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(value, object)</a:t>
            </a:r>
          </a:p>
          <a:p>
            <a:r>
              <a:rPr lang="vi-VN" smtClean="0">
                <a:latin typeface="Calibri" panose="020F0502020204030204" pitchFamily="34" charset="0"/>
                <a:cs typeface="Calibri" panose="020F0502020204030204" pitchFamily="34" charset="0"/>
              </a:rPr>
              <a:t>Hàm băm</a:t>
            </a:r>
            <a:r>
              <a:rPr lang="en-US" smtClean="0">
                <a:latin typeface="Calibri" panose="020F0502020204030204" pitchFamily="34" charset="0"/>
                <a:cs typeface="Calibri" panose="020F0502020204030204" pitchFamily="34" charset="0"/>
              </a:rPr>
              <a:t> (</a:t>
            </a:r>
            <a:r>
              <a:rPr lang="vi-VN" b="1">
                <a:latin typeface="Calibri" panose="020F0502020204030204" pitchFamily="34" charset="0"/>
                <a:cs typeface="Calibri" panose="020F0502020204030204" pitchFamily="34" charset="0"/>
              </a:rPr>
              <a:t>hash </a:t>
            </a:r>
            <a:r>
              <a:rPr lang="vi-VN" b="1" smtClean="0">
                <a:latin typeface="Calibri" panose="020F0502020204030204" pitchFamily="34" charset="0"/>
                <a:cs typeface="Calibri" panose="020F0502020204030204" pitchFamily="34" charset="0"/>
              </a:rPr>
              <a:t>function</a:t>
            </a:r>
            <a:r>
              <a:rPr lang="en-US"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được sử dụng để chuyển đổi từ khóa thành chỉ </a:t>
            </a:r>
            <a:r>
              <a:rPr lang="vi-VN" smtClean="0">
                <a:latin typeface="Calibri" panose="020F0502020204030204" pitchFamily="34" charset="0"/>
                <a:cs typeface="Calibri" panose="020F0502020204030204" pitchFamily="34" charset="0"/>
              </a:rPr>
              <a:t>số</a:t>
            </a:r>
            <a:r>
              <a:rPr lang="en-US" smtClean="0">
                <a:latin typeface="Calibri" panose="020F0502020204030204" pitchFamily="34" charset="0"/>
                <a:cs typeface="Calibri" panose="020F0502020204030204" pitchFamily="34" charset="0"/>
              </a:rPr>
              <a:t> (</a:t>
            </a:r>
            <a:r>
              <a:rPr lang="en-US" b="1" smtClean="0">
                <a:latin typeface="Calibri" panose="020F0502020204030204" pitchFamily="34" charset="0"/>
                <a:cs typeface="Calibri" panose="020F0502020204030204" pitchFamily="34" charset="0"/>
              </a:rPr>
              <a:t>index</a:t>
            </a:r>
            <a:r>
              <a:rPr lang="en-US"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trong mảng lưu </a:t>
            </a:r>
            <a:r>
              <a:rPr lang="vi-VN" smtClean="0">
                <a:latin typeface="Calibri" panose="020F0502020204030204" pitchFamily="34" charset="0"/>
                <a:cs typeface="Calibri" panose="020F0502020204030204" pitchFamily="34" charset="0"/>
              </a:rPr>
              <a:t>trữ</a:t>
            </a:r>
            <a:r>
              <a:rPr lang="en-US" smtClean="0">
                <a:latin typeface="Calibri" panose="020F0502020204030204" pitchFamily="34" charset="0"/>
                <a:cs typeface="Calibri" panose="020F0502020204030204" pitchFamily="34" charset="0"/>
              </a:rPr>
              <a:t> (</a:t>
            </a:r>
            <a:r>
              <a:rPr lang="en-US" b="1" smtClean="0">
                <a:latin typeface="Calibri" panose="020F0502020204030204" pitchFamily="34" charset="0"/>
                <a:cs typeface="Calibri" panose="020F0502020204030204" pitchFamily="34" charset="0"/>
              </a:rPr>
              <a:t>buckets</a:t>
            </a:r>
            <a:r>
              <a:rPr lang="en-US"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các giá trị tìm </a:t>
            </a:r>
            <a:r>
              <a:rPr lang="vi-VN" smtClean="0">
                <a:latin typeface="Calibri" panose="020F0502020204030204" pitchFamily="34" charset="0"/>
                <a:cs typeface="Calibri" panose="020F0502020204030204" pitchFamily="34" charset="0"/>
              </a:rPr>
              <a:t>kiếm</a:t>
            </a:r>
            <a:endParaRPr lang="en-US" smtClean="0">
              <a:latin typeface="Calibri" panose="020F0502020204030204" pitchFamily="34" charset="0"/>
              <a:cs typeface="Calibri" panose="020F0502020204030204" pitchFamily="34" charset="0"/>
            </a:endParaRPr>
          </a:p>
          <a:p>
            <a:pPr fontAlgn="base"/>
            <a:r>
              <a:rPr lang="en-US" smtClean="0">
                <a:latin typeface="Calibri" panose="020F0502020204030204" pitchFamily="34" charset="0"/>
                <a:cs typeface="Calibri" panose="020F0502020204030204" pitchFamily="34" charset="0"/>
              </a:rPr>
              <a:t>Tốc độ </a:t>
            </a:r>
            <a:r>
              <a:rPr lang="en-US" b="1" smtClean="0">
                <a:latin typeface="Calibri" panose="020F0502020204030204" pitchFamily="34" charset="0"/>
                <a:cs typeface="Calibri" panose="020F0502020204030204" pitchFamily="34" charset="0"/>
              </a:rPr>
              <a:t>truy cập</a:t>
            </a:r>
            <a:r>
              <a:rPr lang="en-US" smtClean="0">
                <a:latin typeface="Calibri" panose="020F0502020204030204" pitchFamily="34" charset="0"/>
                <a:cs typeface="Calibri" panose="020F0502020204030204" pitchFamily="34" charset="0"/>
              </a:rPr>
              <a:t>: </a:t>
            </a:r>
            <a:r>
              <a:rPr lang="el-GR" b="1"/>
              <a:t>Θ</a:t>
            </a:r>
            <a:r>
              <a:rPr lang="en-US" b="1" smtClean="0">
                <a:latin typeface="Calibri" panose="020F0502020204030204" pitchFamily="34" charset="0"/>
                <a:cs typeface="Calibri" panose="020F0502020204030204" pitchFamily="34" charset="0"/>
              </a:rPr>
              <a:t>(1) </a:t>
            </a:r>
            <a:r>
              <a:rPr lang="en-US" smtClean="0">
                <a:latin typeface="Calibri" panose="020F0502020204030204" pitchFamily="34" charset="0"/>
                <a:cs typeface="Calibri" panose="020F0502020204030204" pitchFamily="34" charset="0"/>
              </a:rPr>
              <a:t>(trường hợp lý tưởng nhá)</a:t>
            </a:r>
            <a:r>
              <a:rPr lang="en-US" b="1" smtClean="0">
                <a:latin typeface="Calibri" panose="020F0502020204030204" pitchFamily="34" charset="0"/>
                <a:cs typeface="Calibri" panose="020F0502020204030204" pitchFamily="34" charset="0"/>
              </a:rPr>
              <a:t>:</a:t>
            </a:r>
          </a:p>
          <a:p>
            <a:pPr lvl="1" fontAlgn="base"/>
            <a:r>
              <a:rPr lang="en-US" smtClean="0"/>
              <a:t>Dù </a:t>
            </a:r>
            <a:r>
              <a:rPr lang="en-US"/>
              <a:t>hashtable có 1000 hay 1 triệu phần tử thì </a:t>
            </a:r>
            <a:r>
              <a:rPr lang="en-US" b="1"/>
              <a:t>hàm băm cũng chỉ chạy 1 lần</a:t>
            </a:r>
            <a:r>
              <a:rPr lang="en-US"/>
              <a:t>, khi đã có index thì thời gian truy cập chỉ là </a:t>
            </a:r>
            <a:r>
              <a:rPr lang="el-GR"/>
              <a:t>Θ</a:t>
            </a:r>
            <a:r>
              <a:rPr lang="en-US" smtClean="0"/>
              <a:t>(1)</a:t>
            </a:r>
          </a:p>
          <a:p>
            <a:pPr lvl="1" fontAlgn="base"/>
            <a:r>
              <a:rPr lang="en-US" smtClean="0">
                <a:latin typeface="Calibri" panose="020F0502020204030204" pitchFamily="34" charset="0"/>
                <a:cs typeface="Calibri" panose="020F0502020204030204" pitchFamily="34" charset="0"/>
              </a:rPr>
              <a:t>Trường hợp tệ nhất: </a:t>
            </a:r>
            <a:r>
              <a:rPr lang="en-US" b="1" smtClean="0">
                <a:latin typeface="Calibri" panose="020F0502020204030204" pitchFamily="34" charset="0"/>
                <a:cs typeface="Calibri" panose="020F0502020204030204" pitchFamily="34" charset="0"/>
              </a:rPr>
              <a:t>O</a:t>
            </a:r>
            <a:r>
              <a:rPr lang="en-US" b="1" smtClean="0"/>
              <a:t>(n)</a:t>
            </a:r>
            <a:r>
              <a:rPr lang="en-US" smtClean="0"/>
              <a:t>, xảy ra khi hash n input đều ra 1 index giống nhau (hàm hash quá tệ! 🙁)</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Cách </a:t>
            </a:r>
            <a:r>
              <a:rPr lang="vi-VN" smtClean="0">
                <a:latin typeface="Calibri" panose="020F0502020204030204" pitchFamily="34" charset="0"/>
                <a:cs typeface="Calibri" panose="020F0502020204030204" pitchFamily="34" charset="0"/>
              </a:rPr>
              <a:t>lưu </a:t>
            </a:r>
            <a:r>
              <a:rPr lang="vi-VN">
                <a:latin typeface="Calibri" panose="020F0502020204030204" pitchFamily="34" charset="0"/>
                <a:cs typeface="Calibri" panose="020F0502020204030204" pitchFamily="34" charset="0"/>
              </a:rPr>
              <a:t>1 phần tử vào </a:t>
            </a:r>
            <a:r>
              <a:rPr lang="vi-VN" smtClean="0">
                <a:latin typeface="Calibri" panose="020F0502020204030204" pitchFamily="34" charset="0"/>
                <a:cs typeface="Calibri" panose="020F0502020204030204" pitchFamily="34" charset="0"/>
              </a:rPr>
              <a:t>HashTable</a:t>
            </a:r>
            <a:r>
              <a:rPr lang="en-US" smtClean="0">
                <a:latin typeface="Calibri" panose="020F0502020204030204" pitchFamily="34" charset="0"/>
                <a:cs typeface="Calibri" panose="020F0502020204030204" pitchFamily="34" charset="0"/>
              </a:rPr>
              <a:t>:</a:t>
            </a:r>
            <a:endParaRPr lang="en-US">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Dùng</a:t>
            </a:r>
            <a:r>
              <a:rPr lang="vi-VN" smtClean="0">
                <a:latin typeface="Calibri" panose="020F0502020204030204" pitchFamily="34" charset="0"/>
                <a:cs typeface="Calibri" panose="020F0502020204030204" pitchFamily="34" charset="0"/>
              </a:rPr>
              <a:t> hash</a:t>
            </a:r>
            <a:r>
              <a:rPr lang="en-US" smtClean="0">
                <a:latin typeface="Calibri" panose="020F0502020204030204" pitchFamily="34" charset="0"/>
                <a:cs typeface="Calibri" panose="020F0502020204030204" pitchFamily="34" charset="0"/>
              </a:rPr>
              <a:t> function</a:t>
            </a:r>
            <a:r>
              <a:rPr lang="vi-VN"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tính toán giá trị hash từ key</a:t>
            </a:r>
          </a:p>
          <a:p>
            <a:pPr lvl="1"/>
            <a:r>
              <a:rPr lang="en-US" smtClean="0">
                <a:latin typeface="Calibri" panose="020F0502020204030204" pitchFamily="34" charset="0"/>
                <a:cs typeface="Calibri" panose="020F0502020204030204" pitchFamily="34" charset="0"/>
              </a:rPr>
              <a:t>Dữ liệu sau đó được lưu vào buckets với index là giá trị hash đó</a:t>
            </a:r>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32</a:t>
            </a:fld>
            <a:endParaRPr lang="en-US"/>
          </a:p>
        </p:txBody>
      </p:sp>
    </p:spTree>
    <p:extLst>
      <p:ext uri="{BB962C8B-B14F-4D97-AF65-F5344CB8AC3E}">
        <p14:creationId xmlns:p14="http://schemas.microsoft.com/office/powerpoint/2010/main" val="7188900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a:xfrm>
            <a:off x="838200" y="1825625"/>
            <a:ext cx="5895580" cy="4530726"/>
          </a:xfrm>
        </p:spPr>
        <p:txBody>
          <a:bodyPr>
            <a:normAutofit fontScale="92500" lnSpcReduction="10000"/>
          </a:bodyPr>
          <a:lstStyle/>
          <a:p>
            <a:r>
              <a:rPr lang="en-US" smtClean="0"/>
              <a:t>VD: ta cần lưu số </a:t>
            </a:r>
            <a:r>
              <a:rPr lang="en-US"/>
              <a:t>điện thoại</a:t>
            </a:r>
            <a:r>
              <a:rPr lang="en-US" smtClean="0"/>
              <a:t> sđt của 3 người</a:t>
            </a:r>
            <a:endParaRPr lang="en-US"/>
          </a:p>
          <a:p>
            <a:pPr lvl="1"/>
            <a:r>
              <a:rPr lang="en-US"/>
              <a:t>John Smith: 521-1234</a:t>
            </a:r>
          </a:p>
          <a:p>
            <a:pPr lvl="1"/>
            <a:r>
              <a:rPr lang="en-US"/>
              <a:t>Lisa Smith: 521-8976</a:t>
            </a:r>
          </a:p>
          <a:p>
            <a:pPr lvl="1"/>
            <a:r>
              <a:rPr lang="en-US" smtClean="0"/>
              <a:t>Sandra Dee: 521-9655</a:t>
            </a:r>
          </a:p>
          <a:p>
            <a:r>
              <a:rPr lang="vi-VN">
                <a:latin typeface="Calibri" panose="020F0502020204030204" pitchFamily="34" charset="0"/>
                <a:cs typeface="Calibri" panose="020F0502020204030204" pitchFamily="34" charset="0"/>
              </a:rPr>
              <a:t>Giá trị Hash của 3 người này lần lượt là: 1, 2 và 14.</a:t>
            </a:r>
          </a:p>
          <a:p>
            <a:r>
              <a:rPr lang="vi-VN">
                <a:latin typeface="Calibri" panose="020F0502020204030204" pitchFamily="34" charset="0"/>
                <a:cs typeface="Calibri" panose="020F0502020204030204" pitchFamily="34" charset="0"/>
              </a:rPr>
              <a:t>Sau khi tính được giá trị Hash của 3 người, ta lưu vào các bucket tương ứng là 1, 2 và </a:t>
            </a:r>
            <a:r>
              <a:rPr lang="vi-VN" smtClean="0">
                <a:latin typeface="Calibri" panose="020F0502020204030204" pitchFamily="34" charset="0"/>
                <a:cs typeface="Calibri" panose="020F0502020204030204" pitchFamily="34" charset="0"/>
              </a:rPr>
              <a:t>14</a:t>
            </a:r>
            <a:endParaRPr lang="en-US" smtClean="0">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Có thể hình dung buckets giống như 1 mảng arr, và bucket 14 nghĩa là phần tử mảng arr[14]</a:t>
            </a:r>
          </a:p>
        </p:txBody>
      </p:sp>
      <p:sp>
        <p:nvSpPr>
          <p:cNvPr id="4" name="Slide Number Placeholder 3"/>
          <p:cNvSpPr>
            <a:spLocks noGrp="1"/>
          </p:cNvSpPr>
          <p:nvPr>
            <p:ph type="sldNum" sz="quarter" idx="12"/>
          </p:nvPr>
        </p:nvSpPr>
        <p:spPr/>
        <p:txBody>
          <a:bodyPr/>
          <a:lstStyle/>
          <a:p>
            <a:fld id="{459BA5CF-2658-48D4-A15B-D06BF698E6EA}" type="slidenum">
              <a:rPr lang="en-US" smtClean="0"/>
              <a:t>33</a:t>
            </a:fld>
            <a:endParaRPr lang="en-US"/>
          </a:p>
        </p:txBody>
      </p:sp>
      <p:pic>
        <p:nvPicPr>
          <p:cNvPr id="5" name="Picture 4"/>
          <p:cNvPicPr>
            <a:picLocks noChangeAspect="1"/>
          </p:cNvPicPr>
          <p:nvPr/>
        </p:nvPicPr>
        <p:blipFill>
          <a:blip r:embed="rId2"/>
          <a:stretch>
            <a:fillRect/>
          </a:stretch>
        </p:blipFill>
        <p:spPr>
          <a:xfrm>
            <a:off x="6733780" y="2820473"/>
            <a:ext cx="4620019" cy="3356490"/>
          </a:xfrm>
          <a:prstGeom prst="rect">
            <a:avLst/>
          </a:prstGeom>
        </p:spPr>
      </p:pic>
    </p:spTree>
    <p:extLst>
      <p:ext uri="{BB962C8B-B14F-4D97-AF65-F5344CB8AC3E}">
        <p14:creationId xmlns:p14="http://schemas.microsoft.com/office/powerpoint/2010/main" val="8430828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p:txBody>
          <a:bodyPr/>
          <a:lstStyle/>
          <a:p>
            <a:r>
              <a:rPr lang="en-US" smtClean="0"/>
              <a:t>Hash collision:</a:t>
            </a:r>
          </a:p>
          <a:p>
            <a:pPr lvl="1"/>
            <a:r>
              <a:rPr lang="vi-VN" smtClean="0">
                <a:latin typeface="Calibri" panose="020F0502020204030204" pitchFamily="34" charset="0"/>
                <a:cs typeface="Calibri" panose="020F0502020204030204" pitchFamily="34" charset="0"/>
              </a:rPr>
              <a:t>Trường </a:t>
            </a:r>
            <a:r>
              <a:rPr lang="vi-VN">
                <a:latin typeface="Calibri" panose="020F0502020204030204" pitchFamily="34" charset="0"/>
                <a:cs typeface="Calibri" panose="020F0502020204030204" pitchFamily="34" charset="0"/>
              </a:rPr>
              <a:t>hợp một hash bucket chứa nhiều hơn một giá trị ta gọi đó là </a:t>
            </a:r>
            <a:r>
              <a:rPr lang="vi-VN" b="1">
                <a:latin typeface="Calibri" panose="020F0502020204030204" pitchFamily="34" charset="0"/>
                <a:cs typeface="Calibri" panose="020F0502020204030204" pitchFamily="34" charset="0"/>
              </a:rPr>
              <a:t>Hash collision</a:t>
            </a:r>
            <a:r>
              <a:rPr lang="vi-VN">
                <a:latin typeface="Calibri" panose="020F0502020204030204" pitchFamily="34" charset="0"/>
                <a:cs typeface="Calibri" panose="020F0502020204030204" pitchFamily="34" charset="0"/>
              </a:rPr>
              <a:t> (va chạm</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Xảy ra khi nhiều key khác nhau sau khi qua hàm hash thu được index giống nhau</a:t>
            </a:r>
            <a:endParaRPr lang="en-US">
              <a:latin typeface="Calibri" panose="020F0502020204030204" pitchFamily="34" charset="0"/>
              <a:cs typeface="Calibri" panose="020F0502020204030204" pitchFamily="34" charset="0"/>
            </a:endParaRPr>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34</a:t>
            </a:fld>
            <a:endParaRPr lang="en-US"/>
          </a:p>
        </p:txBody>
      </p:sp>
    </p:spTree>
    <p:extLst>
      <p:ext uri="{BB962C8B-B14F-4D97-AF65-F5344CB8AC3E}">
        <p14:creationId xmlns:p14="http://schemas.microsoft.com/office/powerpoint/2010/main" val="8323977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p:txBody>
          <a:bodyPr/>
          <a:lstStyle/>
          <a:p>
            <a:r>
              <a:rPr lang="en-US" smtClean="0"/>
              <a:t>Cách xử lý va chạm:</a:t>
            </a:r>
          </a:p>
          <a:p>
            <a:pPr lvl="1"/>
            <a:r>
              <a:rPr lang="en-US"/>
              <a:t>Separate </a:t>
            </a:r>
            <a:r>
              <a:rPr lang="en-US" smtClean="0"/>
              <a:t>chaining</a:t>
            </a:r>
          </a:p>
          <a:p>
            <a:pPr lvl="1"/>
            <a:r>
              <a:rPr lang="en-US" smtClean="0"/>
              <a:t>Open addressing</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35</a:t>
            </a:fld>
            <a:endParaRPr lang="en-US"/>
          </a:p>
        </p:txBody>
      </p:sp>
    </p:spTree>
    <p:extLst>
      <p:ext uri="{BB962C8B-B14F-4D97-AF65-F5344CB8AC3E}">
        <p14:creationId xmlns:p14="http://schemas.microsoft.com/office/powerpoint/2010/main" val="10550057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a:xfrm>
            <a:off x="838200" y="1825625"/>
            <a:ext cx="5410723" cy="4351338"/>
          </a:xfrm>
        </p:spPr>
        <p:txBody>
          <a:bodyPr/>
          <a:lstStyle/>
          <a:p>
            <a:r>
              <a:rPr lang="en-US"/>
              <a:t>Separate chaining: cài đặt các danh sách liên kết ở các </a:t>
            </a:r>
            <a:r>
              <a:rPr lang="en-US" smtClean="0"/>
              <a:t>bucket</a:t>
            </a:r>
          </a:p>
          <a:p>
            <a:r>
              <a:rPr lang="en-US" smtClean="0"/>
              <a:t>VD bên: </a:t>
            </a:r>
            <a:r>
              <a:rPr lang="en-US"/>
              <a:t>John Smith và Sandra Dee cùng có giá trị hàm hash là 152, nên ở bucket 152, ta có 1 danh sách liên kết chứa 2 phần tử</a:t>
            </a:r>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36</a:t>
            </a:fld>
            <a:endParaRPr lang="en-US"/>
          </a:p>
        </p:txBody>
      </p:sp>
      <p:pic>
        <p:nvPicPr>
          <p:cNvPr id="5" name="Picture 4"/>
          <p:cNvPicPr>
            <a:picLocks noChangeAspect="1"/>
          </p:cNvPicPr>
          <p:nvPr/>
        </p:nvPicPr>
        <p:blipFill>
          <a:blip r:embed="rId2"/>
          <a:stretch>
            <a:fillRect/>
          </a:stretch>
        </p:blipFill>
        <p:spPr>
          <a:xfrm>
            <a:off x="6248923" y="1825625"/>
            <a:ext cx="5104877" cy="3137549"/>
          </a:xfrm>
          <a:prstGeom prst="rect">
            <a:avLst/>
          </a:prstGeom>
        </p:spPr>
      </p:pic>
    </p:spTree>
    <p:extLst>
      <p:ext uri="{BB962C8B-B14F-4D97-AF65-F5344CB8AC3E}">
        <p14:creationId xmlns:p14="http://schemas.microsoft.com/office/powerpoint/2010/main" val="20715796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a:xfrm>
            <a:off x="838199" y="1825625"/>
            <a:ext cx="5317901" cy="4351338"/>
          </a:xfrm>
        </p:spPr>
        <p:txBody>
          <a:bodyPr>
            <a:normAutofit fontScale="92500" lnSpcReduction="10000"/>
          </a:bodyPr>
          <a:lstStyle/>
          <a:p>
            <a:r>
              <a:rPr lang="en-US"/>
              <a:t>Open </a:t>
            </a:r>
            <a:r>
              <a:rPr lang="en-US" smtClean="0"/>
              <a:t>addressing: </a:t>
            </a:r>
            <a:r>
              <a:rPr lang="vi-VN">
                <a:latin typeface="Calibri" panose="020F0502020204030204" pitchFamily="34" charset="0"/>
                <a:cs typeface="Calibri" panose="020F0502020204030204" pitchFamily="34" charset="0"/>
              </a:rPr>
              <a:t>khi xảy ra Hash collision, ta lưu vào một </a:t>
            </a:r>
            <a:r>
              <a:rPr lang="en-US" smtClean="0">
                <a:latin typeface="Calibri" panose="020F0502020204030204" pitchFamily="34" charset="0"/>
                <a:cs typeface="Calibri" panose="020F0502020204030204" pitchFamily="34" charset="0"/>
              </a:rPr>
              <a:t>bucket </a:t>
            </a:r>
            <a:r>
              <a:rPr lang="vi-VN" smtClean="0">
                <a:latin typeface="Calibri" panose="020F0502020204030204" pitchFamily="34" charset="0"/>
                <a:cs typeface="Calibri" panose="020F0502020204030204" pitchFamily="34" charset="0"/>
              </a:rPr>
              <a:t>tiếp </a:t>
            </a:r>
            <a:r>
              <a:rPr lang="vi-VN">
                <a:latin typeface="Calibri" panose="020F0502020204030204" pitchFamily="34" charset="0"/>
                <a:cs typeface="Calibri" panose="020F0502020204030204" pitchFamily="34" charset="0"/>
              </a:rPr>
              <a:t>theo trong bảng </a:t>
            </a:r>
            <a:r>
              <a:rPr lang="vi-VN" smtClean="0">
                <a:latin typeface="Calibri" panose="020F0502020204030204" pitchFamily="34" charset="0"/>
                <a:cs typeface="Calibri" panose="020F0502020204030204" pitchFamily="34" charset="0"/>
              </a:rPr>
              <a:t>băm</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Xét VD bên:</a:t>
            </a:r>
          </a:p>
          <a:p>
            <a:pPr lvl="1"/>
            <a:r>
              <a:rPr lang="vi-VN">
                <a:latin typeface="Calibri" panose="020F0502020204030204" pitchFamily="34" charset="0"/>
                <a:cs typeface="Calibri" panose="020F0502020204030204" pitchFamily="34" charset="0"/>
              </a:rPr>
              <a:t>John Smith và Sandra Dee đều có giá trị Hash là </a:t>
            </a:r>
            <a:r>
              <a:rPr lang="vi-VN" smtClean="0">
                <a:latin typeface="Calibri" panose="020F0502020204030204" pitchFamily="34" charset="0"/>
                <a:cs typeface="Calibri" panose="020F0502020204030204" pitchFamily="34" charset="0"/>
              </a:rPr>
              <a:t>152.</a:t>
            </a:r>
            <a:endParaRPr lang="en-US" smtClean="0">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Do đã l</a:t>
            </a:r>
            <a:r>
              <a:rPr lang="vi-VN" smtClean="0">
                <a:latin typeface="Calibri" panose="020F0502020204030204" pitchFamily="34" charset="0"/>
                <a:cs typeface="Calibri" panose="020F0502020204030204" pitchFamily="34" charset="0"/>
              </a:rPr>
              <a:t>ưu </a:t>
            </a:r>
            <a:r>
              <a:rPr lang="vi-VN">
                <a:latin typeface="Calibri" panose="020F0502020204030204" pitchFamily="34" charset="0"/>
                <a:cs typeface="Calibri" panose="020F0502020204030204" pitchFamily="34" charset="0"/>
              </a:rPr>
              <a:t>John Smith vào bucket 152, </a:t>
            </a:r>
            <a:r>
              <a:rPr lang="en-US" smtClean="0">
                <a:latin typeface="Calibri" panose="020F0502020204030204" pitchFamily="34" charset="0"/>
                <a:cs typeface="Calibri" panose="020F0502020204030204" pitchFamily="34" charset="0"/>
              </a:rPr>
              <a:t>nên phải </a:t>
            </a:r>
            <a:r>
              <a:rPr lang="vi-VN" smtClean="0">
                <a:latin typeface="Calibri" panose="020F0502020204030204" pitchFamily="34" charset="0"/>
                <a:cs typeface="Calibri" panose="020F0502020204030204" pitchFamily="34" charset="0"/>
              </a:rPr>
              <a:t>lưu </a:t>
            </a:r>
            <a:r>
              <a:rPr lang="vi-VN">
                <a:latin typeface="Calibri" panose="020F0502020204030204" pitchFamily="34" charset="0"/>
                <a:cs typeface="Calibri" panose="020F0502020204030204" pitchFamily="34" charset="0"/>
              </a:rPr>
              <a:t>Sandra Dee vào bucket 153.</a:t>
            </a:r>
          </a:p>
          <a:p>
            <a:pPr lvl="1"/>
            <a:r>
              <a:rPr lang="vi-VN">
                <a:latin typeface="Calibri" panose="020F0502020204030204" pitchFamily="34" charset="0"/>
                <a:cs typeface="Calibri" panose="020F0502020204030204" pitchFamily="34" charset="0"/>
              </a:rPr>
              <a:t>Ted Baker có giá trị Hash là 153, nhưng </a:t>
            </a:r>
            <a:r>
              <a:rPr lang="vi-VN" smtClean="0">
                <a:latin typeface="Calibri" panose="020F0502020204030204" pitchFamily="34" charset="0"/>
                <a:cs typeface="Calibri" panose="020F0502020204030204" pitchFamily="34" charset="0"/>
              </a:rPr>
              <a:t>bucket </a:t>
            </a:r>
            <a:r>
              <a:rPr lang="vi-VN">
                <a:latin typeface="Calibri" panose="020F0502020204030204" pitchFamily="34" charset="0"/>
                <a:cs typeface="Calibri" panose="020F0502020204030204" pitchFamily="34" charset="0"/>
              </a:rPr>
              <a:t>153 đã lưu thông tin của Sandra Dee, nên ta phải lưu giá trị của Ted Baker vào bucket </a:t>
            </a:r>
            <a:r>
              <a:rPr lang="vi-VN" smtClean="0">
                <a:latin typeface="Calibri" panose="020F0502020204030204" pitchFamily="34" charset="0"/>
                <a:cs typeface="Calibri" panose="020F0502020204030204" pitchFamily="34" charset="0"/>
              </a:rPr>
              <a:t>154</a:t>
            </a:r>
            <a:endParaRPr lang="en-US" smtClean="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37</a:t>
            </a:fld>
            <a:endParaRPr lang="en-US"/>
          </a:p>
        </p:txBody>
      </p:sp>
      <p:pic>
        <p:nvPicPr>
          <p:cNvPr id="5" name="Picture 4"/>
          <p:cNvPicPr>
            <a:picLocks noChangeAspect="1"/>
          </p:cNvPicPr>
          <p:nvPr/>
        </p:nvPicPr>
        <p:blipFill>
          <a:blip r:embed="rId2"/>
          <a:stretch>
            <a:fillRect/>
          </a:stretch>
        </p:blipFill>
        <p:spPr>
          <a:xfrm>
            <a:off x="6156101" y="1825625"/>
            <a:ext cx="5197699" cy="4094739"/>
          </a:xfrm>
          <a:prstGeom prst="rect">
            <a:avLst/>
          </a:prstGeom>
        </p:spPr>
      </p:pic>
    </p:spTree>
    <p:extLst>
      <p:ext uri="{BB962C8B-B14F-4D97-AF65-F5344CB8AC3E}">
        <p14:creationId xmlns:p14="http://schemas.microsoft.com/office/powerpoint/2010/main" val="25280075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a:xfrm>
            <a:off x="838199" y="1825625"/>
            <a:ext cx="5317901" cy="4351338"/>
          </a:xfrm>
        </p:spPr>
        <p:txBody>
          <a:bodyPr>
            <a:normAutofit/>
          </a:bodyPr>
          <a:lstStyle/>
          <a:p>
            <a:r>
              <a:rPr lang="en-US" smtClean="0">
                <a:latin typeface="Calibri" panose="020F0502020204030204" pitchFamily="34" charset="0"/>
                <a:cs typeface="Calibri" panose="020F0502020204030204" pitchFamily="34" charset="0"/>
              </a:rPr>
              <a:t>Xét VD bên:</a:t>
            </a:r>
          </a:p>
          <a:p>
            <a:pPr lvl="1"/>
            <a:r>
              <a:rPr lang="vi-VN">
                <a:latin typeface="Calibri" panose="020F0502020204030204" pitchFamily="34" charset="0"/>
                <a:cs typeface="Calibri" panose="020F0502020204030204" pitchFamily="34" charset="0"/>
              </a:rPr>
              <a:t>Khi tìm kiếm 1 phần tử, ta phải kiểm tra tất cả các bucket bắt đầu từ bucket của giá trị Hash, đến khi bucket </a:t>
            </a:r>
            <a:r>
              <a:rPr lang="vi-VN" smtClean="0">
                <a:latin typeface="Calibri" panose="020F0502020204030204" pitchFamily="34" charset="0"/>
                <a:cs typeface="Calibri" panose="020F0502020204030204" pitchFamily="34" charset="0"/>
              </a:rPr>
              <a:t>trống</a:t>
            </a:r>
            <a:endParaRPr lang="en-US" smtClean="0">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VD: t</a:t>
            </a:r>
            <a:r>
              <a:rPr lang="vi-VN" smtClean="0">
                <a:latin typeface="Calibri" panose="020F0502020204030204" pitchFamily="34" charset="0"/>
                <a:cs typeface="Calibri" panose="020F0502020204030204" pitchFamily="34" charset="0"/>
              </a:rPr>
              <a:t>ìm </a:t>
            </a:r>
            <a:r>
              <a:rPr lang="vi-VN">
                <a:latin typeface="Calibri" panose="020F0502020204030204" pitchFamily="34" charset="0"/>
                <a:cs typeface="Calibri" panose="020F0502020204030204" pitchFamily="34" charset="0"/>
              </a:rPr>
              <a:t>Ted Baker thì phải tìm bucket 152, 153, </a:t>
            </a:r>
            <a:r>
              <a:rPr lang="vi-VN" smtClean="0">
                <a:latin typeface="Calibri" panose="020F0502020204030204" pitchFamily="34" charset="0"/>
                <a:cs typeface="Calibri" panose="020F0502020204030204" pitchFamily="34" charset="0"/>
              </a:rPr>
              <a:t>154.</a:t>
            </a:r>
            <a:endParaRPr lang="en-US" smtClean="0">
              <a:latin typeface="Calibri" panose="020F0502020204030204" pitchFamily="34" charset="0"/>
              <a:cs typeface="Calibri" panose="020F0502020204030204" pitchFamily="34" charset="0"/>
            </a:endParaRPr>
          </a:p>
          <a:p>
            <a:pPr lvl="1"/>
            <a:r>
              <a:rPr lang="vi-VN" smtClean="0">
                <a:latin typeface="Calibri" panose="020F0502020204030204" pitchFamily="34" charset="0"/>
                <a:cs typeface="Calibri" panose="020F0502020204030204" pitchFamily="34" charset="0"/>
              </a:rPr>
              <a:t>Nếu </a:t>
            </a:r>
            <a:r>
              <a:rPr lang="vi-VN">
                <a:latin typeface="Calibri" panose="020F0502020204030204" pitchFamily="34" charset="0"/>
                <a:cs typeface="Calibri" panose="020F0502020204030204" pitchFamily="34" charset="0"/>
              </a:rPr>
              <a:t>ta tìm 1 người khác có giá trị Hash là 152, thì phải tìm cả bucket 152, 153, 154 và </a:t>
            </a:r>
            <a:r>
              <a:rPr lang="vi-VN" smtClean="0">
                <a:latin typeface="Calibri" panose="020F0502020204030204" pitchFamily="34" charset="0"/>
                <a:cs typeface="Calibri" panose="020F0502020204030204" pitchFamily="34" charset="0"/>
              </a:rPr>
              <a:t>155</a:t>
            </a:r>
            <a:r>
              <a:rPr lang="en-US" smtClean="0">
                <a:latin typeface="Calibri" panose="020F0502020204030204" pitchFamily="34" charset="0"/>
                <a:cs typeface="Calibri" panose="020F0502020204030204" pitchFamily="34" charset="0"/>
              </a:rPr>
              <a:t>. C</a:t>
            </a:r>
            <a:r>
              <a:rPr lang="vi-VN" smtClean="0">
                <a:latin typeface="Calibri" panose="020F0502020204030204" pitchFamily="34" charset="0"/>
                <a:cs typeface="Calibri" panose="020F0502020204030204" pitchFamily="34" charset="0"/>
              </a:rPr>
              <a:t>hỉ </a:t>
            </a:r>
            <a:r>
              <a:rPr lang="vi-VN">
                <a:latin typeface="Calibri" panose="020F0502020204030204" pitchFamily="34" charset="0"/>
                <a:cs typeface="Calibri" panose="020F0502020204030204" pitchFamily="34" charset="0"/>
              </a:rPr>
              <a:t>khi bucket 155 trống, ta mới chắc chắn người đó không có trong Hash </a:t>
            </a:r>
            <a:r>
              <a:rPr lang="vi-VN" smtClean="0">
                <a:latin typeface="Calibri" panose="020F0502020204030204" pitchFamily="34" charset="0"/>
                <a:cs typeface="Calibri" panose="020F0502020204030204" pitchFamily="34" charset="0"/>
              </a:rPr>
              <a:t>table</a:t>
            </a:r>
            <a:endParaRPr lang="en-US" smtClean="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38</a:t>
            </a:fld>
            <a:endParaRPr lang="en-US"/>
          </a:p>
        </p:txBody>
      </p:sp>
      <p:pic>
        <p:nvPicPr>
          <p:cNvPr id="5" name="Picture 4"/>
          <p:cNvPicPr>
            <a:picLocks noChangeAspect="1"/>
          </p:cNvPicPr>
          <p:nvPr/>
        </p:nvPicPr>
        <p:blipFill>
          <a:blip r:embed="rId2"/>
          <a:stretch>
            <a:fillRect/>
          </a:stretch>
        </p:blipFill>
        <p:spPr>
          <a:xfrm>
            <a:off x="6156101" y="1825625"/>
            <a:ext cx="5197699" cy="4094739"/>
          </a:xfrm>
          <a:prstGeom prst="rect">
            <a:avLst/>
          </a:prstGeom>
        </p:spPr>
      </p:pic>
    </p:spTree>
    <p:extLst>
      <p:ext uri="{BB962C8B-B14F-4D97-AF65-F5344CB8AC3E}">
        <p14:creationId xmlns:p14="http://schemas.microsoft.com/office/powerpoint/2010/main" val="17463760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p:txBody>
          <a:bodyPr/>
          <a:lstStyle/>
          <a:p>
            <a:r>
              <a:rPr lang="en-US">
                <a:latin typeface="Calibri" panose="020F0502020204030204" pitchFamily="34" charset="0"/>
                <a:cs typeface="Calibri" panose="020F0502020204030204" pitchFamily="34" charset="0"/>
              </a:rPr>
              <a:t>Load factor (</a:t>
            </a:r>
            <a:r>
              <a:rPr lang="vi-VN">
                <a:latin typeface="Calibri" panose="020F0502020204030204" pitchFamily="34" charset="0"/>
                <a:cs typeface="Calibri" panose="020F0502020204030204" pitchFamily="34" charset="0"/>
              </a:rPr>
              <a:t>hệ số tải</a:t>
            </a:r>
            <a:r>
              <a:rPr lang="en-US">
                <a:latin typeface="Calibri" panose="020F0502020204030204" pitchFamily="34" charset="0"/>
                <a:cs typeface="Calibri" panose="020F0502020204030204" pitchFamily="34" charset="0"/>
              </a:rPr>
              <a:t>)</a:t>
            </a:r>
            <a:r>
              <a:rPr lang="vi-VN">
                <a:latin typeface="Calibri" panose="020F0502020204030204" pitchFamily="34" charset="0"/>
                <a:cs typeface="Calibri" panose="020F0502020204030204" pitchFamily="34" charset="0"/>
              </a:rPr>
              <a:t>, được định nghĩa </a:t>
            </a:r>
            <a:r>
              <a:rPr lang="en-US">
                <a:latin typeface="Calibri" panose="020F0502020204030204" pitchFamily="34" charset="0"/>
                <a:cs typeface="Calibri" panose="020F0502020204030204" pitchFamily="34" charset="0"/>
              </a:rPr>
              <a:t>= n / k. Trong đó:</a:t>
            </a:r>
          </a:p>
          <a:p>
            <a:pPr lvl="1"/>
            <a:r>
              <a:rPr lang="en-US">
                <a:latin typeface="Calibri" panose="020F0502020204030204" pitchFamily="34" charset="0"/>
                <a:cs typeface="Calibri" panose="020F0502020204030204" pitchFamily="34" charset="0"/>
              </a:rPr>
              <a:t>n = số phần tử trong hashtable</a:t>
            </a:r>
          </a:p>
          <a:p>
            <a:pPr lvl="1"/>
            <a:r>
              <a:rPr lang="en-US">
                <a:latin typeface="Calibri" panose="020F0502020204030204" pitchFamily="34" charset="0"/>
                <a:cs typeface="Calibri" panose="020F0502020204030204" pitchFamily="34" charset="0"/>
              </a:rPr>
              <a:t>k = kích thước của bucket</a:t>
            </a:r>
            <a:endParaRPr lang="en-US"/>
          </a:p>
          <a:p>
            <a:r>
              <a:rPr lang="en-US" smtClean="0">
                <a:latin typeface="Calibri" panose="020F0502020204030204" pitchFamily="34" charset="0"/>
                <a:cs typeface="Calibri" panose="020F0502020204030204" pitchFamily="34" charset="0"/>
              </a:rPr>
              <a:t>Đ</a:t>
            </a:r>
            <a:r>
              <a:rPr lang="vi-VN" smtClean="0">
                <a:latin typeface="Calibri" panose="020F0502020204030204" pitchFamily="34" charset="0"/>
                <a:cs typeface="Calibri" panose="020F0502020204030204" pitchFamily="34" charset="0"/>
              </a:rPr>
              <a:t>ể </a:t>
            </a:r>
            <a:r>
              <a:rPr lang="vi-VN">
                <a:latin typeface="Calibri" panose="020F0502020204030204" pitchFamily="34" charset="0"/>
                <a:cs typeface="Calibri" panose="020F0502020204030204" pitchFamily="34" charset="0"/>
              </a:rPr>
              <a:t>cài đặt </a:t>
            </a:r>
            <a:r>
              <a:rPr lang="en-US"/>
              <a:t>Open addressing</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Load factor phải </a:t>
            </a:r>
            <a:r>
              <a:rPr lang="en-US" smtClean="0">
                <a:latin typeface="Calibri" panose="020F0502020204030204" pitchFamily="34" charset="0"/>
                <a:cs typeface="Calibri" panose="020F0502020204030204" pitchFamily="34" charset="0"/>
              </a:rPr>
              <a:t>&lt; </a:t>
            </a:r>
            <a:r>
              <a:rPr lang="vi-VN" smtClean="0">
                <a:latin typeface="Calibri" panose="020F0502020204030204" pitchFamily="34" charset="0"/>
                <a:cs typeface="Calibri" panose="020F0502020204030204" pitchFamily="34" charset="0"/>
              </a:rPr>
              <a:t>1</a:t>
            </a:r>
            <a:r>
              <a:rPr lang="en-US" smtClean="0">
                <a:latin typeface="Calibri" panose="020F0502020204030204" pitchFamily="34" charset="0"/>
                <a:cs typeface="Calibri" panose="020F0502020204030204" pitchFamily="34" charset="0"/>
              </a:rPr>
              <a:t> (tức là số phần tử phải nhỏ hơn kích thước của buckets)</a:t>
            </a:r>
            <a:r>
              <a:rPr lang="vi-VN"/>
              <a:t/>
            </a:r>
            <a:br>
              <a:rPr lang="vi-VN"/>
            </a:b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39</a:t>
            </a:fld>
            <a:endParaRPr lang="en-US"/>
          </a:p>
        </p:txBody>
      </p:sp>
    </p:spTree>
    <p:extLst>
      <p:ext uri="{BB962C8B-B14F-4D97-AF65-F5344CB8AC3E}">
        <p14:creationId xmlns:p14="http://schemas.microsoft.com/office/powerpoint/2010/main" val="758178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 </a:t>
            </a:r>
            <a:r>
              <a:rPr lang="en-US" err="1">
                <a:solidFill>
                  <a:srgbClr val="00B0F0"/>
                </a:solidFill>
              </a:rPr>
              <a:t>Độ</a:t>
            </a:r>
            <a:r>
              <a:rPr lang="en-US">
                <a:solidFill>
                  <a:srgbClr val="00B0F0"/>
                </a:solidFill>
              </a:rPr>
              <a:t> </a:t>
            </a:r>
            <a:r>
              <a:rPr lang="en-US" err="1">
                <a:solidFill>
                  <a:srgbClr val="00B0F0"/>
                </a:solidFill>
              </a:rPr>
              <a:t>phức</a:t>
            </a:r>
            <a:r>
              <a:rPr lang="en-US">
                <a:solidFill>
                  <a:srgbClr val="00B0F0"/>
                </a:solidFill>
              </a:rPr>
              <a:t> </a:t>
            </a:r>
            <a:r>
              <a:rPr lang="en-US" err="1">
                <a:solidFill>
                  <a:srgbClr val="00B0F0"/>
                </a:solidFill>
              </a:rPr>
              <a:t>tạp</a:t>
            </a:r>
            <a:r>
              <a:rPr lang="en-US">
                <a:solidFill>
                  <a:srgbClr val="00B0F0"/>
                </a:solidFill>
              </a:rPr>
              <a:t> </a:t>
            </a:r>
            <a:r>
              <a:rPr lang="en-US" err="1">
                <a:solidFill>
                  <a:srgbClr val="00B0F0"/>
                </a:solidFill>
              </a:rPr>
              <a:t>của</a:t>
            </a:r>
            <a:r>
              <a:rPr lang="en-US">
                <a:solidFill>
                  <a:srgbClr val="00B0F0"/>
                </a:solidFill>
              </a:rPr>
              <a:t> </a:t>
            </a:r>
            <a:r>
              <a:rPr lang="en-US" err="1">
                <a:solidFill>
                  <a:srgbClr val="00B0F0"/>
                </a:solidFill>
              </a:rPr>
              <a:t>thuật</a:t>
            </a:r>
            <a:r>
              <a:rPr lang="en-US">
                <a:solidFill>
                  <a:srgbClr val="00B0F0"/>
                </a:solidFill>
              </a:rPr>
              <a:t> </a:t>
            </a:r>
            <a:r>
              <a:rPr lang="en-US" err="1" smtClean="0">
                <a:solidFill>
                  <a:srgbClr val="00B0F0"/>
                </a:solidFill>
              </a:rPr>
              <a:t>toán</a:t>
            </a:r>
            <a:endParaRPr lang="en-US">
              <a:solidFill>
                <a:srgbClr val="00B0F0"/>
              </a:solidFill>
            </a:endParaRPr>
          </a:p>
        </p:txBody>
      </p:sp>
      <p:pic>
        <p:nvPicPr>
          <p:cNvPr id="4" name="Content Placeholder 3"/>
          <p:cNvPicPr>
            <a:picLocks noGrp="1" noChangeAspect="1"/>
          </p:cNvPicPr>
          <p:nvPr>
            <p:ph idx="1"/>
          </p:nvPr>
        </p:nvPicPr>
        <p:blipFill>
          <a:blip r:embed="rId3"/>
          <a:stretch>
            <a:fillRect/>
          </a:stretch>
        </p:blipFill>
        <p:spPr>
          <a:xfrm>
            <a:off x="4628626" y="1690688"/>
            <a:ext cx="6228264" cy="4677588"/>
          </a:xfrm>
          <a:prstGeom prst="rect">
            <a:avLst/>
          </a:prstGeom>
        </p:spPr>
      </p:pic>
      <p:sp>
        <p:nvSpPr>
          <p:cNvPr id="6" name="TextBox 5"/>
          <p:cNvSpPr txBox="1"/>
          <p:nvPr/>
        </p:nvSpPr>
        <p:spPr>
          <a:xfrm>
            <a:off x="1017431" y="2137893"/>
            <a:ext cx="2207656" cy="369332"/>
          </a:xfrm>
          <a:prstGeom prst="rect">
            <a:avLst/>
          </a:prstGeom>
          <a:noFill/>
        </p:spPr>
        <p:txBody>
          <a:bodyPr wrap="none" rtlCol="0">
            <a:spAutoFit/>
          </a:bodyPr>
          <a:lstStyle/>
          <a:p>
            <a:r>
              <a:rPr lang="en-US" err="1" smtClean="0"/>
              <a:t>Chú</a:t>
            </a:r>
            <a:r>
              <a:rPr lang="en-US" smtClean="0"/>
              <a:t> ý: log(n) = log</a:t>
            </a:r>
            <a:r>
              <a:rPr lang="en-US" baseline="-25000" smtClean="0"/>
              <a:t>2</a:t>
            </a:r>
            <a:r>
              <a:rPr lang="en-US"/>
              <a:t> </a:t>
            </a:r>
            <a:r>
              <a:rPr lang="en-US" i="1"/>
              <a:t>n</a:t>
            </a:r>
            <a:r>
              <a:rPr lang="en-US"/>
              <a:t> </a:t>
            </a:r>
            <a:r>
              <a:rPr lang="en-US" smtClean="0"/>
              <a:t> </a:t>
            </a:r>
            <a:endParaRPr lang="en-US"/>
          </a:p>
        </p:txBody>
      </p:sp>
      <p:sp>
        <p:nvSpPr>
          <p:cNvPr id="5" name="Slide Number Placeholder 4"/>
          <p:cNvSpPr>
            <a:spLocks noGrp="1"/>
          </p:cNvSpPr>
          <p:nvPr>
            <p:ph type="sldNum" sz="quarter" idx="12"/>
          </p:nvPr>
        </p:nvSpPr>
        <p:spPr/>
        <p:txBody>
          <a:bodyPr/>
          <a:lstStyle/>
          <a:p>
            <a:fld id="{459BA5CF-2658-48D4-A15B-D06BF698E6EA}" type="slidenum">
              <a:rPr lang="en-US" smtClean="0"/>
              <a:t>4</a:t>
            </a:fld>
            <a:endParaRPr lang="en-US"/>
          </a:p>
        </p:txBody>
      </p:sp>
    </p:spTree>
    <p:extLst>
      <p:ext uri="{BB962C8B-B14F-4D97-AF65-F5344CB8AC3E}">
        <p14:creationId xmlns:p14="http://schemas.microsoft.com/office/powerpoint/2010/main" val="4616134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p:txBody>
          <a:bodyPr/>
          <a:lstStyle/>
          <a:p>
            <a:r>
              <a:rPr lang="en-US" smtClean="0"/>
              <a:t>Ứng dụng:</a:t>
            </a:r>
          </a:p>
          <a:p>
            <a:pPr lvl="1"/>
            <a:r>
              <a:rPr lang="vi-VN">
                <a:latin typeface="Calibri" panose="020F0502020204030204" pitchFamily="34" charset="0"/>
                <a:cs typeface="Calibri" panose="020F0502020204030204" pitchFamily="34" charset="0"/>
              </a:rPr>
              <a:t>Do độ phức tạp của insert/access/delete là O(1), HashTable được sử dụng rất nhiều khi ta cần </a:t>
            </a:r>
            <a:r>
              <a:rPr lang="vi-VN" b="1">
                <a:latin typeface="Calibri" panose="020F0502020204030204" pitchFamily="34" charset="0"/>
                <a:cs typeface="Calibri" panose="020F0502020204030204" pitchFamily="34" charset="0"/>
              </a:rPr>
              <a:t>optimize tốc độ truy </a:t>
            </a:r>
            <a:r>
              <a:rPr lang="vi-VN" b="1" smtClean="0">
                <a:latin typeface="Calibri" panose="020F0502020204030204" pitchFamily="34" charset="0"/>
                <a:cs typeface="Calibri" panose="020F0502020204030204" pitchFamily="34" charset="0"/>
              </a:rPr>
              <a:t>cập</a:t>
            </a:r>
            <a:r>
              <a:rPr lang="en-US">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(m</a:t>
            </a:r>
            <a:r>
              <a:rPr lang="vi-VN" smtClean="0">
                <a:latin typeface="Calibri" panose="020F0502020204030204" pitchFamily="34" charset="0"/>
                <a:cs typeface="Calibri" panose="020F0502020204030204" pitchFamily="34" charset="0"/>
              </a:rPr>
              <a:t>ột </a:t>
            </a:r>
            <a:r>
              <a:rPr lang="vi-VN">
                <a:latin typeface="Calibri" panose="020F0502020204030204" pitchFamily="34" charset="0"/>
                <a:cs typeface="Calibri" panose="020F0502020204030204" pitchFamily="34" charset="0"/>
              </a:rPr>
              <a:t>số key-value cache server cũng được design dựa theo cấu trúc dữ liệu này: đưa vào 1 key, cache server sẽ trả lại dữ liệu đã được </a:t>
            </a:r>
            <a:r>
              <a:rPr lang="vi-VN" smtClean="0">
                <a:latin typeface="Calibri" panose="020F0502020204030204" pitchFamily="34" charset="0"/>
                <a:cs typeface="Calibri" panose="020F0502020204030204" pitchFamily="34" charset="0"/>
              </a:rPr>
              <a:t>lưu</a:t>
            </a:r>
            <a:r>
              <a:rPr lang="en-US">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r>
              <a:rPr lang="vi-VN">
                <a:latin typeface="Calibri" panose="020F0502020204030204" pitchFamily="34" charset="0"/>
                <a:cs typeface="Calibri" panose="020F0502020204030204" pitchFamily="34" charset="0"/>
              </a:rPr>
              <a:t>Các ngôn ngữ phổ biến như Java, C# đều có class Hashtable (hoặc tên khác là HashMap, Dictionary</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r>
              <a:rPr lang="vi-VN" smtClean="0">
                <a:latin typeface="Calibri" panose="020F0502020204030204" pitchFamily="34" charset="0"/>
                <a:cs typeface="Calibri" panose="020F0502020204030204" pitchFamily="34" charset="0"/>
              </a:rPr>
              <a:t>JavaScript </a:t>
            </a:r>
            <a:r>
              <a:rPr lang="vi-VN">
                <a:latin typeface="Calibri" panose="020F0502020204030204" pitchFamily="34" charset="0"/>
                <a:cs typeface="Calibri" panose="020F0502020204030204" pitchFamily="34" charset="0"/>
              </a:rPr>
              <a:t>thì gần đây mới có Map, trước toàn phải dùng </a:t>
            </a:r>
            <a:r>
              <a:rPr lang="vi-VN" smtClean="0">
                <a:latin typeface="Calibri" panose="020F0502020204030204" pitchFamily="34" charset="0"/>
                <a:cs typeface="Calibri" panose="020F0502020204030204" pitchFamily="34" charset="0"/>
              </a:rPr>
              <a:t>object</a:t>
            </a:r>
            <a:endParaRPr lang="vi-VN"/>
          </a:p>
          <a:p>
            <a:pPr lvl="1"/>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40</a:t>
            </a:fld>
            <a:endParaRPr lang="en-US"/>
          </a:p>
        </p:txBody>
      </p:sp>
    </p:spTree>
    <p:extLst>
      <p:ext uri="{BB962C8B-B14F-4D97-AF65-F5344CB8AC3E}">
        <p14:creationId xmlns:p14="http://schemas.microsoft.com/office/powerpoint/2010/main" val="37915389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p>
        </p:txBody>
      </p:sp>
      <p:sp>
        <p:nvSpPr>
          <p:cNvPr id="3" name="Content Placeholder 2"/>
          <p:cNvSpPr>
            <a:spLocks noGrp="1"/>
          </p:cNvSpPr>
          <p:nvPr>
            <p:ph idx="1"/>
          </p:nvPr>
        </p:nvSpPr>
        <p:spPr>
          <a:xfrm>
            <a:off x="838200" y="2273299"/>
            <a:ext cx="10515600" cy="3903663"/>
          </a:xfrm>
        </p:spPr>
        <p:txBody>
          <a:bodyPr>
            <a:noAutofit/>
          </a:bodyPr>
          <a:lstStyle/>
          <a:p>
            <a:pPr marL="0" indent="0">
              <a:buNone/>
            </a:pPr>
            <a:r>
              <a:rPr lang="en-US" sz="1600">
                <a:solidFill>
                  <a:srgbClr val="D10771"/>
                </a:solidFill>
                <a:latin typeface="Consolas" panose="020B0609020204030204" pitchFamily="49" charset="0"/>
              </a:rPr>
              <a:t>unsigned</a:t>
            </a: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8D12BA"/>
                </a:solidFill>
                <a:latin typeface="Consolas" panose="020B0609020204030204" pitchFamily="49" charset="0"/>
              </a:rPr>
              <a:t>myHash</a:t>
            </a:r>
            <a:r>
              <a:rPr lang="en-US" sz="1600">
                <a:solidFill>
                  <a:srgbClr val="474747"/>
                </a:solidFill>
                <a:latin typeface="Consolas" panose="020B0609020204030204" pitchFamily="49" charset="0"/>
              </a:rPr>
              <a:t>(</a:t>
            </a:r>
            <a:r>
              <a:rPr lang="en-US" sz="1600">
                <a:solidFill>
                  <a:srgbClr val="D10771"/>
                </a:solidFill>
                <a:latin typeface="Consolas" panose="020B0609020204030204" pitchFamily="49" charset="0"/>
              </a:rPr>
              <a:t>char</a:t>
            </a:r>
            <a:r>
              <a:rPr lang="en-US" sz="1600">
                <a:solidFill>
                  <a:srgbClr val="3396CC"/>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E04528"/>
                </a:solidFill>
                <a:latin typeface="Consolas" panose="020B0609020204030204" pitchFamily="49" charset="0"/>
              </a:rPr>
              <a:t>name</a:t>
            </a:r>
            <a:r>
              <a:rPr lang="en-US" sz="1600">
                <a:solidFill>
                  <a:srgbClr val="474747"/>
                </a:solidFill>
                <a:latin typeface="Consolas" panose="020B0609020204030204" pitchFamily="49" charset="0"/>
              </a:rPr>
              <a:t>) {</a:t>
            </a:r>
          </a:p>
          <a:p>
            <a:pPr marL="0" indent="0">
              <a:buNone/>
            </a:pP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unsigned</a:t>
            </a: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h</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5381</a:t>
            </a:r>
            <a:r>
              <a:rPr lang="en-US" sz="1600" smtClean="0">
                <a:solidFill>
                  <a:srgbClr val="474747"/>
                </a:solidFill>
                <a:latin typeface="Consolas" panose="020B0609020204030204" pitchFamily="49" charset="0"/>
              </a:rPr>
              <a:t>;  // 1 số nguyên tố</a:t>
            </a:r>
            <a:endParaRPr lang="en-US" sz="1600">
              <a:solidFill>
                <a:srgbClr val="474747"/>
              </a:solidFill>
              <a:latin typeface="Consolas" panose="020B0609020204030204" pitchFamily="49" charset="0"/>
            </a:endParaRPr>
          </a:p>
          <a:p>
            <a:pPr marL="0" indent="0">
              <a:buNone/>
            </a:pP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i</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0</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c</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r>
            <a:br>
              <a:rPr lang="en-US" sz="1600">
                <a:solidFill>
                  <a:srgbClr val="474747"/>
                </a:solidFill>
                <a:latin typeface="Consolas" panose="020B0609020204030204" pitchFamily="49" charset="0"/>
              </a:rPr>
            </a:b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while</a:t>
            </a:r>
            <a:r>
              <a:rPr lang="en-US" sz="1600">
                <a:solidFill>
                  <a:srgbClr val="474747"/>
                </a:solidFill>
                <a:latin typeface="Consolas" panose="020B0609020204030204" pitchFamily="49" charset="0"/>
              </a:rPr>
              <a:t> (</a:t>
            </a:r>
            <a:r>
              <a:rPr lang="en-US" sz="1600">
                <a:solidFill>
                  <a:srgbClr val="E04528"/>
                </a:solidFill>
                <a:latin typeface="Consolas" panose="020B0609020204030204" pitchFamily="49" charset="0"/>
              </a:rPr>
              <a:t>name</a:t>
            </a:r>
            <a:r>
              <a:rPr lang="en-US" sz="1600">
                <a:solidFill>
                  <a:srgbClr val="474747"/>
                </a:solidFill>
                <a:latin typeface="Consolas" panose="020B0609020204030204" pitchFamily="49" charset="0"/>
              </a:rPr>
              <a:t>[</a:t>
            </a:r>
            <a:r>
              <a:rPr lang="en-US" sz="1600">
                <a:solidFill>
                  <a:srgbClr val="0078DE"/>
                </a:solidFill>
                <a:latin typeface="Consolas" panose="020B0609020204030204" pitchFamily="49" charset="0"/>
              </a:rPr>
              <a:t>i</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0</a:t>
            </a:r>
            <a:r>
              <a:rPr lang="en-US" sz="1600">
                <a:solidFill>
                  <a:srgbClr val="474747"/>
                </a:solidFill>
                <a:latin typeface="Consolas" panose="020B0609020204030204" pitchFamily="49" charset="0"/>
              </a:rPr>
              <a:t>) {</a:t>
            </a:r>
          </a:p>
          <a:p>
            <a:pPr marL="0" indent="0">
              <a:buNone/>
            </a:pP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c</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E04528"/>
                </a:solidFill>
                <a:latin typeface="Consolas" panose="020B0609020204030204" pitchFamily="49" charset="0"/>
              </a:rPr>
              <a:t>name</a:t>
            </a:r>
            <a:r>
              <a:rPr lang="en-US" sz="1600">
                <a:solidFill>
                  <a:srgbClr val="474747"/>
                </a:solidFill>
                <a:latin typeface="Consolas" panose="020B0609020204030204" pitchFamily="49" charset="0"/>
              </a:rPr>
              <a:t>[</a:t>
            </a:r>
            <a:r>
              <a:rPr lang="en-US" sz="1600">
                <a:solidFill>
                  <a:srgbClr val="0078DE"/>
                </a:solidFill>
                <a:latin typeface="Consolas" panose="020B0609020204030204" pitchFamily="49" charset="0"/>
              </a:rPr>
              <a:t>i</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3D9CA9"/>
                </a:solidFill>
                <a:latin typeface="Consolas" panose="020B0609020204030204" pitchFamily="49" charset="0"/>
              </a:rPr>
              <a:t>'a'</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h</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h</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&lt;&lt;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5</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h</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c</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8D12BA"/>
                </a:solidFill>
                <a:latin typeface="Consolas" panose="020B0609020204030204" pitchFamily="49" charset="0"/>
              </a:rPr>
              <a:t>HASH_TABLE_SIZE</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i</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t>
            </a:r>
          </a:p>
          <a:p>
            <a:pPr marL="0" indent="0">
              <a:buNone/>
            </a:pPr>
            <a:r>
              <a:rPr lang="en-US" sz="1600">
                <a:solidFill>
                  <a:srgbClr val="474747"/>
                </a:solidFill>
                <a:latin typeface="Consolas" panose="020B0609020204030204" pitchFamily="49" charset="0"/>
              </a:rPr>
              <a:t/>
            </a:r>
            <a:br>
              <a:rPr lang="en-US" sz="1600">
                <a:solidFill>
                  <a:srgbClr val="474747"/>
                </a:solidFill>
                <a:latin typeface="Consolas" panose="020B0609020204030204" pitchFamily="49" charset="0"/>
              </a:rPr>
            </a:b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return</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h</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a:t>
            </a:r>
          </a:p>
          <a:p>
            <a:pPr marL="0" indent="0">
              <a:buNone/>
            </a:pPr>
            <a:endParaRPr lang="en-US" sz="1600">
              <a:solidFill>
                <a:srgbClr val="474747"/>
              </a:solidFill>
              <a:latin typeface="Consolas" panose="020B0609020204030204" pitchFamily="49" charset="0"/>
            </a:endParaRPr>
          </a:p>
        </p:txBody>
      </p:sp>
      <p:sp>
        <p:nvSpPr>
          <p:cNvPr id="6" name="Content Placeholder 2"/>
          <p:cNvSpPr txBox="1">
            <a:spLocks/>
          </p:cNvSpPr>
          <p:nvPr/>
        </p:nvSpPr>
        <p:spPr>
          <a:xfrm>
            <a:off x="838200" y="1593850"/>
            <a:ext cx="10515600" cy="527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err="1" smtClean="0"/>
              <a:t>Ví</a:t>
            </a:r>
            <a:r>
              <a:rPr lang="en-US" smtClean="0"/>
              <a:t> </a:t>
            </a:r>
            <a:r>
              <a:rPr lang="en-US" err="1" smtClean="0"/>
              <a:t>dụ</a:t>
            </a:r>
            <a:r>
              <a:rPr lang="en-US" smtClean="0"/>
              <a:t> hàm hash:</a:t>
            </a:r>
          </a:p>
        </p:txBody>
      </p:sp>
      <p:sp>
        <p:nvSpPr>
          <p:cNvPr id="7" name="Slide Number Placeholder 6"/>
          <p:cNvSpPr>
            <a:spLocks noGrp="1"/>
          </p:cNvSpPr>
          <p:nvPr>
            <p:ph type="sldNum" sz="quarter" idx="12"/>
          </p:nvPr>
        </p:nvSpPr>
        <p:spPr/>
        <p:txBody>
          <a:bodyPr/>
          <a:lstStyle/>
          <a:p>
            <a:fld id="{459BA5CF-2658-48D4-A15B-D06BF698E6EA}" type="slidenum">
              <a:rPr lang="en-US" smtClean="0"/>
              <a:t>41</a:t>
            </a:fld>
            <a:endParaRPr lang="en-US"/>
          </a:p>
        </p:txBody>
      </p:sp>
    </p:spTree>
    <p:extLst>
      <p:ext uri="{BB962C8B-B14F-4D97-AF65-F5344CB8AC3E}">
        <p14:creationId xmlns:p14="http://schemas.microsoft.com/office/powerpoint/2010/main" val="9163069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1.7. Graph</a:t>
            </a:r>
            <a:endParaRPr lang="en-US"/>
          </a:p>
        </p:txBody>
      </p:sp>
      <p:sp>
        <p:nvSpPr>
          <p:cNvPr id="3" name="Content Placeholder 2"/>
          <p:cNvSpPr>
            <a:spLocks noGrp="1"/>
          </p:cNvSpPr>
          <p:nvPr>
            <p:ph idx="1"/>
          </p:nvPr>
        </p:nvSpPr>
        <p:spPr/>
        <p:txBody>
          <a:bodyPr/>
          <a:lstStyle/>
          <a:p>
            <a:r>
              <a:rPr lang="en-US" smtClean="0">
                <a:latin typeface="Calibri" panose="020F0502020204030204" pitchFamily="34" charset="0"/>
                <a:cs typeface="Calibri" panose="020F0502020204030204" pitchFamily="34" charset="0"/>
              </a:rPr>
              <a:t>Một </a:t>
            </a:r>
            <a:r>
              <a:rPr lang="en-US">
                <a:latin typeface="Calibri" panose="020F0502020204030204" pitchFamily="34" charset="0"/>
                <a:cs typeface="Calibri" panose="020F0502020204030204" pitchFamily="34" charset="0"/>
              </a:rPr>
              <a:t>đồ thị là một tập hợp gồm nhiều điểm </a:t>
            </a:r>
            <a:r>
              <a:rPr lang="en-US" smtClean="0">
                <a:latin typeface="Calibri" panose="020F0502020204030204" pitchFamily="34" charset="0"/>
                <a:cs typeface="Calibri" panose="020F0502020204030204" pitchFamily="34" charset="0"/>
              </a:rPr>
              <a:t>(V - vertical</a:t>
            </a:r>
            <a:r>
              <a:rPr lang="en-US">
                <a:latin typeface="Calibri" panose="020F0502020204030204" pitchFamily="34" charset="0"/>
                <a:cs typeface="Calibri" panose="020F0502020204030204" pitchFamily="34" charset="0"/>
              </a:rPr>
              <a:t>), các điểm này nối với nhau bằng các cạnh </a:t>
            </a:r>
            <a:r>
              <a:rPr lang="en-US" smtClean="0">
                <a:latin typeface="Calibri" panose="020F0502020204030204" pitchFamily="34" charset="0"/>
                <a:cs typeface="Calibri" panose="020F0502020204030204" pitchFamily="34" charset="0"/>
              </a:rPr>
              <a:t>(E - edge).</a:t>
            </a:r>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42</a:t>
            </a:fld>
            <a:endParaRPr lang="en-US"/>
          </a:p>
        </p:txBody>
      </p:sp>
      <p:pic>
        <p:nvPicPr>
          <p:cNvPr id="6" name="Picture 5"/>
          <p:cNvPicPr>
            <a:picLocks noChangeAspect="1"/>
          </p:cNvPicPr>
          <p:nvPr/>
        </p:nvPicPr>
        <p:blipFill>
          <a:blip r:embed="rId2"/>
          <a:stretch>
            <a:fillRect/>
          </a:stretch>
        </p:blipFill>
        <p:spPr>
          <a:xfrm>
            <a:off x="3581131" y="2922427"/>
            <a:ext cx="5029737" cy="3254536"/>
          </a:xfrm>
          <a:prstGeom prst="rect">
            <a:avLst/>
          </a:prstGeom>
        </p:spPr>
      </p:pic>
    </p:spTree>
    <p:extLst>
      <p:ext uri="{BB962C8B-B14F-4D97-AF65-F5344CB8AC3E}">
        <p14:creationId xmlns:p14="http://schemas.microsoft.com/office/powerpoint/2010/main" val="8562450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1.7. Graph</a:t>
            </a:r>
            <a:endParaRPr lang="en-US"/>
          </a:p>
        </p:txBody>
      </p:sp>
      <p:sp>
        <p:nvSpPr>
          <p:cNvPr id="3" name="Content Placeholder 2"/>
          <p:cNvSpPr>
            <a:spLocks noGrp="1"/>
          </p:cNvSpPr>
          <p:nvPr>
            <p:ph idx="1"/>
          </p:nvPr>
        </p:nvSpPr>
        <p:spPr/>
        <p:txBody>
          <a:bodyPr/>
          <a:lstStyle/>
          <a:p>
            <a:r>
              <a:rPr lang="en-US" smtClean="0">
                <a:latin typeface="Calibri" panose="020F0502020204030204" pitchFamily="34" charset="0"/>
                <a:cs typeface="Calibri" panose="020F0502020204030204" pitchFamily="34" charset="0"/>
              </a:rPr>
              <a:t>Do graph là 1 chủ đề khá rộng, và khá nhiều lý thuyết nên slide này ko thể đề cập hết</a:t>
            </a:r>
          </a:p>
          <a:p>
            <a:r>
              <a:rPr lang="en-US" smtClean="0">
                <a:latin typeface="Calibri" panose="020F0502020204030204" pitchFamily="34" charset="0"/>
                <a:cs typeface="Calibri" panose="020F0502020204030204" pitchFamily="34" charset="0"/>
              </a:rPr>
              <a:t>Một số bài toán:</a:t>
            </a:r>
          </a:p>
          <a:p>
            <a:pPr lvl="1" fontAlgn="base"/>
            <a:r>
              <a:rPr lang="vi-VN">
                <a:latin typeface="Calibri" panose="020F0502020204030204" pitchFamily="34" charset="0"/>
                <a:cs typeface="Calibri" panose="020F0502020204030204" pitchFamily="34" charset="0"/>
              </a:rPr>
              <a:t>Tìm đường đi ngắn nhất từ điểm A tới B (ứng dụng bản đồ, truyền gói tin</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pPr lvl="1" fontAlgn="base"/>
            <a:r>
              <a:rPr lang="vi-VN" smtClean="0">
                <a:latin typeface="Calibri" panose="020F0502020204030204" pitchFamily="34" charset="0"/>
                <a:cs typeface="Calibri" panose="020F0502020204030204" pitchFamily="34" charset="0"/>
              </a:rPr>
              <a:t>Tìm </a:t>
            </a:r>
            <a:r>
              <a:rPr lang="vi-VN">
                <a:latin typeface="Calibri" panose="020F0502020204030204" pitchFamily="34" charset="0"/>
                <a:cs typeface="Calibri" panose="020F0502020204030204" pitchFamily="34" charset="0"/>
              </a:rPr>
              <a:t>bạn bè chung, người quen trên mạng xã hội</a:t>
            </a:r>
          </a:p>
          <a:p>
            <a:pPr lvl="1" fontAlgn="base"/>
            <a:r>
              <a:rPr lang="vi-VN">
                <a:latin typeface="Calibri" panose="020F0502020204030204" pitchFamily="34" charset="0"/>
                <a:cs typeface="Calibri" panose="020F0502020204030204" pitchFamily="34" charset="0"/>
              </a:rPr>
              <a:t>Tìm quan hệ giữa các trang web để đánh giá độ tin cậy (Thuật toán PageRank của Google</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pPr lvl="1" fontAlgn="base"/>
            <a:r>
              <a:rPr lang="en-US" smtClean="0">
                <a:latin typeface="Calibri" panose="020F0502020204030204" pitchFamily="34" charset="0"/>
                <a:cs typeface="Calibri" panose="020F0502020204030204" pitchFamily="34" charset="0"/>
              </a:rPr>
              <a:t>Duyệt đồ thị: BFS, DFS</a:t>
            </a:r>
            <a:endParaRPr lang="en-US" smtClean="0"/>
          </a:p>
          <a:p>
            <a:pPr fontAlgn="base"/>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43</a:t>
            </a:fld>
            <a:endParaRPr lang="en-US"/>
          </a:p>
        </p:txBody>
      </p:sp>
    </p:spTree>
    <p:extLst>
      <p:ext uri="{BB962C8B-B14F-4D97-AF65-F5344CB8AC3E}">
        <p14:creationId xmlns:p14="http://schemas.microsoft.com/office/powerpoint/2010/main" val="3716635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1.8. Tree</a:t>
            </a:r>
            <a:endParaRPr lang="en-US"/>
          </a:p>
        </p:txBody>
      </p:sp>
      <p:sp>
        <p:nvSpPr>
          <p:cNvPr id="3" name="Content Placeholder 2"/>
          <p:cNvSpPr>
            <a:spLocks noGrp="1"/>
          </p:cNvSpPr>
          <p:nvPr>
            <p:ph idx="1"/>
          </p:nvPr>
        </p:nvSpPr>
        <p:spPr>
          <a:xfrm>
            <a:off x="838200" y="1825625"/>
            <a:ext cx="8124825" cy="4351338"/>
          </a:xfrm>
        </p:spPr>
        <p:txBody>
          <a:bodyPr/>
          <a:lstStyle/>
          <a:p>
            <a:pPr fontAlgn="base"/>
            <a:r>
              <a:rPr lang="vi-VN">
                <a:latin typeface="Calibri" panose="020F0502020204030204" pitchFamily="34" charset="0"/>
                <a:cs typeface="Calibri" panose="020F0502020204030204" pitchFamily="34" charset="0"/>
              </a:rPr>
              <a:t>Tree (Cây) cũng là một dạng đồ thị:</a:t>
            </a:r>
          </a:p>
          <a:p>
            <a:pPr lvl="1" fontAlgn="base"/>
            <a:r>
              <a:rPr lang="vi-VN">
                <a:latin typeface="Calibri" panose="020F0502020204030204" pitchFamily="34" charset="0"/>
                <a:cs typeface="Calibri" panose="020F0502020204030204" pitchFamily="34" charset="0"/>
              </a:rPr>
              <a:t>Một cây sẽ có 1 node gốc (root).</a:t>
            </a:r>
          </a:p>
          <a:p>
            <a:pPr lvl="1" fontAlgn="base"/>
            <a:r>
              <a:rPr lang="vi-VN">
                <a:latin typeface="Calibri" panose="020F0502020204030204" pitchFamily="34" charset="0"/>
                <a:cs typeface="Calibri" panose="020F0502020204030204" pitchFamily="34" charset="0"/>
              </a:rPr>
              <a:t>Mỗi node sẽ có 1 hoặc nhiều node con.</a:t>
            </a:r>
          </a:p>
          <a:p>
            <a:pPr lvl="1" fontAlgn="base"/>
            <a:r>
              <a:rPr lang="vi-VN">
                <a:latin typeface="Calibri" panose="020F0502020204030204" pitchFamily="34" charset="0"/>
                <a:cs typeface="Calibri" panose="020F0502020204030204" pitchFamily="34" charset="0"/>
              </a:rPr>
              <a:t>Những node nào không có node con được gọi là leaf note</a:t>
            </a:r>
          </a:p>
          <a:p>
            <a:pPr lvl="1" fontAlgn="base"/>
            <a:r>
              <a:rPr lang="vi-VN">
                <a:latin typeface="Calibri" panose="020F0502020204030204" pitchFamily="34" charset="0"/>
                <a:cs typeface="Calibri" panose="020F0502020204030204" pitchFamily="34" charset="0"/>
              </a:rPr>
              <a:t>Một cây sẽ bao gồm nhiều cây con (subtree). Mỗi cây con sẽ gồm 1 node gốc và các node con của nó</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pPr lvl="1" fontAlgn="base"/>
            <a:r>
              <a:rPr lang="en-US" smtClean="0">
                <a:latin typeface="Calibri" panose="020F0502020204030204" pitchFamily="34" charset="0"/>
                <a:cs typeface="Calibri" panose="020F0502020204030204" pitchFamily="34" charset="0"/>
              </a:rPr>
              <a:t>Cây là đồ thị ko có tru trình (tức là ko tồn tại 1 vòng đi qua 2 node)</a:t>
            </a:r>
            <a:endParaRPr lang="vi-VN">
              <a:latin typeface="Calibri" panose="020F0502020204030204" pitchFamily="34" charset="0"/>
              <a:cs typeface="Calibri" panose="020F0502020204030204" pitchFamily="34" charset="0"/>
            </a:endParaRPr>
          </a:p>
          <a:p>
            <a:pPr marL="0" indent="0">
              <a:buNone/>
            </a:pP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44</a:t>
            </a:fld>
            <a:endParaRPr lang="en-US"/>
          </a:p>
        </p:txBody>
      </p:sp>
      <p:pic>
        <p:nvPicPr>
          <p:cNvPr id="5" name="Picture 4"/>
          <p:cNvPicPr>
            <a:picLocks noChangeAspect="1"/>
          </p:cNvPicPr>
          <p:nvPr/>
        </p:nvPicPr>
        <p:blipFill>
          <a:blip r:embed="rId2"/>
          <a:stretch>
            <a:fillRect/>
          </a:stretch>
        </p:blipFill>
        <p:spPr>
          <a:xfrm>
            <a:off x="8767463" y="3631842"/>
            <a:ext cx="2586338" cy="2545121"/>
          </a:xfrm>
          <a:prstGeom prst="rect">
            <a:avLst/>
          </a:prstGeom>
        </p:spPr>
      </p:pic>
    </p:spTree>
    <p:extLst>
      <p:ext uri="{BB962C8B-B14F-4D97-AF65-F5344CB8AC3E}">
        <p14:creationId xmlns:p14="http://schemas.microsoft.com/office/powerpoint/2010/main" val="6183136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1.8. </a:t>
            </a:r>
            <a:r>
              <a:rPr lang="en-US" smtClean="0">
                <a:solidFill>
                  <a:srgbClr val="00B0F0"/>
                </a:solidFill>
              </a:rPr>
              <a:t>Tree</a:t>
            </a:r>
            <a:endParaRPr lang="en-US"/>
          </a:p>
        </p:txBody>
      </p:sp>
      <p:sp>
        <p:nvSpPr>
          <p:cNvPr id="3" name="Content Placeholder 2"/>
          <p:cNvSpPr>
            <a:spLocks noGrp="1"/>
          </p:cNvSpPr>
          <p:nvPr>
            <p:ph idx="1"/>
          </p:nvPr>
        </p:nvSpPr>
        <p:spPr>
          <a:xfrm>
            <a:off x="838200" y="1825625"/>
            <a:ext cx="7572375" cy="4351338"/>
          </a:xfrm>
        </p:spPr>
        <p:txBody>
          <a:bodyPr>
            <a:noAutofit/>
          </a:bodyPr>
          <a:lstStyle/>
          <a:p>
            <a:pPr fontAlgn="base"/>
            <a:r>
              <a:rPr lang="vi-VN" sz="2400">
                <a:latin typeface="Calibri" panose="020F0502020204030204" pitchFamily="34" charset="0"/>
                <a:cs typeface="Calibri" panose="020F0502020204030204" pitchFamily="34" charset="0"/>
              </a:rPr>
              <a:t>Tree có 2 biến thể phổ biến và được dùng nhiều nhất:</a:t>
            </a:r>
          </a:p>
          <a:p>
            <a:pPr lvl="1" fontAlgn="base"/>
            <a:r>
              <a:rPr lang="vi-VN" sz="2000" b="1">
                <a:latin typeface="Calibri" panose="020F0502020204030204" pitchFamily="34" charset="0"/>
                <a:cs typeface="Calibri" panose="020F0502020204030204" pitchFamily="34" charset="0"/>
              </a:rPr>
              <a:t>Binary Tree</a:t>
            </a:r>
            <a:r>
              <a:rPr lang="vi-VN" sz="2000">
                <a:latin typeface="Calibri" panose="020F0502020204030204" pitchFamily="34" charset="0"/>
                <a:cs typeface="Calibri" panose="020F0502020204030204" pitchFamily="34" charset="0"/>
              </a:rPr>
              <a:t>: Mỗi node sẽ có tối đa 2 con, lần lượt gọi tên là node trái và node phải</a:t>
            </a:r>
          </a:p>
          <a:p>
            <a:pPr lvl="1" fontAlgn="base"/>
            <a:r>
              <a:rPr lang="vi-VN" sz="2000" b="1">
                <a:latin typeface="Calibri" panose="020F0502020204030204" pitchFamily="34" charset="0"/>
                <a:cs typeface="Calibri" panose="020F0502020204030204" pitchFamily="34" charset="0"/>
              </a:rPr>
              <a:t>Binary Search </a:t>
            </a:r>
            <a:r>
              <a:rPr lang="vi-VN" sz="2000" b="1" smtClean="0">
                <a:latin typeface="Calibri" panose="020F0502020204030204" pitchFamily="34" charset="0"/>
                <a:cs typeface="Calibri" panose="020F0502020204030204" pitchFamily="34" charset="0"/>
              </a:rPr>
              <a:t>Tree</a:t>
            </a:r>
            <a:r>
              <a:rPr lang="en-US" sz="2000" b="1" smtClean="0">
                <a:latin typeface="Calibri" panose="020F0502020204030204" pitchFamily="34" charset="0"/>
                <a:cs typeface="Calibri" panose="020F0502020204030204" pitchFamily="34" charset="0"/>
              </a:rPr>
              <a:t> (BST)</a:t>
            </a:r>
            <a:r>
              <a:rPr lang="vi-VN" sz="2000" smtClean="0">
                <a:latin typeface="Calibri" panose="020F0502020204030204" pitchFamily="34" charset="0"/>
                <a:cs typeface="Calibri" panose="020F0502020204030204" pitchFamily="34" charset="0"/>
              </a:rPr>
              <a:t>: </a:t>
            </a:r>
            <a:r>
              <a:rPr lang="vi-VN" sz="2000">
                <a:latin typeface="Calibri" panose="020F0502020204030204" pitchFamily="34" charset="0"/>
                <a:cs typeface="Calibri" panose="020F0502020204030204" pitchFamily="34" charset="0"/>
              </a:rPr>
              <a:t>Biến thể của Binary Tree. Các phần tử trong </a:t>
            </a:r>
            <a:r>
              <a:rPr lang="vi-VN" sz="2000" b="1">
                <a:latin typeface="Calibri" panose="020F0502020204030204" pitchFamily="34" charset="0"/>
                <a:cs typeface="Calibri" panose="020F0502020204030204" pitchFamily="34" charset="0"/>
              </a:rPr>
              <a:t>subtree bên trái</a:t>
            </a:r>
            <a:r>
              <a:rPr lang="vi-VN" sz="2000">
                <a:latin typeface="Calibri" panose="020F0502020204030204" pitchFamily="34" charset="0"/>
                <a:cs typeface="Calibri" panose="020F0502020204030204" pitchFamily="34" charset="0"/>
              </a:rPr>
              <a:t> phải </a:t>
            </a:r>
            <a:r>
              <a:rPr lang="vi-VN" sz="2000" b="1">
                <a:latin typeface="Calibri" panose="020F0502020204030204" pitchFamily="34" charset="0"/>
                <a:cs typeface="Calibri" panose="020F0502020204030204" pitchFamily="34" charset="0"/>
              </a:rPr>
              <a:t>nhỏ hơn node giữa</a:t>
            </a:r>
            <a:r>
              <a:rPr lang="vi-VN" sz="2000">
                <a:latin typeface="Calibri" panose="020F0502020204030204" pitchFamily="34" charset="0"/>
                <a:cs typeface="Calibri" panose="020F0502020204030204" pitchFamily="34" charset="0"/>
              </a:rPr>
              <a:t>, </a:t>
            </a:r>
            <a:r>
              <a:rPr lang="vi-VN" sz="2000" b="1">
                <a:latin typeface="Calibri" panose="020F0502020204030204" pitchFamily="34" charset="0"/>
                <a:cs typeface="Calibri" panose="020F0502020204030204" pitchFamily="34" charset="0"/>
              </a:rPr>
              <a:t>bên phải</a:t>
            </a:r>
            <a:r>
              <a:rPr lang="vi-VN" sz="2000">
                <a:latin typeface="Calibri" panose="020F0502020204030204" pitchFamily="34" charset="0"/>
                <a:cs typeface="Calibri" panose="020F0502020204030204" pitchFamily="34" charset="0"/>
              </a:rPr>
              <a:t> phải </a:t>
            </a:r>
            <a:r>
              <a:rPr lang="vi-VN" sz="2000" b="1">
                <a:latin typeface="Calibri" panose="020F0502020204030204" pitchFamily="34" charset="0"/>
                <a:cs typeface="Calibri" panose="020F0502020204030204" pitchFamily="34" charset="0"/>
              </a:rPr>
              <a:t>lớn hơn node giữa</a:t>
            </a:r>
            <a:r>
              <a:rPr lang="vi-VN" sz="2000">
                <a:latin typeface="Calibri" panose="020F0502020204030204" pitchFamily="34" charset="0"/>
                <a:cs typeface="Calibri" panose="020F0502020204030204" pitchFamily="34" charset="0"/>
              </a:rPr>
              <a:t>. Mỗi cây con của cây phải là Binary Search Tree</a:t>
            </a:r>
          </a:p>
          <a:p>
            <a:r>
              <a:rPr lang="en-US" sz="2400" b="1"/>
              <a:t>Cây nhị phân cân bằng (balanced binary tree): </a:t>
            </a:r>
            <a:r>
              <a:rPr lang="en-US" sz="2400"/>
              <a:t>là cây nhị phân </a:t>
            </a:r>
            <a:r>
              <a:rPr lang="en-US" sz="2400" smtClean="0"/>
              <a:t>thỏa</a:t>
            </a:r>
            <a:r>
              <a:rPr lang="en-US" sz="2400"/>
              <a:t> </a:t>
            </a:r>
            <a:r>
              <a:rPr lang="en-US" sz="2400" smtClean="0"/>
              <a:t>mãn: với </a:t>
            </a:r>
            <a:r>
              <a:rPr lang="en-US" sz="2400"/>
              <a:t>mọi nút thì chênh lệch </a:t>
            </a:r>
            <a:r>
              <a:rPr lang="en-US" sz="2400" smtClean="0"/>
              <a:t>chiều cao </a:t>
            </a:r>
            <a:r>
              <a:rPr lang="en-US" sz="2400"/>
              <a:t>của cây con trái và cây </a:t>
            </a:r>
            <a:r>
              <a:rPr lang="en-US" sz="2400" smtClean="0"/>
              <a:t>con phải </a:t>
            </a:r>
            <a:r>
              <a:rPr lang="en-US" sz="2400"/>
              <a:t>không quá </a:t>
            </a:r>
            <a:r>
              <a:rPr lang="en-US" sz="2400" smtClean="0"/>
              <a:t>1</a:t>
            </a:r>
          </a:p>
          <a:p>
            <a:r>
              <a:rPr lang="en-US" sz="2400" smtClean="0"/>
              <a:t>Implement BST thì tốt nhất nên đưa về cây BST cân bằng, nếu ko việc tìm kiếm sẽ ko tối ưu</a:t>
            </a:r>
          </a:p>
          <a:p>
            <a:r>
              <a:rPr lang="en-US" sz="2400" smtClean="0">
                <a:latin typeface="Calibri" panose="020F0502020204030204" pitchFamily="34" charset="0"/>
                <a:cs typeface="Calibri" panose="020F0502020204030204" pitchFamily="34" charset="0"/>
              </a:rPr>
              <a:t>VD BST cân bằng: AVL tree, Red-black tree…</a:t>
            </a:r>
            <a:endParaRPr lang="en-US" sz="240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45</a:t>
            </a:fld>
            <a:endParaRPr lang="en-US"/>
          </a:p>
        </p:txBody>
      </p:sp>
      <p:pic>
        <p:nvPicPr>
          <p:cNvPr id="5" name="Picture 4"/>
          <p:cNvPicPr>
            <a:picLocks noChangeAspect="1"/>
          </p:cNvPicPr>
          <p:nvPr/>
        </p:nvPicPr>
        <p:blipFill>
          <a:blip r:embed="rId2"/>
          <a:stretch>
            <a:fillRect/>
          </a:stretch>
        </p:blipFill>
        <p:spPr>
          <a:xfrm>
            <a:off x="8410575" y="3281363"/>
            <a:ext cx="2943225" cy="2895600"/>
          </a:xfrm>
          <a:prstGeom prst="rect">
            <a:avLst/>
          </a:prstGeom>
        </p:spPr>
      </p:pic>
    </p:spTree>
    <p:extLst>
      <p:ext uri="{BB962C8B-B14F-4D97-AF65-F5344CB8AC3E}">
        <p14:creationId xmlns:p14="http://schemas.microsoft.com/office/powerpoint/2010/main" val="37061523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1.8. </a:t>
            </a:r>
            <a:r>
              <a:rPr lang="en-US" smtClean="0">
                <a:solidFill>
                  <a:srgbClr val="00B0F0"/>
                </a:solidFill>
              </a:rPr>
              <a:t>Tree</a:t>
            </a:r>
            <a:endParaRPr lang="en-US"/>
          </a:p>
        </p:txBody>
      </p:sp>
      <p:sp>
        <p:nvSpPr>
          <p:cNvPr id="3" name="Content Placeholder 2"/>
          <p:cNvSpPr>
            <a:spLocks noGrp="1"/>
          </p:cNvSpPr>
          <p:nvPr>
            <p:ph idx="1"/>
          </p:nvPr>
        </p:nvSpPr>
        <p:spPr>
          <a:xfrm>
            <a:off x="838200" y="1825625"/>
            <a:ext cx="7494431" cy="4351338"/>
          </a:xfrm>
        </p:spPr>
        <p:txBody>
          <a:bodyPr>
            <a:normAutofit/>
          </a:bodyPr>
          <a:lstStyle/>
          <a:p>
            <a:r>
              <a:rPr lang="en-US" smtClean="0"/>
              <a:t>Độ phức tạp khi insert, search trên </a:t>
            </a:r>
            <a:r>
              <a:rPr lang="en-US" b="1" smtClean="0"/>
              <a:t>BST</a:t>
            </a:r>
            <a:r>
              <a:rPr lang="en-US" smtClean="0"/>
              <a:t> đều là </a:t>
            </a:r>
            <a:r>
              <a:rPr lang="el-GR" b="1" smtClean="0"/>
              <a:t>Θ</a:t>
            </a:r>
            <a:r>
              <a:rPr lang="en-US" b="1" smtClean="0"/>
              <a:t>(logn) </a:t>
            </a:r>
            <a:r>
              <a:rPr lang="en-US" smtClean="0"/>
              <a:t>(chú ý đây là trường hợp trung bình)</a:t>
            </a:r>
            <a:endParaRPr lang="en-US" b="1" smtClean="0"/>
          </a:p>
          <a:p>
            <a:r>
              <a:rPr lang="en-US" smtClean="0"/>
              <a:t>Trường hợp tệ nhất khi insert và search trên BST là </a:t>
            </a:r>
            <a:r>
              <a:rPr lang="en-US" b="1" smtClean="0"/>
              <a:t>O(n)</a:t>
            </a:r>
            <a:r>
              <a:rPr lang="en-US" smtClean="0"/>
              <a:t>, xảy ra khi cây trông như hình vẽ bên! (Thế nên mới cần đến cây cân bằng)</a:t>
            </a:r>
          </a:p>
          <a:p>
            <a:r>
              <a:rPr lang="en-US" smtClean="0"/>
              <a:t>Ứng dụng:</a:t>
            </a:r>
          </a:p>
          <a:p>
            <a:pPr lvl="1" fontAlgn="base"/>
            <a:r>
              <a:rPr lang="vi-VN">
                <a:latin typeface="Calibri" panose="020F0502020204030204" pitchFamily="34" charset="0"/>
                <a:cs typeface="Calibri" panose="020F0502020204030204" pitchFamily="34" charset="0"/>
              </a:rPr>
              <a:t>Cây </a:t>
            </a:r>
            <a:r>
              <a:rPr lang="vi-VN" u="sng">
                <a:latin typeface="Calibri" panose="020F0502020204030204" pitchFamily="34" charset="0"/>
                <a:cs typeface="Calibri" panose="020F0502020204030204" pitchFamily="34" charset="0"/>
                <a:hlinkClick r:id="rId2"/>
              </a:rPr>
              <a:t>DOM của HTML</a:t>
            </a:r>
            <a:r>
              <a:rPr lang="vi-VN">
                <a:latin typeface="Calibri" panose="020F0502020204030204" pitchFamily="34" charset="0"/>
                <a:cs typeface="Calibri" panose="020F0502020204030204" pitchFamily="34" charset="0"/>
              </a:rPr>
              <a:t> cũng là 1 tree, với 1 node cha và nhiều node con</a:t>
            </a:r>
          </a:p>
          <a:p>
            <a:pPr lvl="1" fontAlgn="base"/>
            <a:r>
              <a:rPr lang="vi-VN">
                <a:latin typeface="Calibri" panose="020F0502020204030204" pitchFamily="34" charset="0"/>
                <a:cs typeface="Calibri" panose="020F0502020204030204" pitchFamily="34" charset="0"/>
              </a:rPr>
              <a:t>Sử dụng </a:t>
            </a:r>
            <a:r>
              <a:rPr lang="vi-VN" i="1">
                <a:latin typeface="Calibri" panose="020F0502020204030204" pitchFamily="34" charset="0"/>
                <a:cs typeface="Calibri" panose="020F0502020204030204" pitchFamily="34" charset="0"/>
              </a:rPr>
              <a:t>binary search tree</a:t>
            </a:r>
            <a:r>
              <a:rPr lang="vi-VN">
                <a:latin typeface="Calibri" panose="020F0502020204030204" pitchFamily="34" charset="0"/>
                <a:cs typeface="Calibri" panose="020F0502020204030204" pitchFamily="34" charset="0"/>
              </a:rPr>
              <a:t> để lưu trữ dữ liệu, tìm kiếm </a:t>
            </a:r>
            <a:r>
              <a:rPr lang="en-US" smtClean="0">
                <a:latin typeface="Calibri" panose="020F0502020204030204" pitchFamily="34" charset="0"/>
                <a:cs typeface="Calibri" panose="020F0502020204030204" pitchFamily="34" charset="0"/>
              </a:rPr>
              <a:t>(Xem phần sau)</a:t>
            </a:r>
            <a:endParaRPr lang="vi-VN">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46</a:t>
            </a:fld>
            <a:endParaRPr lang="en-US"/>
          </a:p>
        </p:txBody>
      </p:sp>
      <p:pic>
        <p:nvPicPr>
          <p:cNvPr id="1028" name="Picture 4" descr="https://www.gatevidyalay.com/wp-content/uploads/2018/08/Time-Complexity-of-Binary-Search-Tree-Worst-Ca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0831" y="1825625"/>
            <a:ext cx="3022970" cy="3338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9796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1.9. Heap</a:t>
            </a:r>
            <a:endParaRPr lang="en-US"/>
          </a:p>
        </p:txBody>
      </p:sp>
      <p:sp>
        <p:nvSpPr>
          <p:cNvPr id="3" name="Content Placeholder 2"/>
          <p:cNvSpPr>
            <a:spLocks noGrp="1"/>
          </p:cNvSpPr>
          <p:nvPr>
            <p:ph idx="1"/>
          </p:nvPr>
        </p:nvSpPr>
        <p:spPr>
          <a:xfrm>
            <a:off x="838200" y="1825625"/>
            <a:ext cx="7424651" cy="4351338"/>
          </a:xfrm>
        </p:spPr>
        <p:txBody>
          <a:bodyPr>
            <a:normAutofit fontScale="92500"/>
          </a:bodyPr>
          <a:lstStyle/>
          <a:p>
            <a:r>
              <a:rPr lang="en-US" smtClean="0"/>
              <a:t>Heap là cây nhị phân </a:t>
            </a:r>
            <a:r>
              <a:rPr lang="en-US" b="1" smtClean="0"/>
              <a:t>gần hoàn chỉnh</a:t>
            </a:r>
            <a:r>
              <a:rPr lang="en-US" smtClean="0"/>
              <a:t>, tức là:</a:t>
            </a:r>
          </a:p>
          <a:p>
            <a:pPr lvl="1"/>
            <a:r>
              <a:rPr lang="en-US" smtClean="0"/>
              <a:t>Tất cả các mức đều đầy (đều có đủ con), và được điền đều từ </a:t>
            </a:r>
            <a:r>
              <a:rPr lang="en-US" b="1" smtClean="0"/>
              <a:t>trái qua phải</a:t>
            </a:r>
            <a:r>
              <a:rPr lang="en-US" smtClean="0"/>
              <a:t>, trừ mức cuối cùng (nếu mức cuối cùng đầy thì đó là cây </a:t>
            </a:r>
            <a:r>
              <a:rPr lang="en-US" b="1" smtClean="0"/>
              <a:t>hoàn chỉnh</a:t>
            </a:r>
            <a:r>
              <a:rPr lang="en-US" smtClean="0"/>
              <a:t>)</a:t>
            </a:r>
          </a:p>
          <a:p>
            <a:pPr lvl="1"/>
            <a:r>
              <a:rPr lang="en-US" smtClean="0"/>
              <a:t>KHÔNG có node con nào có giá trị lớn hơn node cha (đó là maxHeap, minHeap thì ngược lại)</a:t>
            </a:r>
          </a:p>
          <a:p>
            <a:r>
              <a:rPr lang="vi-VN">
                <a:latin typeface="Calibri" panose="020F0502020204030204" pitchFamily="34" charset="0"/>
                <a:cs typeface="Calibri" panose="020F0502020204030204" pitchFamily="34" charset="0"/>
              </a:rPr>
              <a:t>Khái niệm Heap này khác với khái niệm vùng nhớ </a:t>
            </a:r>
            <a:r>
              <a:rPr lang="vi-VN" smtClean="0">
                <a:latin typeface="Calibri" panose="020F0502020204030204" pitchFamily="34" charset="0"/>
                <a:cs typeface="Calibri" panose="020F0502020204030204" pitchFamily="34" charset="0"/>
              </a:rPr>
              <a:t>HEAP </a:t>
            </a:r>
            <a:r>
              <a:rPr lang="vi-VN">
                <a:latin typeface="Calibri" panose="020F0502020204030204" pitchFamily="34" charset="0"/>
                <a:cs typeface="Calibri" panose="020F0502020204030204" pitchFamily="34" charset="0"/>
              </a:rPr>
              <a:t>trong tổ chức bộ nhớ của chương trình</a:t>
            </a:r>
          </a:p>
          <a:p>
            <a:r>
              <a:rPr lang="vi-VN" smtClean="0">
                <a:latin typeface="Calibri" panose="020F0502020204030204" pitchFamily="34" charset="0"/>
                <a:cs typeface="Calibri" panose="020F0502020204030204" pitchFamily="34" charset="0"/>
              </a:rPr>
              <a:t>Heap </a:t>
            </a:r>
            <a:r>
              <a:rPr lang="vi-VN" b="1">
                <a:latin typeface="Calibri" panose="020F0502020204030204" pitchFamily="34" charset="0"/>
                <a:cs typeface="Calibri" panose="020F0502020204030204" pitchFamily="34" charset="0"/>
              </a:rPr>
              <a:t>không</a:t>
            </a:r>
            <a:r>
              <a:rPr lang="vi-VN">
                <a:latin typeface="Calibri" panose="020F0502020204030204" pitchFamily="34" charset="0"/>
                <a:cs typeface="Calibri" panose="020F0502020204030204" pitchFamily="34" charset="0"/>
              </a:rPr>
              <a:t> phải là một cây nhị phân tìm </a:t>
            </a:r>
            <a:r>
              <a:rPr lang="vi-VN" smtClean="0">
                <a:latin typeface="Calibri" panose="020F0502020204030204" pitchFamily="34" charset="0"/>
                <a:cs typeface="Calibri" panose="020F0502020204030204" pitchFamily="34" charset="0"/>
              </a:rPr>
              <a:t>kiếm</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Phổ biến nhất là Heap nhị phân (1 node có tối đa 2 node con)</a:t>
            </a:r>
          </a:p>
          <a:p>
            <a:pPr lvl="1"/>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47</a:t>
            </a:fld>
            <a:endParaRPr lang="en-US"/>
          </a:p>
        </p:txBody>
      </p:sp>
      <p:pic>
        <p:nvPicPr>
          <p:cNvPr id="5" name="Picture 4"/>
          <p:cNvPicPr>
            <a:picLocks noChangeAspect="1"/>
          </p:cNvPicPr>
          <p:nvPr/>
        </p:nvPicPr>
        <p:blipFill>
          <a:blip r:embed="rId2"/>
          <a:stretch>
            <a:fillRect/>
          </a:stretch>
        </p:blipFill>
        <p:spPr>
          <a:xfrm>
            <a:off x="8262851" y="1690688"/>
            <a:ext cx="3090949" cy="2250351"/>
          </a:xfrm>
          <a:prstGeom prst="rect">
            <a:avLst/>
          </a:prstGeom>
        </p:spPr>
      </p:pic>
    </p:spTree>
    <p:extLst>
      <p:ext uri="{BB962C8B-B14F-4D97-AF65-F5344CB8AC3E}">
        <p14:creationId xmlns:p14="http://schemas.microsoft.com/office/powerpoint/2010/main" val="19816798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p:txBody>
          <a:bodyPr/>
          <a:lstStyle/>
          <a:p>
            <a:r>
              <a:rPr lang="en-US" smtClean="0"/>
              <a:t>Gồm 2 loại:</a:t>
            </a:r>
            <a:endParaRPr lang="en-US"/>
          </a:p>
          <a:p>
            <a:pPr lvl="1"/>
            <a:r>
              <a:rPr lang="en-US"/>
              <a:t>Min heap: giá trị node cha ≤ giá trị node </a:t>
            </a:r>
            <a:r>
              <a:rPr lang="en-US" smtClean="0"/>
              <a:t>con</a:t>
            </a:r>
          </a:p>
          <a:p>
            <a:pPr lvl="1"/>
            <a:r>
              <a:rPr lang="en-US" smtClean="0"/>
              <a:t>Max heap: giá trị node cha ≥ giá trị node con</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48</a:t>
            </a:fld>
            <a:endParaRPr lang="en-US"/>
          </a:p>
        </p:txBody>
      </p:sp>
    </p:spTree>
    <p:extLst>
      <p:ext uri="{BB962C8B-B14F-4D97-AF65-F5344CB8AC3E}">
        <p14:creationId xmlns:p14="http://schemas.microsoft.com/office/powerpoint/2010/main" val="22032650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p:txBody>
          <a:bodyPr/>
          <a:lstStyle/>
          <a:p>
            <a:r>
              <a:rPr lang="en-US" smtClean="0"/>
              <a:t>VD min heap</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49</a:t>
            </a:fld>
            <a:endParaRPr lang="en-US"/>
          </a:p>
        </p:txBody>
      </p:sp>
      <p:pic>
        <p:nvPicPr>
          <p:cNvPr id="5" name="Picture 4"/>
          <p:cNvPicPr>
            <a:picLocks noChangeAspect="1"/>
          </p:cNvPicPr>
          <p:nvPr/>
        </p:nvPicPr>
        <p:blipFill>
          <a:blip r:embed="rId2"/>
          <a:stretch>
            <a:fillRect/>
          </a:stretch>
        </p:blipFill>
        <p:spPr>
          <a:xfrm>
            <a:off x="2584889" y="2238602"/>
            <a:ext cx="7022221" cy="3525384"/>
          </a:xfrm>
          <a:prstGeom prst="rect">
            <a:avLst/>
          </a:prstGeom>
        </p:spPr>
      </p:pic>
    </p:spTree>
    <p:extLst>
      <p:ext uri="{BB962C8B-B14F-4D97-AF65-F5344CB8AC3E}">
        <p14:creationId xmlns:p14="http://schemas.microsoft.com/office/powerpoint/2010/main" val="512817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 </a:t>
            </a:r>
            <a:r>
              <a:rPr lang="en-US" err="1">
                <a:solidFill>
                  <a:srgbClr val="00B0F0"/>
                </a:solidFill>
              </a:rPr>
              <a:t>Độ</a:t>
            </a:r>
            <a:r>
              <a:rPr lang="en-US">
                <a:solidFill>
                  <a:srgbClr val="00B0F0"/>
                </a:solidFill>
              </a:rPr>
              <a:t> </a:t>
            </a:r>
            <a:r>
              <a:rPr lang="en-US" err="1">
                <a:solidFill>
                  <a:srgbClr val="00B0F0"/>
                </a:solidFill>
              </a:rPr>
              <a:t>phức</a:t>
            </a:r>
            <a:r>
              <a:rPr lang="en-US">
                <a:solidFill>
                  <a:srgbClr val="00B0F0"/>
                </a:solidFill>
              </a:rPr>
              <a:t> </a:t>
            </a:r>
            <a:r>
              <a:rPr lang="en-US" err="1">
                <a:solidFill>
                  <a:srgbClr val="00B0F0"/>
                </a:solidFill>
              </a:rPr>
              <a:t>tạp</a:t>
            </a:r>
            <a:r>
              <a:rPr lang="en-US">
                <a:solidFill>
                  <a:srgbClr val="00B0F0"/>
                </a:solidFill>
              </a:rPr>
              <a:t> </a:t>
            </a:r>
            <a:r>
              <a:rPr lang="en-US" err="1">
                <a:solidFill>
                  <a:srgbClr val="00B0F0"/>
                </a:solidFill>
              </a:rPr>
              <a:t>của</a:t>
            </a:r>
            <a:r>
              <a:rPr lang="en-US">
                <a:solidFill>
                  <a:srgbClr val="00B0F0"/>
                </a:solidFill>
              </a:rPr>
              <a:t> </a:t>
            </a:r>
            <a:r>
              <a:rPr lang="en-US" err="1">
                <a:solidFill>
                  <a:srgbClr val="00B0F0"/>
                </a:solidFill>
              </a:rPr>
              <a:t>thuật</a:t>
            </a:r>
            <a:r>
              <a:rPr lang="en-US">
                <a:solidFill>
                  <a:srgbClr val="00B0F0"/>
                </a:solidFill>
              </a:rPr>
              <a:t> </a:t>
            </a:r>
            <a:r>
              <a:rPr lang="en-US" err="1" smtClean="0">
                <a:solidFill>
                  <a:srgbClr val="00B0F0"/>
                </a:solidFill>
              </a:rPr>
              <a:t>toán</a:t>
            </a:r>
            <a:endParaRPr lang="en-US">
              <a:solidFill>
                <a:srgbClr val="00B0F0"/>
              </a:solidFill>
            </a:endParaRPr>
          </a:p>
        </p:txBody>
      </p:sp>
      <p:pic>
        <p:nvPicPr>
          <p:cNvPr id="5" name="Content Placeholder 4"/>
          <p:cNvPicPr>
            <a:picLocks noGrp="1" noChangeAspect="1"/>
          </p:cNvPicPr>
          <p:nvPr>
            <p:ph idx="1"/>
          </p:nvPr>
        </p:nvPicPr>
        <p:blipFill>
          <a:blip r:embed="rId2"/>
          <a:stretch>
            <a:fillRect/>
          </a:stretch>
        </p:blipFill>
        <p:spPr>
          <a:xfrm>
            <a:off x="2517350" y="1690688"/>
            <a:ext cx="7157300" cy="4207195"/>
          </a:xfrm>
          <a:prstGeom prst="rect">
            <a:avLst/>
          </a:prstGeom>
        </p:spPr>
      </p:pic>
      <p:sp>
        <p:nvSpPr>
          <p:cNvPr id="4" name="Slide Number Placeholder 3"/>
          <p:cNvSpPr>
            <a:spLocks noGrp="1"/>
          </p:cNvSpPr>
          <p:nvPr>
            <p:ph type="sldNum" sz="quarter" idx="12"/>
          </p:nvPr>
        </p:nvSpPr>
        <p:spPr/>
        <p:txBody>
          <a:bodyPr/>
          <a:lstStyle/>
          <a:p>
            <a:fld id="{459BA5CF-2658-48D4-A15B-D06BF698E6EA}" type="slidenum">
              <a:rPr lang="en-US" smtClean="0"/>
              <a:t>5</a:t>
            </a:fld>
            <a:endParaRPr lang="en-US"/>
          </a:p>
        </p:txBody>
      </p:sp>
      <p:sp>
        <p:nvSpPr>
          <p:cNvPr id="3" name="TextBox 2"/>
          <p:cNvSpPr txBox="1"/>
          <p:nvPr/>
        </p:nvSpPr>
        <p:spPr>
          <a:xfrm>
            <a:off x="1124190" y="5892070"/>
            <a:ext cx="9943620" cy="369332"/>
          </a:xfrm>
          <a:prstGeom prst="rect">
            <a:avLst/>
          </a:prstGeom>
          <a:noFill/>
        </p:spPr>
        <p:txBody>
          <a:bodyPr wrap="none" rtlCol="0">
            <a:spAutoFit/>
          </a:bodyPr>
          <a:lstStyle/>
          <a:p>
            <a:r>
              <a:rPr lang="en-US" i="1"/>
              <a:t>Nguồn: </a:t>
            </a:r>
            <a:r>
              <a:rPr lang="en-US" i="1">
                <a:hlinkClick r:id="rId3"/>
              </a:rPr>
              <a:t>https://</a:t>
            </a:r>
            <a:r>
              <a:rPr lang="en-US" i="1" smtClean="0">
                <a:hlinkClick r:id="rId3"/>
              </a:rPr>
              <a:t>viblo.asia/p/do-phuc-tap-thuat-toan-anh-huong-cua-o-lon-toi-performance-Ljy5VdjMZra</a:t>
            </a:r>
            <a:endParaRPr lang="en-US" i="1" smtClean="0"/>
          </a:p>
        </p:txBody>
      </p:sp>
    </p:spTree>
    <p:extLst>
      <p:ext uri="{BB962C8B-B14F-4D97-AF65-F5344CB8AC3E}">
        <p14:creationId xmlns:p14="http://schemas.microsoft.com/office/powerpoint/2010/main" val="2220828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p:txBody>
          <a:bodyPr/>
          <a:lstStyle/>
          <a:p>
            <a:r>
              <a:rPr lang="en-US" smtClean="0"/>
              <a:t>VD max heap</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50</a:t>
            </a:fld>
            <a:endParaRPr lang="en-US"/>
          </a:p>
        </p:txBody>
      </p:sp>
      <p:pic>
        <p:nvPicPr>
          <p:cNvPr id="5" name="Picture 4"/>
          <p:cNvPicPr>
            <a:picLocks noChangeAspect="1"/>
          </p:cNvPicPr>
          <p:nvPr/>
        </p:nvPicPr>
        <p:blipFill>
          <a:blip r:embed="rId2"/>
          <a:stretch>
            <a:fillRect/>
          </a:stretch>
        </p:blipFill>
        <p:spPr>
          <a:xfrm>
            <a:off x="2738811" y="2251573"/>
            <a:ext cx="6714377" cy="3499442"/>
          </a:xfrm>
          <a:prstGeom prst="rect">
            <a:avLst/>
          </a:prstGeom>
        </p:spPr>
      </p:pic>
    </p:spTree>
    <p:extLst>
      <p:ext uri="{BB962C8B-B14F-4D97-AF65-F5344CB8AC3E}">
        <p14:creationId xmlns:p14="http://schemas.microsoft.com/office/powerpoint/2010/main" val="24065868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p:txBody>
          <a:bodyPr/>
          <a:lstStyle/>
          <a:p>
            <a:r>
              <a:rPr lang="en-US"/>
              <a:t>Nếu heap </a:t>
            </a:r>
            <a:r>
              <a:rPr lang="en-US" smtClean="0"/>
              <a:t>là </a:t>
            </a:r>
            <a:r>
              <a:rPr lang="en-US"/>
              <a:t>một cây nhị phân hoàn thiện với N </a:t>
            </a:r>
            <a:r>
              <a:rPr lang="en-US" smtClean="0"/>
              <a:t>node, thì </a:t>
            </a:r>
            <a:r>
              <a:rPr lang="en-US"/>
              <a:t>chiều cao của nó sẽ là nhỏ nhất trong các cây nhị phân có N </a:t>
            </a:r>
            <a:r>
              <a:rPr lang="en-US" smtClean="0"/>
              <a:t>node</a:t>
            </a:r>
          </a:p>
          <a:p>
            <a:r>
              <a:rPr lang="en-US" smtClean="0"/>
              <a:t>H=log2(N+1</a:t>
            </a:r>
            <a:r>
              <a:rPr lang="en-US"/>
              <a:t>)−1</a:t>
            </a:r>
          </a:p>
        </p:txBody>
      </p:sp>
      <p:sp>
        <p:nvSpPr>
          <p:cNvPr id="4" name="Slide Number Placeholder 3"/>
          <p:cNvSpPr>
            <a:spLocks noGrp="1"/>
          </p:cNvSpPr>
          <p:nvPr>
            <p:ph type="sldNum" sz="quarter" idx="12"/>
          </p:nvPr>
        </p:nvSpPr>
        <p:spPr/>
        <p:txBody>
          <a:bodyPr/>
          <a:lstStyle/>
          <a:p>
            <a:fld id="{459BA5CF-2658-48D4-A15B-D06BF698E6EA}" type="slidenum">
              <a:rPr lang="en-US" smtClean="0"/>
              <a:t>51</a:t>
            </a:fld>
            <a:endParaRPr lang="en-US"/>
          </a:p>
        </p:txBody>
      </p:sp>
    </p:spTree>
    <p:extLst>
      <p:ext uri="{BB962C8B-B14F-4D97-AF65-F5344CB8AC3E}">
        <p14:creationId xmlns:p14="http://schemas.microsoft.com/office/powerpoint/2010/main" val="38783501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a:xfrm>
            <a:off x="838200" y="1825625"/>
            <a:ext cx="6626629" cy="4351338"/>
          </a:xfrm>
        </p:spPr>
        <p:txBody>
          <a:bodyPr>
            <a:normAutofit fontScale="92500" lnSpcReduction="10000"/>
          </a:bodyPr>
          <a:lstStyle/>
          <a:p>
            <a:r>
              <a:rPr lang="en-US" smtClean="0"/>
              <a:t>Cách build heap: </a:t>
            </a:r>
            <a:r>
              <a:rPr lang="en-US"/>
              <a:t>Thêm nút vào bên phải nhất của mức sâu nhất </a:t>
            </a:r>
            <a:r>
              <a:rPr lang="en-US" smtClean="0"/>
              <a:t>trên cây</a:t>
            </a:r>
            <a:r>
              <a:rPr lang="en-US"/>
              <a:t>. Nếu mức sâu nhất đã đầy </a:t>
            </a:r>
            <a:r>
              <a:rPr lang="en-US" smtClean="0"/>
              <a:t>=&gt; </a:t>
            </a:r>
            <a:r>
              <a:rPr lang="en-US"/>
              <a:t>tạo một mức </a:t>
            </a:r>
            <a:r>
              <a:rPr lang="en-US" smtClean="0"/>
              <a:t>mới</a:t>
            </a:r>
          </a:p>
          <a:p>
            <a:r>
              <a:rPr lang="vi-VN">
                <a:latin typeface="Calibri" panose="020F0502020204030204" pitchFamily="34" charset="0"/>
                <a:cs typeface="Calibri" panose="020F0502020204030204" pitchFamily="34" charset="0"/>
              </a:rPr>
              <a:t>Tại một nút không có thuộc tính Heap, nếu ta thay thế </a:t>
            </a:r>
            <a:r>
              <a:rPr lang="vi-VN" smtClean="0">
                <a:latin typeface="Calibri" panose="020F0502020204030204" pitchFamily="34" charset="0"/>
                <a:cs typeface="Calibri" panose="020F0502020204030204" pitchFamily="34" charset="0"/>
              </a:rPr>
              <a:t>nó</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bằng </a:t>
            </a:r>
            <a:r>
              <a:rPr lang="vi-VN">
                <a:latin typeface="Calibri" panose="020F0502020204030204" pitchFamily="34" charset="0"/>
                <a:cs typeface="Calibri" panose="020F0502020204030204" pitchFamily="34" charset="0"/>
              </a:rPr>
              <a:t>nút con lớn hơn thì nút đó sẽ có thuộc tính </a:t>
            </a:r>
            <a:r>
              <a:rPr lang="vi-VN" smtClean="0">
                <a:latin typeface="Calibri" panose="020F0502020204030204" pitchFamily="34" charset="0"/>
                <a:cs typeface="Calibri" panose="020F0502020204030204" pitchFamily="34" charset="0"/>
              </a:rPr>
              <a:t>Heap</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(tao </a:t>
            </a:r>
            <a:r>
              <a:rPr lang="vi-VN">
                <a:latin typeface="Calibri" panose="020F0502020204030204" pitchFamily="34" charset="0"/>
                <a:cs typeface="Calibri" panose="020F0502020204030204" pitchFamily="34" charset="0"/>
              </a:rPr>
              <a:t>tác </a:t>
            </a:r>
            <a:r>
              <a:rPr lang="vi-VN" b="1">
                <a:latin typeface="Calibri" panose="020F0502020204030204" pitchFamily="34" charset="0"/>
                <a:cs typeface="Calibri" panose="020F0502020204030204" pitchFamily="34" charset="0"/>
              </a:rPr>
              <a:t>sifting</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Phép toán trên max heap (min heap tương tự):</a:t>
            </a:r>
          </a:p>
          <a:p>
            <a:pPr lvl="1"/>
            <a:r>
              <a:rPr lang="en-US" smtClean="0">
                <a:latin typeface="Calibri" panose="020F0502020204030204" pitchFamily="34" charset="0"/>
                <a:cs typeface="Calibri" panose="020F0502020204030204" pitchFamily="34" charset="0"/>
              </a:rPr>
              <a:t>Khôi phục tính chất heap: maxHeapify (vun đống) (VD: trong cây có 1 node vi phạm tính chất heap)</a:t>
            </a:r>
          </a:p>
          <a:p>
            <a:pPr lvl="1"/>
            <a:r>
              <a:rPr lang="en-US" smtClean="0">
                <a:latin typeface="Calibri" panose="020F0502020204030204" pitchFamily="34" charset="0"/>
                <a:cs typeface="Calibri" panose="020F0502020204030204" pitchFamily="34" charset="0"/>
              </a:rPr>
              <a:t>Tạo heap từ 1 mảng chưa sắp xếp: buildMaxHeap (tạo từ đầu, heap chưa có gì)</a:t>
            </a:r>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52</a:t>
            </a:fld>
            <a:endParaRPr lang="en-US"/>
          </a:p>
        </p:txBody>
      </p:sp>
      <p:pic>
        <p:nvPicPr>
          <p:cNvPr id="6" name="Picture 5"/>
          <p:cNvPicPr>
            <a:picLocks noChangeAspect="1"/>
          </p:cNvPicPr>
          <p:nvPr/>
        </p:nvPicPr>
        <p:blipFill>
          <a:blip r:embed="rId2"/>
          <a:stretch>
            <a:fillRect/>
          </a:stretch>
        </p:blipFill>
        <p:spPr>
          <a:xfrm>
            <a:off x="7464829" y="1690689"/>
            <a:ext cx="3888971" cy="1711956"/>
          </a:xfrm>
          <a:prstGeom prst="rect">
            <a:avLst/>
          </a:prstGeom>
        </p:spPr>
      </p:pic>
      <p:pic>
        <p:nvPicPr>
          <p:cNvPr id="7" name="Picture 6"/>
          <p:cNvPicPr>
            <a:picLocks noChangeAspect="1"/>
          </p:cNvPicPr>
          <p:nvPr/>
        </p:nvPicPr>
        <p:blipFill>
          <a:blip r:embed="rId3"/>
          <a:stretch>
            <a:fillRect/>
          </a:stretch>
        </p:blipFill>
        <p:spPr>
          <a:xfrm>
            <a:off x="7464829" y="3803363"/>
            <a:ext cx="3888970" cy="1585871"/>
          </a:xfrm>
          <a:prstGeom prst="rect">
            <a:avLst/>
          </a:prstGeom>
        </p:spPr>
      </p:pic>
    </p:spTree>
    <p:extLst>
      <p:ext uri="{BB962C8B-B14F-4D97-AF65-F5344CB8AC3E}">
        <p14:creationId xmlns:p14="http://schemas.microsoft.com/office/powerpoint/2010/main" val="2973736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Heap</a:t>
            </a:r>
            <a:endParaRPr lang="en-US"/>
          </a:p>
        </p:txBody>
      </p:sp>
      <p:sp>
        <p:nvSpPr>
          <p:cNvPr id="3" name="Content Placeholder 2"/>
          <p:cNvSpPr>
            <a:spLocks noGrp="1"/>
          </p:cNvSpPr>
          <p:nvPr>
            <p:ph idx="1"/>
          </p:nvPr>
        </p:nvSpPr>
        <p:spPr/>
        <p:txBody>
          <a:bodyPr/>
          <a:lstStyle/>
          <a:p>
            <a:r>
              <a:rPr lang="en-US" smtClean="0"/>
              <a:t>Độ phức tạp của vun đống:</a:t>
            </a:r>
          </a:p>
          <a:p>
            <a:pPr lvl="1"/>
            <a:r>
              <a:rPr lang="en-US" smtClean="0"/>
              <a:t>Vun đống tại node i: chỉ việc di chuyển từ node I xuống dưới cây</a:t>
            </a:r>
          </a:p>
          <a:p>
            <a:pPr lvl="1"/>
            <a:r>
              <a:rPr lang="en-US" smtClean="0"/>
              <a:t>Mà độ cao cây = log2(N+1</a:t>
            </a:r>
            <a:r>
              <a:rPr lang="en-US"/>
              <a:t>)−</a:t>
            </a:r>
            <a:r>
              <a:rPr lang="en-US" smtClean="0"/>
              <a:t>1</a:t>
            </a:r>
          </a:p>
          <a:p>
            <a:pPr marL="457200" lvl="1" indent="0">
              <a:buNone/>
            </a:pPr>
            <a:r>
              <a:rPr lang="en-US" smtClean="0"/>
              <a:t>=&gt; thời gian vun đống: </a:t>
            </a:r>
            <a:r>
              <a:rPr lang="en-US" b="1" smtClean="0"/>
              <a:t>O(logn)</a:t>
            </a:r>
          </a:p>
          <a:p>
            <a:r>
              <a:rPr lang="en-US" smtClean="0"/>
              <a:t>Độ phức tạp của build heap: </a:t>
            </a:r>
            <a:r>
              <a:rPr lang="en-US" b="1" smtClean="0"/>
              <a:t>O(n)</a:t>
            </a:r>
            <a:endParaRPr lang="en-US"/>
          </a:p>
          <a:p>
            <a:pPr lvl="1"/>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53</a:t>
            </a:fld>
            <a:endParaRPr lang="en-US"/>
          </a:p>
        </p:txBody>
      </p:sp>
    </p:spTree>
    <p:extLst>
      <p:ext uri="{BB962C8B-B14F-4D97-AF65-F5344CB8AC3E}">
        <p14:creationId xmlns:p14="http://schemas.microsoft.com/office/powerpoint/2010/main" val="23057735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p:txBody>
          <a:bodyPr/>
          <a:lstStyle/>
          <a:p>
            <a:r>
              <a:rPr lang="en-US" smtClean="0"/>
              <a:t>VD build heap: </a:t>
            </a:r>
            <a:r>
              <a:rPr lang="vi-VN" smtClean="0">
                <a:latin typeface="Calibri" panose="020F0502020204030204" pitchFamily="34" charset="0"/>
                <a:cs typeface="Calibri" panose="020F0502020204030204" pitchFamily="34" charset="0"/>
              </a:rPr>
              <a:t>Vẽ </a:t>
            </a:r>
            <a:r>
              <a:rPr lang="vi-VN">
                <a:latin typeface="Calibri" panose="020F0502020204030204" pitchFamily="34" charset="0"/>
                <a:cs typeface="Calibri" panose="020F0502020204030204" pitchFamily="34" charset="0"/>
              </a:rPr>
              <a:t>Heap thu được khi thêm lần lượt các khóa sau</a:t>
            </a:r>
            <a:br>
              <a:rPr lang="vi-VN">
                <a:latin typeface="Calibri" panose="020F0502020204030204" pitchFamily="34" charset="0"/>
                <a:cs typeface="Calibri" panose="020F0502020204030204" pitchFamily="34" charset="0"/>
              </a:rPr>
            </a:br>
            <a:r>
              <a:rPr lang="vi-VN">
                <a:latin typeface="Calibri" panose="020F0502020204030204" pitchFamily="34" charset="0"/>
                <a:cs typeface="Calibri" panose="020F0502020204030204" pitchFamily="34" charset="0"/>
              </a:rPr>
              <a:t>vào Heap ban đầu rỗng: 23, 25, 54, 34, 12, 7, 47, 86, </a:t>
            </a:r>
            <a:r>
              <a:rPr lang="vi-VN" smtClean="0">
                <a:latin typeface="Calibri" panose="020F0502020204030204" pitchFamily="34" charset="0"/>
                <a:cs typeface="Calibri" panose="020F0502020204030204" pitchFamily="34" charset="0"/>
              </a:rPr>
              <a:t>56</a:t>
            </a:r>
            <a:r>
              <a:rPr lang="vi-VN"/>
              <a:t/>
            </a:r>
            <a:br>
              <a:rPr lang="vi-VN"/>
            </a:b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54</a:t>
            </a:fld>
            <a:endParaRPr lang="en-US"/>
          </a:p>
        </p:txBody>
      </p:sp>
      <p:pic>
        <p:nvPicPr>
          <p:cNvPr id="5" name="Picture 4"/>
          <p:cNvPicPr>
            <a:picLocks noChangeAspect="1"/>
          </p:cNvPicPr>
          <p:nvPr/>
        </p:nvPicPr>
        <p:blipFill>
          <a:blip r:embed="rId2"/>
          <a:stretch>
            <a:fillRect/>
          </a:stretch>
        </p:blipFill>
        <p:spPr>
          <a:xfrm>
            <a:off x="3071076" y="2799041"/>
            <a:ext cx="6049848" cy="3377922"/>
          </a:xfrm>
          <a:prstGeom prst="rect">
            <a:avLst/>
          </a:prstGeom>
        </p:spPr>
      </p:pic>
    </p:spTree>
    <p:extLst>
      <p:ext uri="{BB962C8B-B14F-4D97-AF65-F5344CB8AC3E}">
        <p14:creationId xmlns:p14="http://schemas.microsoft.com/office/powerpoint/2010/main" val="15855460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55</a:t>
            </a:fld>
            <a:endParaRPr lang="en-US"/>
          </a:p>
        </p:txBody>
      </p:sp>
      <p:pic>
        <p:nvPicPr>
          <p:cNvPr id="5" name="Picture 4"/>
          <p:cNvPicPr>
            <a:picLocks noChangeAspect="1"/>
          </p:cNvPicPr>
          <p:nvPr/>
        </p:nvPicPr>
        <p:blipFill>
          <a:blip r:embed="rId2"/>
          <a:stretch>
            <a:fillRect/>
          </a:stretch>
        </p:blipFill>
        <p:spPr>
          <a:xfrm>
            <a:off x="3299382" y="2220515"/>
            <a:ext cx="5593236" cy="3561557"/>
          </a:xfrm>
          <a:prstGeom prst="rect">
            <a:avLst/>
          </a:prstGeom>
        </p:spPr>
      </p:pic>
    </p:spTree>
    <p:extLst>
      <p:ext uri="{BB962C8B-B14F-4D97-AF65-F5344CB8AC3E}">
        <p14:creationId xmlns:p14="http://schemas.microsoft.com/office/powerpoint/2010/main" val="9050210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56</a:t>
            </a:fld>
            <a:endParaRPr lang="en-US"/>
          </a:p>
        </p:txBody>
      </p:sp>
      <p:pic>
        <p:nvPicPr>
          <p:cNvPr id="6" name="Picture 5"/>
          <p:cNvPicPr>
            <a:picLocks noChangeAspect="1"/>
          </p:cNvPicPr>
          <p:nvPr/>
        </p:nvPicPr>
        <p:blipFill>
          <a:blip r:embed="rId2"/>
          <a:stretch>
            <a:fillRect/>
          </a:stretch>
        </p:blipFill>
        <p:spPr>
          <a:xfrm>
            <a:off x="3304015" y="2208609"/>
            <a:ext cx="5583970" cy="3585369"/>
          </a:xfrm>
          <a:prstGeom prst="rect">
            <a:avLst/>
          </a:prstGeom>
        </p:spPr>
      </p:pic>
    </p:spTree>
    <p:extLst>
      <p:ext uri="{BB962C8B-B14F-4D97-AF65-F5344CB8AC3E}">
        <p14:creationId xmlns:p14="http://schemas.microsoft.com/office/powerpoint/2010/main" val="45702032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57</a:t>
            </a:fld>
            <a:endParaRPr lang="en-US"/>
          </a:p>
        </p:txBody>
      </p:sp>
      <p:pic>
        <p:nvPicPr>
          <p:cNvPr id="5" name="Picture 4"/>
          <p:cNvPicPr>
            <a:picLocks noChangeAspect="1"/>
          </p:cNvPicPr>
          <p:nvPr/>
        </p:nvPicPr>
        <p:blipFill>
          <a:blip r:embed="rId2"/>
          <a:stretch>
            <a:fillRect/>
          </a:stretch>
        </p:blipFill>
        <p:spPr>
          <a:xfrm>
            <a:off x="3079506" y="2120799"/>
            <a:ext cx="6032987" cy="3760990"/>
          </a:xfrm>
          <a:prstGeom prst="rect">
            <a:avLst/>
          </a:prstGeom>
        </p:spPr>
      </p:pic>
    </p:spTree>
    <p:extLst>
      <p:ext uri="{BB962C8B-B14F-4D97-AF65-F5344CB8AC3E}">
        <p14:creationId xmlns:p14="http://schemas.microsoft.com/office/powerpoint/2010/main" val="116066259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58</a:t>
            </a:fld>
            <a:endParaRPr lang="en-US"/>
          </a:p>
        </p:txBody>
      </p:sp>
      <p:pic>
        <p:nvPicPr>
          <p:cNvPr id="6" name="Picture 5"/>
          <p:cNvPicPr>
            <a:picLocks noChangeAspect="1"/>
          </p:cNvPicPr>
          <p:nvPr/>
        </p:nvPicPr>
        <p:blipFill>
          <a:blip r:embed="rId2"/>
          <a:stretch>
            <a:fillRect/>
          </a:stretch>
        </p:blipFill>
        <p:spPr>
          <a:xfrm>
            <a:off x="3188212" y="2041525"/>
            <a:ext cx="5815575" cy="3919538"/>
          </a:xfrm>
          <a:prstGeom prst="rect">
            <a:avLst/>
          </a:prstGeom>
        </p:spPr>
      </p:pic>
    </p:spTree>
    <p:extLst>
      <p:ext uri="{BB962C8B-B14F-4D97-AF65-F5344CB8AC3E}">
        <p14:creationId xmlns:p14="http://schemas.microsoft.com/office/powerpoint/2010/main" val="25990708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a:xfrm>
            <a:off x="838200" y="1825625"/>
            <a:ext cx="7167271" cy="4351338"/>
          </a:xfrm>
        </p:spPr>
        <p:txBody>
          <a:bodyPr>
            <a:normAutofit lnSpcReduction="10000"/>
          </a:bodyPr>
          <a:lstStyle/>
          <a:p>
            <a:r>
              <a:rPr lang="en-US" smtClean="0"/>
              <a:t>Thời gian vun đống: O(h) = </a:t>
            </a:r>
            <a:r>
              <a:rPr lang="en-US" b="1" smtClean="0"/>
              <a:t>O(logn) </a:t>
            </a:r>
            <a:r>
              <a:rPr lang="en-US" smtClean="0"/>
              <a:t>(bằng với BST cân bằng)</a:t>
            </a:r>
            <a:endParaRPr lang="en-US" b="1" smtClean="0"/>
          </a:p>
          <a:p>
            <a:r>
              <a:rPr lang="en-US" smtClean="0"/>
              <a:t>Lưu trữ heap bằng mảng:</a:t>
            </a:r>
          </a:p>
          <a:p>
            <a:pPr lvl="1"/>
            <a:r>
              <a:rPr lang="vi-VN">
                <a:latin typeface="Calibri" panose="020F0502020204030204" pitchFamily="34" charset="0"/>
                <a:cs typeface="Calibri" panose="020F0502020204030204" pitchFamily="34" charset="0"/>
              </a:rPr>
              <a:t>Nút gốc tương </a:t>
            </a:r>
            <a:r>
              <a:rPr lang="vi-VN" smtClean="0">
                <a:latin typeface="Calibri" panose="020F0502020204030204" pitchFamily="34" charset="0"/>
                <a:cs typeface="Calibri" panose="020F0502020204030204" pitchFamily="34" charset="0"/>
              </a:rPr>
              <a:t>ứng</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với </a:t>
            </a:r>
            <a:r>
              <a:rPr lang="vi-VN">
                <a:latin typeface="Calibri" panose="020F0502020204030204" pitchFamily="34" charset="0"/>
                <a:cs typeface="Calibri" panose="020F0502020204030204" pitchFamily="34" charset="0"/>
              </a:rPr>
              <a:t>phần tử có chỉ số 0</a:t>
            </a:r>
          </a:p>
          <a:p>
            <a:pPr lvl="1"/>
            <a:r>
              <a:rPr lang="vi-VN">
                <a:latin typeface="Calibri" panose="020F0502020204030204" pitchFamily="34" charset="0"/>
                <a:cs typeface="Calibri" panose="020F0502020204030204" pitchFamily="34" charset="0"/>
              </a:rPr>
              <a:t>Nút ở ô chỉ </a:t>
            </a:r>
            <a:r>
              <a:rPr lang="vi-VN" smtClean="0">
                <a:latin typeface="Calibri" panose="020F0502020204030204" pitchFamily="34" charset="0"/>
                <a:cs typeface="Calibri" panose="020F0502020204030204" pitchFamily="34" charset="0"/>
              </a:rPr>
              <a:t>số</a:t>
            </a:r>
            <a:r>
              <a:rPr lang="en-US" smtClean="0">
                <a:latin typeface="Calibri" panose="020F0502020204030204" pitchFamily="34" charset="0"/>
                <a:cs typeface="Calibri" panose="020F0502020204030204" pitchFamily="34" charset="0"/>
              </a:rPr>
              <a:t> k</a:t>
            </a:r>
            <a:r>
              <a:rPr lang="syr-SY" smtClean="0">
                <a:latin typeface="Calibri" panose="020F0502020204030204" pitchFamily="34" charset="0"/>
              </a:rPr>
              <a:t> </a:t>
            </a:r>
            <a:r>
              <a:rPr lang="vi-VN" smtClean="0">
                <a:latin typeface="Calibri" panose="020F0502020204030204" pitchFamily="34" charset="0"/>
                <a:cs typeface="Calibri" panose="020F0502020204030204" pitchFamily="34" charset="0"/>
              </a:rPr>
              <a:t>có</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con </a:t>
            </a:r>
            <a:r>
              <a:rPr lang="vi-VN">
                <a:latin typeface="Calibri" panose="020F0502020204030204" pitchFamily="34" charset="0"/>
                <a:cs typeface="Calibri" panose="020F0502020204030204" pitchFamily="34" charset="0"/>
              </a:rPr>
              <a:t>trái là 2 </a:t>
            </a:r>
            <a:r>
              <a:rPr lang="vi-VN"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 k +</a:t>
            </a:r>
            <a:r>
              <a:rPr lang="en-US">
                <a:latin typeface="Calibri" panose="020F0502020204030204" pitchFamily="34" charset="0"/>
              </a:rPr>
              <a:t> </a:t>
            </a:r>
            <a:r>
              <a:rPr lang="en-US" smtClean="0">
                <a:latin typeface="Calibri" panose="020F0502020204030204" pitchFamily="34" charset="0"/>
              </a:rPr>
              <a:t>1</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và </a:t>
            </a:r>
            <a:r>
              <a:rPr lang="vi-VN">
                <a:latin typeface="Calibri" panose="020F0502020204030204" pitchFamily="34" charset="0"/>
                <a:cs typeface="Calibri" panose="020F0502020204030204" pitchFamily="34" charset="0"/>
              </a:rPr>
              <a:t>con phải là 2 ∗ </a:t>
            </a:r>
            <a:r>
              <a:rPr lang="en-US" smtClean="0">
                <a:latin typeface="Calibri" panose="020F0502020204030204" pitchFamily="34" charset="0"/>
                <a:cs typeface="Calibri" panose="020F0502020204030204" pitchFamily="34" charset="0"/>
              </a:rPr>
              <a:t>k + 2</a:t>
            </a:r>
          </a:p>
          <a:p>
            <a:pPr lvl="1"/>
            <a:r>
              <a:rPr lang="en-US"/>
              <a:t>Phần tử cuối cùng </a:t>
            </a:r>
            <a:r>
              <a:rPr lang="en-US" smtClean="0"/>
              <a:t>của mảng </a:t>
            </a:r>
            <a:r>
              <a:rPr lang="en-US"/>
              <a:t>là phần tử phải </a:t>
            </a:r>
            <a:r>
              <a:rPr lang="en-US" smtClean="0"/>
              <a:t>nhất nằm </a:t>
            </a:r>
            <a:r>
              <a:rPr lang="en-US"/>
              <a:t>mức sâu nhất của </a:t>
            </a:r>
            <a:r>
              <a:rPr lang="en-US" smtClean="0"/>
              <a:t>Heap</a:t>
            </a:r>
          </a:p>
          <a:p>
            <a:r>
              <a:rPr lang="en-US" smtClean="0">
                <a:latin typeface="Calibri" panose="020F0502020204030204" pitchFamily="34" charset="0"/>
                <a:cs typeface="Calibri" panose="020F0502020204030204" pitchFamily="34" charset="0"/>
              </a:rPr>
              <a:t>Ứng dụng:</a:t>
            </a:r>
          </a:p>
          <a:p>
            <a:pPr lvl="1"/>
            <a:r>
              <a:rPr lang="en-US" smtClean="0">
                <a:latin typeface="Calibri" panose="020F0502020204030204" pitchFamily="34" charset="0"/>
                <a:cs typeface="Calibri" panose="020F0502020204030204" pitchFamily="34" charset="0"/>
              </a:rPr>
              <a:t>Xây dựng hàng đợi ưu tiên</a:t>
            </a:r>
          </a:p>
          <a:p>
            <a:pPr lvl="1"/>
            <a:r>
              <a:rPr lang="en-US" smtClean="0">
                <a:latin typeface="Calibri" panose="020F0502020204030204" pitchFamily="34" charset="0"/>
                <a:cs typeface="Calibri" panose="020F0502020204030204" pitchFamily="34" charset="0"/>
              </a:rPr>
              <a:t>Heap sort</a:t>
            </a:r>
          </a:p>
        </p:txBody>
      </p:sp>
      <p:sp>
        <p:nvSpPr>
          <p:cNvPr id="4" name="Slide Number Placeholder 3"/>
          <p:cNvSpPr>
            <a:spLocks noGrp="1"/>
          </p:cNvSpPr>
          <p:nvPr>
            <p:ph type="sldNum" sz="quarter" idx="12"/>
          </p:nvPr>
        </p:nvSpPr>
        <p:spPr/>
        <p:txBody>
          <a:bodyPr/>
          <a:lstStyle/>
          <a:p>
            <a:fld id="{459BA5CF-2658-48D4-A15B-D06BF698E6EA}" type="slidenum">
              <a:rPr lang="en-US" smtClean="0"/>
              <a:t>59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5471" y="1690688"/>
            <a:ext cx="3348329" cy="3195637"/>
          </a:xfrm>
          <a:prstGeom prst="rect">
            <a:avLst/>
          </a:prstGeom>
        </p:spPr>
      </p:pic>
    </p:spTree>
    <p:extLst>
      <p:ext uri="{BB962C8B-B14F-4D97-AF65-F5344CB8AC3E}">
        <p14:creationId xmlns:p14="http://schemas.microsoft.com/office/powerpoint/2010/main" val="31600175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 Độ phức tạp của thuật toán</a:t>
            </a:r>
          </a:p>
        </p:txBody>
      </p:sp>
      <p:sp>
        <p:nvSpPr>
          <p:cNvPr id="3" name="Content Placeholder 2"/>
          <p:cNvSpPr>
            <a:spLocks noGrp="1"/>
          </p:cNvSpPr>
          <p:nvPr>
            <p:ph idx="1"/>
          </p:nvPr>
        </p:nvSpPr>
        <p:spPr/>
        <p:txBody>
          <a:bodyPr>
            <a:normAutofit/>
          </a:bodyPr>
          <a:lstStyle/>
          <a:p>
            <a:pPr fontAlgn="base"/>
            <a:r>
              <a:rPr lang="vi-VN" b="1">
                <a:latin typeface="Calibri" panose="020F0502020204030204" pitchFamily="34" charset="0"/>
                <a:cs typeface="Calibri" panose="020F0502020204030204" pitchFamily="34" charset="0"/>
              </a:rPr>
              <a:t>Phân biệt time và space </a:t>
            </a:r>
            <a:r>
              <a:rPr lang="vi-VN" b="1" smtClean="0">
                <a:latin typeface="Calibri" panose="020F0502020204030204" pitchFamily="34" charset="0"/>
                <a:cs typeface="Calibri" panose="020F0502020204030204" pitchFamily="34" charset="0"/>
              </a:rPr>
              <a:t>complexity</a:t>
            </a:r>
            <a:r>
              <a:rPr lang="vi-VN" smtClean="0">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pPr lvl="1" fontAlgn="base"/>
            <a:r>
              <a:rPr lang="vi-VN" u="sng">
                <a:latin typeface="Calibri" panose="020F0502020204030204" pitchFamily="34" charset="0"/>
                <a:cs typeface="Calibri" panose="020F0502020204030204" pitchFamily="34" charset="0"/>
                <a:hlinkClick r:id="rId2"/>
              </a:rPr>
              <a:t>Time Complexity</a:t>
            </a:r>
            <a:r>
              <a:rPr lang="vi-VN">
                <a:latin typeface="Calibri" panose="020F0502020204030204" pitchFamily="34" charset="0"/>
                <a:cs typeface="Calibri" panose="020F0502020204030204" pitchFamily="34" charset="0"/>
              </a:rPr>
              <a:t>: Số lượng câu lệnh phải chạy – thời gian chạy của thuật toán dựa theo lượng phần tử đầu vào</a:t>
            </a:r>
          </a:p>
          <a:p>
            <a:pPr lvl="1" fontAlgn="base"/>
            <a:r>
              <a:rPr lang="vi-VN" u="sng">
                <a:latin typeface="Calibri" panose="020F0502020204030204" pitchFamily="34" charset="0"/>
                <a:cs typeface="Calibri" panose="020F0502020204030204" pitchFamily="34" charset="0"/>
                <a:hlinkClick r:id="rId3"/>
              </a:rPr>
              <a:t>Space Complexity</a:t>
            </a:r>
            <a:r>
              <a:rPr lang="vi-VN">
                <a:latin typeface="Calibri" panose="020F0502020204030204" pitchFamily="34" charset="0"/>
                <a:cs typeface="Calibri" panose="020F0502020204030204" pitchFamily="34" charset="0"/>
              </a:rPr>
              <a:t>: Số lượng bộ nhớ thêm mà thuật toán cần, dựa theo số lượng phần tử đầu </a:t>
            </a:r>
            <a:r>
              <a:rPr lang="vi-VN" smtClean="0">
                <a:latin typeface="Calibri" panose="020F0502020204030204" pitchFamily="34" charset="0"/>
                <a:cs typeface="Calibri" panose="020F0502020204030204" pitchFamily="34" charset="0"/>
              </a:rPr>
              <a:t>vào</a:t>
            </a:r>
            <a:r>
              <a:rPr lang="vi-VN">
                <a:latin typeface="Calibri" panose="020F0502020204030204" pitchFamily="34" charset="0"/>
                <a:cs typeface="Calibri" panose="020F0502020204030204" pitchFamily="34" charset="0"/>
              </a:rPr>
              <a:t/>
            </a:r>
            <a:br>
              <a:rPr lang="vi-VN">
                <a:latin typeface="Calibri" panose="020F0502020204030204" pitchFamily="34" charset="0"/>
                <a:cs typeface="Calibri" panose="020F0502020204030204" pitchFamily="34" charset="0"/>
              </a:rPr>
            </a:br>
            <a:endParaRPr lang="en-US">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6</a:t>
            </a:fld>
            <a:endParaRPr lang="en-US"/>
          </a:p>
        </p:txBody>
      </p:sp>
    </p:spTree>
    <p:extLst>
      <p:ext uri="{BB962C8B-B14F-4D97-AF65-F5344CB8AC3E}">
        <p14:creationId xmlns:p14="http://schemas.microsoft.com/office/powerpoint/2010/main" val="108802626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p:txBody>
          <a:bodyPr>
            <a:normAutofit/>
          </a:bodyPr>
          <a:lstStyle/>
          <a:p>
            <a:r>
              <a:rPr lang="en-US" smtClean="0">
                <a:latin typeface="Calibri" panose="020F0502020204030204" pitchFamily="34" charset="0"/>
                <a:cs typeface="Calibri" panose="020F0502020204030204" pitchFamily="34" charset="0"/>
              </a:rPr>
              <a:t>Hàng đợi ưu tiên (priority queue):</a:t>
            </a:r>
          </a:p>
          <a:p>
            <a:r>
              <a:rPr lang="vi-VN" b="1">
                <a:latin typeface="Calibri" panose="020F0502020204030204" pitchFamily="34" charset="0"/>
                <a:cs typeface="Calibri" panose="020F0502020204030204" pitchFamily="34" charset="0"/>
              </a:rPr>
              <a:t>Cách </a:t>
            </a:r>
            <a:r>
              <a:rPr lang="en-US" b="1" smtClean="0">
                <a:latin typeface="Calibri" panose="020F0502020204030204" pitchFamily="34" charset="0"/>
                <a:cs typeface="Calibri" panose="020F0502020204030204" pitchFamily="34" charset="0"/>
              </a:rPr>
              <a:t>implement </a:t>
            </a:r>
            <a:r>
              <a:rPr lang="vi-VN" b="1" smtClean="0">
                <a:latin typeface="Calibri" panose="020F0502020204030204" pitchFamily="34" charset="0"/>
                <a:cs typeface="Calibri" panose="020F0502020204030204" pitchFamily="34" charset="0"/>
              </a:rPr>
              <a:t>đơn giản</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sử </a:t>
            </a:r>
            <a:r>
              <a:rPr lang="vi-VN">
                <a:latin typeface="Calibri" panose="020F0502020204030204" pitchFamily="34" charset="0"/>
                <a:cs typeface="Calibri" panose="020F0502020204030204" pitchFamily="34" charset="0"/>
              </a:rPr>
              <a:t>dụng danh sách liên </a:t>
            </a:r>
            <a:r>
              <a:rPr lang="vi-VN" smtClean="0">
                <a:latin typeface="Calibri" panose="020F0502020204030204" pitchFamily="34" charset="0"/>
                <a:cs typeface="Calibri" panose="020F0502020204030204" pitchFamily="34" charset="0"/>
              </a:rPr>
              <a:t>kết chèn </a:t>
            </a:r>
            <a:r>
              <a:rPr lang="vi-VN">
                <a:latin typeface="Calibri" panose="020F0502020204030204" pitchFamily="34" charset="0"/>
                <a:cs typeface="Calibri" panose="020F0502020204030204" pitchFamily="34" charset="0"/>
              </a:rPr>
              <a:t>các phần </a:t>
            </a:r>
            <a:r>
              <a:rPr lang="vi-VN" smtClean="0">
                <a:latin typeface="Calibri" panose="020F0502020204030204" pitchFamily="34" charset="0"/>
                <a:cs typeface="Calibri" panose="020F0502020204030204" pitchFamily="34" charset="0"/>
              </a:rPr>
              <a:t>tử</a:t>
            </a:r>
            <a:r>
              <a:rPr lang="en-US"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vào </a:t>
            </a:r>
            <a:r>
              <a:rPr lang="vi-VN" smtClean="0">
                <a:latin typeface="Calibri" panose="020F0502020204030204" pitchFamily="34" charset="0"/>
                <a:cs typeface="Calibri" panose="020F0502020204030204" pitchFamily="34" charset="0"/>
              </a:rPr>
              <a:t>cuối</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O(</a:t>
            </a:r>
            <a:r>
              <a:rPr lang="en-US" smtClean="0">
                <a:latin typeface="Calibri" panose="020F0502020204030204" pitchFamily="34" charset="0"/>
                <a:cs typeface="Calibri" panose="020F0502020204030204" pitchFamily="34" charset="0"/>
              </a:rPr>
              <a:t>n</a:t>
            </a:r>
            <a:r>
              <a:rPr lang="vi-VN"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 và sắp </a:t>
            </a:r>
            <a:r>
              <a:rPr lang="vi-VN">
                <a:latin typeface="Calibri" panose="020F0502020204030204" pitchFamily="34" charset="0"/>
                <a:cs typeface="Calibri" panose="020F0502020204030204" pitchFamily="34" charset="0"/>
              </a:rPr>
              <a:t>xếp lại chúng để duy trì các đặc tính của hàng đợi </a:t>
            </a:r>
            <a:r>
              <a:rPr lang="vi-VN" smtClean="0">
                <a:latin typeface="Calibri" panose="020F0502020204030204" pitchFamily="34" charset="0"/>
                <a:cs typeface="Calibri" panose="020F0502020204030204" pitchFamily="34" charset="0"/>
              </a:rPr>
              <a:t>ưu</a:t>
            </a:r>
            <a:r>
              <a:rPr lang="en-US" smtClean="0">
                <a:latin typeface="Calibri" panose="020F0502020204030204" pitchFamily="34" charset="0"/>
                <a:cs typeface="Calibri" panose="020F0502020204030204" pitchFamily="34" charset="0"/>
              </a:rPr>
              <a:t> tiên</a:t>
            </a:r>
            <a:r>
              <a:rPr lang="vi-VN"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O(</a:t>
            </a:r>
            <a:r>
              <a:rPr lang="en-US" smtClean="0">
                <a:latin typeface="Calibri" panose="020F0502020204030204" pitchFamily="34" charset="0"/>
                <a:cs typeface="Calibri" panose="020F0502020204030204" pitchFamily="34" charset="0"/>
              </a:rPr>
              <a:t>n</a:t>
            </a:r>
            <a:r>
              <a:rPr lang="vi-VN" smtClean="0">
                <a:latin typeface="Calibri" panose="020F0502020204030204" pitchFamily="34" charset="0"/>
                <a:cs typeface="Calibri" panose="020F0502020204030204" pitchFamily="34" charset="0"/>
              </a:rPr>
              <a:t>log</a:t>
            </a:r>
            <a:r>
              <a:rPr lang="en-US" smtClean="0">
                <a:latin typeface="Calibri" panose="020F0502020204030204" pitchFamily="34" charset="0"/>
                <a:cs typeface="Calibri" panose="020F0502020204030204" pitchFamily="34" charset="0"/>
              </a:rPr>
              <a:t>n</a:t>
            </a:r>
            <a:r>
              <a:rPr lang="vi-VN"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r>
              <a:rPr lang="vi-VN" b="1">
                <a:latin typeface="Calibri" panose="020F0502020204030204" pitchFamily="34" charset="0"/>
                <a:cs typeface="Calibri" panose="020F0502020204030204" pitchFamily="34" charset="0"/>
              </a:rPr>
              <a:t>Cách tiếp cận tối </a:t>
            </a:r>
            <a:r>
              <a:rPr lang="vi-VN" b="1" smtClean="0">
                <a:latin typeface="Calibri" panose="020F0502020204030204" pitchFamily="34" charset="0"/>
                <a:cs typeface="Calibri" panose="020F0502020204030204" pitchFamily="34" charset="0"/>
              </a:rPr>
              <a:t>ưu</a:t>
            </a:r>
            <a:r>
              <a:rPr lang="en-US" smtClean="0">
                <a:latin typeface="Calibri" panose="020F0502020204030204" pitchFamily="34" charset="0"/>
                <a:cs typeface="Calibri" panose="020F0502020204030204" pitchFamily="34" charset="0"/>
              </a:rPr>
              <a:t>: s</a:t>
            </a:r>
            <a:r>
              <a:rPr lang="vi-VN" smtClean="0">
                <a:latin typeface="Calibri" panose="020F0502020204030204" pitchFamily="34" charset="0"/>
                <a:cs typeface="Calibri" panose="020F0502020204030204" pitchFamily="34" charset="0"/>
              </a:rPr>
              <a:t>ử </a:t>
            </a:r>
            <a:r>
              <a:rPr lang="vi-VN">
                <a:latin typeface="Calibri" panose="020F0502020204030204" pitchFamily="34" charset="0"/>
                <a:cs typeface="Calibri" panose="020F0502020204030204" pitchFamily="34" charset="0"/>
              </a:rPr>
              <a:t>dụng heap </a:t>
            </a:r>
            <a:r>
              <a:rPr lang="en-US" smtClean="0">
                <a:latin typeface="Calibri" panose="020F0502020204030204" pitchFamily="34" charset="0"/>
                <a:cs typeface="Calibri" panose="020F0502020204030204" pitchFamily="34" charset="0"/>
              </a:rPr>
              <a:t>(</a:t>
            </a:r>
            <a:r>
              <a:rPr lang="vi-VN" b="1" smtClean="0">
                <a:latin typeface="Calibri" panose="020F0502020204030204" pitchFamily="34" charset="0"/>
                <a:cs typeface="Calibri" panose="020F0502020204030204" pitchFamily="34" charset="0"/>
              </a:rPr>
              <a:t>O(log</a:t>
            </a:r>
            <a:r>
              <a:rPr lang="en-US" b="1" smtClean="0">
                <a:latin typeface="Calibri" panose="020F0502020204030204" pitchFamily="34" charset="0"/>
                <a:cs typeface="Calibri" panose="020F0502020204030204" pitchFamily="34" charset="0"/>
              </a:rPr>
              <a:t>n</a:t>
            </a:r>
            <a:r>
              <a:rPr lang="vi-VN" b="1"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 = thời gian vun đống) cho việc chèn và xóa (enqueue và dequeue)</a:t>
            </a:r>
            <a:endParaRPr lang="vi-VN">
              <a:latin typeface="Calibri" panose="020F0502020204030204" pitchFamily="34" charset="0"/>
              <a:cs typeface="Calibri" panose="020F0502020204030204" pitchFamily="34" charset="0"/>
            </a:endParaRPr>
          </a:p>
          <a:p>
            <a:pPr marL="0" indent="0">
              <a:buNone/>
            </a:pPr>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60</a:t>
            </a:fld>
            <a:endParaRPr lang="en-US"/>
          </a:p>
        </p:txBody>
      </p:sp>
    </p:spTree>
    <p:extLst>
      <p:ext uri="{BB962C8B-B14F-4D97-AF65-F5344CB8AC3E}">
        <p14:creationId xmlns:p14="http://schemas.microsoft.com/office/powerpoint/2010/main" val="8718787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Heap</a:t>
            </a:r>
            <a:endParaRPr lang="en-US"/>
          </a:p>
        </p:txBody>
      </p:sp>
      <p:sp>
        <p:nvSpPr>
          <p:cNvPr id="3" name="Content Placeholder 2"/>
          <p:cNvSpPr>
            <a:spLocks noGrp="1"/>
          </p:cNvSpPr>
          <p:nvPr>
            <p:ph idx="1"/>
          </p:nvPr>
        </p:nvSpPr>
        <p:spPr>
          <a:xfrm>
            <a:off x="838200" y="1825625"/>
            <a:ext cx="10515600" cy="1317625"/>
          </a:xfrm>
        </p:spPr>
        <p:txBody>
          <a:bodyPr>
            <a:normAutofit/>
          </a:bodyPr>
          <a:lstStyle/>
          <a:p>
            <a:r>
              <a:rPr lang="en-US" sz="2400" smtClean="0"/>
              <a:t>VD về hàng đợi ưu tiên dùng heap: giả sử có 1 hàng đợi: Q = {8,7,4,3,1}</a:t>
            </a:r>
          </a:p>
          <a:p>
            <a:r>
              <a:rPr lang="en-US" sz="2400" smtClean="0"/>
              <a:t>Chèn 6 vào hàng đợi: node 6 vi phạm nguyên tắc heap nên ta cần vun lại đống (maxHeapify), thời gian </a:t>
            </a:r>
            <a:r>
              <a:rPr lang="en-US" sz="2400" b="1" smtClean="0"/>
              <a:t>O(logn)</a:t>
            </a:r>
            <a:endParaRPr lang="en-US" sz="2400"/>
          </a:p>
        </p:txBody>
      </p:sp>
      <p:sp>
        <p:nvSpPr>
          <p:cNvPr id="4" name="Slide Number Placeholder 3"/>
          <p:cNvSpPr>
            <a:spLocks noGrp="1"/>
          </p:cNvSpPr>
          <p:nvPr>
            <p:ph type="sldNum" sz="quarter" idx="12"/>
          </p:nvPr>
        </p:nvSpPr>
        <p:spPr/>
        <p:txBody>
          <a:bodyPr/>
          <a:lstStyle/>
          <a:p>
            <a:fld id="{459BA5CF-2658-48D4-A15B-D06BF698E6EA}" type="slidenum">
              <a:rPr lang="en-US" smtClean="0"/>
              <a:t>61</a:t>
            </a:fld>
            <a:endParaRPr lang="en-US"/>
          </a:p>
        </p:txBody>
      </p:sp>
      <p:pic>
        <p:nvPicPr>
          <p:cNvPr id="1026" name="Picture 2" descr="https://vimentor.com/storage/upload/ckeditor/dragndrop/files/image-2018040119015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7838" y="3694522"/>
            <a:ext cx="5795962" cy="2482442"/>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838200" y="3143250"/>
            <a:ext cx="4114800" cy="3033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smtClean="0"/>
              <a:t>Hàng đợi lúc này:</a:t>
            </a:r>
          </a:p>
          <a:p>
            <a:pPr marL="0" indent="0">
              <a:buNone/>
            </a:pPr>
            <a:r>
              <a:rPr lang="en-US" sz="2400" smtClean="0"/>
              <a:t>Q = </a:t>
            </a:r>
            <a:r>
              <a:rPr lang="en-US" sz="2400"/>
              <a:t>{</a:t>
            </a:r>
            <a:r>
              <a:rPr lang="en-US" sz="2400" smtClean="0"/>
              <a:t>8,7,6,3,1,4} (ko nhất thiết phải được sắp xếp, chỉ cần node to nhất ở đầu mảng là được)</a:t>
            </a:r>
            <a:endParaRPr lang="en-US" sz="2400"/>
          </a:p>
        </p:txBody>
      </p:sp>
    </p:spTree>
    <p:extLst>
      <p:ext uri="{BB962C8B-B14F-4D97-AF65-F5344CB8AC3E}">
        <p14:creationId xmlns:p14="http://schemas.microsoft.com/office/powerpoint/2010/main" val="271318364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Heap</a:t>
            </a:r>
            <a:endParaRPr lang="en-US"/>
          </a:p>
        </p:txBody>
      </p:sp>
      <p:sp>
        <p:nvSpPr>
          <p:cNvPr id="3" name="Content Placeholder 2"/>
          <p:cNvSpPr>
            <a:spLocks noGrp="1"/>
          </p:cNvSpPr>
          <p:nvPr>
            <p:ph idx="1"/>
          </p:nvPr>
        </p:nvSpPr>
        <p:spPr/>
        <p:txBody>
          <a:bodyPr/>
          <a:lstStyle/>
          <a:p>
            <a:r>
              <a:rPr lang="en-US" smtClean="0"/>
              <a:t>Xóa phần tử khỏi hàng đợi ưu tiên (phần tử to nhất, tức là node root):</a:t>
            </a:r>
          </a:p>
          <a:p>
            <a:pPr lvl="1"/>
            <a:r>
              <a:rPr lang="en-US" smtClean="0"/>
              <a:t>Lấy phần tử root ra</a:t>
            </a:r>
          </a:p>
          <a:p>
            <a:pPr lvl="1"/>
            <a:r>
              <a:rPr lang="en-US" smtClean="0"/>
              <a:t>Lấy phần tử cuối cùng lên làm root</a:t>
            </a:r>
          </a:p>
          <a:p>
            <a:pPr lvl="1"/>
            <a:r>
              <a:rPr lang="en-US" smtClean="0"/>
              <a:t>Vun đống cho root</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62</a:t>
            </a:fld>
            <a:endParaRPr lang="en-US"/>
          </a:p>
        </p:txBody>
      </p:sp>
      <p:pic>
        <p:nvPicPr>
          <p:cNvPr id="2050" name="Picture 2" descr="https://vimentor.com/storage/upload/ckeditor/dragndrop/files/image-2018040119015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7825" y="3762006"/>
            <a:ext cx="5895975" cy="2414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01045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1.10. TRIE</a:t>
            </a:r>
            <a:endParaRPr lang="en-US"/>
          </a:p>
        </p:txBody>
      </p:sp>
      <p:sp>
        <p:nvSpPr>
          <p:cNvPr id="3" name="Content Placeholder 2"/>
          <p:cNvSpPr>
            <a:spLocks noGrp="1"/>
          </p:cNvSpPr>
          <p:nvPr>
            <p:ph idx="1"/>
          </p:nvPr>
        </p:nvSpPr>
        <p:spPr>
          <a:xfrm>
            <a:off x="838200" y="1825625"/>
            <a:ext cx="7314127" cy="4643414"/>
          </a:xfrm>
        </p:spPr>
        <p:txBody>
          <a:bodyPr>
            <a:normAutofit/>
          </a:bodyPr>
          <a:lstStyle/>
          <a:p>
            <a:r>
              <a:rPr lang="en-US" b="1"/>
              <a:t>TRIE</a:t>
            </a:r>
            <a:r>
              <a:rPr lang="en-US"/>
              <a:t> </a:t>
            </a:r>
            <a:r>
              <a:rPr lang="en-US" smtClean="0"/>
              <a:t>(</a:t>
            </a:r>
            <a:r>
              <a:rPr lang="en-US" u="sng"/>
              <a:t>re</a:t>
            </a:r>
            <a:r>
              <a:rPr lang="en-US" b="1" u="sng"/>
              <a:t>trie</a:t>
            </a:r>
            <a:r>
              <a:rPr lang="en-US" u="sng"/>
              <a:t>val </a:t>
            </a:r>
            <a:r>
              <a:rPr lang="en-US" u="sng" smtClean="0"/>
              <a:t>tree</a:t>
            </a:r>
            <a:r>
              <a:rPr lang="en-US" smtClean="0"/>
              <a:t>, </a:t>
            </a:r>
            <a:r>
              <a:rPr lang="en-US"/>
              <a:t>phát âm là /’trai</a:t>
            </a:r>
            <a:r>
              <a:rPr lang="en-US" smtClean="0"/>
              <a:t>/, giống </a:t>
            </a:r>
            <a:r>
              <a:rPr lang="en-US"/>
              <a:t>từ “try” trong tiếng Anh, </a:t>
            </a:r>
            <a:r>
              <a:rPr lang="en-US" smtClean="0"/>
              <a:t>còn </a:t>
            </a:r>
            <a:r>
              <a:rPr lang="en-US"/>
              <a:t>được gọi là</a:t>
            </a:r>
            <a:r>
              <a:rPr lang="en-US" b="1"/>
              <a:t> prefix </a:t>
            </a:r>
            <a:r>
              <a:rPr lang="en-US" b="1" smtClean="0"/>
              <a:t>tree </a:t>
            </a:r>
            <a:r>
              <a:rPr lang="en-US" smtClean="0"/>
              <a:t>– cây tiền tố), là một CTDL </a:t>
            </a:r>
            <a:r>
              <a:rPr lang="en-US" b="1" smtClean="0"/>
              <a:t>dạng cây </a:t>
            </a:r>
            <a:r>
              <a:rPr lang="en-US" smtClean="0"/>
              <a:t>dùng để truy xuất và </a:t>
            </a:r>
            <a:r>
              <a:rPr lang="en-US" b="1" smtClean="0"/>
              <a:t>tìm kiếm </a:t>
            </a:r>
            <a:r>
              <a:rPr lang="en-US" smtClean="0"/>
              <a:t>hiệu quả trên </a:t>
            </a:r>
            <a:r>
              <a:rPr lang="en-US" b="1" smtClean="0"/>
              <a:t>string</a:t>
            </a:r>
          </a:p>
          <a:p>
            <a:r>
              <a:rPr lang="en-US" smtClean="0"/>
              <a:t>Trong TRIE, mọi node (trừ node root) KHÔNG lưu trữ key, thay vào đó nó </a:t>
            </a:r>
            <a:r>
              <a:rPr lang="en-US" b="1" smtClean="0"/>
              <a:t>lưu trữ 1 </a:t>
            </a:r>
            <a:r>
              <a:rPr lang="en-US" b="1"/>
              <a:t>character </a:t>
            </a:r>
            <a:r>
              <a:rPr lang="en-US" smtClean="0"/>
              <a:t>(ký tự) là một phần của key. </a:t>
            </a:r>
            <a:r>
              <a:rPr lang="vi-VN">
                <a:latin typeface="Calibri" panose="020F0502020204030204" pitchFamily="34" charset="0"/>
                <a:cs typeface="Calibri" panose="020F0502020204030204" pitchFamily="34" charset="0"/>
              </a:rPr>
              <a:t>Bằng cách </a:t>
            </a:r>
            <a:r>
              <a:rPr lang="en-US" smtClean="0">
                <a:latin typeface="Calibri" panose="020F0502020204030204" pitchFamily="34" charset="0"/>
                <a:cs typeface="Calibri" panose="020F0502020204030204" pitchFamily="34" charset="0"/>
              </a:rPr>
              <a:t>duyệt TRIE</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từ </a:t>
            </a:r>
            <a:r>
              <a:rPr lang="en-US" smtClean="0">
                <a:latin typeface="Calibri" panose="020F0502020204030204" pitchFamily="34" charset="0"/>
                <a:cs typeface="Calibri" panose="020F0502020204030204" pitchFamily="34" charset="0"/>
              </a:rPr>
              <a:t>root</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đến </a:t>
            </a:r>
            <a:r>
              <a:rPr lang="en-US" smtClean="0">
                <a:latin typeface="Calibri" panose="020F0502020204030204" pitchFamily="34" charset="0"/>
                <a:cs typeface="Calibri" panose="020F0502020204030204" pitchFamily="34" charset="0"/>
              </a:rPr>
              <a:t>leaf (node lá) hoặc 1 node bất kỳ</a:t>
            </a:r>
            <a:r>
              <a:rPr lang="vi-VN"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ta nhận được 1 key (là 1 string đó </a:t>
            </a:r>
            <a:r>
              <a:rPr lang="en-US" smtClean="0">
                <a:latin typeface="Calibri" panose="020F0502020204030204" pitchFamily="34" charset="0"/>
                <a:cs typeface="Calibri" panose="020F0502020204030204" pitchFamily="34" charset="0"/>
                <a:sym typeface="Wingdings" panose="05000000000000000000" pitchFamily="2" charset="2"/>
              </a:rPr>
              <a:t></a:t>
            </a:r>
            <a:r>
              <a:rPr lang="en-US" smtClean="0">
                <a:latin typeface="Calibri" panose="020F0502020204030204" pitchFamily="34" charset="0"/>
                <a:cs typeface="Calibri" panose="020F0502020204030204" pitchFamily="34" charset="0"/>
              </a:rPr>
              <a:t>)</a:t>
            </a:r>
          </a:p>
          <a:p>
            <a:r>
              <a:rPr lang="en-US" smtClean="0">
                <a:latin typeface="Calibri" panose="020F0502020204030204" pitchFamily="34" charset="0"/>
                <a:cs typeface="Calibri" panose="020F0502020204030204" pitchFamily="34" charset="0"/>
              </a:rPr>
              <a:t>Trong ví dụ bên, TRIE lưu trữ các từ: their, there, this, that, does, did</a:t>
            </a:r>
          </a:p>
        </p:txBody>
      </p:sp>
      <p:sp>
        <p:nvSpPr>
          <p:cNvPr id="4" name="Slide Number Placeholder 3"/>
          <p:cNvSpPr>
            <a:spLocks noGrp="1"/>
          </p:cNvSpPr>
          <p:nvPr>
            <p:ph type="sldNum" sz="quarter" idx="12"/>
          </p:nvPr>
        </p:nvSpPr>
        <p:spPr/>
        <p:txBody>
          <a:bodyPr/>
          <a:lstStyle/>
          <a:p>
            <a:fld id="{459BA5CF-2658-48D4-A15B-D06BF698E6EA}" type="slidenum">
              <a:rPr lang="en-US" smtClean="0"/>
              <a:t>63</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4604" y="1825625"/>
            <a:ext cx="2999196" cy="3412486"/>
          </a:xfrm>
          <a:prstGeom prst="rect">
            <a:avLst/>
          </a:prstGeom>
        </p:spPr>
      </p:pic>
      <p:sp>
        <p:nvSpPr>
          <p:cNvPr id="6" name="TextBox 5"/>
          <p:cNvSpPr txBox="1"/>
          <p:nvPr/>
        </p:nvSpPr>
        <p:spPr>
          <a:xfrm>
            <a:off x="8354604" y="5373048"/>
            <a:ext cx="2999196" cy="738664"/>
          </a:xfrm>
          <a:prstGeom prst="rect">
            <a:avLst/>
          </a:prstGeom>
          <a:noFill/>
        </p:spPr>
        <p:txBody>
          <a:bodyPr wrap="square" rtlCol="0">
            <a:spAutoFit/>
          </a:bodyPr>
          <a:lstStyle/>
          <a:p>
            <a:r>
              <a:rPr lang="en-US" sz="1400" i="1"/>
              <a:t>Nguồn: </a:t>
            </a:r>
            <a:r>
              <a:rPr lang="en-US" sz="1400" i="1">
                <a:hlinkClick r:id="rId3"/>
              </a:rPr>
              <a:t>http://theoryofprogramming.com/2015/01/16/trie-tree-implementation</a:t>
            </a:r>
            <a:r>
              <a:rPr lang="en-US" sz="1400" i="1" smtClean="0">
                <a:hlinkClick r:id="rId3"/>
              </a:rPr>
              <a:t>/</a:t>
            </a:r>
            <a:endParaRPr lang="en-US" sz="1400" i="1" smtClean="0"/>
          </a:p>
        </p:txBody>
      </p:sp>
    </p:spTree>
    <p:extLst>
      <p:ext uri="{BB962C8B-B14F-4D97-AF65-F5344CB8AC3E}">
        <p14:creationId xmlns:p14="http://schemas.microsoft.com/office/powerpoint/2010/main" val="178679108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1.10. TRIE</a:t>
            </a:r>
            <a:endParaRPr lang="en-US"/>
          </a:p>
        </p:txBody>
      </p:sp>
      <p:sp>
        <p:nvSpPr>
          <p:cNvPr id="3" name="Content Placeholder 2"/>
          <p:cNvSpPr>
            <a:spLocks noGrp="1"/>
          </p:cNvSpPr>
          <p:nvPr>
            <p:ph idx="1"/>
          </p:nvPr>
        </p:nvSpPr>
        <p:spPr>
          <a:xfrm>
            <a:off x="838200" y="1825625"/>
            <a:ext cx="6201229" cy="4351338"/>
          </a:xfrm>
        </p:spPr>
        <p:txBody>
          <a:bodyPr/>
          <a:lstStyle/>
          <a:p>
            <a:r>
              <a:rPr lang="en-US" smtClean="0">
                <a:latin typeface="Calibri" panose="020F0502020204030204" pitchFamily="34" charset="0"/>
                <a:cs typeface="Calibri" panose="020F0502020204030204" pitchFamily="34" charset="0"/>
              </a:rPr>
              <a:t>So sánh việc dùng BST và </a:t>
            </a:r>
            <a:r>
              <a:rPr lang="vi-VN" smtClean="0">
                <a:latin typeface="Calibri" panose="020F0502020204030204" pitchFamily="34" charset="0"/>
                <a:cs typeface="Calibri" panose="020F0502020204030204" pitchFamily="34" charset="0"/>
              </a:rPr>
              <a:t>T</a:t>
            </a:r>
            <a:r>
              <a:rPr lang="en-US" smtClean="0">
                <a:latin typeface="Calibri" panose="020F0502020204030204" pitchFamily="34" charset="0"/>
                <a:cs typeface="Calibri" panose="020F0502020204030204" pitchFamily="34" charset="0"/>
              </a:rPr>
              <a:t>RIE:</a:t>
            </a:r>
            <a:r>
              <a:rPr lang="vi-VN"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giả sử cần lưu 2</a:t>
            </a:r>
            <a:r>
              <a:rPr lang="vi-VN"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string </a:t>
            </a:r>
            <a:r>
              <a:rPr lang="vi-VN" smtClean="0">
                <a:latin typeface="Calibri" panose="020F0502020204030204" pitchFamily="34" charset="0"/>
                <a:cs typeface="Calibri" panose="020F0502020204030204" pitchFamily="34" charset="0"/>
              </a:rPr>
              <a:t>ABCD </a:t>
            </a:r>
            <a:r>
              <a:rPr lang="vi-VN">
                <a:latin typeface="Calibri" panose="020F0502020204030204" pitchFamily="34" charset="0"/>
                <a:cs typeface="Calibri" panose="020F0502020204030204" pitchFamily="34" charset="0"/>
              </a:rPr>
              <a:t>và </a:t>
            </a:r>
            <a:r>
              <a:rPr lang="vi-VN" smtClean="0">
                <a:latin typeface="Calibri" panose="020F0502020204030204" pitchFamily="34" charset="0"/>
                <a:cs typeface="Calibri" panose="020F0502020204030204" pitchFamily="34" charset="0"/>
              </a:rPr>
              <a:t>ABCE</a:t>
            </a:r>
            <a:r>
              <a:rPr lang="en-US" smtClean="0">
                <a:latin typeface="Calibri" panose="020F0502020204030204" pitchFamily="34" charset="0"/>
                <a:cs typeface="Calibri" panose="020F0502020204030204" pitchFamily="34" charset="0"/>
              </a:rPr>
              <a:t>:</a:t>
            </a:r>
          </a:p>
          <a:p>
            <a:pPr lvl="1"/>
            <a:r>
              <a:rPr lang="en-US" smtClean="0">
                <a:latin typeface="Calibri" panose="020F0502020204030204" pitchFamily="34" charset="0"/>
                <a:cs typeface="Calibri" panose="020F0502020204030204" pitchFamily="34" charset="0"/>
              </a:rPr>
              <a:t>Nếu </a:t>
            </a:r>
            <a:r>
              <a:rPr lang="vi-VN" smtClean="0">
                <a:latin typeface="Calibri" panose="020F0502020204030204" pitchFamily="34" charset="0"/>
                <a:cs typeface="Calibri" panose="020F0502020204030204" pitchFamily="34" charset="0"/>
              </a:rPr>
              <a:t>sử </a:t>
            </a:r>
            <a:r>
              <a:rPr lang="vi-VN">
                <a:latin typeface="Calibri" panose="020F0502020204030204" pitchFamily="34" charset="0"/>
                <a:cs typeface="Calibri" panose="020F0502020204030204" pitchFamily="34" charset="0"/>
              </a:rPr>
              <a:t>dụng Binary Search Tree (</a:t>
            </a:r>
            <a:r>
              <a:rPr lang="vi-VN" smtClean="0">
                <a:latin typeface="Calibri" panose="020F0502020204030204" pitchFamily="34" charset="0"/>
                <a:cs typeface="Calibri" panose="020F0502020204030204" pitchFamily="34" charset="0"/>
              </a:rPr>
              <a:t>BST)</a:t>
            </a:r>
            <a:r>
              <a:rPr lang="en-US" smtClean="0">
                <a:latin typeface="Calibri" panose="020F0502020204030204" pitchFamily="34" charset="0"/>
                <a:cs typeface="Calibri" panose="020F0502020204030204" pitchFamily="34" charset="0"/>
              </a:rPr>
              <a:t>, ta </a:t>
            </a:r>
            <a:r>
              <a:rPr lang="vi-VN" smtClean="0">
                <a:latin typeface="Calibri" panose="020F0502020204030204" pitchFamily="34" charset="0"/>
                <a:cs typeface="Calibri" panose="020F0502020204030204" pitchFamily="34" charset="0"/>
              </a:rPr>
              <a:t>cần </a:t>
            </a:r>
            <a:r>
              <a:rPr lang="vi-VN">
                <a:latin typeface="Calibri" panose="020F0502020204030204" pitchFamily="34" charset="0"/>
                <a:cs typeface="Calibri" panose="020F0502020204030204" pitchFamily="34" charset="0"/>
              </a:rPr>
              <a:t>2 node lưu toàn bộ </a:t>
            </a:r>
            <a:r>
              <a:rPr lang="vi-VN" smtClean="0">
                <a:latin typeface="Calibri" panose="020F0502020204030204" pitchFamily="34" charset="0"/>
                <a:cs typeface="Calibri" panose="020F0502020204030204" pitchFamily="34" charset="0"/>
              </a:rPr>
              <a:t>chuỗi</a:t>
            </a:r>
            <a:endParaRPr lang="en-US" smtClean="0">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Thay vào đó ta</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sẽ sử dụng 5 node, tương ứng với 5 character A,B,C,D,E như </a:t>
            </a:r>
            <a:r>
              <a:rPr lang="en-US" smtClean="0">
                <a:latin typeface="Calibri" panose="020F0502020204030204" pitchFamily="34" charset="0"/>
                <a:cs typeface="Calibri" panose="020F0502020204030204" pitchFamily="34" charset="0"/>
              </a:rPr>
              <a:t>hình bên</a:t>
            </a:r>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64</a:t>
            </a:fld>
            <a:endParaRPr lang="en-US"/>
          </a:p>
        </p:txBody>
      </p:sp>
      <p:pic>
        <p:nvPicPr>
          <p:cNvPr id="2050" name="Picture 2" descr="https://i.gyazo.com/d06f61ea8374af5cb7409814bf72a4c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9429" y="1825625"/>
            <a:ext cx="4314371" cy="32017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039428" y="5162280"/>
            <a:ext cx="4314371" cy="646331"/>
          </a:xfrm>
          <a:prstGeom prst="rect">
            <a:avLst/>
          </a:prstGeom>
          <a:noFill/>
        </p:spPr>
        <p:txBody>
          <a:bodyPr wrap="square" rtlCol="0">
            <a:spAutoFit/>
          </a:bodyPr>
          <a:lstStyle/>
          <a:p>
            <a:r>
              <a:rPr lang="en-US"/>
              <a:t>Nguồn: </a:t>
            </a:r>
            <a:r>
              <a:rPr lang="en-US">
                <a:hlinkClick r:id="rId3"/>
              </a:rPr>
              <a:t>https://</a:t>
            </a:r>
            <a:r>
              <a:rPr lang="en-US" smtClean="0">
                <a:hlinkClick r:id="rId3"/>
              </a:rPr>
              <a:t>kipalog.com/posts/Practical-story-about-Trie-and-Prefix-Search</a:t>
            </a:r>
            <a:endParaRPr lang="en-US" smtClean="0"/>
          </a:p>
        </p:txBody>
      </p:sp>
    </p:spTree>
    <p:extLst>
      <p:ext uri="{BB962C8B-B14F-4D97-AF65-F5344CB8AC3E}">
        <p14:creationId xmlns:p14="http://schemas.microsoft.com/office/powerpoint/2010/main" val="36057613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1.10. TRIE</a:t>
            </a:r>
            <a:endParaRPr lang="en-US"/>
          </a:p>
        </p:txBody>
      </p:sp>
      <p:sp>
        <p:nvSpPr>
          <p:cNvPr id="3" name="Content Placeholder 2"/>
          <p:cNvSpPr>
            <a:spLocks noGrp="1"/>
          </p:cNvSpPr>
          <p:nvPr>
            <p:ph idx="1"/>
          </p:nvPr>
        </p:nvSpPr>
        <p:spPr>
          <a:xfrm>
            <a:off x="838200" y="1825625"/>
            <a:ext cx="10515600" cy="4657062"/>
          </a:xfrm>
        </p:spPr>
        <p:txBody>
          <a:bodyPr>
            <a:normAutofit lnSpcReduction="10000"/>
          </a:bodyPr>
          <a:lstStyle/>
          <a:p>
            <a:r>
              <a:rPr lang="en-US" smtClean="0"/>
              <a:t>Ưu điểm:</a:t>
            </a:r>
          </a:p>
          <a:p>
            <a:pPr lvl="1"/>
            <a:r>
              <a:rPr lang="en-US" smtClean="0"/>
              <a:t>Việc </a:t>
            </a:r>
            <a:r>
              <a:rPr lang="en-US"/>
              <a:t>tìm kiếm trên TRIE tối ưu hơn cả trên BST, khi mà thời gian tìm kiếm chỉ là </a:t>
            </a:r>
            <a:r>
              <a:rPr lang="en-US" b="1"/>
              <a:t>O(m)</a:t>
            </a:r>
            <a:r>
              <a:rPr lang="en-US"/>
              <a:t>, với m là độ dài của </a:t>
            </a:r>
            <a:r>
              <a:rPr lang="en-US" smtClean="0"/>
              <a:t>string</a:t>
            </a:r>
          </a:p>
          <a:p>
            <a:pPr lvl="1"/>
            <a:r>
              <a:rPr lang="en-US" smtClean="0"/>
              <a:t>Việc đếm/duyệt các từ có </a:t>
            </a:r>
            <a:r>
              <a:rPr lang="en-US" b="1" smtClean="0"/>
              <a:t>chung prefix </a:t>
            </a:r>
            <a:r>
              <a:rPr lang="en-US" smtClean="0"/>
              <a:t>rất nhanh: </a:t>
            </a:r>
            <a:r>
              <a:rPr lang="en-US" b="1" smtClean="0"/>
              <a:t>O(m)</a:t>
            </a:r>
            <a:r>
              <a:rPr lang="en-US"/>
              <a:t> </a:t>
            </a:r>
            <a:r>
              <a:rPr lang="en-US" smtClean="0"/>
              <a:t>(m = độ dài prefix)</a:t>
            </a:r>
          </a:p>
          <a:p>
            <a:pPr lvl="1"/>
            <a:r>
              <a:rPr lang="en-US" smtClean="0"/>
              <a:t>Nếu số lượng input LỚN và độ dài mỗi key là nhỏ, thì việc lưu bằng TRIE sẽ tốn ít bộ nhớ hơn Hashtable</a:t>
            </a:r>
            <a:r>
              <a:rPr lang="en-US"/>
              <a:t>. </a:t>
            </a:r>
            <a:r>
              <a:rPr lang="en-US" smtClean="0"/>
              <a:t>TRIE chỉ </a:t>
            </a:r>
            <a:r>
              <a:rPr lang="en-US"/>
              <a:t>phụ thuộc vào </a:t>
            </a:r>
            <a:r>
              <a:rPr lang="en-US" b="1"/>
              <a:t>độ dài từ </a:t>
            </a:r>
            <a:r>
              <a:rPr lang="en-US" smtClean="0"/>
              <a:t>chứ </a:t>
            </a:r>
            <a:r>
              <a:rPr lang="en-US" b="1" smtClean="0"/>
              <a:t>KHÔNG</a:t>
            </a:r>
            <a:r>
              <a:rPr lang="en-US" smtClean="0"/>
              <a:t> phụ </a:t>
            </a:r>
            <a:r>
              <a:rPr lang="en-US"/>
              <a:t>thuộc vào </a:t>
            </a:r>
            <a:r>
              <a:rPr lang="en-US" b="1"/>
              <a:t>số </a:t>
            </a:r>
            <a:r>
              <a:rPr lang="en-US" b="1" smtClean="0"/>
              <a:t>từ</a:t>
            </a:r>
            <a:r>
              <a:rPr lang="en-US" smtClean="0"/>
              <a:t>. Nên ứng dụng từ điển chẳng hạn, thì dùng TRIE rất ổn!</a:t>
            </a:r>
          </a:p>
          <a:p>
            <a:pPr lvl="1"/>
            <a:r>
              <a:rPr lang="en-US" smtClean="0"/>
              <a:t>So sánh với Hashtable: ko cần tính toán hàm hash, ko có va chạm</a:t>
            </a:r>
          </a:p>
          <a:p>
            <a:r>
              <a:rPr lang="en-US" smtClean="0"/>
              <a:t>Nhược điểm:</a:t>
            </a:r>
            <a:endParaRPr lang="en-US"/>
          </a:p>
          <a:p>
            <a:pPr lvl="1"/>
            <a:r>
              <a:rPr lang="en-US" b="1" smtClean="0"/>
              <a:t>Tốn </a:t>
            </a:r>
            <a:r>
              <a:rPr lang="en-US" b="1"/>
              <a:t>bộ </a:t>
            </a:r>
            <a:r>
              <a:rPr lang="en-US" b="1" smtClean="0"/>
              <a:t>nhớ</a:t>
            </a:r>
            <a:r>
              <a:rPr lang="en-US" smtClean="0"/>
              <a:t> nếu input không nhiều: mỗi node cần </a:t>
            </a:r>
            <a:r>
              <a:rPr lang="en-US" b="1" smtClean="0"/>
              <a:t>số lượng con trỏ </a:t>
            </a:r>
            <a:r>
              <a:rPr lang="en-US" smtClean="0"/>
              <a:t>bằng với </a:t>
            </a:r>
            <a:r>
              <a:rPr lang="en-US" b="1" smtClean="0"/>
              <a:t>kích thước của bảng chữ cái</a:t>
            </a:r>
            <a:r>
              <a:rPr lang="en-US" smtClean="0"/>
              <a:t>:</a:t>
            </a:r>
          </a:p>
          <a:p>
            <a:pPr lvl="2"/>
            <a:r>
              <a:rPr lang="en-US" smtClean="0"/>
              <a:t>Mỗi node cần lưu 26 node con nếu input là các từ gồm các ký tự a-z</a:t>
            </a:r>
          </a:p>
          <a:p>
            <a:pPr lvl="2"/>
            <a:r>
              <a:rPr lang="en-US" smtClean="0"/>
              <a:t>Mỗi node cần lưu 10 node con nếu input là các từ gồm các ký tự 0-9</a:t>
            </a:r>
          </a:p>
        </p:txBody>
      </p:sp>
      <p:sp>
        <p:nvSpPr>
          <p:cNvPr id="4" name="Slide Number Placeholder 3"/>
          <p:cNvSpPr>
            <a:spLocks noGrp="1"/>
          </p:cNvSpPr>
          <p:nvPr>
            <p:ph type="sldNum" sz="quarter" idx="12"/>
          </p:nvPr>
        </p:nvSpPr>
        <p:spPr/>
        <p:txBody>
          <a:bodyPr/>
          <a:lstStyle/>
          <a:p>
            <a:fld id="{459BA5CF-2658-48D4-A15B-D06BF698E6EA}" type="slidenum">
              <a:rPr lang="en-US" smtClean="0"/>
              <a:t>65</a:t>
            </a:fld>
            <a:endParaRPr lang="en-US"/>
          </a:p>
        </p:txBody>
      </p:sp>
    </p:spTree>
    <p:extLst>
      <p:ext uri="{BB962C8B-B14F-4D97-AF65-F5344CB8AC3E}">
        <p14:creationId xmlns:p14="http://schemas.microsoft.com/office/powerpoint/2010/main" val="33109883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1.10. TRIE</a:t>
            </a:r>
            <a:endParaRPr lang="en-US"/>
          </a:p>
        </p:txBody>
      </p:sp>
      <p:sp>
        <p:nvSpPr>
          <p:cNvPr id="3" name="Content Placeholder 2"/>
          <p:cNvSpPr>
            <a:spLocks noGrp="1"/>
          </p:cNvSpPr>
          <p:nvPr>
            <p:ph idx="1"/>
          </p:nvPr>
        </p:nvSpPr>
        <p:spPr>
          <a:xfrm>
            <a:off x="838200" y="1825625"/>
            <a:ext cx="7772400" cy="4351338"/>
          </a:xfrm>
        </p:spPr>
        <p:txBody>
          <a:bodyPr/>
          <a:lstStyle/>
          <a:p>
            <a:r>
              <a:rPr lang="en-US"/>
              <a:t>Ứng dụng:</a:t>
            </a:r>
          </a:p>
          <a:p>
            <a:pPr lvl="1"/>
            <a:r>
              <a:rPr lang="en-US" smtClean="0"/>
              <a:t>Dùng trong từ điển: tìm những từ có chung prefix</a:t>
            </a:r>
          </a:p>
          <a:p>
            <a:pPr lvl="1"/>
            <a:r>
              <a:rPr lang="en-US" smtClean="0"/>
              <a:t>Các bài toán liên quan đến prefix/suffix (tiền tố/hậu tố) trên string: đếm số từ có chung prefix; bài toán Longest common prefix;…</a:t>
            </a:r>
          </a:p>
          <a:p>
            <a:pPr lvl="1"/>
            <a:r>
              <a:rPr lang="en-US" smtClean="0"/>
              <a:t>Autocompletion, auto suggestion</a:t>
            </a:r>
          </a:p>
          <a:p>
            <a:pPr lvl="1"/>
            <a:r>
              <a:rPr lang="en-US" smtClean="0"/>
              <a:t>Thay thế cho Hashtable để tránh sự va chạm xảy ra trong Hashtable</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66</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98942" y="1825625"/>
            <a:ext cx="2654858" cy="4351338"/>
          </a:xfrm>
          <a:prstGeom prst="rect">
            <a:avLst/>
          </a:prstGeom>
        </p:spPr>
      </p:pic>
    </p:spTree>
    <p:extLst>
      <p:ext uri="{BB962C8B-B14F-4D97-AF65-F5344CB8AC3E}">
        <p14:creationId xmlns:p14="http://schemas.microsoft.com/office/powerpoint/2010/main" val="427706813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1.10. TRIE</a:t>
            </a:r>
            <a:endParaRPr lang="en-US"/>
          </a:p>
        </p:txBody>
      </p:sp>
      <p:sp>
        <p:nvSpPr>
          <p:cNvPr id="3" name="Content Placeholder 2"/>
          <p:cNvSpPr>
            <a:spLocks noGrp="1"/>
          </p:cNvSpPr>
          <p:nvPr>
            <p:ph idx="1"/>
          </p:nvPr>
        </p:nvSpPr>
        <p:spPr/>
        <p:txBody>
          <a:bodyPr>
            <a:normAutofit fontScale="77500" lnSpcReduction="20000"/>
          </a:bodyPr>
          <a:lstStyle/>
          <a:p>
            <a:r>
              <a:rPr lang="en-US" smtClean="0"/>
              <a:t>Implement TRIE:</a:t>
            </a:r>
          </a:p>
          <a:p>
            <a:pPr marL="0" indent="0">
              <a:buNone/>
            </a:pPr>
            <a:r>
              <a:rPr lang="vi-VN" sz="2200">
                <a:solidFill>
                  <a:srgbClr val="3396CC"/>
                </a:solidFill>
                <a:latin typeface="Consolas" panose="020B0609020204030204" pitchFamily="49" charset="0"/>
              </a:rPr>
              <a:t>class</a:t>
            </a:r>
            <a:r>
              <a:rPr lang="vi-VN" sz="2200">
                <a:solidFill>
                  <a:srgbClr val="474747"/>
                </a:solidFill>
                <a:latin typeface="Consolas" panose="020B0609020204030204" pitchFamily="49" charset="0"/>
              </a:rPr>
              <a:t> </a:t>
            </a:r>
            <a:r>
              <a:rPr lang="vi-VN" sz="2200">
                <a:solidFill>
                  <a:srgbClr val="05AD97"/>
                </a:solidFill>
                <a:latin typeface="Consolas" panose="020B0609020204030204" pitchFamily="49" charset="0"/>
              </a:rPr>
              <a:t>TrieNode</a:t>
            </a:r>
            <a:r>
              <a:rPr lang="vi-VN" sz="2200">
                <a:solidFill>
                  <a:srgbClr val="474747"/>
                </a:solidFill>
                <a:latin typeface="Consolas" panose="020B0609020204030204" pitchFamily="49" charset="0"/>
              </a:rPr>
              <a:t> {</a:t>
            </a:r>
          </a:p>
          <a:p>
            <a:pPr marL="0" indent="0">
              <a:buNone/>
            </a:pPr>
            <a:r>
              <a:rPr lang="vi-VN" sz="2200">
                <a:solidFill>
                  <a:srgbClr val="474747"/>
                </a:solidFill>
                <a:latin typeface="Consolas" panose="020B0609020204030204" pitchFamily="49" charset="0"/>
              </a:rPr>
              <a:t>  </a:t>
            </a:r>
            <a:r>
              <a:rPr lang="vi-VN" sz="2200" i="1">
                <a:solidFill>
                  <a:srgbClr val="555555"/>
                </a:solidFill>
                <a:latin typeface="Consolas" panose="020B0609020204030204" pitchFamily="49" charset="0"/>
              </a:rPr>
              <a:t>// true tức là nếu duyệt từ root tới node này</a:t>
            </a:r>
            <a:endParaRPr lang="vi-VN" sz="2200">
              <a:solidFill>
                <a:srgbClr val="474747"/>
              </a:solidFill>
              <a:latin typeface="Consolas" panose="020B0609020204030204" pitchFamily="49" charset="0"/>
            </a:endParaRPr>
          </a:p>
          <a:p>
            <a:pPr marL="0" indent="0">
              <a:buNone/>
            </a:pPr>
            <a:r>
              <a:rPr lang="vi-VN" sz="2200">
                <a:solidFill>
                  <a:srgbClr val="474747"/>
                </a:solidFill>
                <a:latin typeface="Consolas" panose="020B0609020204030204" pitchFamily="49" charset="0"/>
              </a:rPr>
              <a:t>  </a:t>
            </a:r>
            <a:r>
              <a:rPr lang="vi-VN" sz="2200" i="1">
                <a:solidFill>
                  <a:srgbClr val="555555"/>
                </a:solidFill>
                <a:latin typeface="Consolas" panose="020B0609020204030204" pitchFamily="49" charset="0"/>
              </a:rPr>
              <a:t>// sẽ được 1 từ hoàn thiện</a:t>
            </a:r>
            <a:endParaRPr lang="vi-VN" sz="2200">
              <a:solidFill>
                <a:srgbClr val="474747"/>
              </a:solidFill>
              <a:latin typeface="Consolas" panose="020B0609020204030204" pitchFamily="49" charset="0"/>
            </a:endParaRPr>
          </a:p>
          <a:p>
            <a:pPr marL="0" indent="0">
              <a:buNone/>
            </a:pPr>
            <a:r>
              <a:rPr lang="vi-VN" sz="2200">
                <a:solidFill>
                  <a:srgbClr val="474747"/>
                </a:solidFill>
                <a:latin typeface="Consolas" panose="020B0609020204030204" pitchFamily="49" charset="0"/>
              </a:rPr>
              <a:t>  </a:t>
            </a:r>
            <a:r>
              <a:rPr lang="vi-VN" sz="2200">
                <a:solidFill>
                  <a:srgbClr val="D10771"/>
                </a:solidFill>
                <a:latin typeface="Consolas" panose="020B0609020204030204" pitchFamily="49" charset="0"/>
              </a:rPr>
              <a:t>boolean</a:t>
            </a:r>
            <a:r>
              <a:rPr lang="vi-VN" sz="2200">
                <a:solidFill>
                  <a:srgbClr val="474747"/>
                </a:solidFill>
                <a:latin typeface="Consolas" panose="020B0609020204030204" pitchFamily="49" charset="0"/>
              </a:rPr>
              <a:t> </a:t>
            </a:r>
            <a:r>
              <a:rPr lang="vi-VN" sz="2200">
                <a:solidFill>
                  <a:srgbClr val="0078DE"/>
                </a:solidFill>
                <a:latin typeface="Consolas" panose="020B0609020204030204" pitchFamily="49" charset="0"/>
              </a:rPr>
              <a:t>isEndOfWord</a:t>
            </a:r>
            <a:r>
              <a:rPr lang="vi-VN" sz="2200">
                <a:solidFill>
                  <a:srgbClr val="474747"/>
                </a:solidFill>
                <a:latin typeface="Consolas" panose="020B0609020204030204" pitchFamily="49" charset="0"/>
              </a:rPr>
              <a:t>;</a:t>
            </a:r>
          </a:p>
          <a:p>
            <a:pPr marL="0" indent="0">
              <a:buNone/>
            </a:pPr>
            <a:r>
              <a:rPr lang="vi-VN" sz="2200">
                <a:solidFill>
                  <a:srgbClr val="474747"/>
                </a:solidFill>
                <a:latin typeface="Consolas" panose="020B0609020204030204" pitchFamily="49" charset="0"/>
              </a:rPr>
              <a:t/>
            </a:r>
            <a:br>
              <a:rPr lang="vi-VN" sz="2200">
                <a:solidFill>
                  <a:srgbClr val="474747"/>
                </a:solidFill>
                <a:latin typeface="Consolas" panose="020B0609020204030204" pitchFamily="49" charset="0"/>
              </a:rPr>
            </a:br>
            <a:r>
              <a:rPr lang="vi-VN" sz="2200">
                <a:solidFill>
                  <a:srgbClr val="474747"/>
                </a:solidFill>
                <a:latin typeface="Consolas" panose="020B0609020204030204" pitchFamily="49" charset="0"/>
              </a:rPr>
              <a:t>  </a:t>
            </a:r>
            <a:r>
              <a:rPr lang="vi-VN" sz="2200" i="1">
                <a:solidFill>
                  <a:srgbClr val="555555"/>
                </a:solidFill>
                <a:latin typeface="Consolas" panose="020B0609020204030204" pitchFamily="49" charset="0"/>
              </a:rPr>
              <a:t>// dùng để đếm số lượng từ có chung prefix</a:t>
            </a:r>
            <a:endParaRPr lang="vi-VN" sz="2200">
              <a:solidFill>
                <a:srgbClr val="474747"/>
              </a:solidFill>
              <a:latin typeface="Consolas" panose="020B0609020204030204" pitchFamily="49" charset="0"/>
            </a:endParaRPr>
          </a:p>
          <a:p>
            <a:pPr marL="0" indent="0">
              <a:buNone/>
            </a:pPr>
            <a:r>
              <a:rPr lang="vi-VN" sz="2200">
                <a:solidFill>
                  <a:srgbClr val="474747"/>
                </a:solidFill>
                <a:latin typeface="Consolas" panose="020B0609020204030204" pitchFamily="49" charset="0"/>
              </a:rPr>
              <a:t>  </a:t>
            </a:r>
            <a:r>
              <a:rPr lang="vi-VN" sz="2200">
                <a:solidFill>
                  <a:srgbClr val="D10771"/>
                </a:solidFill>
                <a:latin typeface="Consolas" panose="020B0609020204030204" pitchFamily="49" charset="0"/>
              </a:rPr>
              <a:t>int</a:t>
            </a:r>
            <a:r>
              <a:rPr lang="vi-VN" sz="2200">
                <a:solidFill>
                  <a:srgbClr val="474747"/>
                </a:solidFill>
                <a:latin typeface="Consolas" panose="020B0609020204030204" pitchFamily="49" charset="0"/>
              </a:rPr>
              <a:t> </a:t>
            </a:r>
            <a:r>
              <a:rPr lang="vi-VN" sz="2200">
                <a:solidFill>
                  <a:srgbClr val="0078DE"/>
                </a:solidFill>
                <a:latin typeface="Consolas" panose="020B0609020204030204" pitchFamily="49" charset="0"/>
              </a:rPr>
              <a:t>count</a:t>
            </a:r>
            <a:r>
              <a:rPr lang="vi-VN" sz="2200">
                <a:solidFill>
                  <a:srgbClr val="474747"/>
                </a:solidFill>
                <a:latin typeface="Consolas" panose="020B0609020204030204" pitchFamily="49" charset="0"/>
              </a:rPr>
              <a:t>;</a:t>
            </a:r>
          </a:p>
          <a:p>
            <a:pPr marL="0" indent="0">
              <a:buNone/>
            </a:pPr>
            <a:r>
              <a:rPr lang="vi-VN" sz="2200">
                <a:solidFill>
                  <a:srgbClr val="474747"/>
                </a:solidFill>
                <a:latin typeface="Consolas" panose="020B0609020204030204" pitchFamily="49" charset="0"/>
              </a:rPr>
              <a:t/>
            </a:r>
            <a:br>
              <a:rPr lang="vi-VN" sz="2200">
                <a:solidFill>
                  <a:srgbClr val="474747"/>
                </a:solidFill>
                <a:latin typeface="Consolas" panose="020B0609020204030204" pitchFamily="49" charset="0"/>
              </a:rPr>
            </a:br>
            <a:r>
              <a:rPr lang="vi-VN" sz="2200">
                <a:solidFill>
                  <a:srgbClr val="474747"/>
                </a:solidFill>
                <a:latin typeface="Consolas" panose="020B0609020204030204" pitchFamily="49" charset="0"/>
              </a:rPr>
              <a:t>  </a:t>
            </a:r>
            <a:r>
              <a:rPr lang="vi-VN" sz="2200" i="1">
                <a:solidFill>
                  <a:srgbClr val="555555"/>
                </a:solidFill>
                <a:latin typeface="Consolas" panose="020B0609020204030204" pitchFamily="49" charset="0"/>
              </a:rPr>
              <a:t>// Các node con của node hiện tại</a:t>
            </a:r>
            <a:endParaRPr lang="vi-VN" sz="2200">
              <a:solidFill>
                <a:srgbClr val="474747"/>
              </a:solidFill>
              <a:latin typeface="Consolas" panose="020B0609020204030204" pitchFamily="49" charset="0"/>
            </a:endParaRPr>
          </a:p>
          <a:p>
            <a:pPr marL="0" indent="0">
              <a:buNone/>
            </a:pPr>
            <a:r>
              <a:rPr lang="vi-VN" sz="2200">
                <a:solidFill>
                  <a:srgbClr val="474747"/>
                </a:solidFill>
                <a:latin typeface="Consolas" panose="020B0609020204030204" pitchFamily="49" charset="0"/>
              </a:rPr>
              <a:t>  </a:t>
            </a:r>
            <a:r>
              <a:rPr lang="vi-VN" sz="2200">
                <a:solidFill>
                  <a:srgbClr val="D10771"/>
                </a:solidFill>
                <a:latin typeface="Consolas" panose="020B0609020204030204" pitchFamily="49" charset="0"/>
              </a:rPr>
              <a:t>TrieNode</a:t>
            </a:r>
            <a:r>
              <a:rPr lang="vi-VN" sz="2200">
                <a:solidFill>
                  <a:srgbClr val="474747"/>
                </a:solidFill>
                <a:latin typeface="Consolas" panose="020B0609020204030204" pitchFamily="49" charset="0"/>
              </a:rPr>
              <a:t> children[ALPHABET_SIZE];</a:t>
            </a:r>
          </a:p>
          <a:p>
            <a:pPr marL="0" indent="0">
              <a:buNone/>
            </a:pPr>
            <a:r>
              <a:rPr lang="vi-VN" sz="2200" smtClean="0">
                <a:solidFill>
                  <a:srgbClr val="474747"/>
                </a:solidFill>
                <a:latin typeface="Consolas" panose="020B0609020204030204" pitchFamily="49" charset="0"/>
              </a:rPr>
              <a:t>}</a:t>
            </a:r>
            <a:endParaRPr lang="en-US" sz="2200" smtClean="0">
              <a:solidFill>
                <a:srgbClr val="474747"/>
              </a:solidFill>
              <a:latin typeface="Consolas" panose="020B0609020204030204" pitchFamily="49" charset="0"/>
            </a:endParaRPr>
          </a:p>
          <a:p>
            <a:r>
              <a:rPr lang="en-US" smtClean="0">
                <a:latin typeface="Calibri" panose="020F0502020204030204" pitchFamily="34" charset="0"/>
                <a:cs typeface="Calibri" panose="020F0502020204030204" pitchFamily="34" charset="0"/>
              </a:rPr>
              <a:t>Implement</a:t>
            </a:r>
            <a:r>
              <a:rPr lang="en-US" sz="2200"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bằng C: </a:t>
            </a:r>
            <a:r>
              <a:rPr lang="en-US">
                <a:latin typeface="Calibri" panose="020F0502020204030204" pitchFamily="34" charset="0"/>
                <a:cs typeface="Calibri" panose="020F0502020204030204" pitchFamily="34" charset="0"/>
                <a:hlinkClick r:id="rId2"/>
              </a:rPr>
              <a:t>https://</a:t>
            </a:r>
            <a:r>
              <a:rPr lang="en-US" smtClean="0">
                <a:latin typeface="Calibri" panose="020F0502020204030204" pitchFamily="34" charset="0"/>
                <a:cs typeface="Calibri" panose="020F0502020204030204" pitchFamily="34" charset="0"/>
                <a:hlinkClick r:id="rId2"/>
              </a:rPr>
              <a:t>github.com/anhtuta/APS/blob/master/DSA/TRIE/TRIE.cpp</a:t>
            </a:r>
            <a:endParaRPr lang="en-US" sz="2200" smtClean="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67</a:t>
            </a:fld>
            <a:endParaRPr lang="en-US"/>
          </a:p>
        </p:txBody>
      </p:sp>
    </p:spTree>
    <p:extLst>
      <p:ext uri="{BB962C8B-B14F-4D97-AF65-F5344CB8AC3E}">
        <p14:creationId xmlns:p14="http://schemas.microsoft.com/office/powerpoint/2010/main" val="235767816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1.10. TRIE</a:t>
            </a:r>
            <a:endParaRPr lang="en-US"/>
          </a:p>
        </p:txBody>
      </p:sp>
      <p:sp>
        <p:nvSpPr>
          <p:cNvPr id="3" name="Content Placeholder 2"/>
          <p:cNvSpPr>
            <a:spLocks noGrp="1"/>
          </p:cNvSpPr>
          <p:nvPr>
            <p:ph idx="1"/>
          </p:nvPr>
        </p:nvSpPr>
        <p:spPr/>
        <p:txBody>
          <a:bodyPr/>
          <a:lstStyle/>
          <a:p>
            <a:r>
              <a:rPr lang="en-US" smtClean="0"/>
              <a:t>Có nhiều </a:t>
            </a:r>
            <a:r>
              <a:rPr lang="en-US"/>
              <a:t>lựa chọn để mô tả các Node con của </a:t>
            </a:r>
            <a:r>
              <a:rPr lang="en-US" smtClean="0"/>
              <a:t>Trie, ở slide trước dùng array. Ngoài ra có thể dùng Hashtable, LinkedList</a:t>
            </a:r>
          </a:p>
          <a:p>
            <a:r>
              <a:rPr lang="en-US" smtClean="0"/>
              <a:t>Dùng array sẽ đơn giản, tuy nhiên sẽ có nhiều data trống</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68</a:t>
            </a:fld>
            <a:endParaRPr lang="en-US"/>
          </a:p>
        </p:txBody>
      </p:sp>
    </p:spTree>
    <p:extLst>
      <p:ext uri="{BB962C8B-B14F-4D97-AF65-F5344CB8AC3E}">
        <p14:creationId xmlns:p14="http://schemas.microsoft.com/office/powerpoint/2010/main" val="233845048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1.10. TRIE</a:t>
            </a:r>
            <a:endParaRPr lang="en-US"/>
          </a:p>
        </p:txBody>
      </p:sp>
      <p:sp>
        <p:nvSpPr>
          <p:cNvPr id="3" name="Content Placeholder 2"/>
          <p:cNvSpPr>
            <a:spLocks noGrp="1"/>
          </p:cNvSpPr>
          <p:nvPr>
            <p:ph idx="1"/>
          </p:nvPr>
        </p:nvSpPr>
        <p:spPr>
          <a:xfrm>
            <a:off x="838200" y="1825624"/>
            <a:ext cx="4058633" cy="3700693"/>
          </a:xfrm>
        </p:spPr>
        <p:txBody>
          <a:bodyPr>
            <a:normAutofit fontScale="92500"/>
          </a:bodyPr>
          <a:lstStyle/>
          <a:p>
            <a:r>
              <a:rPr lang="en-US" smtClean="0"/>
              <a:t>Để dễ hình dung mỗi node của TRIE sẽ như nào, ta xét ví dụ sau: dùng TRIE lưu trữ các từ: DOBBY, DRACO, DUDLEY, HAGRID, HARRY</a:t>
            </a:r>
          </a:p>
          <a:p>
            <a:pPr lvl="1"/>
            <a:r>
              <a:rPr lang="en-US" sz="2000" smtClean="0"/>
              <a:t>(Mỗi 1 array là children của node ở trên, tích màu green là giá trị isEndOfWord = true của node ở trên)</a:t>
            </a:r>
          </a:p>
          <a:p>
            <a:pPr lvl="1"/>
            <a:r>
              <a:rPr lang="en-US" sz="2000"/>
              <a:t>Ô màu trắng là phần tử con trỏ tới null</a:t>
            </a:r>
          </a:p>
        </p:txBody>
      </p:sp>
      <p:sp>
        <p:nvSpPr>
          <p:cNvPr id="4" name="Slide Number Placeholder 3"/>
          <p:cNvSpPr>
            <a:spLocks noGrp="1"/>
          </p:cNvSpPr>
          <p:nvPr>
            <p:ph type="sldNum" sz="quarter" idx="12"/>
          </p:nvPr>
        </p:nvSpPr>
        <p:spPr/>
        <p:txBody>
          <a:bodyPr/>
          <a:lstStyle/>
          <a:p>
            <a:fld id="{459BA5CF-2658-48D4-A15B-D06BF698E6EA}" type="slidenum">
              <a:rPr lang="en-US" smtClean="0"/>
              <a:t>69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833" y="1910042"/>
            <a:ext cx="6456967" cy="4262607"/>
          </a:xfrm>
          <a:prstGeom prst="rect">
            <a:avLst/>
          </a:prstGeom>
        </p:spPr>
      </p:pic>
      <p:sp>
        <p:nvSpPr>
          <p:cNvPr id="7" name="TextBox 6"/>
          <p:cNvSpPr txBox="1"/>
          <p:nvPr/>
        </p:nvSpPr>
        <p:spPr>
          <a:xfrm>
            <a:off x="838199" y="5526318"/>
            <a:ext cx="4058633" cy="646331"/>
          </a:xfrm>
          <a:prstGeom prst="rect">
            <a:avLst/>
          </a:prstGeom>
          <a:noFill/>
        </p:spPr>
        <p:txBody>
          <a:bodyPr wrap="square" rtlCol="0">
            <a:spAutoFit/>
          </a:bodyPr>
          <a:lstStyle/>
          <a:p>
            <a:r>
              <a:rPr lang="en-US" i="1"/>
              <a:t>Nguồn: </a:t>
            </a:r>
            <a:r>
              <a:rPr lang="en-US" i="1">
                <a:hlinkClick r:id="rId3"/>
              </a:rPr>
              <a:t>https://datastructures.maximal.io/tries</a:t>
            </a:r>
            <a:r>
              <a:rPr lang="en-US" i="1" smtClean="0">
                <a:hlinkClick r:id="rId3"/>
              </a:rPr>
              <a:t>/</a:t>
            </a:r>
            <a:endParaRPr lang="en-US" i="1" smtClean="0"/>
          </a:p>
        </p:txBody>
      </p:sp>
    </p:spTree>
    <p:extLst>
      <p:ext uri="{BB962C8B-B14F-4D97-AF65-F5344CB8AC3E}">
        <p14:creationId xmlns:p14="http://schemas.microsoft.com/office/powerpoint/2010/main" val="1741445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1.2. Array</a:t>
            </a:r>
            <a:endParaRPr lang="en-US">
              <a:solidFill>
                <a:srgbClr val="00B0F0"/>
              </a:solidFill>
            </a:endParaRPr>
          </a:p>
        </p:txBody>
      </p:sp>
      <p:sp>
        <p:nvSpPr>
          <p:cNvPr id="3" name="Content Placeholder 2"/>
          <p:cNvSpPr>
            <a:spLocks noGrp="1"/>
          </p:cNvSpPr>
          <p:nvPr>
            <p:ph idx="1"/>
          </p:nvPr>
        </p:nvSpPr>
        <p:spPr/>
        <p:txBody>
          <a:bodyPr>
            <a:normAutofit/>
          </a:bodyPr>
          <a:lstStyle/>
          <a:p>
            <a:r>
              <a:rPr lang="en-US">
                <a:latin typeface="Calibri" panose="020F0502020204030204" pitchFamily="34" charset="0"/>
                <a:cs typeface="Calibri" panose="020F0502020204030204" pitchFamily="34" charset="0"/>
              </a:rPr>
              <a:t>1 array </a:t>
            </a:r>
            <a:r>
              <a:rPr lang="en-US" err="1">
                <a:latin typeface="Calibri" panose="020F0502020204030204" pitchFamily="34" charset="0"/>
                <a:cs typeface="Calibri" panose="020F0502020204030204" pitchFamily="34" charset="0"/>
              </a:rPr>
              <a:t>là</a:t>
            </a:r>
            <a:r>
              <a:rPr lang="en-US">
                <a:latin typeface="Calibri" panose="020F0502020204030204" pitchFamily="34" charset="0"/>
                <a:cs typeface="Calibri" panose="020F0502020204030204" pitchFamily="34" charset="0"/>
              </a:rPr>
              <a:t> 1 </a:t>
            </a:r>
            <a:r>
              <a:rPr lang="en-US" err="1">
                <a:latin typeface="Calibri" panose="020F0502020204030204" pitchFamily="34" charset="0"/>
                <a:cs typeface="Calibri" panose="020F0502020204030204" pitchFamily="34" charset="0"/>
              </a:rPr>
              <a:t>vùng</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nhớ</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gồm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nhiều</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phần</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tử</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nằm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liền</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kề</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nhau</a:t>
            </a:r>
            <a:r>
              <a:rPr lang="en-US" smtClean="0">
                <a:latin typeface="Calibri" panose="020F0502020204030204" pitchFamily="34" charset="0"/>
                <a:cs typeface="Calibri" panose="020F0502020204030204" pitchFamily="34" charset="0"/>
              </a:rPr>
              <a:t>.</a:t>
            </a:r>
          </a:p>
          <a:p>
            <a:r>
              <a:rPr lang="vi-VN" b="1">
                <a:latin typeface="Calibri" panose="020F0502020204030204" pitchFamily="34" charset="0"/>
                <a:cs typeface="Calibri" panose="020F0502020204030204" pitchFamily="34" charset="0"/>
              </a:rPr>
              <a:t>Ưu </a:t>
            </a:r>
            <a:r>
              <a:rPr lang="vi-VN" b="1" smtClean="0">
                <a:latin typeface="Calibri" panose="020F0502020204030204" pitchFamily="34" charset="0"/>
                <a:cs typeface="Calibri" panose="020F0502020204030204" pitchFamily="34" charset="0"/>
              </a:rPr>
              <a:t>điểm</a:t>
            </a:r>
            <a:r>
              <a:rPr lang="en-US" smtClean="0">
                <a:latin typeface="Calibri" panose="020F0502020204030204" pitchFamily="34" charset="0"/>
                <a:cs typeface="Calibri" panose="020F0502020204030204" pitchFamily="34" charset="0"/>
              </a:rPr>
              <a:t>: t</a:t>
            </a:r>
            <a:r>
              <a:rPr lang="vi-VN" smtClean="0">
                <a:latin typeface="Calibri" panose="020F0502020204030204" pitchFamily="34" charset="0"/>
                <a:cs typeface="Calibri" panose="020F0502020204030204" pitchFamily="34" charset="0"/>
              </a:rPr>
              <a:t>ruy cập phần tử với thời gian hằng số </a:t>
            </a:r>
            <a:r>
              <a:rPr lang="en-US" smtClean="0">
                <a:latin typeface="Calibri" panose="020F0502020204030204" pitchFamily="34" charset="0"/>
                <a:cs typeface="Calibri" panose="020F0502020204030204" pitchFamily="34" charset="0"/>
              </a:rPr>
              <a:t>O(1)</a:t>
            </a:r>
            <a:endParaRPr lang="en-US">
              <a:latin typeface="Calibri" panose="020F0502020204030204" pitchFamily="34" charset="0"/>
              <a:cs typeface="Calibri" panose="020F0502020204030204" pitchFamily="34" charset="0"/>
            </a:endParaRPr>
          </a:p>
          <a:p>
            <a:r>
              <a:rPr lang="vi-VN" b="1" smtClean="0">
                <a:latin typeface="Calibri" panose="020F0502020204030204" pitchFamily="34" charset="0"/>
                <a:cs typeface="Calibri" panose="020F0502020204030204" pitchFamily="34" charset="0"/>
              </a:rPr>
              <a:t>Nhược </a:t>
            </a:r>
            <a:r>
              <a:rPr lang="vi-VN" b="1">
                <a:latin typeface="Calibri" panose="020F0502020204030204" pitchFamily="34" charset="0"/>
                <a:cs typeface="Calibri" panose="020F0502020204030204" pitchFamily="34" charset="0"/>
              </a:rPr>
              <a:t>điểm</a:t>
            </a:r>
            <a:r>
              <a:rPr lang="vi-VN">
                <a:latin typeface="Calibri" panose="020F0502020204030204" pitchFamily="34" charset="0"/>
                <a:cs typeface="Calibri" panose="020F0502020204030204" pitchFamily="34" charset="0"/>
              </a:rPr>
              <a:t>: không thể thay đổi kích thước của mảng </a:t>
            </a:r>
            <a:r>
              <a:rPr lang="vi-VN" smtClean="0">
                <a:latin typeface="Calibri" panose="020F0502020204030204" pitchFamily="34" charset="0"/>
                <a:cs typeface="Calibri" panose="020F0502020204030204" pitchFamily="34" charset="0"/>
              </a:rPr>
              <a:t>khi</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chương </a:t>
            </a:r>
            <a:r>
              <a:rPr lang="vi-VN">
                <a:latin typeface="Calibri" panose="020F0502020204030204" pitchFamily="34" charset="0"/>
                <a:cs typeface="Calibri" panose="020F0502020204030204" pitchFamily="34" charset="0"/>
              </a:rPr>
              <a:t>trình đang thực </a:t>
            </a:r>
            <a:r>
              <a:rPr lang="vi-VN" smtClean="0">
                <a:latin typeface="Calibri" panose="020F0502020204030204" pitchFamily="34" charset="0"/>
                <a:cs typeface="Calibri" panose="020F0502020204030204" pitchFamily="34" charset="0"/>
              </a:rPr>
              <a:t>hiện</a:t>
            </a:r>
            <a:r>
              <a:rPr lang="en-US" smtClean="0">
                <a:latin typeface="Calibri" panose="020F0502020204030204" pitchFamily="34" charset="0"/>
                <a:cs typeface="Calibri" panose="020F0502020204030204" pitchFamily="34" charset="0"/>
              </a:rPr>
              <a:t>.</a:t>
            </a:r>
          </a:p>
          <a:p>
            <a:pPr lvl="1"/>
            <a:r>
              <a:rPr lang="en-US" err="1" smtClean="0">
                <a:latin typeface="Calibri" panose="020F0502020204030204" pitchFamily="34" charset="0"/>
                <a:cs typeface="Calibri" panose="020F0502020204030204" pitchFamily="34" charset="0"/>
              </a:rPr>
              <a:t>Muốn</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tăng</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kích</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thước</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mảng</a:t>
            </a:r>
            <a:r>
              <a:rPr lang="en-US" smtClean="0">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ta </a:t>
            </a:r>
            <a:r>
              <a:rPr lang="en-US" err="1">
                <a:latin typeface="Calibri" panose="020F0502020204030204" pitchFamily="34" charset="0"/>
                <a:cs typeface="Calibri" panose="020F0502020204030204" pitchFamily="34" charset="0"/>
              </a:rPr>
              <a:t>phải</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tìm</a:t>
            </a:r>
            <a:r>
              <a:rPr lang="en-US">
                <a:latin typeface="Calibri" panose="020F0502020204030204" pitchFamily="34" charset="0"/>
                <a:cs typeface="Calibri" panose="020F0502020204030204" pitchFamily="34" charset="0"/>
              </a:rPr>
              <a:t> 1 </a:t>
            </a:r>
            <a:r>
              <a:rPr lang="en-US" err="1">
                <a:latin typeface="Calibri" panose="020F0502020204030204" pitchFamily="34" charset="0"/>
                <a:cs typeface="Calibri" panose="020F0502020204030204" pitchFamily="34" charset="0"/>
              </a:rPr>
              <a:t>vùng</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nhớ</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lớn</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có</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thể</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chứa</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toàn</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bộ</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phần</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tử</a:t>
            </a:r>
            <a:r>
              <a:rPr lang="en-US">
                <a:latin typeface="Calibri" panose="020F0502020204030204" pitchFamily="34" charset="0"/>
                <a:cs typeface="Calibri" panose="020F0502020204030204" pitchFamily="34" charset="0"/>
              </a:rPr>
              <a:t>, copy </a:t>
            </a:r>
            <a:r>
              <a:rPr lang="en-US" err="1">
                <a:latin typeface="Calibri" panose="020F0502020204030204" pitchFamily="34" charset="0"/>
                <a:cs typeface="Calibri" panose="020F0502020204030204" pitchFamily="34" charset="0"/>
              </a:rPr>
              <a:t>toàn</a:t>
            </a:r>
            <a:r>
              <a:rPr lang="en-US">
                <a:latin typeface="Calibri" panose="020F0502020204030204" pitchFamily="34" charset="0"/>
                <a:cs typeface="Calibri" panose="020F0502020204030204" pitchFamily="34" charset="0"/>
              </a:rPr>
              <a:t> array </a:t>
            </a:r>
            <a:r>
              <a:rPr lang="en-US" err="1">
                <a:latin typeface="Calibri" panose="020F0502020204030204" pitchFamily="34" charset="0"/>
                <a:cs typeface="Calibri" panose="020F0502020204030204" pitchFamily="34" charset="0"/>
              </a:rPr>
              <a:t>cũ</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cộng</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thêm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phần</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tử</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mới</a:t>
            </a:r>
            <a:r>
              <a:rPr lang="en-US">
                <a:latin typeface="Calibri" panose="020F0502020204030204" pitchFamily="34" charset="0"/>
                <a:cs typeface="Calibri" panose="020F0502020204030204" pitchFamily="34" charset="0"/>
              </a:rPr>
              <a:t> qua </a:t>
            </a:r>
            <a:r>
              <a:rPr lang="en-US" err="1">
                <a:latin typeface="Calibri" panose="020F0502020204030204" pitchFamily="34" charset="0"/>
                <a:cs typeface="Calibri" panose="020F0502020204030204" pitchFamily="34" charset="0"/>
              </a:rPr>
              <a:t>vùng</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nhớ</a:t>
            </a:r>
            <a:r>
              <a:rPr lang="en-US">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đó</a:t>
            </a:r>
            <a:endParaRPr lang="en-US" smtClean="0">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7</a:t>
            </a:fld>
            <a:endParaRPr lang="en-US"/>
          </a:p>
        </p:txBody>
      </p:sp>
    </p:spTree>
    <p:extLst>
      <p:ext uri="{BB962C8B-B14F-4D97-AF65-F5344CB8AC3E}">
        <p14:creationId xmlns:p14="http://schemas.microsoft.com/office/powerpoint/2010/main" val="409220803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1.10. TRIE</a:t>
            </a:r>
            <a:endParaRPr lang="en-US"/>
          </a:p>
        </p:txBody>
      </p:sp>
      <p:sp>
        <p:nvSpPr>
          <p:cNvPr id="3" name="Content Placeholder 2"/>
          <p:cNvSpPr>
            <a:spLocks noGrp="1"/>
          </p:cNvSpPr>
          <p:nvPr>
            <p:ph idx="1"/>
          </p:nvPr>
        </p:nvSpPr>
        <p:spPr/>
        <p:txBody>
          <a:bodyPr/>
          <a:lstStyle/>
          <a:p>
            <a:r>
              <a:rPr lang="en-US"/>
              <a:t>TRIE </a:t>
            </a:r>
            <a:r>
              <a:rPr lang="en-US" smtClean="0"/>
              <a:t>visualization:</a:t>
            </a:r>
          </a:p>
          <a:p>
            <a:pPr lvl="1"/>
            <a:r>
              <a:rPr lang="en-US">
                <a:hlinkClick r:id="rId2"/>
              </a:rPr>
              <a:t>https://kvzaytsev.github.io/trie-visualizer/</a:t>
            </a:r>
            <a:endParaRPr lang="en-US"/>
          </a:p>
          <a:p>
            <a:pPr lvl="1"/>
            <a:r>
              <a:rPr lang="en-US">
                <a:hlinkClick r:id="rId3"/>
              </a:rPr>
              <a:t>https://www.cs.usfca.edu/~</a:t>
            </a:r>
            <a:r>
              <a:rPr lang="en-US" smtClean="0">
                <a:hlinkClick r:id="rId3"/>
              </a:rPr>
              <a:t>galles/visualization/Trie.html</a:t>
            </a:r>
            <a:endParaRPr lang="en-US" smtClean="0"/>
          </a:p>
          <a:p>
            <a:pPr lvl="1"/>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pPr/>
              <a:t>70</a:t>
            </a:fld>
            <a:endParaRPr lang="en-US"/>
          </a:p>
        </p:txBody>
      </p:sp>
    </p:spTree>
    <p:extLst>
      <p:ext uri="{BB962C8B-B14F-4D97-AF65-F5344CB8AC3E}">
        <p14:creationId xmlns:p14="http://schemas.microsoft.com/office/powerpoint/2010/main" val="198495541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1.11. So sánh các CTDL cơ bản</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71</a:t>
            </a:fld>
            <a:endParaRPr lang="en-US"/>
          </a:p>
        </p:txBody>
      </p:sp>
      <p:pic>
        <p:nvPicPr>
          <p:cNvPr id="5" name="Picture 4"/>
          <p:cNvPicPr>
            <a:picLocks noChangeAspect="1"/>
          </p:cNvPicPr>
          <p:nvPr/>
        </p:nvPicPr>
        <p:blipFill>
          <a:blip r:embed="rId2"/>
          <a:stretch>
            <a:fillRect/>
          </a:stretch>
        </p:blipFill>
        <p:spPr>
          <a:xfrm>
            <a:off x="1094004" y="1690688"/>
            <a:ext cx="10003992" cy="3538135"/>
          </a:xfrm>
          <a:prstGeom prst="rect">
            <a:avLst/>
          </a:prstGeom>
        </p:spPr>
      </p:pic>
      <p:sp>
        <p:nvSpPr>
          <p:cNvPr id="6" name="TextBox 5"/>
          <p:cNvSpPr txBox="1"/>
          <p:nvPr/>
        </p:nvSpPr>
        <p:spPr>
          <a:xfrm>
            <a:off x="7175156" y="5607920"/>
            <a:ext cx="4178644" cy="369332"/>
          </a:xfrm>
          <a:prstGeom prst="rect">
            <a:avLst/>
          </a:prstGeom>
          <a:noFill/>
        </p:spPr>
        <p:txBody>
          <a:bodyPr wrap="none" rtlCol="0">
            <a:spAutoFit/>
          </a:bodyPr>
          <a:lstStyle/>
          <a:p>
            <a:r>
              <a:rPr lang="en-US" i="1"/>
              <a:t>Nguồn: </a:t>
            </a:r>
            <a:r>
              <a:rPr lang="en-US" i="1">
                <a:hlinkClick r:id="rId3"/>
              </a:rPr>
              <a:t>https://www.bigocheatsheet.com</a:t>
            </a:r>
            <a:r>
              <a:rPr lang="en-US" i="1" smtClean="0">
                <a:hlinkClick r:id="rId3"/>
              </a:rPr>
              <a:t>/</a:t>
            </a:r>
            <a:endParaRPr lang="en-US" i="1" smtClean="0"/>
          </a:p>
        </p:txBody>
      </p:sp>
    </p:spTree>
    <p:extLst>
      <p:ext uri="{BB962C8B-B14F-4D97-AF65-F5344CB8AC3E}">
        <p14:creationId xmlns:p14="http://schemas.microsoft.com/office/powerpoint/2010/main" val="296955689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 </a:t>
            </a:r>
            <a:r>
              <a:rPr lang="en-US">
                <a:solidFill>
                  <a:srgbClr val="00B0F0"/>
                </a:solidFill>
              </a:rPr>
              <a:t>Các thuật toán tìm </a:t>
            </a:r>
            <a:r>
              <a:rPr lang="en-US" smtClean="0">
                <a:solidFill>
                  <a:srgbClr val="00B0F0"/>
                </a:solidFill>
              </a:rPr>
              <a:t>kiếm</a:t>
            </a:r>
            <a:endParaRPr lang="en-US"/>
          </a:p>
        </p:txBody>
      </p:sp>
      <p:sp>
        <p:nvSpPr>
          <p:cNvPr id="3" name="Content Placeholder 2"/>
          <p:cNvSpPr>
            <a:spLocks noGrp="1"/>
          </p:cNvSpPr>
          <p:nvPr>
            <p:ph idx="1"/>
          </p:nvPr>
        </p:nvSpPr>
        <p:spPr/>
        <p:txBody>
          <a:bodyPr/>
          <a:lstStyle/>
          <a:p>
            <a:r>
              <a:rPr lang="en-US" smtClean="0"/>
              <a:t>Tìm kiếm tuần tự</a:t>
            </a:r>
          </a:p>
          <a:p>
            <a:r>
              <a:rPr lang="en-US" smtClean="0"/>
              <a:t>Tìm kiếm nhị phân</a:t>
            </a:r>
          </a:p>
          <a:p>
            <a:r>
              <a:rPr lang="en-US" smtClean="0"/>
              <a:t>Tìm kiếm nội suy</a:t>
            </a:r>
          </a:p>
          <a:p>
            <a:r>
              <a:rPr lang="en-US" smtClean="0"/>
              <a:t>Tìm kiếm trên bảng băm</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72</a:t>
            </a:fld>
            <a:endParaRPr lang="en-US"/>
          </a:p>
        </p:txBody>
      </p:sp>
    </p:spTree>
    <p:extLst>
      <p:ext uri="{BB962C8B-B14F-4D97-AF65-F5344CB8AC3E}">
        <p14:creationId xmlns:p14="http://schemas.microsoft.com/office/powerpoint/2010/main" val="150790840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2.1. Tìm kiếm tuần tự</a:t>
            </a:r>
            <a:endParaRPr lang="en-US"/>
          </a:p>
        </p:txBody>
      </p:sp>
      <p:sp>
        <p:nvSpPr>
          <p:cNvPr id="3" name="Content Placeholder 2"/>
          <p:cNvSpPr>
            <a:spLocks noGrp="1"/>
          </p:cNvSpPr>
          <p:nvPr>
            <p:ph idx="1"/>
          </p:nvPr>
        </p:nvSpPr>
        <p:spPr/>
        <p:txBody>
          <a:bodyPr/>
          <a:lstStyle/>
          <a:p>
            <a:r>
              <a:rPr lang="en-US" smtClean="0"/>
              <a:t>Là phương pháp đơn giản nhất</a:t>
            </a:r>
          </a:p>
          <a:p>
            <a:r>
              <a:rPr lang="en-US" smtClean="0"/>
              <a:t>Duyệt từ đầu đến cuối danh sách cho tới khi tìm được kết quả, hoặc ko tìm được</a:t>
            </a:r>
          </a:p>
          <a:p>
            <a:r>
              <a:rPr lang="en-US" smtClean="0"/>
              <a:t>Độ phức tạp: </a:t>
            </a:r>
            <a:r>
              <a:rPr lang="en-US" b="1" smtClean="0"/>
              <a:t>O(n)</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73</a:t>
            </a:fld>
            <a:endParaRPr lang="en-US"/>
          </a:p>
        </p:txBody>
      </p:sp>
    </p:spTree>
    <p:extLst>
      <p:ext uri="{BB962C8B-B14F-4D97-AF65-F5344CB8AC3E}">
        <p14:creationId xmlns:p14="http://schemas.microsoft.com/office/powerpoint/2010/main" val="404306338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2.2. Tìm kiếm nhị phân</a:t>
            </a:r>
            <a:endParaRPr lang="en-US"/>
          </a:p>
        </p:txBody>
      </p:sp>
      <p:sp>
        <p:nvSpPr>
          <p:cNvPr id="3" name="Content Placeholder 2"/>
          <p:cNvSpPr>
            <a:spLocks noGrp="1"/>
          </p:cNvSpPr>
          <p:nvPr>
            <p:ph idx="1"/>
          </p:nvPr>
        </p:nvSpPr>
        <p:spPr/>
        <p:txBody>
          <a:bodyPr/>
          <a:lstStyle/>
          <a:p>
            <a:r>
              <a:rPr lang="en-US" smtClean="0"/>
              <a:t>Áp dụng với danh sách </a:t>
            </a:r>
            <a:r>
              <a:rPr lang="en-US" b="1" smtClean="0"/>
              <a:t>đã được sắp xếp</a:t>
            </a:r>
          </a:p>
          <a:p>
            <a:r>
              <a:rPr lang="vi-VN">
                <a:latin typeface="Calibri" panose="020F0502020204030204" pitchFamily="34" charset="0"/>
                <a:cs typeface="Calibri" panose="020F0502020204030204" pitchFamily="34" charset="0"/>
              </a:rPr>
              <a:t>So sánh khóa với </a:t>
            </a:r>
            <a:r>
              <a:rPr lang="vi-VN" b="1">
                <a:latin typeface="Calibri" panose="020F0502020204030204" pitchFamily="34" charset="0"/>
                <a:cs typeface="Calibri" panose="020F0502020204030204" pitchFamily="34" charset="0"/>
              </a:rPr>
              <a:t>phần tử</a:t>
            </a:r>
            <a:r>
              <a:rPr lang="vi-VN">
                <a:latin typeface="Calibri" panose="020F0502020204030204" pitchFamily="34" charset="0"/>
                <a:cs typeface="Calibri" panose="020F0502020204030204" pitchFamily="34" charset="0"/>
              </a:rPr>
              <a:t> </a:t>
            </a:r>
            <a:r>
              <a:rPr lang="vi-VN" b="1">
                <a:latin typeface="Calibri" panose="020F0502020204030204" pitchFamily="34" charset="0"/>
                <a:cs typeface="Calibri" panose="020F0502020204030204" pitchFamily="34" charset="0"/>
              </a:rPr>
              <a:t>trung tâm </a:t>
            </a:r>
            <a:r>
              <a:rPr lang="vi-VN">
                <a:latin typeface="Calibri" panose="020F0502020204030204" pitchFamily="34" charset="0"/>
                <a:cs typeface="Calibri" panose="020F0502020204030204" pitchFamily="34" charset="0"/>
              </a:rPr>
              <a:t>danh sách, sau đó </a:t>
            </a:r>
            <a:r>
              <a:rPr lang="vi-VN" smtClean="0">
                <a:latin typeface="Calibri" panose="020F0502020204030204" pitchFamily="34" charset="0"/>
                <a:cs typeface="Calibri" panose="020F0502020204030204" pitchFamily="34" charset="0"/>
              </a:rPr>
              <a:t>chỉ</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xét </a:t>
            </a:r>
            <a:r>
              <a:rPr lang="vi-VN" b="1" smtClean="0">
                <a:latin typeface="Calibri" panose="020F0502020204030204" pitchFamily="34" charset="0"/>
                <a:cs typeface="Calibri" panose="020F0502020204030204" pitchFamily="34" charset="0"/>
              </a:rPr>
              <a:t>nửa</a:t>
            </a:r>
            <a:r>
              <a:rPr lang="en-US" b="1" smtClean="0">
                <a:latin typeface="Calibri" panose="020F0502020204030204" pitchFamily="34" charset="0"/>
                <a:cs typeface="Calibri" panose="020F0502020204030204" pitchFamily="34" charset="0"/>
              </a:rPr>
              <a:t> </a:t>
            </a:r>
            <a:r>
              <a:rPr lang="vi-VN" b="1" smtClean="0">
                <a:latin typeface="Calibri" panose="020F0502020204030204" pitchFamily="34" charset="0"/>
                <a:cs typeface="Calibri" panose="020F0502020204030204" pitchFamily="34" charset="0"/>
              </a:rPr>
              <a:t>trái</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hoặc </a:t>
            </a:r>
            <a:r>
              <a:rPr lang="vi-VN" b="1">
                <a:latin typeface="Calibri" panose="020F0502020204030204" pitchFamily="34" charset="0"/>
                <a:cs typeface="Calibri" panose="020F0502020204030204" pitchFamily="34" charset="0"/>
              </a:rPr>
              <a:t>nửa phải </a:t>
            </a:r>
            <a:r>
              <a:rPr lang="vi-VN">
                <a:latin typeface="Calibri" panose="020F0502020204030204" pitchFamily="34" charset="0"/>
                <a:cs typeface="Calibri" panose="020F0502020204030204" pitchFamily="34" charset="0"/>
              </a:rPr>
              <a:t>danh sách căn cứ vào khóa </a:t>
            </a:r>
            <a:r>
              <a:rPr lang="vi-VN" smtClean="0">
                <a:latin typeface="Calibri" panose="020F0502020204030204" pitchFamily="34" charset="0"/>
                <a:cs typeface="Calibri" panose="020F0502020204030204" pitchFamily="34" charset="0"/>
              </a:rPr>
              <a:t>đứng</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trước </a:t>
            </a:r>
            <a:r>
              <a:rPr lang="vi-VN">
                <a:latin typeface="Calibri" panose="020F0502020204030204" pitchFamily="34" charset="0"/>
                <a:cs typeface="Calibri" panose="020F0502020204030204" pitchFamily="34" charset="0"/>
              </a:rPr>
              <a:t>hay sau phần tử trung </a:t>
            </a:r>
            <a:r>
              <a:rPr lang="vi-VN" smtClean="0">
                <a:latin typeface="Calibri" panose="020F0502020204030204" pitchFamily="34" charset="0"/>
                <a:cs typeface="Calibri" panose="020F0502020204030204" pitchFamily="34" charset="0"/>
              </a:rPr>
              <a:t>tâm</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Độ phức tạp: </a:t>
            </a:r>
            <a:r>
              <a:rPr lang="en-US" b="1" smtClean="0">
                <a:latin typeface="Calibri" panose="020F0502020204030204" pitchFamily="34" charset="0"/>
                <a:cs typeface="Calibri" panose="020F0502020204030204" pitchFamily="34" charset="0"/>
              </a:rPr>
              <a:t>O(logn)</a:t>
            </a:r>
            <a:r>
              <a:rPr lang="vi-VN"/>
              <a:t/>
            </a:r>
            <a:br>
              <a:rPr lang="vi-VN"/>
            </a:b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74</a:t>
            </a:fld>
            <a:endParaRPr lang="en-US"/>
          </a:p>
        </p:txBody>
      </p:sp>
      <p:pic>
        <p:nvPicPr>
          <p:cNvPr id="5" name="Picture 4"/>
          <p:cNvPicPr>
            <a:picLocks noChangeAspect="1"/>
          </p:cNvPicPr>
          <p:nvPr/>
        </p:nvPicPr>
        <p:blipFill>
          <a:blip r:embed="rId2"/>
          <a:stretch>
            <a:fillRect/>
          </a:stretch>
        </p:blipFill>
        <p:spPr>
          <a:xfrm>
            <a:off x="5329239" y="3461667"/>
            <a:ext cx="6024562" cy="2715296"/>
          </a:xfrm>
          <a:prstGeom prst="rect">
            <a:avLst/>
          </a:prstGeom>
        </p:spPr>
      </p:pic>
    </p:spTree>
    <p:extLst>
      <p:ext uri="{BB962C8B-B14F-4D97-AF65-F5344CB8AC3E}">
        <p14:creationId xmlns:p14="http://schemas.microsoft.com/office/powerpoint/2010/main" val="159140852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2.2. Tìm kiếm nhị phân</a:t>
            </a:r>
            <a:endParaRPr lang="en-US"/>
          </a:p>
        </p:txBody>
      </p:sp>
      <p:sp>
        <p:nvSpPr>
          <p:cNvPr id="3" name="Content Placeholder 2"/>
          <p:cNvSpPr>
            <a:spLocks noGrp="1"/>
          </p:cNvSpPr>
          <p:nvPr>
            <p:ph idx="1"/>
          </p:nvPr>
        </p:nvSpPr>
        <p:spPr>
          <a:xfrm>
            <a:off x="5300663" y="1978025"/>
            <a:ext cx="6386512" cy="4351338"/>
          </a:xfrm>
        </p:spPr>
        <p:txBody>
          <a:bodyPr>
            <a:noAutofit/>
          </a:bodyPr>
          <a:lstStyle/>
          <a:p>
            <a:pPr marL="0" indent="0">
              <a:buNone/>
            </a:pP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8D12BA"/>
                </a:solidFill>
                <a:latin typeface="Consolas" panose="020B0609020204030204" pitchFamily="49" charset="0"/>
              </a:rPr>
              <a:t>binarySearch</a:t>
            </a:r>
            <a:r>
              <a:rPr lang="en-US" sz="1600">
                <a:solidFill>
                  <a:srgbClr val="474747"/>
                </a:solidFill>
                <a:latin typeface="Consolas" panose="020B0609020204030204" pitchFamily="49" charset="0"/>
              </a:rPr>
              <a:t>(</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E04528"/>
                </a:solidFill>
                <a:latin typeface="Consolas" panose="020B0609020204030204" pitchFamily="49" charset="0"/>
              </a:rPr>
              <a:t>key</a:t>
            </a:r>
            <a:r>
              <a:rPr lang="en-US" sz="1600">
                <a:solidFill>
                  <a:srgbClr val="474747"/>
                </a:solidFill>
                <a:latin typeface="Consolas" panose="020B0609020204030204" pitchFamily="49" charset="0"/>
              </a:rPr>
              <a:t>) {</a:t>
            </a:r>
          </a:p>
          <a:p>
            <a:pPr marL="0" indent="0">
              <a:buNone/>
            </a:pP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l</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0</a:t>
            </a:r>
            <a:r>
              <a:rPr lang="en-US" sz="1600">
                <a:solidFill>
                  <a:srgbClr val="474747"/>
                </a:solidFill>
                <a:latin typeface="Consolas" panose="020B0609020204030204" pitchFamily="49" charset="0"/>
              </a:rPr>
              <a:t>;</a:t>
            </a:r>
            <a:r>
              <a:rPr lang="en-US" sz="1600" i="1">
                <a:solidFill>
                  <a:srgbClr val="555555"/>
                </a:solidFill>
                <a:latin typeface="Consolas" panose="020B0609020204030204" pitchFamily="49" charset="0"/>
              </a:rPr>
              <a:t>     // chỉ số phần tử đầu tiên của arr</a:t>
            </a:r>
            <a:endParaRPr lang="en-US" sz="1600">
              <a:solidFill>
                <a:srgbClr val="474747"/>
              </a:solidFill>
              <a:latin typeface="Consolas" panose="020B0609020204030204" pitchFamily="49" charset="0"/>
            </a:endParaRPr>
          </a:p>
          <a:p>
            <a:pPr marL="0" indent="0">
              <a:buNone/>
            </a:pP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r</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n</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1</a:t>
            </a:r>
            <a:r>
              <a:rPr lang="en-US" sz="1600">
                <a:solidFill>
                  <a:srgbClr val="474747"/>
                </a:solidFill>
                <a:latin typeface="Consolas" panose="020B0609020204030204" pitchFamily="49" charset="0"/>
              </a:rPr>
              <a:t>;</a:t>
            </a:r>
            <a:r>
              <a:rPr lang="en-US" sz="1600" i="1">
                <a:solidFill>
                  <a:srgbClr val="555555"/>
                </a:solidFill>
                <a:latin typeface="Consolas" panose="020B0609020204030204" pitchFamily="49" charset="0"/>
              </a:rPr>
              <a:t> // chỉ số phần tử cuối cùng của arr</a:t>
            </a:r>
            <a:endParaRPr lang="en-US" sz="1600">
              <a:solidFill>
                <a:srgbClr val="474747"/>
              </a:solidFill>
              <a:latin typeface="Consolas" panose="020B0609020204030204" pitchFamily="49" charset="0"/>
            </a:endParaRPr>
          </a:p>
          <a:p>
            <a:pPr marL="0" indent="0">
              <a:buNone/>
            </a:pPr>
            <a:r>
              <a:rPr lang="en-US" sz="1600">
                <a:solidFill>
                  <a:srgbClr val="474747"/>
                </a:solidFill>
                <a:latin typeface="Consolas" panose="020B0609020204030204" pitchFamily="49" charset="0"/>
              </a:rPr>
              <a:t/>
            </a:r>
            <a:br>
              <a:rPr lang="en-US" sz="1600">
                <a:solidFill>
                  <a:srgbClr val="474747"/>
                </a:solidFill>
                <a:latin typeface="Consolas" panose="020B0609020204030204" pitchFamily="49" charset="0"/>
              </a:rPr>
            </a:b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while</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l</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&lt;=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r</a:t>
            </a:r>
            <a:r>
              <a:rPr lang="en-US" sz="1600">
                <a:solidFill>
                  <a:srgbClr val="474747"/>
                </a:solidFill>
                <a:latin typeface="Consolas" panose="020B0609020204030204" pitchFamily="49" charset="0"/>
              </a:rPr>
              <a:t>) {</a:t>
            </a:r>
          </a:p>
          <a:p>
            <a:pPr marL="0" indent="0">
              <a:buNone/>
            </a:pP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m</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l</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r</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2</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r>
            <a:br>
              <a:rPr lang="en-US" sz="1600">
                <a:solidFill>
                  <a:srgbClr val="474747"/>
                </a:solidFill>
                <a:latin typeface="Consolas" panose="020B0609020204030204" pitchFamily="49" charset="0"/>
              </a:rPr>
            </a:b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if</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arr</a:t>
            </a:r>
            <a:r>
              <a:rPr lang="en-US" sz="1600">
                <a:solidFill>
                  <a:srgbClr val="474747"/>
                </a:solidFill>
                <a:latin typeface="Consolas" panose="020B0609020204030204" pitchFamily="49" charset="0"/>
              </a:rPr>
              <a:t>[</a:t>
            </a:r>
            <a:r>
              <a:rPr lang="en-US" sz="1600">
                <a:solidFill>
                  <a:srgbClr val="0078DE"/>
                </a:solidFill>
                <a:latin typeface="Consolas" panose="020B0609020204030204" pitchFamily="49" charset="0"/>
              </a:rPr>
              <a:t>m</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E04528"/>
                </a:solidFill>
                <a:latin typeface="Consolas" panose="020B0609020204030204" pitchFamily="49" charset="0"/>
              </a:rPr>
              <a:t>key</a:t>
            </a: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return</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m</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if</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arr</a:t>
            </a:r>
            <a:r>
              <a:rPr lang="en-US" sz="1600">
                <a:solidFill>
                  <a:srgbClr val="474747"/>
                </a:solidFill>
                <a:latin typeface="Consolas" panose="020B0609020204030204" pitchFamily="49" charset="0"/>
              </a:rPr>
              <a:t>[</a:t>
            </a:r>
            <a:r>
              <a:rPr lang="en-US" sz="1600">
                <a:solidFill>
                  <a:srgbClr val="0078DE"/>
                </a:solidFill>
                <a:latin typeface="Consolas" panose="020B0609020204030204" pitchFamily="49" charset="0"/>
              </a:rPr>
              <a:t>m</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&lt;</a:t>
            </a:r>
            <a:r>
              <a:rPr lang="en-US" sz="1600">
                <a:solidFill>
                  <a:srgbClr val="474747"/>
                </a:solidFill>
                <a:latin typeface="Consolas" panose="020B0609020204030204" pitchFamily="49" charset="0"/>
              </a:rPr>
              <a:t> </a:t>
            </a:r>
            <a:r>
              <a:rPr lang="en-US" sz="1600">
                <a:solidFill>
                  <a:srgbClr val="E04528"/>
                </a:solidFill>
                <a:latin typeface="Consolas" panose="020B0609020204030204" pitchFamily="49" charset="0"/>
              </a:rPr>
              <a:t>key</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l</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m</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1</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else</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r</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m</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1</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t>
            </a:r>
          </a:p>
          <a:p>
            <a:pPr marL="0" indent="0">
              <a:buNone/>
            </a:pPr>
            <a:r>
              <a:rPr lang="en-US" sz="1600">
                <a:solidFill>
                  <a:srgbClr val="474747"/>
                </a:solidFill>
                <a:latin typeface="Consolas" panose="020B0609020204030204" pitchFamily="49" charset="0"/>
              </a:rPr>
              <a:t/>
            </a:r>
            <a:br>
              <a:rPr lang="en-US" sz="1600">
                <a:solidFill>
                  <a:srgbClr val="474747"/>
                </a:solidFill>
                <a:latin typeface="Consolas" panose="020B0609020204030204" pitchFamily="49" charset="0"/>
              </a:rPr>
            </a:b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return</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CC5200"/>
                </a:solidFill>
                <a:latin typeface="Consolas" panose="020B0609020204030204" pitchFamily="49" charset="0"/>
              </a:rPr>
              <a:t>1</a:t>
            </a:r>
            <a:r>
              <a:rPr lang="en-US" sz="1600">
                <a:solidFill>
                  <a:srgbClr val="474747"/>
                </a:solidFill>
                <a:latin typeface="Consolas" panose="020B0609020204030204" pitchFamily="49" charset="0"/>
              </a:rPr>
              <a:t>;</a:t>
            </a:r>
          </a:p>
          <a:p>
            <a:pPr marL="0" indent="0">
              <a:buNone/>
            </a:pPr>
            <a:r>
              <a:rPr lang="en-US" sz="1600" smtClean="0">
                <a:solidFill>
                  <a:srgbClr val="474747"/>
                </a:solidFill>
                <a:latin typeface="Consolas" panose="020B0609020204030204" pitchFamily="49" charset="0"/>
              </a:rPr>
              <a:t>}</a:t>
            </a:r>
            <a:endParaRPr lang="en-US" sz="1600">
              <a:solidFill>
                <a:srgbClr val="474747"/>
              </a:solidFill>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75</a:t>
            </a:fld>
            <a:endParaRPr lang="en-US"/>
          </a:p>
        </p:txBody>
      </p:sp>
      <p:sp>
        <p:nvSpPr>
          <p:cNvPr id="5" name="Content Placeholder 2"/>
          <p:cNvSpPr txBox="1">
            <a:spLocks/>
          </p:cNvSpPr>
          <p:nvPr/>
        </p:nvSpPr>
        <p:spPr>
          <a:xfrm>
            <a:off x="990600" y="1978025"/>
            <a:ext cx="4310063"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Implement code C:</a:t>
            </a:r>
          </a:p>
          <a:p>
            <a:pPr marL="0" indent="0">
              <a:buNone/>
            </a:pPr>
            <a:r>
              <a:rPr lang="en-US" sz="2000">
                <a:solidFill>
                  <a:srgbClr val="D10771"/>
                </a:solidFill>
                <a:latin typeface="Consolas" panose="020B0609020204030204" pitchFamily="49" charset="0"/>
              </a:rPr>
              <a:t>int</a:t>
            </a:r>
            <a:r>
              <a:rPr lang="en-US" sz="2000">
                <a:solidFill>
                  <a:srgbClr val="474747"/>
                </a:solidFill>
                <a:latin typeface="Consolas" panose="020B0609020204030204" pitchFamily="49" charset="0"/>
              </a:rPr>
              <a:t> []arr;</a:t>
            </a:r>
          </a:p>
          <a:p>
            <a:pPr marL="0" indent="0">
              <a:buNone/>
            </a:pPr>
            <a:r>
              <a:rPr lang="en-US" sz="2000">
                <a:solidFill>
                  <a:srgbClr val="D10771"/>
                </a:solidFill>
                <a:latin typeface="Consolas" panose="020B0609020204030204" pitchFamily="49" charset="0"/>
              </a:rPr>
              <a:t>int</a:t>
            </a:r>
            <a:r>
              <a:rPr lang="en-US" sz="2000">
                <a:solidFill>
                  <a:srgbClr val="474747"/>
                </a:solidFill>
                <a:latin typeface="Consolas" panose="020B0609020204030204" pitchFamily="49" charset="0"/>
              </a:rPr>
              <a:t> </a:t>
            </a:r>
            <a:r>
              <a:rPr lang="en-US" sz="2000">
                <a:solidFill>
                  <a:srgbClr val="0078DE"/>
                </a:solidFill>
                <a:latin typeface="Consolas" panose="020B0609020204030204" pitchFamily="49" charset="0"/>
              </a:rPr>
              <a:t>n</a:t>
            </a:r>
            <a:r>
              <a:rPr lang="en-US" sz="2000">
                <a:solidFill>
                  <a:srgbClr val="474747"/>
                </a:solidFill>
                <a:latin typeface="Consolas" panose="020B0609020204030204" pitchFamily="49" charset="0"/>
              </a:rPr>
              <a:t> </a:t>
            </a:r>
            <a:r>
              <a:rPr lang="en-US" sz="2000">
                <a:solidFill>
                  <a:srgbClr val="4D4D4D"/>
                </a:solidFill>
                <a:latin typeface="Consolas" panose="020B0609020204030204" pitchFamily="49" charset="0"/>
              </a:rPr>
              <a:t>=</a:t>
            </a:r>
            <a:r>
              <a:rPr lang="en-US" sz="2000">
                <a:solidFill>
                  <a:srgbClr val="474747"/>
                </a:solidFill>
                <a:latin typeface="Consolas" panose="020B0609020204030204" pitchFamily="49" charset="0"/>
              </a:rPr>
              <a:t> </a:t>
            </a:r>
            <a:r>
              <a:rPr lang="en-US" sz="2000">
                <a:solidFill>
                  <a:srgbClr val="0078DE"/>
                </a:solidFill>
                <a:latin typeface="Consolas" panose="020B0609020204030204" pitchFamily="49" charset="0"/>
              </a:rPr>
              <a:t>arr</a:t>
            </a:r>
            <a:r>
              <a:rPr lang="en-US" sz="2000">
                <a:solidFill>
                  <a:srgbClr val="474747"/>
                </a:solidFill>
                <a:latin typeface="Consolas" panose="020B0609020204030204" pitchFamily="49" charset="0"/>
              </a:rPr>
              <a:t>.</a:t>
            </a:r>
            <a:r>
              <a:rPr lang="en-US" sz="2000">
                <a:solidFill>
                  <a:srgbClr val="964BB4"/>
                </a:solidFill>
                <a:latin typeface="Consolas" panose="020B0609020204030204" pitchFamily="49" charset="0"/>
              </a:rPr>
              <a:t>length</a:t>
            </a:r>
            <a:r>
              <a:rPr lang="en-US" sz="2000" smtClean="0">
                <a:solidFill>
                  <a:srgbClr val="474747"/>
                </a:solidFill>
                <a:latin typeface="Consolas" panose="020B0609020204030204" pitchFamily="49" charset="0"/>
              </a:rPr>
              <a:t>;</a:t>
            </a:r>
            <a:endParaRPr lang="en-US" sz="2000">
              <a:solidFill>
                <a:srgbClr val="474747"/>
              </a:solidFill>
              <a:latin typeface="Consolas" panose="020B0609020204030204" pitchFamily="49" charset="0"/>
            </a:endParaRPr>
          </a:p>
        </p:txBody>
      </p:sp>
    </p:spTree>
    <p:extLst>
      <p:ext uri="{BB962C8B-B14F-4D97-AF65-F5344CB8AC3E}">
        <p14:creationId xmlns:p14="http://schemas.microsoft.com/office/powerpoint/2010/main" val="129024081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2.2. Tìm kiếm nhị phân</a:t>
            </a:r>
            <a:endParaRPr lang="en-US"/>
          </a:p>
        </p:txBody>
      </p:sp>
      <p:sp>
        <p:nvSpPr>
          <p:cNvPr id="3" name="Content Placeholder 2"/>
          <p:cNvSpPr>
            <a:spLocks noGrp="1"/>
          </p:cNvSpPr>
          <p:nvPr>
            <p:ph idx="1"/>
          </p:nvPr>
        </p:nvSpPr>
        <p:spPr/>
        <p:txBody>
          <a:bodyPr/>
          <a:lstStyle/>
          <a:p>
            <a:r>
              <a:rPr lang="en-US" smtClean="0"/>
              <a:t>Nếu n = 5000, thì tìm kiếm tuần tự tốn 5000 bước, nhưng tìm kiếm nhị phân chỉ tốn: log(5000) = 12.3 bước</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76</a:t>
            </a:fld>
            <a:endParaRPr lang="en-US"/>
          </a:p>
        </p:txBody>
      </p:sp>
    </p:spTree>
    <p:extLst>
      <p:ext uri="{BB962C8B-B14F-4D97-AF65-F5344CB8AC3E}">
        <p14:creationId xmlns:p14="http://schemas.microsoft.com/office/powerpoint/2010/main" val="245074785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2.2. Tìm kiếm nhị phân</a:t>
            </a:r>
            <a:endParaRPr lang="en-US"/>
          </a:p>
        </p:txBody>
      </p:sp>
      <p:sp>
        <p:nvSpPr>
          <p:cNvPr id="3" name="Content Placeholder 2"/>
          <p:cNvSpPr>
            <a:spLocks noGrp="1"/>
          </p:cNvSpPr>
          <p:nvPr>
            <p:ph idx="1"/>
          </p:nvPr>
        </p:nvSpPr>
        <p:spPr/>
        <p:txBody>
          <a:bodyPr>
            <a:normAutofit fontScale="62500" lnSpcReduction="20000"/>
          </a:bodyPr>
          <a:lstStyle/>
          <a:p>
            <a:r>
              <a:rPr lang="en-US" sz="4500" smtClean="0"/>
              <a:t>Chặt nhị phân: </a:t>
            </a:r>
            <a:r>
              <a:rPr lang="en-US" sz="4500"/>
              <a:t>tìm trong dãy chỉ số phần tử </a:t>
            </a:r>
            <a:r>
              <a:rPr lang="en-US" sz="4500" b="1"/>
              <a:t>nhỏ nhất </a:t>
            </a:r>
            <a:r>
              <a:rPr lang="en-US" sz="4500"/>
              <a:t>mà &gt;= </a:t>
            </a:r>
            <a:r>
              <a:rPr lang="en-US" sz="4500" smtClean="0"/>
              <a:t>key</a:t>
            </a:r>
          </a:p>
          <a:p>
            <a:pPr marL="0" indent="0">
              <a:buNone/>
            </a:pP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8D12BA"/>
                </a:solidFill>
                <a:latin typeface="Consolas" panose="020B0609020204030204" pitchFamily="49" charset="0"/>
              </a:rPr>
              <a:t>binaryCutLesser</a:t>
            </a:r>
            <a:r>
              <a:rPr lang="en-US">
                <a:solidFill>
                  <a:srgbClr val="474747"/>
                </a:solidFill>
                <a:latin typeface="Consolas" panose="020B0609020204030204" pitchFamily="49" charset="0"/>
              </a:rPr>
              <a:t>(</a:t>
            </a: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key</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0</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n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ans</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while</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&lt;=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2</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if</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arr</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&gt;=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key</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ans</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r>
              <a:rPr lang="en-US" i="1">
                <a:solidFill>
                  <a:srgbClr val="555555"/>
                </a:solidFill>
                <a:latin typeface="Consolas" panose="020B0609020204030204" pitchFamily="49" charset="0"/>
              </a:rPr>
              <a:t>  // tiếp tục tìm phía bên trái (vì dãy sắp xếp tăng dần)</a:t>
            </a:r>
            <a:endParaRPr lang="en-US">
              <a:solidFill>
                <a:srgbClr val="474747"/>
              </a:solidFill>
              <a:latin typeface="Consolas" panose="020B0609020204030204" pitchFamily="49" charset="0"/>
            </a:endParaRP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else</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ans</a:t>
            </a:r>
            <a:r>
              <a:rPr lang="en-US">
                <a:solidFill>
                  <a:srgbClr val="474747"/>
                </a:solidFill>
                <a:latin typeface="Consolas" panose="020B0609020204030204" pitchFamily="49" charset="0"/>
              </a:rPr>
              <a:t>;</a:t>
            </a:r>
          </a:p>
          <a:p>
            <a:pPr marL="0" indent="0">
              <a:buNone/>
            </a:pPr>
            <a:r>
              <a:rPr lang="en-US" smtClean="0">
                <a:solidFill>
                  <a:srgbClr val="474747"/>
                </a:solidFill>
                <a:latin typeface="Consolas" panose="020B0609020204030204" pitchFamily="49" charset="0"/>
              </a:rPr>
              <a:t>}</a:t>
            </a:r>
            <a:endParaRPr lang="en-US">
              <a:solidFill>
                <a:srgbClr val="474747"/>
              </a:solidFill>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77</a:t>
            </a:fld>
            <a:endParaRPr lang="en-US"/>
          </a:p>
        </p:txBody>
      </p:sp>
    </p:spTree>
    <p:extLst>
      <p:ext uri="{BB962C8B-B14F-4D97-AF65-F5344CB8AC3E}">
        <p14:creationId xmlns:p14="http://schemas.microsoft.com/office/powerpoint/2010/main" val="182100991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2.2. Tìm kiếm nhị phân</a:t>
            </a:r>
            <a:endParaRPr lang="en-US"/>
          </a:p>
        </p:txBody>
      </p:sp>
      <p:sp>
        <p:nvSpPr>
          <p:cNvPr id="3" name="Content Placeholder 2"/>
          <p:cNvSpPr>
            <a:spLocks noGrp="1"/>
          </p:cNvSpPr>
          <p:nvPr>
            <p:ph idx="1"/>
          </p:nvPr>
        </p:nvSpPr>
        <p:spPr/>
        <p:txBody>
          <a:bodyPr>
            <a:normAutofit fontScale="62500" lnSpcReduction="20000"/>
          </a:bodyPr>
          <a:lstStyle/>
          <a:p>
            <a:r>
              <a:rPr lang="en-US" sz="4500" smtClean="0"/>
              <a:t>Chặt nhị phân: </a:t>
            </a:r>
            <a:r>
              <a:rPr lang="en-US" sz="4500"/>
              <a:t>tìm trong dãy chỉ số phần tử </a:t>
            </a:r>
            <a:r>
              <a:rPr lang="en-US" sz="4500" b="1" smtClean="0"/>
              <a:t>lớn nhất </a:t>
            </a:r>
            <a:r>
              <a:rPr lang="en-US" sz="4500"/>
              <a:t>mà &lt;</a:t>
            </a:r>
            <a:r>
              <a:rPr lang="en-US" sz="4500" smtClean="0"/>
              <a:t>= key</a:t>
            </a:r>
          </a:p>
          <a:p>
            <a:pPr marL="0" indent="0">
              <a:buNone/>
            </a:pP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8D12BA"/>
                </a:solidFill>
                <a:latin typeface="Consolas" panose="020B0609020204030204" pitchFamily="49" charset="0"/>
              </a:rPr>
              <a:t>binaryCutGreater</a:t>
            </a:r>
            <a:r>
              <a:rPr lang="en-US">
                <a:solidFill>
                  <a:srgbClr val="474747"/>
                </a:solidFill>
                <a:latin typeface="Consolas" panose="020B0609020204030204" pitchFamily="49" charset="0"/>
              </a:rPr>
              <a:t>(</a:t>
            </a: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key</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0</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n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ans</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while</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&lt;=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2</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if</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arr</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&lt;=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key</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ans</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r>
              <a:rPr lang="en-US" i="1">
                <a:solidFill>
                  <a:srgbClr val="555555"/>
                </a:solidFill>
                <a:latin typeface="Consolas" panose="020B0609020204030204" pitchFamily="49" charset="0"/>
              </a:rPr>
              <a:t>  // tiếp tục tìm phía bên phải (vì dãy sắp xếp tăng dần)</a:t>
            </a:r>
            <a:endParaRPr lang="en-US">
              <a:solidFill>
                <a:srgbClr val="474747"/>
              </a:solidFill>
              <a:latin typeface="Consolas" panose="020B0609020204030204" pitchFamily="49" charset="0"/>
            </a:endParaRP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else</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ans</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a:t>
            </a:r>
            <a:endParaRPr lang="en-US" b="0">
              <a:solidFill>
                <a:srgbClr val="474747"/>
              </a:solidFill>
              <a:effectLst/>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78</a:t>
            </a:fld>
            <a:endParaRPr lang="en-US"/>
          </a:p>
        </p:txBody>
      </p:sp>
    </p:spTree>
    <p:extLst>
      <p:ext uri="{BB962C8B-B14F-4D97-AF65-F5344CB8AC3E}">
        <p14:creationId xmlns:p14="http://schemas.microsoft.com/office/powerpoint/2010/main" val="12894424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2.2. Tìm kiếm nhị phân</a:t>
            </a:r>
            <a:endParaRPr lang="en-US"/>
          </a:p>
        </p:txBody>
      </p:sp>
      <p:sp>
        <p:nvSpPr>
          <p:cNvPr id="3" name="Content Placeholder 2"/>
          <p:cNvSpPr>
            <a:spLocks noGrp="1"/>
          </p:cNvSpPr>
          <p:nvPr>
            <p:ph idx="1"/>
          </p:nvPr>
        </p:nvSpPr>
        <p:spPr/>
        <p:txBody>
          <a:bodyPr/>
          <a:lstStyle/>
          <a:p>
            <a:r>
              <a:rPr lang="en-US" smtClean="0"/>
              <a:t>Cấu trúc dữ liệu dùng để tìm kiếm nhị phân</a:t>
            </a:r>
          </a:p>
          <a:p>
            <a:pPr lvl="1"/>
            <a:r>
              <a:rPr lang="en-US" smtClean="0"/>
              <a:t>Mảng (khá đơn giản, như ví dụ slide trước)</a:t>
            </a:r>
          </a:p>
          <a:p>
            <a:pPr lvl="1"/>
            <a:r>
              <a:rPr lang="en-US" smtClean="0"/>
              <a:t>Cây nhị phân tìm kiếm (Binary Search Tree – BST)</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79</a:t>
            </a:fld>
            <a:endParaRPr lang="en-US"/>
          </a:p>
        </p:txBody>
      </p:sp>
    </p:spTree>
    <p:extLst>
      <p:ext uri="{BB962C8B-B14F-4D97-AF65-F5344CB8AC3E}">
        <p14:creationId xmlns:p14="http://schemas.microsoft.com/office/powerpoint/2010/main" val="3109974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1.2. Array</a:t>
            </a:r>
            <a:endParaRPr lang="en-US">
              <a:solidFill>
                <a:srgbClr val="00B0F0"/>
              </a:solidFill>
            </a:endParaRPr>
          </a:p>
        </p:txBody>
      </p:sp>
      <p:sp>
        <p:nvSpPr>
          <p:cNvPr id="3" name="Content Placeholder 2"/>
          <p:cNvSpPr>
            <a:spLocks noGrp="1"/>
          </p:cNvSpPr>
          <p:nvPr>
            <p:ph idx="1"/>
          </p:nvPr>
        </p:nvSpPr>
        <p:spPr/>
        <p:txBody>
          <a:bodyPr>
            <a:normAutofit lnSpcReduction="10000"/>
          </a:bodyPr>
          <a:lstStyle/>
          <a:p>
            <a:r>
              <a:rPr lang="en-US" smtClean="0"/>
              <a:t>Thao </a:t>
            </a:r>
            <a:r>
              <a:rPr lang="en-US" err="1"/>
              <a:t>tác</a:t>
            </a:r>
            <a:r>
              <a:rPr lang="en-US"/>
              <a:t> </a:t>
            </a:r>
            <a:r>
              <a:rPr lang="en-US" err="1"/>
              <a:t>thêm</a:t>
            </a:r>
            <a:r>
              <a:rPr lang="en-US"/>
              <a:t> </a:t>
            </a:r>
            <a:r>
              <a:rPr lang="en-US" err="1"/>
              <a:t>khi</a:t>
            </a:r>
            <a:r>
              <a:rPr lang="en-US"/>
              <a:t> array </a:t>
            </a:r>
            <a:r>
              <a:rPr lang="en-US" err="1"/>
              <a:t>đã</a:t>
            </a:r>
            <a:r>
              <a:rPr lang="en-US"/>
              <a:t> </a:t>
            </a:r>
            <a:r>
              <a:rPr lang="en-US" b="1" err="1"/>
              <a:t>đầy</a:t>
            </a:r>
            <a:r>
              <a:rPr lang="en-US"/>
              <a:t> </a:t>
            </a:r>
            <a:r>
              <a:rPr lang="en-US" err="1"/>
              <a:t>sẽ</a:t>
            </a:r>
            <a:r>
              <a:rPr lang="en-US"/>
              <a:t> </a:t>
            </a:r>
            <a:r>
              <a:rPr lang="en-US" err="1"/>
              <a:t>có</a:t>
            </a:r>
            <a:r>
              <a:rPr lang="en-US"/>
              <a:t> </a:t>
            </a:r>
            <a:r>
              <a:rPr lang="en-US" b="1"/>
              <a:t>time complexity </a:t>
            </a:r>
            <a:r>
              <a:rPr lang="en-US" b="1" err="1"/>
              <a:t>và</a:t>
            </a:r>
            <a:r>
              <a:rPr lang="en-US" b="1"/>
              <a:t> space complexity </a:t>
            </a:r>
            <a:r>
              <a:rPr lang="en-US" b="1" err="1"/>
              <a:t>là</a:t>
            </a:r>
            <a:r>
              <a:rPr lang="en-US" b="1"/>
              <a:t> </a:t>
            </a:r>
            <a:r>
              <a:rPr lang="en-US" b="1" smtClean="0"/>
              <a:t>O(n)</a:t>
            </a:r>
            <a:endParaRPr lang="en-US"/>
          </a:p>
          <a:p>
            <a:r>
              <a:rPr lang="en-US" err="1" smtClean="0"/>
              <a:t>Khi</a:t>
            </a:r>
            <a:r>
              <a:rPr lang="en-US" smtClean="0"/>
              <a:t> </a:t>
            </a:r>
            <a:r>
              <a:rPr lang="en-US" err="1"/>
              <a:t>muốn</a:t>
            </a:r>
            <a:r>
              <a:rPr lang="en-US"/>
              <a:t> </a:t>
            </a:r>
            <a:r>
              <a:rPr lang="en-US" err="1"/>
              <a:t>xoá</a:t>
            </a:r>
            <a:r>
              <a:rPr lang="en-US"/>
              <a:t> </a:t>
            </a:r>
            <a:r>
              <a:rPr lang="en-US" err="1"/>
              <a:t>cũng</a:t>
            </a:r>
            <a:r>
              <a:rPr lang="en-US"/>
              <a:t> </a:t>
            </a:r>
            <a:r>
              <a:rPr lang="en-US" err="1"/>
              <a:t>vậy</a:t>
            </a:r>
            <a:r>
              <a:rPr lang="en-US"/>
              <a:t>, ta </a:t>
            </a:r>
            <a:r>
              <a:rPr lang="en-US" err="1"/>
              <a:t>phải</a:t>
            </a:r>
            <a:r>
              <a:rPr lang="en-US"/>
              <a:t> </a:t>
            </a:r>
            <a:r>
              <a:rPr lang="en-US" err="1"/>
              <a:t>bỏ</a:t>
            </a:r>
            <a:r>
              <a:rPr lang="en-US"/>
              <a:t> </a:t>
            </a:r>
            <a:r>
              <a:rPr lang="en-US" err="1"/>
              <a:t>phần</a:t>
            </a:r>
            <a:r>
              <a:rPr lang="en-US"/>
              <a:t> </a:t>
            </a:r>
            <a:r>
              <a:rPr lang="en-US" err="1"/>
              <a:t>tử</a:t>
            </a:r>
            <a:r>
              <a:rPr lang="en-US"/>
              <a:t> </a:t>
            </a:r>
            <a:r>
              <a:rPr lang="en-US" err="1"/>
              <a:t>đó</a:t>
            </a:r>
            <a:r>
              <a:rPr lang="en-US"/>
              <a:t>, </a:t>
            </a:r>
            <a:r>
              <a:rPr lang="en-US" err="1"/>
              <a:t>dồn</a:t>
            </a:r>
            <a:r>
              <a:rPr lang="en-US"/>
              <a:t> </a:t>
            </a:r>
            <a:r>
              <a:rPr lang="en-US" err="1"/>
              <a:t>các</a:t>
            </a:r>
            <a:r>
              <a:rPr lang="en-US"/>
              <a:t> </a:t>
            </a:r>
            <a:r>
              <a:rPr lang="en-US" err="1"/>
              <a:t>phần</a:t>
            </a:r>
            <a:r>
              <a:rPr lang="en-US"/>
              <a:t> </a:t>
            </a:r>
            <a:r>
              <a:rPr lang="en-US" err="1"/>
              <a:t>tử</a:t>
            </a:r>
            <a:r>
              <a:rPr lang="en-US"/>
              <a:t> </a:t>
            </a:r>
            <a:r>
              <a:rPr lang="en-US" err="1"/>
              <a:t>phía</a:t>
            </a:r>
            <a:r>
              <a:rPr lang="en-US"/>
              <a:t> </a:t>
            </a:r>
            <a:r>
              <a:rPr lang="en-US" err="1"/>
              <a:t>sau</a:t>
            </a:r>
            <a:r>
              <a:rPr lang="en-US"/>
              <a:t> </a:t>
            </a:r>
            <a:r>
              <a:rPr lang="en-US" err="1"/>
              <a:t>lên</a:t>
            </a:r>
            <a:r>
              <a:rPr lang="en-US"/>
              <a:t> 1 </a:t>
            </a:r>
            <a:r>
              <a:rPr lang="en-US" err="1"/>
              <a:t>vị</a:t>
            </a:r>
            <a:r>
              <a:rPr lang="en-US"/>
              <a:t> </a:t>
            </a:r>
            <a:r>
              <a:rPr lang="en-US" err="1"/>
              <a:t>trí</a:t>
            </a:r>
            <a:r>
              <a:rPr lang="en-US"/>
              <a:t> </a:t>
            </a:r>
            <a:r>
              <a:rPr lang="en-US" err="1" smtClean="0"/>
              <a:t>nên</a:t>
            </a:r>
            <a:r>
              <a:rPr lang="en-US" smtClean="0"/>
              <a:t> </a:t>
            </a:r>
            <a:r>
              <a:rPr lang="en-US" err="1"/>
              <a:t>cũng</a:t>
            </a:r>
            <a:r>
              <a:rPr lang="en-US"/>
              <a:t> </a:t>
            </a:r>
            <a:r>
              <a:rPr lang="en-US" err="1"/>
              <a:t>tốn</a:t>
            </a:r>
            <a:r>
              <a:rPr lang="en-US"/>
              <a:t> O(n) </a:t>
            </a:r>
            <a:r>
              <a:rPr lang="en-US" err="1" smtClean="0"/>
              <a:t>luôn</a:t>
            </a:r>
            <a:endParaRPr lang="en-US" smtClean="0"/>
          </a:p>
          <a:p>
            <a:r>
              <a:rPr lang="en-US" smtClean="0"/>
              <a:t>Phân loại:</a:t>
            </a:r>
          </a:p>
          <a:p>
            <a:pPr lvl="1"/>
            <a:r>
              <a:rPr lang="en-US" smtClean="0"/>
              <a:t>Mảng </a:t>
            </a:r>
            <a:r>
              <a:rPr lang="en-US" err="1" smtClean="0"/>
              <a:t>tĩnh</a:t>
            </a:r>
            <a:r>
              <a:rPr lang="en-US" smtClean="0"/>
              <a:t>: </a:t>
            </a:r>
            <a:r>
              <a:rPr lang="en-US" err="1" smtClean="0"/>
              <a:t>cấp</a:t>
            </a:r>
            <a:r>
              <a:rPr lang="en-US" smtClean="0"/>
              <a:t> </a:t>
            </a:r>
            <a:r>
              <a:rPr lang="en-US" err="1" smtClean="0"/>
              <a:t>phát</a:t>
            </a:r>
            <a:r>
              <a:rPr lang="en-US" smtClean="0"/>
              <a:t> </a:t>
            </a:r>
            <a:r>
              <a:rPr lang="en-US" err="1" smtClean="0"/>
              <a:t>bộ</a:t>
            </a:r>
            <a:r>
              <a:rPr lang="en-US" smtClean="0"/>
              <a:t> </a:t>
            </a:r>
            <a:r>
              <a:rPr lang="en-US" err="1" smtClean="0"/>
              <a:t>nhớ</a:t>
            </a:r>
            <a:r>
              <a:rPr lang="en-US" smtClean="0"/>
              <a:t> </a:t>
            </a:r>
            <a:r>
              <a:rPr lang="en-US" err="1" smtClean="0"/>
              <a:t>cho</a:t>
            </a:r>
            <a:r>
              <a:rPr lang="en-US" smtClean="0"/>
              <a:t> </a:t>
            </a:r>
            <a:r>
              <a:rPr lang="en-US" err="1" smtClean="0"/>
              <a:t>mảng</a:t>
            </a:r>
            <a:r>
              <a:rPr lang="en-US" smtClean="0"/>
              <a:t> </a:t>
            </a:r>
            <a:r>
              <a:rPr lang="en-US" err="1" smtClean="0"/>
              <a:t>ngay</a:t>
            </a:r>
            <a:r>
              <a:rPr lang="en-US" smtClean="0"/>
              <a:t> </a:t>
            </a:r>
            <a:r>
              <a:rPr lang="en-US" err="1" smtClean="0"/>
              <a:t>từ</a:t>
            </a:r>
            <a:r>
              <a:rPr lang="en-US" smtClean="0"/>
              <a:t> </a:t>
            </a:r>
            <a:r>
              <a:rPr lang="en-US" err="1" smtClean="0"/>
              <a:t>đầu</a:t>
            </a:r>
            <a:endParaRPr lang="en-US" smtClean="0"/>
          </a:p>
          <a:p>
            <a:pPr lvl="1"/>
            <a:r>
              <a:rPr lang="vi-VN" smtClean="0">
                <a:solidFill>
                  <a:srgbClr val="2F2B20"/>
                </a:solidFill>
                <a:latin typeface="Calibri" panose="020F0502020204030204" pitchFamily="34" charset="0"/>
                <a:cs typeface="Calibri" panose="020F0502020204030204" pitchFamily="34" charset="0"/>
              </a:rPr>
              <a:t>Mảng động: </a:t>
            </a:r>
            <a:r>
              <a:rPr lang="vi-VN">
                <a:solidFill>
                  <a:srgbClr val="2F2B20"/>
                </a:solidFill>
                <a:latin typeface="Calibri" panose="020F0502020204030204" pitchFamily="34" charset="0"/>
                <a:cs typeface="Calibri" panose="020F0502020204030204" pitchFamily="34" charset="0"/>
              </a:rPr>
              <a:t>cấp phát bộ nhớ cho mảng </a:t>
            </a:r>
            <a:r>
              <a:rPr lang="vi-VN" smtClean="0">
                <a:solidFill>
                  <a:srgbClr val="2F2B20"/>
                </a:solidFill>
                <a:latin typeface="Calibri" panose="020F0502020204030204" pitchFamily="34" charset="0"/>
                <a:cs typeface="Calibri" panose="020F0502020204030204" pitchFamily="34" charset="0"/>
              </a:rPr>
              <a:t>một</a:t>
            </a:r>
            <a:r>
              <a:rPr lang="en-US" smtClean="0">
                <a:solidFill>
                  <a:srgbClr val="2F2B20"/>
                </a:solidFill>
                <a:latin typeface="Calibri" panose="020F0502020204030204" pitchFamily="34" charset="0"/>
                <a:cs typeface="Calibri" panose="020F0502020204030204" pitchFamily="34" charset="0"/>
              </a:rPr>
              <a:t> </a:t>
            </a:r>
            <a:r>
              <a:rPr lang="vi-VN" smtClean="0">
                <a:solidFill>
                  <a:srgbClr val="2F2B20"/>
                </a:solidFill>
                <a:latin typeface="Calibri" panose="020F0502020204030204" pitchFamily="34" charset="0"/>
                <a:cs typeface="Calibri" panose="020F0502020204030204" pitchFamily="34" charset="0"/>
              </a:rPr>
              <a:t>cách </a:t>
            </a:r>
            <a:r>
              <a:rPr lang="vi-VN">
                <a:solidFill>
                  <a:srgbClr val="2F2B20"/>
                </a:solidFill>
                <a:latin typeface="Calibri" panose="020F0502020204030204" pitchFamily="34" charset="0"/>
                <a:cs typeface="Calibri" panose="020F0502020204030204" pitchFamily="34" charset="0"/>
              </a:rPr>
              <a:t>động trong quá trình chạy chương </a:t>
            </a:r>
            <a:r>
              <a:rPr lang="vi-VN" smtClean="0">
                <a:solidFill>
                  <a:srgbClr val="2F2B20"/>
                </a:solidFill>
                <a:latin typeface="Calibri" panose="020F0502020204030204" pitchFamily="34" charset="0"/>
                <a:cs typeface="Calibri" panose="020F0502020204030204" pitchFamily="34" charset="0"/>
              </a:rPr>
              <a:t>trình.</a:t>
            </a:r>
            <a:r>
              <a:rPr lang="en-US" smtClean="0">
                <a:solidFill>
                  <a:srgbClr val="2F2B20"/>
                </a:solidFill>
                <a:latin typeface="Calibri" panose="020F0502020204030204" pitchFamily="34" charset="0"/>
                <a:cs typeface="Calibri" panose="020F0502020204030204" pitchFamily="34" charset="0"/>
              </a:rPr>
              <a:t> </a:t>
            </a:r>
            <a:r>
              <a:rPr lang="vi-VN" smtClean="0">
                <a:solidFill>
                  <a:srgbClr val="2F2B20"/>
                </a:solidFill>
                <a:latin typeface="Calibri" panose="020F0502020204030204" pitchFamily="34" charset="0"/>
                <a:cs typeface="Calibri" panose="020F0502020204030204" pitchFamily="34" charset="0"/>
              </a:rPr>
              <a:t>Trong </a:t>
            </a:r>
            <a:r>
              <a:rPr lang="vi-VN">
                <a:solidFill>
                  <a:srgbClr val="2F2B20"/>
                </a:solidFill>
                <a:latin typeface="Calibri" panose="020F0502020204030204" pitchFamily="34" charset="0"/>
                <a:cs typeface="Calibri" panose="020F0502020204030204" pitchFamily="34" charset="0"/>
              </a:rPr>
              <a:t>C là </a:t>
            </a:r>
            <a:r>
              <a:rPr lang="vi-VN" b="1" i="1">
                <a:solidFill>
                  <a:srgbClr val="2F2B20"/>
                </a:solidFill>
                <a:latin typeface="Calibri" panose="020F0502020204030204" pitchFamily="34" charset="0"/>
                <a:cs typeface="Calibri" panose="020F0502020204030204" pitchFamily="34" charset="0"/>
              </a:rPr>
              <a:t>malloc </a:t>
            </a:r>
            <a:r>
              <a:rPr lang="vi-VN">
                <a:solidFill>
                  <a:srgbClr val="2F2B20"/>
                </a:solidFill>
                <a:latin typeface="Calibri" panose="020F0502020204030204" pitchFamily="34" charset="0"/>
                <a:cs typeface="Calibri" panose="020F0502020204030204" pitchFamily="34" charset="0"/>
              </a:rPr>
              <a:t>và </a:t>
            </a:r>
            <a:r>
              <a:rPr lang="vi-VN" b="1" i="1">
                <a:solidFill>
                  <a:srgbClr val="2F2B20"/>
                </a:solidFill>
                <a:latin typeface="Calibri" panose="020F0502020204030204" pitchFamily="34" charset="0"/>
                <a:cs typeface="Calibri" panose="020F0502020204030204" pitchFamily="34" charset="0"/>
              </a:rPr>
              <a:t>calloc</a:t>
            </a:r>
            <a:r>
              <a:rPr lang="vi-VN">
                <a:solidFill>
                  <a:srgbClr val="2F2B20"/>
                </a:solidFill>
                <a:latin typeface="Calibri" panose="020F0502020204030204" pitchFamily="34" charset="0"/>
                <a:cs typeface="Calibri" panose="020F0502020204030204" pitchFamily="34" charset="0"/>
              </a:rPr>
              <a:t>, trong C</a:t>
            </a:r>
            <a:r>
              <a:rPr lang="vi-VN" smtClean="0">
                <a:solidFill>
                  <a:srgbClr val="2F2B20"/>
                </a:solidFill>
                <a:latin typeface="Calibri" panose="020F0502020204030204" pitchFamily="34" charset="0"/>
                <a:cs typeface="Calibri" panose="020F0502020204030204" pitchFamily="34" charset="0"/>
              </a:rPr>
              <a:t>++</a:t>
            </a:r>
            <a:r>
              <a:rPr lang="en-US" smtClean="0">
                <a:solidFill>
                  <a:srgbClr val="2F2B20"/>
                </a:solidFill>
                <a:latin typeface="Calibri" panose="020F0502020204030204" pitchFamily="34" charset="0"/>
                <a:cs typeface="Calibri" panose="020F0502020204030204" pitchFamily="34" charset="0"/>
              </a:rPr>
              <a:t>, Java</a:t>
            </a:r>
            <a:r>
              <a:rPr lang="vi-VN" smtClean="0">
                <a:solidFill>
                  <a:srgbClr val="2F2B20"/>
                </a:solidFill>
                <a:latin typeface="Calibri" panose="020F0502020204030204" pitchFamily="34" charset="0"/>
                <a:cs typeface="Calibri" panose="020F0502020204030204" pitchFamily="34" charset="0"/>
              </a:rPr>
              <a:t> </a:t>
            </a:r>
            <a:r>
              <a:rPr lang="vi-VN">
                <a:solidFill>
                  <a:srgbClr val="2F2B20"/>
                </a:solidFill>
                <a:latin typeface="Calibri" panose="020F0502020204030204" pitchFamily="34" charset="0"/>
                <a:cs typeface="Calibri" panose="020F0502020204030204" pitchFamily="34" charset="0"/>
              </a:rPr>
              <a:t>là </a:t>
            </a:r>
            <a:r>
              <a:rPr lang="vi-VN" b="1" i="1" smtClean="0">
                <a:solidFill>
                  <a:srgbClr val="2F2B20"/>
                </a:solidFill>
                <a:latin typeface="Calibri" panose="020F0502020204030204" pitchFamily="34" charset="0"/>
                <a:cs typeface="Calibri" panose="020F0502020204030204" pitchFamily="34" charset="0"/>
              </a:rPr>
              <a:t>new</a:t>
            </a:r>
            <a:endParaRPr lang="en-US" b="1" i="1">
              <a:solidFill>
                <a:srgbClr val="2F2B20"/>
              </a:solidFill>
              <a:latin typeface="Calibri" panose="020F0502020204030204" pitchFamily="34" charset="0"/>
              <a:cs typeface="Calibri" panose="020F0502020204030204" pitchFamily="34" charset="0"/>
            </a:endParaRPr>
          </a:p>
          <a:p>
            <a:r>
              <a:rPr lang="en-US" err="1" smtClean="0">
                <a:solidFill>
                  <a:srgbClr val="2F2B20"/>
                </a:solidFill>
                <a:latin typeface="Calibri" panose="020F0502020204030204" pitchFamily="34" charset="0"/>
                <a:cs typeface="Calibri" panose="020F0502020204030204" pitchFamily="34" charset="0"/>
              </a:rPr>
              <a:t>Mảng</a:t>
            </a:r>
            <a:r>
              <a:rPr lang="en-US" smtClean="0">
                <a:solidFill>
                  <a:srgbClr val="2F2B20"/>
                </a:solidFill>
                <a:latin typeface="Calibri" panose="020F0502020204030204" pitchFamily="34" charset="0"/>
                <a:cs typeface="Calibri" panose="020F0502020204030204" pitchFamily="34" charset="0"/>
              </a:rPr>
              <a:t> </a:t>
            </a:r>
            <a:r>
              <a:rPr lang="en-US" err="1" smtClean="0">
                <a:solidFill>
                  <a:srgbClr val="2F2B20"/>
                </a:solidFill>
                <a:latin typeface="Calibri" panose="020F0502020204030204" pitchFamily="34" charset="0"/>
                <a:cs typeface="Calibri" panose="020F0502020204030204" pitchFamily="34" charset="0"/>
              </a:rPr>
              <a:t>động</a:t>
            </a:r>
            <a:r>
              <a:rPr lang="en-US" smtClean="0">
                <a:solidFill>
                  <a:srgbClr val="2F2B20"/>
                </a:solidFill>
                <a:latin typeface="Calibri" panose="020F0502020204030204" pitchFamily="34" charset="0"/>
                <a:cs typeface="Calibri" panose="020F0502020204030204" pitchFamily="34" charset="0"/>
              </a:rPr>
              <a:t> </a:t>
            </a:r>
            <a:r>
              <a:rPr lang="en-US" err="1" smtClean="0">
                <a:solidFill>
                  <a:srgbClr val="2F2B20"/>
                </a:solidFill>
                <a:latin typeface="Calibri" panose="020F0502020204030204" pitchFamily="34" charset="0"/>
                <a:cs typeface="Calibri" panose="020F0502020204030204" pitchFamily="34" charset="0"/>
              </a:rPr>
              <a:t>sẽ</a:t>
            </a:r>
            <a:r>
              <a:rPr lang="en-US" smtClean="0">
                <a:solidFill>
                  <a:srgbClr val="2F2B20"/>
                </a:solidFill>
                <a:latin typeface="Calibri" panose="020F0502020204030204" pitchFamily="34" charset="0"/>
                <a:cs typeface="Calibri" panose="020F0502020204030204" pitchFamily="34" charset="0"/>
              </a:rPr>
              <a:t> </a:t>
            </a:r>
            <a:r>
              <a:rPr lang="vi-VN" smtClean="0">
                <a:solidFill>
                  <a:srgbClr val="2F2B20"/>
                </a:solidFill>
                <a:latin typeface="Calibri" panose="020F0502020204030204" pitchFamily="34" charset="0"/>
                <a:cs typeface="Calibri" panose="020F0502020204030204" pitchFamily="34" charset="0"/>
              </a:rPr>
              <a:t>tránh </a:t>
            </a:r>
            <a:r>
              <a:rPr lang="vi-VN">
                <a:solidFill>
                  <a:srgbClr val="2F2B20"/>
                </a:solidFill>
                <a:latin typeface="Calibri" panose="020F0502020204030204" pitchFamily="34" charset="0"/>
                <a:cs typeface="Calibri" panose="020F0502020204030204" pitchFamily="34" charset="0"/>
              </a:rPr>
              <a:t>lãng phí </a:t>
            </a:r>
            <a:r>
              <a:rPr lang="vi-VN" smtClean="0">
                <a:solidFill>
                  <a:srgbClr val="2F2B20"/>
                </a:solidFill>
                <a:latin typeface="Calibri" panose="020F0502020204030204" pitchFamily="34" charset="0"/>
                <a:cs typeface="Calibri" panose="020F0502020204030204" pitchFamily="34" charset="0"/>
              </a:rPr>
              <a:t>bộ</a:t>
            </a:r>
            <a:r>
              <a:rPr lang="en-US" smtClean="0">
                <a:solidFill>
                  <a:srgbClr val="2F2B20"/>
                </a:solidFill>
                <a:latin typeface="Calibri" panose="020F0502020204030204" pitchFamily="34" charset="0"/>
                <a:cs typeface="Calibri" panose="020F0502020204030204" pitchFamily="34" charset="0"/>
              </a:rPr>
              <a:t> </a:t>
            </a:r>
            <a:r>
              <a:rPr lang="vi-VN" smtClean="0">
                <a:solidFill>
                  <a:srgbClr val="2F2B20"/>
                </a:solidFill>
                <a:latin typeface="Calibri" panose="020F0502020204030204" pitchFamily="34" charset="0"/>
                <a:cs typeface="Calibri" panose="020F0502020204030204" pitchFamily="34" charset="0"/>
              </a:rPr>
              <a:t>nhớ </a:t>
            </a:r>
            <a:r>
              <a:rPr lang="vi-VN">
                <a:solidFill>
                  <a:srgbClr val="2F2B20"/>
                </a:solidFill>
                <a:latin typeface="Calibri" panose="020F0502020204030204" pitchFamily="34" charset="0"/>
                <a:cs typeface="Calibri" panose="020F0502020204030204" pitchFamily="34" charset="0"/>
              </a:rPr>
              <a:t>khi phải khai báo mảng </a:t>
            </a:r>
            <a:r>
              <a:rPr lang="vi-VN" smtClean="0">
                <a:solidFill>
                  <a:srgbClr val="2F2B20"/>
                </a:solidFill>
                <a:latin typeface="Calibri" panose="020F0502020204030204" pitchFamily="34" charset="0"/>
                <a:cs typeface="Calibri" panose="020F0502020204030204" pitchFamily="34" charset="0"/>
              </a:rPr>
              <a:t>có</a:t>
            </a:r>
            <a:r>
              <a:rPr lang="en-US" smtClean="0">
                <a:solidFill>
                  <a:srgbClr val="2F2B20"/>
                </a:solidFill>
                <a:latin typeface="Calibri" panose="020F0502020204030204" pitchFamily="34" charset="0"/>
                <a:cs typeface="Calibri" panose="020F0502020204030204" pitchFamily="34" charset="0"/>
              </a:rPr>
              <a:t> </a:t>
            </a:r>
            <a:r>
              <a:rPr lang="vi-VN" smtClean="0">
                <a:solidFill>
                  <a:srgbClr val="2F2B20"/>
                </a:solidFill>
                <a:latin typeface="Calibri" panose="020F0502020204030204" pitchFamily="34" charset="0"/>
                <a:cs typeface="Calibri" panose="020F0502020204030204" pitchFamily="34" charset="0"/>
              </a:rPr>
              <a:t>kích </a:t>
            </a:r>
            <a:r>
              <a:rPr lang="vi-VN">
                <a:solidFill>
                  <a:srgbClr val="2F2B20"/>
                </a:solidFill>
                <a:latin typeface="Calibri" panose="020F0502020204030204" pitchFamily="34" charset="0"/>
                <a:cs typeface="Calibri" panose="020F0502020204030204" pitchFamily="34" charset="0"/>
              </a:rPr>
              <a:t>thước lớn </a:t>
            </a:r>
            <a:r>
              <a:rPr lang="vi-VN" smtClean="0">
                <a:solidFill>
                  <a:srgbClr val="2F2B20"/>
                </a:solidFill>
                <a:latin typeface="Calibri" panose="020F0502020204030204" pitchFamily="34" charset="0"/>
                <a:cs typeface="Calibri" panose="020F0502020204030204" pitchFamily="34" charset="0"/>
              </a:rPr>
              <a:t>ngay</a:t>
            </a:r>
            <a:r>
              <a:rPr lang="en-US" smtClean="0">
                <a:solidFill>
                  <a:srgbClr val="2F2B20"/>
                </a:solidFill>
                <a:latin typeface="Calibri" panose="020F0502020204030204" pitchFamily="34" charset="0"/>
                <a:cs typeface="Calibri" panose="020F0502020204030204" pitchFamily="34" charset="0"/>
              </a:rPr>
              <a:t> </a:t>
            </a:r>
            <a:r>
              <a:rPr lang="vi-VN" smtClean="0">
                <a:solidFill>
                  <a:srgbClr val="2F2B20"/>
                </a:solidFill>
                <a:latin typeface="Calibri" panose="020F0502020204030204" pitchFamily="34" charset="0"/>
                <a:cs typeface="Calibri" panose="020F0502020204030204" pitchFamily="34" charset="0"/>
              </a:rPr>
              <a:t>từ </a:t>
            </a:r>
            <a:r>
              <a:rPr lang="vi-VN">
                <a:solidFill>
                  <a:srgbClr val="2F2B20"/>
                </a:solidFill>
                <a:latin typeface="Calibri" panose="020F0502020204030204" pitchFamily="34" charset="0"/>
                <a:cs typeface="Calibri" panose="020F0502020204030204" pitchFamily="34" charset="0"/>
              </a:rPr>
              <a:t>đầu</a:t>
            </a:r>
            <a:r>
              <a:rPr lang="vi-VN">
                <a:latin typeface="Calibri" panose="020F0502020204030204" pitchFamily="34" charset="0"/>
                <a:cs typeface="Calibri" panose="020F0502020204030204" pitchFamily="34" charset="0"/>
              </a:rPr>
              <a:t> </a:t>
            </a:r>
            <a:r>
              <a:rPr lang="vi-VN"/>
              <a:t/>
            </a:r>
            <a:br>
              <a:rPr lang="vi-VN"/>
            </a:br>
            <a:endParaRPr lang="en-US"/>
          </a:p>
        </p:txBody>
      </p:sp>
      <p:sp>
        <p:nvSpPr>
          <p:cNvPr id="5" name="Slide Number Placeholder 4"/>
          <p:cNvSpPr>
            <a:spLocks noGrp="1"/>
          </p:cNvSpPr>
          <p:nvPr>
            <p:ph type="sldNum" sz="quarter" idx="12"/>
          </p:nvPr>
        </p:nvSpPr>
        <p:spPr/>
        <p:txBody>
          <a:bodyPr/>
          <a:lstStyle/>
          <a:p>
            <a:fld id="{459BA5CF-2658-48D4-A15B-D06BF698E6EA}" type="slidenum">
              <a:rPr lang="en-US" smtClean="0"/>
              <a:t>8</a:t>
            </a:fld>
            <a:endParaRPr lang="en-US"/>
          </a:p>
        </p:txBody>
      </p:sp>
    </p:spTree>
    <p:extLst>
      <p:ext uri="{BB962C8B-B14F-4D97-AF65-F5344CB8AC3E}">
        <p14:creationId xmlns:p14="http://schemas.microsoft.com/office/powerpoint/2010/main" val="228998473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2.2. Tìm kiếm nhị phân</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80</a:t>
            </a:fld>
            <a:endParaRPr lang="en-US"/>
          </a:p>
        </p:txBody>
      </p:sp>
      <p:sp>
        <p:nvSpPr>
          <p:cNvPr id="5" name="Content Placeholder 2"/>
          <p:cNvSpPr txBox="1">
            <a:spLocks/>
          </p:cNvSpPr>
          <p:nvPr/>
        </p:nvSpPr>
        <p:spPr>
          <a:xfrm>
            <a:off x="990600" y="1978025"/>
            <a:ext cx="10363199"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smtClean="0"/>
              <a:t>Implement BST bằng code Java:</a:t>
            </a:r>
          </a:p>
          <a:p>
            <a:pPr marL="0" indent="0">
              <a:buFont typeface="Arial" panose="020B0604020202020204" pitchFamily="34" charset="0"/>
              <a:buNone/>
            </a:pPr>
            <a:r>
              <a:rPr lang="en-US" sz="2000" smtClean="0">
                <a:solidFill>
                  <a:srgbClr val="3396CC"/>
                </a:solidFill>
                <a:latin typeface="Consolas" panose="020B0609020204030204" pitchFamily="49" charset="0"/>
              </a:rPr>
              <a:t>class</a:t>
            </a:r>
            <a:r>
              <a:rPr lang="en-US" sz="2000" smtClean="0">
                <a:solidFill>
                  <a:srgbClr val="474747"/>
                </a:solidFill>
                <a:latin typeface="Consolas" panose="020B0609020204030204" pitchFamily="49" charset="0"/>
              </a:rPr>
              <a:t> </a:t>
            </a:r>
            <a:r>
              <a:rPr lang="en-US" sz="2000" smtClean="0">
                <a:solidFill>
                  <a:srgbClr val="05AD97"/>
                </a:solidFill>
                <a:latin typeface="Consolas" panose="020B0609020204030204" pitchFamily="49" charset="0"/>
              </a:rPr>
              <a:t>Node</a:t>
            </a:r>
            <a:r>
              <a:rPr lang="en-US" sz="2000" smtClean="0">
                <a:solidFill>
                  <a:srgbClr val="474747"/>
                </a:solidFill>
                <a:latin typeface="Consolas" panose="020B0609020204030204" pitchFamily="49" charset="0"/>
              </a:rPr>
              <a:t> {</a:t>
            </a:r>
          </a:p>
          <a:p>
            <a:pPr marL="0" indent="0">
              <a:buFont typeface="Arial" panose="020B0604020202020204" pitchFamily="34" charset="0"/>
              <a:buNone/>
            </a:pPr>
            <a:r>
              <a:rPr lang="en-US" sz="2000" smtClean="0">
                <a:solidFill>
                  <a:srgbClr val="474747"/>
                </a:solidFill>
                <a:latin typeface="Consolas" panose="020B0609020204030204" pitchFamily="49" charset="0"/>
              </a:rPr>
              <a:t>    </a:t>
            </a:r>
            <a:r>
              <a:rPr lang="en-US" sz="2000" smtClean="0">
                <a:solidFill>
                  <a:srgbClr val="D10771"/>
                </a:solidFill>
                <a:latin typeface="Consolas" panose="020B0609020204030204" pitchFamily="49" charset="0"/>
              </a:rPr>
              <a:t>int</a:t>
            </a:r>
            <a:r>
              <a:rPr lang="en-US" sz="2000" smtClean="0">
                <a:solidFill>
                  <a:srgbClr val="474747"/>
                </a:solidFill>
                <a:latin typeface="Consolas" panose="020B0609020204030204" pitchFamily="49" charset="0"/>
              </a:rPr>
              <a:t> </a:t>
            </a:r>
            <a:r>
              <a:rPr lang="en-US" sz="2000" smtClean="0">
                <a:solidFill>
                  <a:srgbClr val="0078DE"/>
                </a:solidFill>
                <a:latin typeface="Consolas" panose="020B0609020204030204" pitchFamily="49" charset="0"/>
              </a:rPr>
              <a:t>data</a:t>
            </a:r>
            <a:r>
              <a:rPr lang="en-US" sz="2000" smtClean="0">
                <a:solidFill>
                  <a:srgbClr val="474747"/>
                </a:solidFill>
                <a:latin typeface="Consolas" panose="020B0609020204030204" pitchFamily="49" charset="0"/>
              </a:rPr>
              <a:t>;</a:t>
            </a:r>
          </a:p>
          <a:p>
            <a:pPr marL="0" indent="0">
              <a:buFont typeface="Arial" panose="020B0604020202020204" pitchFamily="34" charset="0"/>
              <a:buNone/>
            </a:pPr>
            <a:r>
              <a:rPr lang="en-US" sz="2000" smtClean="0">
                <a:solidFill>
                  <a:srgbClr val="474747"/>
                </a:solidFill>
                <a:latin typeface="Consolas" panose="020B0609020204030204" pitchFamily="49" charset="0"/>
              </a:rPr>
              <a:t>    </a:t>
            </a:r>
            <a:r>
              <a:rPr lang="en-US" sz="2000" smtClean="0">
                <a:solidFill>
                  <a:srgbClr val="D10771"/>
                </a:solidFill>
                <a:latin typeface="Consolas" panose="020B0609020204030204" pitchFamily="49" charset="0"/>
              </a:rPr>
              <a:t>Node</a:t>
            </a:r>
            <a:r>
              <a:rPr lang="en-US" sz="2000" smtClean="0">
                <a:solidFill>
                  <a:srgbClr val="474747"/>
                </a:solidFill>
                <a:latin typeface="Consolas" panose="020B0609020204030204" pitchFamily="49" charset="0"/>
              </a:rPr>
              <a:t> </a:t>
            </a:r>
            <a:r>
              <a:rPr lang="en-US" sz="2000" smtClean="0">
                <a:solidFill>
                  <a:srgbClr val="0078DE"/>
                </a:solidFill>
                <a:latin typeface="Consolas" panose="020B0609020204030204" pitchFamily="49" charset="0"/>
              </a:rPr>
              <a:t>left</a:t>
            </a:r>
            <a:r>
              <a:rPr lang="en-US" sz="2000" smtClean="0">
                <a:solidFill>
                  <a:srgbClr val="474747"/>
                </a:solidFill>
                <a:latin typeface="Consolas" panose="020B0609020204030204" pitchFamily="49" charset="0"/>
              </a:rPr>
              <a:t>; </a:t>
            </a:r>
            <a:r>
              <a:rPr lang="en-US" sz="2000" smtClean="0">
                <a:solidFill>
                  <a:srgbClr val="D10771"/>
                </a:solidFill>
                <a:latin typeface="Consolas" panose="020B0609020204030204" pitchFamily="49" charset="0"/>
              </a:rPr>
              <a:t>Node</a:t>
            </a:r>
            <a:r>
              <a:rPr lang="en-US" sz="2000" smtClean="0">
                <a:solidFill>
                  <a:srgbClr val="474747"/>
                </a:solidFill>
                <a:latin typeface="Consolas" panose="020B0609020204030204" pitchFamily="49" charset="0"/>
              </a:rPr>
              <a:t> </a:t>
            </a:r>
            <a:r>
              <a:rPr lang="en-US" sz="2000" smtClean="0">
                <a:solidFill>
                  <a:srgbClr val="0078DE"/>
                </a:solidFill>
                <a:latin typeface="Consolas" panose="020B0609020204030204" pitchFamily="49" charset="0"/>
              </a:rPr>
              <a:t>right</a:t>
            </a:r>
            <a:r>
              <a:rPr lang="en-US" sz="2000" smtClean="0">
                <a:solidFill>
                  <a:srgbClr val="474747"/>
                </a:solidFill>
                <a:latin typeface="Consolas" panose="020B0609020204030204" pitchFamily="49" charset="0"/>
              </a:rPr>
              <a:t>;</a:t>
            </a:r>
          </a:p>
          <a:p>
            <a:pPr marL="0" indent="0">
              <a:buFont typeface="Arial" panose="020B0604020202020204" pitchFamily="34" charset="0"/>
              <a:buNone/>
            </a:pPr>
            <a:r>
              <a:rPr lang="en-US" sz="2000" smtClean="0">
                <a:solidFill>
                  <a:srgbClr val="474747"/>
                </a:solidFill>
                <a:latin typeface="Consolas" panose="020B0609020204030204" pitchFamily="49" charset="0"/>
              </a:rPr>
              <a:t/>
            </a:r>
            <a:br>
              <a:rPr lang="en-US" sz="2000" smtClean="0">
                <a:solidFill>
                  <a:srgbClr val="474747"/>
                </a:solidFill>
                <a:latin typeface="Consolas" panose="020B0609020204030204" pitchFamily="49" charset="0"/>
              </a:rPr>
            </a:br>
            <a:r>
              <a:rPr lang="en-US" sz="2000" smtClean="0">
                <a:solidFill>
                  <a:srgbClr val="474747"/>
                </a:solidFill>
                <a:latin typeface="Consolas" panose="020B0609020204030204" pitchFamily="49" charset="0"/>
              </a:rPr>
              <a:t>    </a:t>
            </a:r>
            <a:r>
              <a:rPr lang="en-US" sz="2000" smtClean="0">
                <a:solidFill>
                  <a:srgbClr val="3396CC"/>
                </a:solidFill>
                <a:latin typeface="Consolas" panose="020B0609020204030204" pitchFamily="49" charset="0"/>
              </a:rPr>
              <a:t>public</a:t>
            </a:r>
            <a:r>
              <a:rPr lang="en-US" sz="2000" smtClean="0">
                <a:solidFill>
                  <a:srgbClr val="474747"/>
                </a:solidFill>
                <a:latin typeface="Consolas" panose="020B0609020204030204" pitchFamily="49" charset="0"/>
              </a:rPr>
              <a:t> </a:t>
            </a:r>
            <a:r>
              <a:rPr lang="en-US" sz="2000" smtClean="0">
                <a:solidFill>
                  <a:srgbClr val="8D12BA"/>
                </a:solidFill>
                <a:latin typeface="Consolas" panose="020B0609020204030204" pitchFamily="49" charset="0"/>
              </a:rPr>
              <a:t>Node</a:t>
            </a:r>
            <a:r>
              <a:rPr lang="en-US" sz="2000" smtClean="0">
                <a:solidFill>
                  <a:srgbClr val="474747"/>
                </a:solidFill>
                <a:latin typeface="Consolas" panose="020B0609020204030204" pitchFamily="49" charset="0"/>
              </a:rPr>
              <a:t>(</a:t>
            </a:r>
            <a:r>
              <a:rPr lang="en-US" sz="2000" smtClean="0">
                <a:solidFill>
                  <a:srgbClr val="D10771"/>
                </a:solidFill>
                <a:latin typeface="Consolas" panose="020B0609020204030204" pitchFamily="49" charset="0"/>
              </a:rPr>
              <a:t>int</a:t>
            </a:r>
            <a:r>
              <a:rPr lang="en-US" sz="2000" smtClean="0">
                <a:solidFill>
                  <a:srgbClr val="474747"/>
                </a:solidFill>
                <a:latin typeface="Consolas" panose="020B0609020204030204" pitchFamily="49" charset="0"/>
              </a:rPr>
              <a:t> </a:t>
            </a:r>
            <a:r>
              <a:rPr lang="en-US" sz="2000" smtClean="0">
                <a:solidFill>
                  <a:srgbClr val="E04528"/>
                </a:solidFill>
                <a:latin typeface="Consolas" panose="020B0609020204030204" pitchFamily="49" charset="0"/>
              </a:rPr>
              <a:t>data</a:t>
            </a:r>
            <a:r>
              <a:rPr lang="en-US" sz="2000" smtClean="0">
                <a:solidFill>
                  <a:srgbClr val="474747"/>
                </a:solidFill>
                <a:latin typeface="Consolas" panose="020B0609020204030204" pitchFamily="49" charset="0"/>
              </a:rPr>
              <a:t>) {</a:t>
            </a:r>
          </a:p>
          <a:p>
            <a:pPr marL="0" indent="0">
              <a:buFont typeface="Arial" panose="020B0604020202020204" pitchFamily="34" charset="0"/>
              <a:buNone/>
            </a:pPr>
            <a:r>
              <a:rPr lang="en-US" sz="2000" smtClean="0">
                <a:solidFill>
                  <a:srgbClr val="474747"/>
                </a:solidFill>
                <a:latin typeface="Consolas" panose="020B0609020204030204" pitchFamily="49" charset="0"/>
              </a:rPr>
              <a:t>        </a:t>
            </a:r>
            <a:r>
              <a:rPr lang="en-US" sz="2000" smtClean="0">
                <a:solidFill>
                  <a:srgbClr val="05AD97"/>
                </a:solidFill>
                <a:latin typeface="Consolas" panose="020B0609020204030204" pitchFamily="49" charset="0"/>
              </a:rPr>
              <a:t>this</a:t>
            </a:r>
            <a:r>
              <a:rPr lang="en-US" sz="2000" smtClean="0">
                <a:solidFill>
                  <a:srgbClr val="474747"/>
                </a:solidFill>
                <a:latin typeface="Consolas" panose="020B0609020204030204" pitchFamily="49" charset="0"/>
              </a:rPr>
              <a:t>.</a:t>
            </a:r>
            <a:r>
              <a:rPr lang="en-US" sz="2000" smtClean="0">
                <a:solidFill>
                  <a:srgbClr val="0078DE"/>
                </a:solidFill>
                <a:latin typeface="Consolas" panose="020B0609020204030204" pitchFamily="49" charset="0"/>
              </a:rPr>
              <a:t>data</a:t>
            </a:r>
            <a:r>
              <a:rPr lang="en-US" sz="2000" smtClean="0">
                <a:solidFill>
                  <a:srgbClr val="474747"/>
                </a:solidFill>
                <a:latin typeface="Consolas" panose="020B0609020204030204" pitchFamily="49" charset="0"/>
              </a:rPr>
              <a:t> </a:t>
            </a:r>
            <a:r>
              <a:rPr lang="en-US" sz="2000" smtClean="0">
                <a:solidFill>
                  <a:srgbClr val="4D4D4D"/>
                </a:solidFill>
                <a:latin typeface="Consolas" panose="020B0609020204030204" pitchFamily="49" charset="0"/>
              </a:rPr>
              <a:t>=</a:t>
            </a:r>
            <a:r>
              <a:rPr lang="en-US" sz="2000" smtClean="0">
                <a:solidFill>
                  <a:srgbClr val="474747"/>
                </a:solidFill>
                <a:latin typeface="Consolas" panose="020B0609020204030204" pitchFamily="49" charset="0"/>
              </a:rPr>
              <a:t> data;</a:t>
            </a:r>
          </a:p>
          <a:p>
            <a:pPr marL="0" indent="0">
              <a:buFont typeface="Arial" panose="020B0604020202020204" pitchFamily="34" charset="0"/>
              <a:buNone/>
            </a:pPr>
            <a:r>
              <a:rPr lang="en-US" sz="2000" smtClean="0">
                <a:solidFill>
                  <a:srgbClr val="474747"/>
                </a:solidFill>
                <a:latin typeface="Consolas" panose="020B0609020204030204" pitchFamily="49" charset="0"/>
              </a:rPr>
              <a:t>        left </a:t>
            </a:r>
            <a:r>
              <a:rPr lang="en-US" sz="2000" smtClean="0">
                <a:solidFill>
                  <a:srgbClr val="4D4D4D"/>
                </a:solidFill>
                <a:latin typeface="Consolas" panose="020B0609020204030204" pitchFamily="49" charset="0"/>
              </a:rPr>
              <a:t>=</a:t>
            </a:r>
            <a:r>
              <a:rPr lang="en-US" sz="2000" smtClean="0">
                <a:solidFill>
                  <a:srgbClr val="474747"/>
                </a:solidFill>
                <a:latin typeface="Consolas" panose="020B0609020204030204" pitchFamily="49" charset="0"/>
              </a:rPr>
              <a:t> </a:t>
            </a:r>
            <a:r>
              <a:rPr lang="en-US" sz="2000" smtClean="0">
                <a:solidFill>
                  <a:srgbClr val="D43C47"/>
                </a:solidFill>
                <a:latin typeface="Consolas" panose="020B0609020204030204" pitchFamily="49" charset="0"/>
              </a:rPr>
              <a:t>null</a:t>
            </a:r>
            <a:r>
              <a:rPr lang="en-US" sz="2000" smtClean="0">
                <a:solidFill>
                  <a:srgbClr val="474747"/>
                </a:solidFill>
                <a:latin typeface="Consolas" panose="020B0609020204030204" pitchFamily="49" charset="0"/>
              </a:rPr>
              <a:t>;</a:t>
            </a:r>
          </a:p>
          <a:p>
            <a:pPr marL="0" indent="0">
              <a:buFont typeface="Arial" panose="020B0604020202020204" pitchFamily="34" charset="0"/>
              <a:buNone/>
            </a:pPr>
            <a:r>
              <a:rPr lang="en-US" sz="2000" smtClean="0">
                <a:solidFill>
                  <a:srgbClr val="474747"/>
                </a:solidFill>
                <a:latin typeface="Consolas" panose="020B0609020204030204" pitchFamily="49" charset="0"/>
              </a:rPr>
              <a:t>        right </a:t>
            </a:r>
            <a:r>
              <a:rPr lang="en-US" sz="2000" smtClean="0">
                <a:solidFill>
                  <a:srgbClr val="4D4D4D"/>
                </a:solidFill>
                <a:latin typeface="Consolas" panose="020B0609020204030204" pitchFamily="49" charset="0"/>
              </a:rPr>
              <a:t>=</a:t>
            </a:r>
            <a:r>
              <a:rPr lang="en-US" sz="2000" smtClean="0">
                <a:solidFill>
                  <a:srgbClr val="474747"/>
                </a:solidFill>
                <a:latin typeface="Consolas" panose="020B0609020204030204" pitchFamily="49" charset="0"/>
              </a:rPr>
              <a:t> </a:t>
            </a:r>
            <a:r>
              <a:rPr lang="en-US" sz="2000" smtClean="0">
                <a:solidFill>
                  <a:srgbClr val="D43C47"/>
                </a:solidFill>
                <a:latin typeface="Consolas" panose="020B0609020204030204" pitchFamily="49" charset="0"/>
              </a:rPr>
              <a:t>null</a:t>
            </a:r>
            <a:r>
              <a:rPr lang="en-US" sz="2000" smtClean="0">
                <a:solidFill>
                  <a:srgbClr val="474747"/>
                </a:solidFill>
                <a:latin typeface="Consolas" panose="020B0609020204030204" pitchFamily="49" charset="0"/>
              </a:rPr>
              <a:t>;</a:t>
            </a:r>
          </a:p>
          <a:p>
            <a:pPr marL="0" indent="0">
              <a:buFont typeface="Arial" panose="020B0604020202020204" pitchFamily="34" charset="0"/>
              <a:buNone/>
            </a:pPr>
            <a:r>
              <a:rPr lang="en-US" sz="2000" smtClean="0">
                <a:solidFill>
                  <a:srgbClr val="474747"/>
                </a:solidFill>
                <a:latin typeface="Consolas" panose="020B0609020204030204" pitchFamily="49" charset="0"/>
              </a:rPr>
              <a:t>    }</a:t>
            </a:r>
          </a:p>
          <a:p>
            <a:pPr marL="0" indent="0">
              <a:buFont typeface="Arial" panose="020B0604020202020204" pitchFamily="34" charset="0"/>
              <a:buNone/>
            </a:pPr>
            <a:r>
              <a:rPr lang="en-US" sz="2000" smtClean="0">
                <a:solidFill>
                  <a:srgbClr val="474747"/>
                </a:solidFill>
                <a:latin typeface="Consolas" panose="020B0609020204030204" pitchFamily="49" charset="0"/>
              </a:rPr>
              <a:t>}</a:t>
            </a:r>
          </a:p>
        </p:txBody>
      </p:sp>
    </p:spTree>
    <p:extLst>
      <p:ext uri="{BB962C8B-B14F-4D97-AF65-F5344CB8AC3E}">
        <p14:creationId xmlns:p14="http://schemas.microsoft.com/office/powerpoint/2010/main" val="965638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2.2. Tìm kiếm nhị phân</a:t>
            </a:r>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a:solidFill>
                  <a:srgbClr val="3396CC"/>
                </a:solidFill>
                <a:latin typeface="Consolas" panose="020B0609020204030204" pitchFamily="49" charset="0"/>
              </a:rPr>
              <a:t>public</a:t>
            </a:r>
            <a:r>
              <a:rPr lang="en-US">
                <a:solidFill>
                  <a:srgbClr val="474747"/>
                </a:solidFill>
                <a:latin typeface="Consolas" panose="020B0609020204030204" pitchFamily="49" charset="0"/>
              </a:rPr>
              <a:t> </a:t>
            </a:r>
            <a:r>
              <a:rPr lang="en-US">
                <a:solidFill>
                  <a:srgbClr val="3396CC"/>
                </a:solidFill>
                <a:latin typeface="Consolas" panose="020B0609020204030204" pitchFamily="49" charset="0"/>
              </a:rPr>
              <a:t>class</a:t>
            </a: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BinarySearchTree</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Node</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root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3396CC"/>
                </a:solidFill>
                <a:latin typeface="Consolas" panose="020B0609020204030204" pitchFamily="49" charset="0"/>
              </a:rPr>
              <a:t>public</a:t>
            </a: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boolean</a:t>
            </a:r>
            <a:r>
              <a:rPr lang="en-US">
                <a:solidFill>
                  <a:srgbClr val="474747"/>
                </a:solidFill>
                <a:latin typeface="Consolas" panose="020B0609020204030204" pitchFamily="49" charset="0"/>
              </a:rPr>
              <a:t> </a:t>
            </a:r>
            <a:r>
              <a:rPr lang="en-US">
                <a:solidFill>
                  <a:srgbClr val="8D12BA"/>
                </a:solidFill>
                <a:latin typeface="Consolas" panose="020B0609020204030204" pitchFamily="49" charset="0"/>
              </a:rPr>
              <a:t>find_recursion</a:t>
            </a:r>
            <a:r>
              <a:rPr lang="en-US">
                <a:solidFill>
                  <a:srgbClr val="474747"/>
                </a:solidFill>
                <a:latin typeface="Consolas" panose="020B0609020204030204" pitchFamily="49" charset="0"/>
              </a:rPr>
              <a:t>(</a:t>
            </a:r>
            <a:r>
              <a:rPr lang="en-US">
                <a:solidFill>
                  <a:srgbClr val="D10771"/>
                </a:solidFill>
                <a:latin typeface="Consolas" panose="020B0609020204030204" pitchFamily="49" charset="0"/>
              </a:rPr>
              <a:t>Node</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root</a:t>
            </a: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d</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if</a:t>
            </a:r>
            <a:r>
              <a:rPr lang="en-US">
                <a:solidFill>
                  <a:srgbClr val="474747"/>
                </a:solidFill>
                <a:latin typeface="Consolas" panose="020B0609020204030204" pitchFamily="49" charset="0"/>
              </a:rPr>
              <a:t>(root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D43C47"/>
                </a:solidFill>
                <a:latin typeface="Consolas" panose="020B0609020204030204" pitchFamily="49" charset="0"/>
              </a:rPr>
              <a:t>null</a:t>
            </a: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a:t>
            </a:r>
            <a:r>
              <a:rPr lang="en-US">
                <a:solidFill>
                  <a:srgbClr val="D43C47"/>
                </a:solidFill>
                <a:latin typeface="Consolas" panose="020B0609020204030204" pitchFamily="49" charset="0"/>
              </a:rPr>
              <a:t>false</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if</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root</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data</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d)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a:t>
            </a:r>
            <a:r>
              <a:rPr lang="en-US">
                <a:solidFill>
                  <a:srgbClr val="D43C47"/>
                </a:solidFill>
                <a:latin typeface="Consolas" panose="020B0609020204030204" pitchFamily="49" charset="0"/>
              </a:rPr>
              <a:t>true</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if</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root</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data</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&lt;</a:t>
            </a:r>
            <a:r>
              <a:rPr lang="en-US">
                <a:solidFill>
                  <a:srgbClr val="474747"/>
                </a:solidFill>
                <a:latin typeface="Consolas" panose="020B0609020204030204" pitchFamily="49" charset="0"/>
              </a:rPr>
              <a:t> d)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a:t>
            </a:r>
            <a:r>
              <a:rPr lang="en-US">
                <a:solidFill>
                  <a:srgbClr val="8D12BA"/>
                </a:solidFill>
                <a:latin typeface="Consolas" panose="020B0609020204030204" pitchFamily="49" charset="0"/>
              </a:rPr>
              <a:t>find_recursion</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root</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right</a:t>
            </a:r>
            <a:r>
              <a:rPr lang="en-US">
                <a:solidFill>
                  <a:srgbClr val="474747"/>
                </a:solidFill>
                <a:latin typeface="Consolas" panose="020B0609020204030204" pitchFamily="49" charset="0"/>
              </a:rPr>
              <a:t>, d);</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if</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root</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data</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&gt;</a:t>
            </a:r>
            <a:r>
              <a:rPr lang="en-US">
                <a:solidFill>
                  <a:srgbClr val="474747"/>
                </a:solidFill>
                <a:latin typeface="Consolas" panose="020B0609020204030204" pitchFamily="49" charset="0"/>
              </a:rPr>
              <a:t> d)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a:t>
            </a:r>
            <a:r>
              <a:rPr lang="en-US">
                <a:solidFill>
                  <a:srgbClr val="8D12BA"/>
                </a:solidFill>
                <a:latin typeface="Consolas" panose="020B0609020204030204" pitchFamily="49" charset="0"/>
              </a:rPr>
              <a:t>find_recursion</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root</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left</a:t>
            </a:r>
            <a:r>
              <a:rPr lang="en-US">
                <a:solidFill>
                  <a:srgbClr val="474747"/>
                </a:solidFill>
                <a:latin typeface="Consolas" panose="020B0609020204030204" pitchFamily="49" charset="0"/>
              </a:rPr>
              <a:t>, d);</a:t>
            </a: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a:t>
            </a:r>
            <a:r>
              <a:rPr lang="en-US">
                <a:solidFill>
                  <a:srgbClr val="D43C47"/>
                </a:solidFill>
                <a:latin typeface="Consolas" panose="020B0609020204030204" pitchFamily="49" charset="0"/>
              </a:rPr>
              <a:t>false</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smtClean="0">
                <a:solidFill>
                  <a:srgbClr val="474747"/>
                </a:solidFill>
                <a:latin typeface="Consolas" panose="020B0609020204030204" pitchFamily="49" charset="0"/>
              </a:rPr>
              <a:t>}</a:t>
            </a:r>
          </a:p>
          <a:p>
            <a:pPr marL="0" indent="0">
              <a:buNone/>
            </a:pPr>
            <a:r>
              <a:rPr lang="en-US" smtClean="0">
                <a:solidFill>
                  <a:srgbClr val="474747"/>
                </a:solidFill>
                <a:latin typeface="Consolas" panose="020B0609020204030204" pitchFamily="49" charset="0"/>
              </a:rPr>
              <a:t>}</a:t>
            </a:r>
            <a:endParaRPr lang="en-US"/>
          </a:p>
          <a:p>
            <a:pPr marL="0" indent="0">
              <a:buNone/>
            </a:pP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81</a:t>
            </a:fld>
            <a:endParaRPr lang="en-US"/>
          </a:p>
        </p:txBody>
      </p:sp>
    </p:spTree>
    <p:extLst>
      <p:ext uri="{BB962C8B-B14F-4D97-AF65-F5344CB8AC3E}">
        <p14:creationId xmlns:p14="http://schemas.microsoft.com/office/powerpoint/2010/main" val="63068335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2.2. Tìm kiếm nhị phân</a:t>
            </a:r>
            <a:endParaRPr lang="en-US"/>
          </a:p>
        </p:txBody>
      </p:sp>
      <p:sp>
        <p:nvSpPr>
          <p:cNvPr id="3" name="Content Placeholder 2"/>
          <p:cNvSpPr>
            <a:spLocks noGrp="1"/>
          </p:cNvSpPr>
          <p:nvPr>
            <p:ph idx="1"/>
          </p:nvPr>
        </p:nvSpPr>
        <p:spPr/>
        <p:txBody>
          <a:bodyPr>
            <a:normAutofit/>
          </a:bodyPr>
          <a:lstStyle/>
          <a:p>
            <a:pPr marL="0" indent="0">
              <a:buNone/>
            </a:pPr>
            <a:r>
              <a:rPr lang="en-US" sz="2000">
                <a:solidFill>
                  <a:srgbClr val="3396CC"/>
                </a:solidFill>
                <a:latin typeface="Consolas" panose="020B0609020204030204" pitchFamily="49" charset="0"/>
              </a:rPr>
              <a:t>public</a:t>
            </a:r>
            <a:r>
              <a:rPr lang="en-US" sz="2000">
                <a:solidFill>
                  <a:srgbClr val="474747"/>
                </a:solidFill>
                <a:latin typeface="Consolas" panose="020B0609020204030204" pitchFamily="49" charset="0"/>
              </a:rPr>
              <a:t> </a:t>
            </a:r>
            <a:r>
              <a:rPr lang="en-US" sz="2000">
                <a:solidFill>
                  <a:srgbClr val="D10771"/>
                </a:solidFill>
                <a:latin typeface="Consolas" panose="020B0609020204030204" pitchFamily="49" charset="0"/>
              </a:rPr>
              <a:t>boolean</a:t>
            </a:r>
            <a:r>
              <a:rPr lang="en-US" sz="2000">
                <a:solidFill>
                  <a:srgbClr val="474747"/>
                </a:solidFill>
                <a:latin typeface="Consolas" panose="020B0609020204030204" pitchFamily="49" charset="0"/>
              </a:rPr>
              <a:t> </a:t>
            </a:r>
            <a:r>
              <a:rPr lang="en-US" sz="2000">
                <a:solidFill>
                  <a:srgbClr val="8D12BA"/>
                </a:solidFill>
                <a:latin typeface="Consolas" panose="020B0609020204030204" pitchFamily="49" charset="0"/>
              </a:rPr>
              <a:t>find</a:t>
            </a:r>
            <a:r>
              <a:rPr lang="en-US" sz="2000">
                <a:solidFill>
                  <a:srgbClr val="474747"/>
                </a:solidFill>
                <a:latin typeface="Consolas" panose="020B0609020204030204" pitchFamily="49" charset="0"/>
              </a:rPr>
              <a:t>(</a:t>
            </a:r>
            <a:r>
              <a:rPr lang="en-US" sz="2000">
                <a:solidFill>
                  <a:srgbClr val="D10771"/>
                </a:solidFill>
                <a:latin typeface="Consolas" panose="020B0609020204030204" pitchFamily="49" charset="0"/>
              </a:rPr>
              <a:t>int</a:t>
            </a:r>
            <a:r>
              <a:rPr lang="en-US" sz="2000">
                <a:solidFill>
                  <a:srgbClr val="474747"/>
                </a:solidFill>
                <a:latin typeface="Consolas" panose="020B0609020204030204" pitchFamily="49" charset="0"/>
              </a:rPr>
              <a:t> </a:t>
            </a:r>
            <a:r>
              <a:rPr lang="en-US" sz="2000">
                <a:solidFill>
                  <a:srgbClr val="E04528"/>
                </a:solidFill>
                <a:latin typeface="Consolas" panose="020B0609020204030204" pitchFamily="49" charset="0"/>
              </a:rPr>
              <a:t>d</a:t>
            </a:r>
            <a:r>
              <a:rPr lang="en-US" sz="2000">
                <a:solidFill>
                  <a:srgbClr val="474747"/>
                </a:solidFill>
                <a:latin typeface="Consolas" panose="020B0609020204030204" pitchFamily="49" charset="0"/>
              </a:rPr>
              <a:t>) { </a:t>
            </a:r>
            <a:r>
              <a:rPr lang="en-US" sz="2000" i="1">
                <a:solidFill>
                  <a:srgbClr val="555555"/>
                </a:solidFill>
                <a:latin typeface="Consolas" panose="020B0609020204030204" pitchFamily="49" charset="0"/>
              </a:rPr>
              <a:t>// ko dùng đệ quy</a:t>
            </a:r>
            <a:endParaRPr lang="en-US" sz="2000">
              <a:solidFill>
                <a:srgbClr val="474747"/>
              </a:solidFill>
              <a:latin typeface="Consolas" panose="020B0609020204030204" pitchFamily="49" charset="0"/>
            </a:endParaRPr>
          </a:p>
          <a:p>
            <a:pPr marL="0" indent="0">
              <a:buNone/>
            </a:pPr>
            <a:r>
              <a:rPr lang="en-US" sz="2000">
                <a:solidFill>
                  <a:srgbClr val="474747"/>
                </a:solidFill>
                <a:latin typeface="Consolas" panose="020B0609020204030204" pitchFamily="49" charset="0"/>
              </a:rPr>
              <a:t>    </a:t>
            </a:r>
            <a:r>
              <a:rPr lang="en-US" sz="2000">
                <a:solidFill>
                  <a:srgbClr val="D10771"/>
                </a:solidFill>
                <a:latin typeface="Consolas" panose="020B0609020204030204" pitchFamily="49" charset="0"/>
              </a:rPr>
              <a:t>Node</a:t>
            </a:r>
            <a:r>
              <a:rPr lang="en-US" sz="2000">
                <a:solidFill>
                  <a:srgbClr val="474747"/>
                </a:solidFill>
                <a:latin typeface="Consolas" panose="020B0609020204030204" pitchFamily="49" charset="0"/>
              </a:rPr>
              <a:t> </a:t>
            </a:r>
            <a:r>
              <a:rPr lang="en-US" sz="2000">
                <a:solidFill>
                  <a:srgbClr val="0078DE"/>
                </a:solidFill>
                <a:latin typeface="Consolas" panose="020B0609020204030204" pitchFamily="49" charset="0"/>
              </a:rPr>
              <a:t>p</a:t>
            </a:r>
            <a:r>
              <a:rPr lang="en-US" sz="2000">
                <a:solidFill>
                  <a:srgbClr val="474747"/>
                </a:solidFill>
                <a:latin typeface="Consolas" panose="020B0609020204030204" pitchFamily="49" charset="0"/>
              </a:rPr>
              <a:t> </a:t>
            </a:r>
            <a:r>
              <a:rPr lang="en-US" sz="2000">
                <a:solidFill>
                  <a:srgbClr val="4D4D4D"/>
                </a:solidFill>
                <a:latin typeface="Consolas" panose="020B0609020204030204" pitchFamily="49" charset="0"/>
              </a:rPr>
              <a:t>=</a:t>
            </a:r>
            <a:r>
              <a:rPr lang="en-US" sz="2000">
                <a:solidFill>
                  <a:srgbClr val="474747"/>
                </a:solidFill>
                <a:latin typeface="Consolas" panose="020B0609020204030204" pitchFamily="49" charset="0"/>
              </a:rPr>
              <a:t> root;</a:t>
            </a:r>
          </a:p>
          <a:p>
            <a:pPr marL="0" indent="0">
              <a:buNone/>
            </a:pPr>
            <a:r>
              <a:rPr lang="en-US" sz="2000">
                <a:solidFill>
                  <a:srgbClr val="474747"/>
                </a:solidFill>
                <a:latin typeface="Consolas" panose="020B0609020204030204" pitchFamily="49" charset="0"/>
              </a:rPr>
              <a:t>    </a:t>
            </a:r>
            <a:r>
              <a:rPr lang="en-US" sz="2000">
                <a:solidFill>
                  <a:srgbClr val="05AD97"/>
                </a:solidFill>
                <a:latin typeface="Consolas" panose="020B0609020204030204" pitchFamily="49" charset="0"/>
              </a:rPr>
              <a:t>while</a:t>
            </a:r>
            <a:r>
              <a:rPr lang="en-US" sz="2000">
                <a:solidFill>
                  <a:srgbClr val="474747"/>
                </a:solidFill>
                <a:latin typeface="Consolas" panose="020B0609020204030204" pitchFamily="49" charset="0"/>
              </a:rPr>
              <a:t>(p</a:t>
            </a:r>
            <a:r>
              <a:rPr lang="en-US" sz="2000">
                <a:solidFill>
                  <a:srgbClr val="4D4D4D"/>
                </a:solidFill>
                <a:latin typeface="Consolas" panose="020B0609020204030204" pitchFamily="49" charset="0"/>
              </a:rPr>
              <a:t>!=</a:t>
            </a:r>
            <a:r>
              <a:rPr lang="en-US" sz="2000">
                <a:solidFill>
                  <a:srgbClr val="D43C47"/>
                </a:solidFill>
                <a:latin typeface="Consolas" panose="020B0609020204030204" pitchFamily="49" charset="0"/>
              </a:rPr>
              <a:t>null</a:t>
            </a:r>
            <a:r>
              <a:rPr lang="en-US" sz="2000">
                <a:solidFill>
                  <a:srgbClr val="474747"/>
                </a:solidFill>
                <a:latin typeface="Consolas" panose="020B0609020204030204" pitchFamily="49" charset="0"/>
              </a:rPr>
              <a:t>) {</a:t>
            </a:r>
          </a:p>
          <a:p>
            <a:pPr marL="0" indent="0">
              <a:buNone/>
            </a:pPr>
            <a:r>
              <a:rPr lang="en-US" sz="2000">
                <a:solidFill>
                  <a:srgbClr val="474747"/>
                </a:solidFill>
                <a:latin typeface="Consolas" panose="020B0609020204030204" pitchFamily="49" charset="0"/>
              </a:rPr>
              <a:t>        </a:t>
            </a:r>
            <a:r>
              <a:rPr lang="en-US" sz="2000">
                <a:solidFill>
                  <a:srgbClr val="05AD97"/>
                </a:solidFill>
                <a:latin typeface="Consolas" panose="020B0609020204030204" pitchFamily="49" charset="0"/>
              </a:rPr>
              <a:t>if</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p</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data</a:t>
            </a:r>
            <a:r>
              <a:rPr lang="en-US" sz="2000">
                <a:solidFill>
                  <a:srgbClr val="474747"/>
                </a:solidFill>
                <a:latin typeface="Consolas" panose="020B0609020204030204" pitchFamily="49" charset="0"/>
              </a:rPr>
              <a:t> </a:t>
            </a:r>
            <a:r>
              <a:rPr lang="en-US" sz="2000">
                <a:solidFill>
                  <a:srgbClr val="4D4D4D"/>
                </a:solidFill>
                <a:latin typeface="Consolas" panose="020B0609020204030204" pitchFamily="49" charset="0"/>
              </a:rPr>
              <a:t>==</a:t>
            </a:r>
            <a:r>
              <a:rPr lang="en-US" sz="2000">
                <a:solidFill>
                  <a:srgbClr val="474747"/>
                </a:solidFill>
                <a:latin typeface="Consolas" panose="020B0609020204030204" pitchFamily="49" charset="0"/>
              </a:rPr>
              <a:t> d) </a:t>
            </a:r>
            <a:r>
              <a:rPr lang="en-US" sz="2000">
                <a:solidFill>
                  <a:srgbClr val="05AD97"/>
                </a:solidFill>
                <a:latin typeface="Consolas" panose="020B0609020204030204" pitchFamily="49" charset="0"/>
              </a:rPr>
              <a:t>return</a:t>
            </a:r>
            <a:r>
              <a:rPr lang="en-US" sz="2000">
                <a:solidFill>
                  <a:srgbClr val="474747"/>
                </a:solidFill>
                <a:latin typeface="Consolas" panose="020B0609020204030204" pitchFamily="49" charset="0"/>
              </a:rPr>
              <a:t> </a:t>
            </a:r>
            <a:r>
              <a:rPr lang="en-US" sz="2000">
                <a:solidFill>
                  <a:srgbClr val="D43C47"/>
                </a:solidFill>
                <a:latin typeface="Consolas" panose="020B0609020204030204" pitchFamily="49" charset="0"/>
              </a:rPr>
              <a:t>true</a:t>
            </a:r>
            <a:r>
              <a:rPr lang="en-US" sz="2000">
                <a:solidFill>
                  <a:srgbClr val="474747"/>
                </a:solidFill>
                <a:latin typeface="Consolas" panose="020B0609020204030204" pitchFamily="49" charset="0"/>
              </a:rPr>
              <a:t>;</a:t>
            </a:r>
          </a:p>
          <a:p>
            <a:pPr marL="0" indent="0">
              <a:buNone/>
            </a:pPr>
            <a:r>
              <a:rPr lang="en-US" sz="2000">
                <a:solidFill>
                  <a:srgbClr val="474747"/>
                </a:solidFill>
                <a:latin typeface="Consolas" panose="020B0609020204030204" pitchFamily="49" charset="0"/>
              </a:rPr>
              <a:t>        </a:t>
            </a:r>
            <a:r>
              <a:rPr lang="en-US" sz="2000">
                <a:solidFill>
                  <a:srgbClr val="05AD97"/>
                </a:solidFill>
                <a:latin typeface="Consolas" panose="020B0609020204030204" pitchFamily="49" charset="0"/>
              </a:rPr>
              <a:t>else</a:t>
            </a:r>
            <a:r>
              <a:rPr lang="en-US" sz="2000">
                <a:solidFill>
                  <a:srgbClr val="474747"/>
                </a:solidFill>
                <a:latin typeface="Consolas" panose="020B0609020204030204" pitchFamily="49" charset="0"/>
              </a:rPr>
              <a:t> </a:t>
            </a:r>
            <a:r>
              <a:rPr lang="en-US" sz="2000">
                <a:solidFill>
                  <a:srgbClr val="05AD97"/>
                </a:solidFill>
                <a:latin typeface="Consolas" panose="020B0609020204030204" pitchFamily="49" charset="0"/>
              </a:rPr>
              <a:t>if</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p</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data</a:t>
            </a:r>
            <a:r>
              <a:rPr lang="en-US" sz="2000">
                <a:solidFill>
                  <a:srgbClr val="474747"/>
                </a:solidFill>
                <a:latin typeface="Consolas" panose="020B0609020204030204" pitchFamily="49" charset="0"/>
              </a:rPr>
              <a:t> </a:t>
            </a:r>
            <a:r>
              <a:rPr lang="en-US" sz="2000">
                <a:solidFill>
                  <a:srgbClr val="4D4D4D"/>
                </a:solidFill>
                <a:latin typeface="Consolas" panose="020B0609020204030204" pitchFamily="49" charset="0"/>
              </a:rPr>
              <a:t>&lt;</a:t>
            </a:r>
            <a:r>
              <a:rPr lang="en-US" sz="2000">
                <a:solidFill>
                  <a:srgbClr val="474747"/>
                </a:solidFill>
                <a:latin typeface="Consolas" panose="020B0609020204030204" pitchFamily="49" charset="0"/>
              </a:rPr>
              <a:t> d) p </a:t>
            </a:r>
            <a:r>
              <a:rPr lang="en-US" sz="2000">
                <a:solidFill>
                  <a:srgbClr val="4D4D4D"/>
                </a:solidFill>
                <a:latin typeface="Consolas" panose="020B0609020204030204" pitchFamily="49" charset="0"/>
              </a:rPr>
              <a:t>=</a:t>
            </a:r>
            <a:r>
              <a:rPr lang="en-US" sz="2000">
                <a:solidFill>
                  <a:srgbClr val="474747"/>
                </a:solidFill>
                <a:latin typeface="Consolas" panose="020B0609020204030204" pitchFamily="49" charset="0"/>
              </a:rPr>
              <a:t> </a:t>
            </a:r>
            <a:r>
              <a:rPr lang="en-US" sz="2000">
                <a:solidFill>
                  <a:srgbClr val="0078DE"/>
                </a:solidFill>
                <a:latin typeface="Consolas" panose="020B0609020204030204" pitchFamily="49" charset="0"/>
              </a:rPr>
              <a:t>p</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right</a:t>
            </a:r>
            <a:r>
              <a:rPr lang="en-US" sz="2000">
                <a:solidFill>
                  <a:srgbClr val="474747"/>
                </a:solidFill>
                <a:latin typeface="Consolas" panose="020B0609020204030204" pitchFamily="49" charset="0"/>
              </a:rPr>
              <a:t>;</a:t>
            </a:r>
          </a:p>
          <a:p>
            <a:pPr marL="0" indent="0">
              <a:buNone/>
            </a:pPr>
            <a:r>
              <a:rPr lang="en-US" sz="2000">
                <a:solidFill>
                  <a:srgbClr val="474747"/>
                </a:solidFill>
                <a:latin typeface="Consolas" panose="020B0609020204030204" pitchFamily="49" charset="0"/>
              </a:rPr>
              <a:t>        </a:t>
            </a:r>
            <a:r>
              <a:rPr lang="en-US" sz="2000">
                <a:solidFill>
                  <a:srgbClr val="05AD97"/>
                </a:solidFill>
                <a:latin typeface="Consolas" panose="020B0609020204030204" pitchFamily="49" charset="0"/>
              </a:rPr>
              <a:t>else</a:t>
            </a:r>
            <a:r>
              <a:rPr lang="en-US" sz="2000">
                <a:solidFill>
                  <a:srgbClr val="474747"/>
                </a:solidFill>
                <a:latin typeface="Consolas" panose="020B0609020204030204" pitchFamily="49" charset="0"/>
              </a:rPr>
              <a:t> </a:t>
            </a:r>
            <a:r>
              <a:rPr lang="en-US" sz="2000">
                <a:solidFill>
                  <a:srgbClr val="05AD97"/>
                </a:solidFill>
                <a:latin typeface="Consolas" panose="020B0609020204030204" pitchFamily="49" charset="0"/>
              </a:rPr>
              <a:t>if</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p</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data</a:t>
            </a:r>
            <a:r>
              <a:rPr lang="en-US" sz="2000">
                <a:solidFill>
                  <a:srgbClr val="474747"/>
                </a:solidFill>
                <a:latin typeface="Consolas" panose="020B0609020204030204" pitchFamily="49" charset="0"/>
              </a:rPr>
              <a:t> </a:t>
            </a:r>
            <a:r>
              <a:rPr lang="en-US" sz="2000">
                <a:solidFill>
                  <a:srgbClr val="4D4D4D"/>
                </a:solidFill>
                <a:latin typeface="Consolas" panose="020B0609020204030204" pitchFamily="49" charset="0"/>
              </a:rPr>
              <a:t>&gt;</a:t>
            </a:r>
            <a:r>
              <a:rPr lang="en-US" sz="2000">
                <a:solidFill>
                  <a:srgbClr val="474747"/>
                </a:solidFill>
                <a:latin typeface="Consolas" panose="020B0609020204030204" pitchFamily="49" charset="0"/>
              </a:rPr>
              <a:t> d) p </a:t>
            </a:r>
            <a:r>
              <a:rPr lang="en-US" sz="2000">
                <a:solidFill>
                  <a:srgbClr val="4D4D4D"/>
                </a:solidFill>
                <a:latin typeface="Consolas" panose="020B0609020204030204" pitchFamily="49" charset="0"/>
              </a:rPr>
              <a:t>=</a:t>
            </a:r>
            <a:r>
              <a:rPr lang="en-US" sz="2000">
                <a:solidFill>
                  <a:srgbClr val="474747"/>
                </a:solidFill>
                <a:latin typeface="Consolas" panose="020B0609020204030204" pitchFamily="49" charset="0"/>
              </a:rPr>
              <a:t> </a:t>
            </a:r>
            <a:r>
              <a:rPr lang="en-US" sz="2000">
                <a:solidFill>
                  <a:srgbClr val="0078DE"/>
                </a:solidFill>
                <a:latin typeface="Consolas" panose="020B0609020204030204" pitchFamily="49" charset="0"/>
              </a:rPr>
              <a:t>p</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left</a:t>
            </a:r>
            <a:r>
              <a:rPr lang="en-US" sz="2000">
                <a:solidFill>
                  <a:srgbClr val="474747"/>
                </a:solidFill>
                <a:latin typeface="Consolas" panose="020B0609020204030204" pitchFamily="49" charset="0"/>
              </a:rPr>
              <a:t>;</a:t>
            </a:r>
          </a:p>
          <a:p>
            <a:pPr marL="0" indent="0">
              <a:buNone/>
            </a:pPr>
            <a:r>
              <a:rPr lang="en-US" sz="2000">
                <a:solidFill>
                  <a:srgbClr val="474747"/>
                </a:solidFill>
                <a:latin typeface="Consolas" panose="020B0609020204030204" pitchFamily="49" charset="0"/>
              </a:rPr>
              <a:t>    }</a:t>
            </a:r>
          </a:p>
          <a:p>
            <a:pPr marL="0" indent="0">
              <a:buNone/>
            </a:pPr>
            <a:r>
              <a:rPr lang="en-US" sz="2000">
                <a:solidFill>
                  <a:srgbClr val="474747"/>
                </a:solidFill>
                <a:latin typeface="Consolas" panose="020B0609020204030204" pitchFamily="49" charset="0"/>
              </a:rPr>
              <a:t>    </a:t>
            </a:r>
            <a:r>
              <a:rPr lang="en-US" sz="2000">
                <a:solidFill>
                  <a:srgbClr val="05AD97"/>
                </a:solidFill>
                <a:latin typeface="Consolas" panose="020B0609020204030204" pitchFamily="49" charset="0"/>
              </a:rPr>
              <a:t>return</a:t>
            </a:r>
            <a:r>
              <a:rPr lang="en-US" sz="2000">
                <a:solidFill>
                  <a:srgbClr val="474747"/>
                </a:solidFill>
                <a:latin typeface="Consolas" panose="020B0609020204030204" pitchFamily="49" charset="0"/>
              </a:rPr>
              <a:t> </a:t>
            </a:r>
            <a:r>
              <a:rPr lang="en-US" sz="2000">
                <a:solidFill>
                  <a:srgbClr val="D43C47"/>
                </a:solidFill>
                <a:latin typeface="Consolas" panose="020B0609020204030204" pitchFamily="49" charset="0"/>
              </a:rPr>
              <a:t>false</a:t>
            </a:r>
            <a:r>
              <a:rPr lang="en-US" sz="2000">
                <a:solidFill>
                  <a:srgbClr val="474747"/>
                </a:solidFill>
                <a:latin typeface="Consolas" panose="020B0609020204030204" pitchFamily="49" charset="0"/>
              </a:rPr>
              <a:t>;  </a:t>
            </a:r>
            <a:r>
              <a:rPr lang="en-US" sz="2000" i="1">
                <a:solidFill>
                  <a:srgbClr val="555555"/>
                </a:solidFill>
                <a:latin typeface="Consolas" panose="020B0609020204030204" pitchFamily="49" charset="0"/>
              </a:rPr>
              <a:t>//nếu ko tìm đc phần tử nào = d thì return false</a:t>
            </a:r>
            <a:endParaRPr lang="en-US" sz="2000">
              <a:solidFill>
                <a:srgbClr val="474747"/>
              </a:solidFill>
              <a:latin typeface="Consolas" panose="020B0609020204030204" pitchFamily="49" charset="0"/>
            </a:endParaRPr>
          </a:p>
          <a:p>
            <a:pPr marL="0" indent="0">
              <a:buNone/>
            </a:pPr>
            <a:r>
              <a:rPr lang="en-US" sz="2000" smtClean="0">
                <a:solidFill>
                  <a:srgbClr val="474747"/>
                </a:solidFill>
                <a:latin typeface="Consolas" panose="020B0609020204030204" pitchFamily="49" charset="0"/>
              </a:rPr>
              <a:t>}</a:t>
            </a:r>
            <a:endParaRPr lang="en-US" sz="2000">
              <a:solidFill>
                <a:srgbClr val="474747"/>
              </a:solidFill>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82</a:t>
            </a:fld>
            <a:endParaRPr lang="en-US"/>
          </a:p>
        </p:txBody>
      </p:sp>
    </p:spTree>
    <p:extLst>
      <p:ext uri="{BB962C8B-B14F-4D97-AF65-F5344CB8AC3E}">
        <p14:creationId xmlns:p14="http://schemas.microsoft.com/office/powerpoint/2010/main" val="9718667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2.2. Tìm kiếm nhị phân</a:t>
            </a:r>
            <a:endParaRPr lang="en-US"/>
          </a:p>
        </p:txBody>
      </p:sp>
      <p:sp>
        <p:nvSpPr>
          <p:cNvPr id="3" name="Content Placeholder 2"/>
          <p:cNvSpPr>
            <a:spLocks noGrp="1"/>
          </p:cNvSpPr>
          <p:nvPr>
            <p:ph idx="1"/>
          </p:nvPr>
        </p:nvSpPr>
        <p:spPr>
          <a:xfrm>
            <a:off x="838200" y="1825625"/>
            <a:ext cx="5076825" cy="4351338"/>
          </a:xfrm>
        </p:spPr>
        <p:txBody>
          <a:bodyPr/>
          <a:lstStyle/>
          <a:p>
            <a:r>
              <a:rPr lang="en-US" smtClean="0"/>
              <a:t>Độ phức tạp của BST: </a:t>
            </a:r>
            <a:r>
              <a:rPr lang="en-US" b="1" smtClean="0"/>
              <a:t>O(logn)</a:t>
            </a:r>
          </a:p>
          <a:p>
            <a:r>
              <a:rPr lang="en-US" smtClean="0"/>
              <a:t>Trường hợp tệ nhất: </a:t>
            </a:r>
            <a:r>
              <a:rPr lang="en-US" b="1" smtClean="0"/>
              <a:t>O(n)</a:t>
            </a:r>
            <a:r>
              <a:rPr lang="en-US" smtClean="0"/>
              <a:t>, như hình 5 ở bên</a:t>
            </a:r>
          </a:p>
        </p:txBody>
      </p:sp>
      <p:sp>
        <p:nvSpPr>
          <p:cNvPr id="4" name="Slide Number Placeholder 3"/>
          <p:cNvSpPr>
            <a:spLocks noGrp="1"/>
          </p:cNvSpPr>
          <p:nvPr>
            <p:ph type="sldNum" sz="quarter" idx="12"/>
          </p:nvPr>
        </p:nvSpPr>
        <p:spPr/>
        <p:txBody>
          <a:bodyPr/>
          <a:lstStyle/>
          <a:p>
            <a:fld id="{459BA5CF-2658-48D4-A15B-D06BF698E6EA}" type="slidenum">
              <a:rPr lang="en-US" smtClean="0"/>
              <a:t>83</a:t>
            </a:fld>
            <a:endParaRPr lang="en-US"/>
          </a:p>
        </p:txBody>
      </p:sp>
      <p:pic>
        <p:nvPicPr>
          <p:cNvPr id="6" name="Picture 5"/>
          <p:cNvPicPr>
            <a:picLocks noChangeAspect="1"/>
          </p:cNvPicPr>
          <p:nvPr/>
        </p:nvPicPr>
        <p:blipFill>
          <a:blip r:embed="rId2"/>
          <a:stretch>
            <a:fillRect/>
          </a:stretch>
        </p:blipFill>
        <p:spPr>
          <a:xfrm>
            <a:off x="5915025" y="1690688"/>
            <a:ext cx="5438775" cy="4126375"/>
          </a:xfrm>
          <a:prstGeom prst="rect">
            <a:avLst/>
          </a:prstGeom>
        </p:spPr>
      </p:pic>
    </p:spTree>
    <p:extLst>
      <p:ext uri="{BB962C8B-B14F-4D97-AF65-F5344CB8AC3E}">
        <p14:creationId xmlns:p14="http://schemas.microsoft.com/office/powerpoint/2010/main" val="388254186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2.3. Tìm kiếm nội suy (Interpolation </a:t>
            </a:r>
            <a:r>
              <a:rPr lang="en-US" smtClean="0">
                <a:solidFill>
                  <a:srgbClr val="00B0F0"/>
                </a:solidFill>
              </a:rPr>
              <a:t>Search)</a:t>
            </a:r>
            <a:endParaRPr lang="en-US"/>
          </a:p>
        </p:txBody>
      </p:sp>
      <p:sp>
        <p:nvSpPr>
          <p:cNvPr id="3" name="Content Placeholder 2"/>
          <p:cNvSpPr>
            <a:spLocks noGrp="1"/>
          </p:cNvSpPr>
          <p:nvPr>
            <p:ph idx="1"/>
          </p:nvPr>
        </p:nvSpPr>
        <p:spPr/>
        <p:txBody>
          <a:bodyPr/>
          <a:lstStyle/>
          <a:p>
            <a:r>
              <a:rPr lang="en-US" smtClean="0"/>
              <a:t>Là </a:t>
            </a:r>
            <a:r>
              <a:rPr lang="en-US"/>
              <a:t>một sự cải tiến của tìm kiếm nhị phân Binary </a:t>
            </a:r>
            <a:r>
              <a:rPr lang="en-US" smtClean="0"/>
              <a:t>Search</a:t>
            </a:r>
          </a:p>
          <a:p>
            <a:r>
              <a:rPr lang="en-US" smtClean="0"/>
              <a:t>Tìm phần </a:t>
            </a:r>
            <a:r>
              <a:rPr lang="en-US"/>
              <a:t>tử </a:t>
            </a:r>
            <a:r>
              <a:rPr lang="en-US" b="1"/>
              <a:t>gần với giá trị tìm kiếm </a:t>
            </a:r>
            <a:r>
              <a:rPr lang="en-US" b="1" smtClean="0"/>
              <a:t>nhất </a:t>
            </a:r>
            <a:r>
              <a:rPr lang="en-US"/>
              <a:t>và bắt đầu từ đó để </a:t>
            </a:r>
            <a:r>
              <a:rPr lang="en-US" smtClean="0"/>
              <a:t>tìm (BS luôn tìm kiếm từ </a:t>
            </a:r>
            <a:r>
              <a:rPr lang="en-US" b="1" smtClean="0"/>
              <a:t>giữa</a:t>
            </a:r>
            <a:r>
              <a:rPr lang="en-US" smtClean="0"/>
              <a:t>)</a:t>
            </a:r>
          </a:p>
          <a:p>
            <a:r>
              <a:rPr lang="en-US" smtClean="0"/>
              <a:t>VD: </a:t>
            </a:r>
            <a:r>
              <a:rPr lang="en-US" smtClean="0">
                <a:latin typeface="Calibri" panose="020F0502020204030204" pitchFamily="34" charset="0"/>
                <a:cs typeface="Calibri" panose="020F0502020204030204" pitchFamily="34" charset="0"/>
              </a:rPr>
              <a:t>Cho </a:t>
            </a:r>
            <a:r>
              <a:rPr lang="vi-VN" smtClean="0">
                <a:latin typeface="Calibri" panose="020F0502020204030204" pitchFamily="34" charset="0"/>
                <a:cs typeface="Calibri" panose="020F0502020204030204" pitchFamily="34" charset="0"/>
              </a:rPr>
              <a:t>danh </a:t>
            </a:r>
            <a:r>
              <a:rPr lang="vi-VN">
                <a:latin typeface="Calibri" panose="020F0502020204030204" pitchFamily="34" charset="0"/>
                <a:cs typeface="Calibri" panose="020F0502020204030204" pitchFamily="34" charset="0"/>
              </a:rPr>
              <a:t>sách các sinh viên trong một lớp. Nếu </a:t>
            </a:r>
            <a:r>
              <a:rPr lang="vi-VN" smtClean="0">
                <a:latin typeface="Calibri" panose="020F0502020204030204" pitchFamily="34" charset="0"/>
                <a:cs typeface="Calibri" panose="020F0502020204030204" pitchFamily="34" charset="0"/>
              </a:rPr>
              <a:t>muốn </a:t>
            </a:r>
            <a:r>
              <a:rPr lang="vi-VN">
                <a:latin typeface="Calibri" panose="020F0502020204030204" pitchFamily="34" charset="0"/>
                <a:cs typeface="Calibri" panose="020F0502020204030204" pitchFamily="34" charset="0"/>
              </a:rPr>
              <a:t>tìm một bạn tên </a:t>
            </a:r>
            <a:r>
              <a:rPr lang="en-US" smtClean="0">
                <a:latin typeface="Calibri" panose="020F0502020204030204" pitchFamily="34" charset="0"/>
                <a:cs typeface="Calibri" panose="020F0502020204030204" pitchFamily="34" charset="0"/>
              </a:rPr>
              <a:t>“Tú”</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thì chúng ta sẽ ưu tiên việc tìm kiếm từ cuối danh </a:t>
            </a:r>
            <a:r>
              <a:rPr lang="vi-VN" smtClean="0">
                <a:latin typeface="Calibri" panose="020F0502020204030204" pitchFamily="34" charset="0"/>
                <a:cs typeface="Calibri" panose="020F0502020204030204" pitchFamily="34" charset="0"/>
              </a:rPr>
              <a:t>sách</a:t>
            </a:r>
            <a:r>
              <a:rPr lang="en-US" smtClean="0">
                <a:latin typeface="Calibri" panose="020F0502020204030204" pitchFamily="34" charset="0"/>
                <a:cs typeface="Calibri" panose="020F0502020204030204" pitchFamily="34" charset="0"/>
              </a:rPr>
              <a:t>, c</a:t>
            </a:r>
            <a:r>
              <a:rPr lang="vi-VN" smtClean="0">
                <a:latin typeface="Calibri" panose="020F0502020204030204" pitchFamily="34" charset="0"/>
                <a:cs typeface="Calibri" panose="020F0502020204030204" pitchFamily="34" charset="0"/>
              </a:rPr>
              <a:t>hứ </a:t>
            </a:r>
            <a:r>
              <a:rPr lang="vi-VN">
                <a:latin typeface="Calibri" panose="020F0502020204030204" pitchFamily="34" charset="0"/>
                <a:cs typeface="Calibri" panose="020F0502020204030204" pitchFamily="34" charset="0"/>
              </a:rPr>
              <a:t>không nên tìm kiếm từ đầu danh sách vì điều đó rất mất thời </a:t>
            </a:r>
            <a:r>
              <a:rPr lang="vi-VN" smtClean="0">
                <a:latin typeface="Calibri" panose="020F0502020204030204" pitchFamily="34" charset="0"/>
                <a:cs typeface="Calibri" panose="020F0502020204030204" pitchFamily="34" charset="0"/>
              </a:rPr>
              <a:t>gian</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Độ phức tạp: </a:t>
            </a:r>
            <a:r>
              <a:rPr lang="el-GR" b="1"/>
              <a:t>Ο(</a:t>
            </a:r>
            <a:r>
              <a:rPr lang="en-US" b="1"/>
              <a:t>log (log n))</a:t>
            </a:r>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84</a:t>
            </a:fld>
            <a:endParaRPr lang="en-US"/>
          </a:p>
        </p:txBody>
      </p:sp>
    </p:spTree>
    <p:extLst>
      <p:ext uri="{BB962C8B-B14F-4D97-AF65-F5344CB8AC3E}">
        <p14:creationId xmlns:p14="http://schemas.microsoft.com/office/powerpoint/2010/main" val="194251363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2.3. Tìm kiếm nội suy (Interpolation Search)</a:t>
            </a:r>
            <a:endParaRPr lang="en-US"/>
          </a:p>
        </p:txBody>
      </p:sp>
      <p:sp>
        <p:nvSpPr>
          <p:cNvPr id="3" name="Content Placeholder 2"/>
          <p:cNvSpPr>
            <a:spLocks noGrp="1"/>
          </p:cNvSpPr>
          <p:nvPr>
            <p:ph idx="1"/>
          </p:nvPr>
        </p:nvSpPr>
        <p:spPr/>
        <p:txBody>
          <a:bodyPr/>
          <a:lstStyle/>
          <a:p>
            <a:r>
              <a:rPr lang="en-US" smtClean="0"/>
              <a:t>Giả sử muốn tìm phần tử X trong mảng arr[left…right]</a:t>
            </a:r>
          </a:p>
          <a:p>
            <a:r>
              <a:rPr lang="en-US" smtClean="0"/>
              <a:t>Công thức tìm phần tử mid của tìm kiếm nhị phân:</a:t>
            </a:r>
          </a:p>
          <a:p>
            <a:pPr marL="0" indent="0">
              <a:buNone/>
            </a:pPr>
            <a:r>
              <a:rPr lang="pt-BR" smtClean="0"/>
              <a:t>   </a:t>
            </a:r>
            <a:r>
              <a:rPr lang="pt-BR" b="1" smtClean="0"/>
              <a:t>mid</a:t>
            </a:r>
            <a:r>
              <a:rPr lang="pt-BR" b="1"/>
              <a:t> = (</a:t>
            </a:r>
            <a:r>
              <a:rPr lang="pt-BR" b="1" smtClean="0"/>
              <a:t>left</a:t>
            </a:r>
            <a:r>
              <a:rPr lang="pt-BR" b="1"/>
              <a:t> + </a:t>
            </a:r>
            <a:r>
              <a:rPr lang="pt-BR" b="1" smtClean="0"/>
              <a:t>right)</a:t>
            </a:r>
            <a:r>
              <a:rPr lang="pt-BR" b="1"/>
              <a:t> / 2</a:t>
            </a:r>
            <a:r>
              <a:rPr lang="pt-BR" b="1" smtClean="0"/>
              <a:t>;</a:t>
            </a:r>
          </a:p>
          <a:p>
            <a:r>
              <a:rPr lang="pt-BR" smtClean="0"/>
              <a:t>Thuật toán tìm kiếm nội suy cải tiến như sau:</a:t>
            </a:r>
          </a:p>
          <a:p>
            <a:pPr marL="0" indent="0">
              <a:buNone/>
            </a:pPr>
            <a:r>
              <a:rPr lang="pt-BR"/>
              <a:t> </a:t>
            </a:r>
            <a:r>
              <a:rPr lang="pt-BR" smtClean="0"/>
              <a:t>  </a:t>
            </a:r>
            <a:r>
              <a:rPr lang="pt-BR" b="1" smtClean="0"/>
              <a:t>mid = </a:t>
            </a:r>
            <a:r>
              <a:rPr lang="en-US" b="1" smtClean="0"/>
              <a:t>left </a:t>
            </a:r>
            <a:r>
              <a:rPr lang="en-US" b="1"/>
              <a:t>+ (</a:t>
            </a:r>
            <a:r>
              <a:rPr lang="en-US" b="1" smtClean="0"/>
              <a:t>X - arr[left</a:t>
            </a:r>
            <a:r>
              <a:rPr lang="en-US" b="1"/>
              <a:t>]) * (right – left) / </a:t>
            </a:r>
            <a:r>
              <a:rPr lang="en-US" b="1" smtClean="0"/>
              <a:t>(arr[right</a:t>
            </a:r>
            <a:r>
              <a:rPr lang="en-US" b="1"/>
              <a:t>] – </a:t>
            </a:r>
            <a:r>
              <a:rPr lang="en-US" b="1" smtClean="0"/>
              <a:t>arr[left])</a:t>
            </a:r>
          </a:p>
          <a:p>
            <a:r>
              <a:rPr lang="en-US" smtClean="0"/>
              <a:t>Các phần code còn lại giống hệt tìm kiếm nhị phân</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85</a:t>
            </a:fld>
            <a:endParaRPr lang="en-US"/>
          </a:p>
        </p:txBody>
      </p:sp>
    </p:spTree>
    <p:extLst>
      <p:ext uri="{BB962C8B-B14F-4D97-AF65-F5344CB8AC3E}">
        <p14:creationId xmlns:p14="http://schemas.microsoft.com/office/powerpoint/2010/main" val="399946502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2.3. Tìm kiếm nội suy </a:t>
            </a:r>
            <a:r>
              <a:rPr lang="en-US" smtClean="0">
                <a:solidFill>
                  <a:srgbClr val="00B0F0"/>
                </a:solidFill>
              </a:rPr>
              <a:t>(Interpolation Search)</a:t>
            </a:r>
            <a:endParaRPr lang="en-US"/>
          </a:p>
        </p:txBody>
      </p:sp>
      <p:sp>
        <p:nvSpPr>
          <p:cNvPr id="3" name="Content Placeholder 2"/>
          <p:cNvSpPr>
            <a:spLocks noGrp="1"/>
          </p:cNvSpPr>
          <p:nvPr>
            <p:ph idx="1"/>
          </p:nvPr>
        </p:nvSpPr>
        <p:spPr/>
        <p:txBody>
          <a:bodyPr/>
          <a:lstStyle/>
          <a:p>
            <a:r>
              <a:rPr lang="en-US" smtClean="0"/>
              <a:t>VD: arr = </a:t>
            </a:r>
            <a:r>
              <a:rPr lang="en-US"/>
              <a:t>{10, 12, 13, 16, 18, 19, 20, 21, 22, 23, 24, 33, 35, </a:t>
            </a:r>
            <a:r>
              <a:rPr lang="en-US" b="1">
                <a:solidFill>
                  <a:srgbClr val="FF0000"/>
                </a:solidFill>
              </a:rPr>
              <a:t>42</a:t>
            </a:r>
            <a:r>
              <a:rPr lang="en-US"/>
              <a:t>, 47</a:t>
            </a:r>
            <a:r>
              <a:rPr lang="en-US" smtClean="0"/>
              <a:t>};</a:t>
            </a:r>
          </a:p>
          <a:p>
            <a:r>
              <a:rPr lang="en-US" smtClean="0"/>
              <a:t>Mảng trên có length = 15, left = 0, right = 14, muốn tìm key = 42</a:t>
            </a:r>
          </a:p>
          <a:p>
            <a:r>
              <a:rPr lang="en-US" smtClean="0"/>
              <a:t>BST sẽ bắt đầu tìm từ phần tử mid = (0 + 14)/2 = 7, tức là số 21</a:t>
            </a:r>
          </a:p>
          <a:p>
            <a:r>
              <a:rPr lang="en-US"/>
              <a:t>Interpolation </a:t>
            </a:r>
            <a:r>
              <a:rPr lang="en-US" smtClean="0"/>
              <a:t>Search sẽ bắt đầu tìm từ phần tử:</a:t>
            </a:r>
          </a:p>
          <a:p>
            <a:pPr marL="0" indent="0">
              <a:buNone/>
            </a:pPr>
            <a:r>
              <a:rPr lang="en-US"/>
              <a:t>mid = left + (X - arr[left]) * (right – left) / (arr[right] – arr[left</a:t>
            </a:r>
            <a:r>
              <a:rPr lang="en-US" smtClean="0"/>
              <a:t>])</a:t>
            </a:r>
          </a:p>
          <a:p>
            <a:pPr marL="0" indent="0">
              <a:buNone/>
            </a:pPr>
            <a:r>
              <a:rPr lang="en-US"/>
              <a:t>= 0 + (42 – 10) * (14 – 0) / (47 – 10) = </a:t>
            </a:r>
            <a:r>
              <a:rPr lang="en-US" smtClean="0"/>
              <a:t>12.1 = 12, tức là số 35</a:t>
            </a:r>
          </a:p>
          <a:p>
            <a:pPr marL="0" indent="0">
              <a:buNone/>
            </a:pPr>
            <a:r>
              <a:rPr lang="en-US" smtClean="0"/>
              <a:t>=&gt; Nhanh hơn chưa </a:t>
            </a:r>
            <a:r>
              <a:rPr lang="en-US" smtClean="0">
                <a:sym typeface="Wingdings" panose="05000000000000000000" pitchFamily="2" charset="2"/>
              </a:rPr>
              <a:t></a:t>
            </a:r>
            <a:endParaRPr lang="en-US"/>
          </a:p>
          <a:p>
            <a:pPr marL="0" indent="0">
              <a:buNone/>
            </a:pPr>
            <a:endParaRPr lang="en-US" smtClean="0"/>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pPr/>
              <a:t>86</a:t>
            </a:fld>
            <a:endParaRPr lang="en-US"/>
          </a:p>
        </p:txBody>
      </p:sp>
    </p:spTree>
    <p:extLst>
      <p:ext uri="{BB962C8B-B14F-4D97-AF65-F5344CB8AC3E}">
        <p14:creationId xmlns:p14="http://schemas.microsoft.com/office/powerpoint/2010/main" val="167435902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2.4. </a:t>
            </a:r>
            <a:r>
              <a:rPr lang="en-US">
                <a:solidFill>
                  <a:srgbClr val="00B0F0"/>
                </a:solidFill>
              </a:rPr>
              <a:t>Tìm kiếm trên </a:t>
            </a:r>
            <a:r>
              <a:rPr lang="en-US" smtClean="0">
                <a:solidFill>
                  <a:srgbClr val="00B0F0"/>
                </a:solidFill>
              </a:rPr>
              <a:t>bảng băm (hash table)</a:t>
            </a:r>
            <a:endParaRPr lang="en-US"/>
          </a:p>
        </p:txBody>
      </p:sp>
      <p:sp>
        <p:nvSpPr>
          <p:cNvPr id="3" name="Content Placeholder 2"/>
          <p:cNvSpPr>
            <a:spLocks noGrp="1"/>
          </p:cNvSpPr>
          <p:nvPr>
            <p:ph idx="1"/>
          </p:nvPr>
        </p:nvSpPr>
        <p:spPr/>
        <p:txBody>
          <a:bodyPr/>
          <a:lstStyle/>
          <a:p>
            <a:r>
              <a:rPr lang="en-US" smtClean="0"/>
              <a:t>Dùng cấu trúc dữ liệu bẳng băm để lưu danh sách cần tìm kiếm</a:t>
            </a:r>
          </a:p>
          <a:p>
            <a:r>
              <a:rPr lang="en-US" smtClean="0"/>
              <a:t>Xem lại mục 1.6. Hash table</a:t>
            </a:r>
          </a:p>
          <a:p>
            <a:r>
              <a:rPr lang="en-US" smtClean="0"/>
              <a:t>Độ phức tạp: </a:t>
            </a:r>
            <a:r>
              <a:rPr lang="en-US" b="1" smtClean="0"/>
              <a:t>O(1)</a:t>
            </a:r>
          </a:p>
        </p:txBody>
      </p:sp>
      <p:sp>
        <p:nvSpPr>
          <p:cNvPr id="4" name="Slide Number Placeholder 3"/>
          <p:cNvSpPr>
            <a:spLocks noGrp="1"/>
          </p:cNvSpPr>
          <p:nvPr>
            <p:ph type="sldNum" sz="quarter" idx="12"/>
          </p:nvPr>
        </p:nvSpPr>
        <p:spPr/>
        <p:txBody>
          <a:bodyPr/>
          <a:lstStyle/>
          <a:p>
            <a:fld id="{459BA5CF-2658-48D4-A15B-D06BF698E6EA}" type="slidenum">
              <a:rPr lang="en-US" smtClean="0"/>
              <a:t>87</a:t>
            </a:fld>
            <a:endParaRPr lang="en-US"/>
          </a:p>
        </p:txBody>
      </p:sp>
    </p:spTree>
    <p:extLst>
      <p:ext uri="{BB962C8B-B14F-4D97-AF65-F5344CB8AC3E}">
        <p14:creationId xmlns:p14="http://schemas.microsoft.com/office/powerpoint/2010/main" val="382966476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2.5. </a:t>
            </a:r>
            <a:r>
              <a:rPr lang="en-US">
                <a:solidFill>
                  <a:srgbClr val="00B0F0"/>
                </a:solidFill>
              </a:rPr>
              <a:t>Tìm kiếm </a:t>
            </a:r>
            <a:r>
              <a:rPr lang="en-US" smtClean="0">
                <a:solidFill>
                  <a:srgbClr val="00B0F0"/>
                </a:solidFill>
              </a:rPr>
              <a:t>trên cây tiền tố TRIE</a:t>
            </a:r>
            <a:endParaRPr lang="en-US"/>
          </a:p>
        </p:txBody>
      </p:sp>
      <p:sp>
        <p:nvSpPr>
          <p:cNvPr id="3" name="Content Placeholder 2"/>
          <p:cNvSpPr>
            <a:spLocks noGrp="1"/>
          </p:cNvSpPr>
          <p:nvPr>
            <p:ph idx="1"/>
          </p:nvPr>
        </p:nvSpPr>
        <p:spPr/>
        <p:txBody>
          <a:bodyPr/>
          <a:lstStyle/>
          <a:p>
            <a:r>
              <a:rPr lang="en-US"/>
              <a:t>Dùng cấu trúc dữ liệu </a:t>
            </a:r>
            <a:r>
              <a:rPr lang="en-US" smtClean="0"/>
              <a:t>TRIE để lưu danh sách cần tìm kiếm</a:t>
            </a:r>
            <a:endParaRPr lang="en-US"/>
          </a:p>
          <a:p>
            <a:r>
              <a:rPr lang="en-US"/>
              <a:t>Xem lại mục </a:t>
            </a:r>
            <a:r>
              <a:rPr lang="en-US" smtClean="0"/>
              <a:t>1.10. TRIE</a:t>
            </a:r>
            <a:endParaRPr lang="en-US"/>
          </a:p>
          <a:p>
            <a:r>
              <a:rPr lang="en-US"/>
              <a:t>Độ phức tạp: </a:t>
            </a:r>
            <a:r>
              <a:rPr lang="en-US" b="1" smtClean="0"/>
              <a:t>O(m)</a:t>
            </a:r>
            <a:r>
              <a:rPr lang="en-US" smtClean="0"/>
              <a:t>, với m = độ dài khóa</a:t>
            </a:r>
            <a:endParaRPr lang="en-US" b="1"/>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pPr/>
              <a:t>88</a:t>
            </a:fld>
            <a:endParaRPr lang="en-US"/>
          </a:p>
        </p:txBody>
      </p:sp>
    </p:spTree>
    <p:extLst>
      <p:ext uri="{BB962C8B-B14F-4D97-AF65-F5344CB8AC3E}">
        <p14:creationId xmlns:p14="http://schemas.microsoft.com/office/powerpoint/2010/main" val="15470285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2.6. </a:t>
            </a:r>
            <a:r>
              <a:rPr lang="en-US">
                <a:solidFill>
                  <a:srgbClr val="00B0F0"/>
                </a:solidFill>
              </a:rPr>
              <a:t>So sánh các thuật toán tìm kiếm</a:t>
            </a:r>
            <a:endParaRPr lang="en-US"/>
          </a:p>
        </p:txBody>
      </p:sp>
      <p:sp>
        <p:nvSpPr>
          <p:cNvPr id="3" name="Content Placeholder 2"/>
          <p:cNvSpPr>
            <a:spLocks noGrp="1"/>
          </p:cNvSpPr>
          <p:nvPr>
            <p:ph idx="1"/>
          </p:nvPr>
        </p:nvSpPr>
        <p:spPr/>
        <p:txBody>
          <a:bodyPr/>
          <a:lstStyle/>
          <a:p>
            <a:r>
              <a:rPr lang="en-US" smtClean="0"/>
              <a:t>VD về thời gian tính: giả sử muốn tìm kiếm trong dãy 1 tỷ phần tử</a:t>
            </a:r>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89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54923534"/>
              </p:ext>
            </p:extLst>
          </p:nvPr>
        </p:nvGraphicFramePr>
        <p:xfrm>
          <a:off x="2886075" y="2523094"/>
          <a:ext cx="6419850" cy="2956400"/>
        </p:xfrm>
        <a:graphic>
          <a:graphicData uri="http://schemas.openxmlformats.org/drawingml/2006/table">
            <a:tbl>
              <a:tblPr firstRow="1" bandRow="1">
                <a:tableStyleId>{5C22544A-7EE6-4342-B048-85BDC9FD1C3A}</a:tableStyleId>
              </a:tblPr>
              <a:tblGrid>
                <a:gridCol w="2547938"/>
                <a:gridCol w="1514475"/>
                <a:gridCol w="2357437"/>
              </a:tblGrid>
              <a:tr h="579080">
                <a:tc>
                  <a:txBody>
                    <a:bodyPr/>
                    <a:lstStyle/>
                    <a:p>
                      <a:pPr algn="l"/>
                      <a:r>
                        <a:rPr lang="en-US" smtClean="0"/>
                        <a:t>Thuật</a:t>
                      </a:r>
                      <a:r>
                        <a:rPr lang="en-US" baseline="0" smtClean="0"/>
                        <a:t> toán</a:t>
                      </a:r>
                      <a:endParaRPr lang="en-US"/>
                    </a:p>
                  </a:txBody>
                  <a:tcPr/>
                </a:tc>
                <a:tc>
                  <a:txBody>
                    <a:bodyPr/>
                    <a:lstStyle/>
                    <a:p>
                      <a:pPr algn="l"/>
                      <a:r>
                        <a:rPr lang="en-US" smtClean="0"/>
                        <a:t>Độ</a:t>
                      </a:r>
                      <a:r>
                        <a:rPr lang="en-US" baseline="0" smtClean="0"/>
                        <a:t> phức tạp</a:t>
                      </a:r>
                      <a:endParaRPr lang="en-US"/>
                    </a:p>
                  </a:txBody>
                  <a:tcPr/>
                </a:tc>
                <a:tc>
                  <a:txBody>
                    <a:bodyPr/>
                    <a:lstStyle/>
                    <a:p>
                      <a:pPr algn="l"/>
                      <a:r>
                        <a:rPr lang="en-US" smtClean="0"/>
                        <a:t>Thời</a:t>
                      </a:r>
                      <a:r>
                        <a:rPr lang="en-US" baseline="0" smtClean="0"/>
                        <a:t> gian tìm kiếm trên dãy 1 tỷ phần tử</a:t>
                      </a:r>
                      <a:endParaRPr lang="en-US"/>
                    </a:p>
                  </a:txBody>
                  <a:tcPr/>
                </a:tc>
              </a:tr>
              <a:tr h="579080">
                <a:tc>
                  <a:txBody>
                    <a:bodyPr/>
                    <a:lstStyle/>
                    <a:p>
                      <a:pPr algn="l"/>
                      <a:r>
                        <a:rPr lang="en-US" smtClean="0"/>
                        <a:t>Tìm</a:t>
                      </a:r>
                      <a:r>
                        <a:rPr lang="en-US" baseline="0" smtClean="0"/>
                        <a:t> kiếm tuần tự</a:t>
                      </a:r>
                      <a:endParaRPr lang="en-US"/>
                    </a:p>
                  </a:txBody>
                  <a:tcPr/>
                </a:tc>
                <a:tc>
                  <a:txBody>
                    <a:bodyPr/>
                    <a:lstStyle/>
                    <a:p>
                      <a:pPr algn="l"/>
                      <a:r>
                        <a:rPr lang="en-US" smtClean="0"/>
                        <a:t>O(n)</a:t>
                      </a:r>
                      <a:endParaRPr lang="en-US"/>
                    </a:p>
                  </a:txBody>
                  <a:tcPr/>
                </a:tc>
                <a:tc>
                  <a:txBody>
                    <a:bodyPr/>
                    <a:lstStyle/>
                    <a:p>
                      <a:pPr algn="l"/>
                      <a:r>
                        <a:rPr lang="en-US" smtClean="0"/>
                        <a:t>1 tỷ</a:t>
                      </a:r>
                    </a:p>
                  </a:txBody>
                  <a:tcPr/>
                </a:tc>
              </a:tr>
              <a:tr h="579080">
                <a:tc>
                  <a:txBody>
                    <a:bodyPr/>
                    <a:lstStyle/>
                    <a:p>
                      <a:pPr algn="l"/>
                      <a:r>
                        <a:rPr lang="en-US" smtClean="0"/>
                        <a:t>Tìm</a:t>
                      </a:r>
                      <a:r>
                        <a:rPr lang="en-US" baseline="0" smtClean="0"/>
                        <a:t> kiếm nhị phân</a:t>
                      </a:r>
                      <a:endParaRPr lang="en-US"/>
                    </a:p>
                  </a:txBody>
                  <a:tcPr/>
                </a:tc>
                <a:tc>
                  <a:txBody>
                    <a:bodyPr/>
                    <a:lstStyle/>
                    <a:p>
                      <a:pPr algn="l"/>
                      <a:r>
                        <a:rPr lang="en-US" smtClean="0"/>
                        <a:t>O(logn)</a:t>
                      </a:r>
                      <a:endParaRPr lang="en-US"/>
                    </a:p>
                  </a:txBody>
                  <a:tcPr/>
                </a:tc>
                <a:tc>
                  <a:txBody>
                    <a:bodyPr/>
                    <a:lstStyle/>
                    <a:p>
                      <a:pPr algn="l"/>
                      <a:r>
                        <a:rPr lang="en-US" smtClean="0"/>
                        <a:t>30</a:t>
                      </a:r>
                      <a:endParaRPr lang="en-US"/>
                    </a:p>
                  </a:txBody>
                  <a:tcPr/>
                </a:tc>
              </a:tr>
              <a:tr h="579080">
                <a:tc>
                  <a:txBody>
                    <a:bodyPr/>
                    <a:lstStyle/>
                    <a:p>
                      <a:pPr algn="l"/>
                      <a:r>
                        <a:rPr lang="en-US" smtClean="0"/>
                        <a:t>Tìm</a:t>
                      </a:r>
                      <a:r>
                        <a:rPr lang="en-US" baseline="0" smtClean="0"/>
                        <a:t> kiếm nội suy</a:t>
                      </a:r>
                      <a:endParaRPr lang="en-US"/>
                    </a:p>
                  </a:txBody>
                  <a:tcPr/>
                </a:tc>
                <a:tc>
                  <a:txBody>
                    <a:bodyPr/>
                    <a:lstStyle/>
                    <a:p>
                      <a:pPr algn="l"/>
                      <a:r>
                        <a:rPr lang="en-US" smtClean="0"/>
                        <a:t>O(log</a:t>
                      </a:r>
                      <a:r>
                        <a:rPr lang="en-US" baseline="0" smtClean="0"/>
                        <a:t> (logn))</a:t>
                      </a:r>
                      <a:endParaRPr lang="en-US"/>
                    </a:p>
                  </a:txBody>
                  <a:tcPr/>
                </a:tc>
                <a:tc>
                  <a:txBody>
                    <a:bodyPr/>
                    <a:lstStyle/>
                    <a:p>
                      <a:pPr algn="l"/>
                      <a:r>
                        <a:rPr lang="en-US" smtClean="0"/>
                        <a:t>5</a:t>
                      </a:r>
                      <a:endParaRPr lang="en-US"/>
                    </a:p>
                  </a:txBody>
                  <a:tcPr/>
                </a:tc>
              </a:tr>
              <a:tr h="579080">
                <a:tc>
                  <a:txBody>
                    <a:bodyPr/>
                    <a:lstStyle/>
                    <a:p>
                      <a:pPr algn="l"/>
                      <a:r>
                        <a:rPr lang="en-US" smtClean="0"/>
                        <a:t>Tìm</a:t>
                      </a:r>
                      <a:r>
                        <a:rPr lang="en-US" baseline="0" smtClean="0"/>
                        <a:t> kiếm trên bảng băm</a:t>
                      </a:r>
                      <a:endParaRPr lang="en-US"/>
                    </a:p>
                  </a:txBody>
                  <a:tcPr/>
                </a:tc>
                <a:tc>
                  <a:txBody>
                    <a:bodyPr/>
                    <a:lstStyle/>
                    <a:p>
                      <a:pPr algn="l"/>
                      <a:r>
                        <a:rPr lang="en-US" smtClean="0"/>
                        <a:t>O(1)</a:t>
                      </a:r>
                      <a:endParaRPr lang="en-US"/>
                    </a:p>
                  </a:txBody>
                  <a:tcPr/>
                </a:tc>
                <a:tc>
                  <a:txBody>
                    <a:bodyPr/>
                    <a:lstStyle/>
                    <a:p>
                      <a:pPr algn="l"/>
                      <a:r>
                        <a:rPr lang="en-US" smtClean="0"/>
                        <a:t>1</a:t>
                      </a:r>
                      <a:endParaRPr lang="en-US"/>
                    </a:p>
                  </a:txBody>
                  <a:tcPr/>
                </a:tc>
              </a:tr>
            </a:tbl>
          </a:graphicData>
        </a:graphic>
      </p:graphicFrame>
    </p:spTree>
    <p:extLst>
      <p:ext uri="{BB962C8B-B14F-4D97-AF65-F5344CB8AC3E}">
        <p14:creationId xmlns:p14="http://schemas.microsoft.com/office/powerpoint/2010/main" val="16990760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1.2. Array</a:t>
            </a:r>
          </a:p>
        </p:txBody>
      </p:sp>
      <p:sp>
        <p:nvSpPr>
          <p:cNvPr id="3" name="Content Placeholder 2"/>
          <p:cNvSpPr>
            <a:spLocks noGrp="1"/>
          </p:cNvSpPr>
          <p:nvPr>
            <p:ph idx="1"/>
          </p:nvPr>
        </p:nvSpPr>
        <p:spPr/>
        <p:txBody>
          <a:bodyPr/>
          <a:lstStyle/>
          <a:p>
            <a:pPr fontAlgn="base"/>
            <a:r>
              <a:rPr lang="en-US" err="1" smtClean="0">
                <a:latin typeface="Calibri" panose="020F0502020204030204" pitchFamily="34" charset="0"/>
                <a:cs typeface="Calibri" panose="020F0502020204030204" pitchFamily="34" charset="0"/>
              </a:rPr>
              <a:t>Ứng</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dụng</a:t>
            </a:r>
            <a:r>
              <a:rPr lang="en-US" smtClean="0">
                <a:latin typeface="Calibri" panose="020F0502020204030204" pitchFamily="34" charset="0"/>
                <a:cs typeface="Calibri" panose="020F0502020204030204" pitchFamily="34" charset="0"/>
              </a:rPr>
              <a:t>:</a:t>
            </a:r>
          </a:p>
          <a:p>
            <a:pPr lvl="1" fontAlgn="base"/>
            <a:r>
              <a:rPr lang="en-US" smtClean="0">
                <a:latin typeface="Calibri" panose="020F0502020204030204" pitchFamily="34" charset="0"/>
                <a:cs typeface="Calibri" panose="020F0502020204030204" pitchFamily="34" charset="0"/>
              </a:rPr>
              <a:t>L</a:t>
            </a:r>
            <a:r>
              <a:rPr lang="vi-VN" smtClean="0">
                <a:latin typeface="Calibri" panose="020F0502020204030204" pitchFamily="34" charset="0"/>
                <a:cs typeface="Calibri" panose="020F0502020204030204" pitchFamily="34" charset="0"/>
              </a:rPr>
              <a:t>ưu </a:t>
            </a:r>
            <a:r>
              <a:rPr lang="vi-VN">
                <a:latin typeface="Calibri" panose="020F0502020204030204" pitchFamily="34" charset="0"/>
                <a:cs typeface="Calibri" panose="020F0502020204030204" pitchFamily="34" charset="0"/>
              </a:rPr>
              <a:t>trữ 1 danh sách nhiều phần </a:t>
            </a:r>
            <a:r>
              <a:rPr lang="vi-VN" smtClean="0">
                <a:latin typeface="Calibri" panose="020F0502020204030204" pitchFamily="34" charset="0"/>
                <a:cs typeface="Calibri" panose="020F0502020204030204" pitchFamily="34" charset="0"/>
              </a:rPr>
              <a:t>tử</a:t>
            </a:r>
            <a:endParaRPr lang="vi-VN">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9</a:t>
            </a:fld>
            <a:endParaRPr lang="en-US"/>
          </a:p>
        </p:txBody>
      </p:sp>
    </p:spTree>
    <p:extLst>
      <p:ext uri="{BB962C8B-B14F-4D97-AF65-F5344CB8AC3E}">
        <p14:creationId xmlns:p14="http://schemas.microsoft.com/office/powerpoint/2010/main" val="155139997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 Các thuật toán sắp xếp</a:t>
            </a:r>
            <a:endParaRPr lang="en-US"/>
          </a:p>
        </p:txBody>
      </p:sp>
      <p:sp>
        <p:nvSpPr>
          <p:cNvPr id="3" name="Content Placeholder 2"/>
          <p:cNvSpPr>
            <a:spLocks noGrp="1"/>
          </p:cNvSpPr>
          <p:nvPr>
            <p:ph idx="1"/>
          </p:nvPr>
        </p:nvSpPr>
        <p:spPr/>
        <p:txBody>
          <a:bodyPr/>
          <a:lstStyle/>
          <a:p>
            <a:r>
              <a:rPr lang="en-US" smtClean="0"/>
              <a:t>Các thuật toán sắp xếp cơ bản</a:t>
            </a:r>
          </a:p>
          <a:p>
            <a:pPr lvl="1"/>
            <a:r>
              <a:rPr lang="en-US" smtClean="0"/>
              <a:t>Insertion sort</a:t>
            </a:r>
          </a:p>
          <a:p>
            <a:pPr lvl="1"/>
            <a:r>
              <a:rPr lang="en-US" smtClean="0"/>
              <a:t>Selection sort</a:t>
            </a:r>
          </a:p>
          <a:p>
            <a:pPr lvl="1"/>
            <a:r>
              <a:rPr lang="en-US" smtClean="0"/>
              <a:t>Bubble sort</a:t>
            </a:r>
          </a:p>
          <a:p>
            <a:r>
              <a:rPr lang="en-US"/>
              <a:t>Các thuật toán sắp </a:t>
            </a:r>
            <a:r>
              <a:rPr lang="en-US" smtClean="0"/>
              <a:t>xếp nâng cao</a:t>
            </a:r>
          </a:p>
          <a:p>
            <a:pPr lvl="1"/>
            <a:r>
              <a:rPr lang="en-US" smtClean="0"/>
              <a:t>Merge</a:t>
            </a:r>
            <a:r>
              <a:rPr lang="en-US"/>
              <a:t> </a:t>
            </a:r>
            <a:r>
              <a:rPr lang="en-US" smtClean="0"/>
              <a:t>sort</a:t>
            </a:r>
          </a:p>
          <a:p>
            <a:pPr lvl="1"/>
            <a:r>
              <a:rPr lang="en-US" smtClean="0"/>
              <a:t>Quick</a:t>
            </a:r>
            <a:r>
              <a:rPr lang="en-US"/>
              <a:t> </a:t>
            </a:r>
            <a:r>
              <a:rPr lang="en-US" smtClean="0"/>
              <a:t>sort</a:t>
            </a:r>
          </a:p>
          <a:p>
            <a:pPr lvl="1"/>
            <a:r>
              <a:rPr lang="en-US" smtClean="0"/>
              <a:t>Heap</a:t>
            </a:r>
            <a:r>
              <a:rPr lang="en-US"/>
              <a:t> sort</a:t>
            </a:r>
          </a:p>
        </p:txBody>
      </p:sp>
      <p:sp>
        <p:nvSpPr>
          <p:cNvPr id="4" name="Slide Number Placeholder 3"/>
          <p:cNvSpPr>
            <a:spLocks noGrp="1"/>
          </p:cNvSpPr>
          <p:nvPr>
            <p:ph type="sldNum" sz="quarter" idx="12"/>
          </p:nvPr>
        </p:nvSpPr>
        <p:spPr/>
        <p:txBody>
          <a:bodyPr/>
          <a:lstStyle/>
          <a:p>
            <a:fld id="{459BA5CF-2658-48D4-A15B-D06BF698E6EA}" type="slidenum">
              <a:rPr lang="en-US" smtClean="0"/>
              <a:t>90</a:t>
            </a:fld>
            <a:endParaRPr lang="en-US"/>
          </a:p>
        </p:txBody>
      </p:sp>
    </p:spTree>
    <p:extLst>
      <p:ext uri="{BB962C8B-B14F-4D97-AF65-F5344CB8AC3E}">
        <p14:creationId xmlns:p14="http://schemas.microsoft.com/office/powerpoint/2010/main" val="68365246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3.1. Một số khái niệm</a:t>
            </a:r>
            <a:endParaRPr lang="en-US"/>
          </a:p>
        </p:txBody>
      </p:sp>
      <p:sp>
        <p:nvSpPr>
          <p:cNvPr id="3" name="Content Placeholder 2"/>
          <p:cNvSpPr>
            <a:spLocks noGrp="1"/>
          </p:cNvSpPr>
          <p:nvPr>
            <p:ph idx="1"/>
          </p:nvPr>
        </p:nvSpPr>
        <p:spPr/>
        <p:txBody>
          <a:bodyPr>
            <a:normAutofit fontScale="92500"/>
          </a:bodyPr>
          <a:lstStyle/>
          <a:p>
            <a:r>
              <a:rPr lang="en-US" smtClean="0">
                <a:latin typeface="Calibri" panose="020F0502020204030204" pitchFamily="34" charset="0"/>
                <a:cs typeface="Calibri" panose="020F0502020204030204" pitchFamily="34" charset="0"/>
              </a:rPr>
              <a:t>Thuật toán sắp xếp </a:t>
            </a:r>
            <a:r>
              <a:rPr lang="en-US" smtClean="0"/>
              <a:t>chỉ </a:t>
            </a:r>
            <a:r>
              <a:rPr lang="en-US"/>
              <a:t>định cách sắp xếp dữ liệu theo một thứ tự cụ </a:t>
            </a:r>
            <a:r>
              <a:rPr lang="en-US" smtClean="0"/>
              <a:t>thể, thường là theo thứ tự số hoặc thứ tự từ điển (</a:t>
            </a:r>
            <a:r>
              <a:rPr lang="en-US"/>
              <a:t>numerical or </a:t>
            </a:r>
            <a:r>
              <a:rPr lang="en-US" smtClean="0"/>
              <a:t>lexicographical)</a:t>
            </a:r>
            <a:endParaRPr lang="en-US" smtClean="0">
              <a:latin typeface="Calibri" panose="020F0502020204030204" pitchFamily="34" charset="0"/>
              <a:cs typeface="Calibri" panose="020F0502020204030204" pitchFamily="34" charset="0"/>
            </a:endParaRPr>
          </a:p>
          <a:p>
            <a:r>
              <a:rPr lang="en-US" b="1" u="sng"/>
              <a:t>In-place</a:t>
            </a:r>
            <a:r>
              <a:rPr lang="en-US"/>
              <a:t> </a:t>
            </a:r>
            <a:r>
              <a:rPr lang="en-US" smtClean="0"/>
              <a:t>sorting:</a:t>
            </a:r>
          </a:p>
          <a:p>
            <a:pPr lvl="1"/>
            <a:r>
              <a:rPr lang="en-US" smtClean="0"/>
              <a:t>là thuật toán KHÔNG yêu cầu thêm bộ nhớ khi sort, chẳng hạn chỉ dùng bộ nhớ trong chính mảng được sort (thường thì thuật toán như vậy chỉ cần </a:t>
            </a:r>
            <a:r>
              <a:rPr lang="en-US" b="1" smtClean="0"/>
              <a:t>compare </a:t>
            </a:r>
            <a:r>
              <a:rPr lang="en-US" smtClean="0"/>
              <a:t>và </a:t>
            </a:r>
            <a:r>
              <a:rPr lang="en-US" b="1" smtClean="0"/>
              <a:t>swap</a:t>
            </a:r>
            <a:r>
              <a:rPr lang="en-US" smtClean="0"/>
              <a:t> các phần tử)</a:t>
            </a:r>
          </a:p>
          <a:p>
            <a:pPr lvl="1"/>
            <a:r>
              <a:rPr lang="en-US" smtClean="0">
                <a:latin typeface="Calibri" panose="020F0502020204030204" pitchFamily="34" charset="0"/>
                <a:cs typeface="Calibri" panose="020F0502020204030204" pitchFamily="34" charset="0"/>
              </a:rPr>
              <a:t>Input </a:t>
            </a:r>
            <a:r>
              <a:rPr lang="vi-VN">
                <a:latin typeface="Calibri" panose="020F0502020204030204" pitchFamily="34" charset="0"/>
                <a:cs typeface="Calibri" panose="020F0502020204030204" pitchFamily="34" charset="0"/>
              </a:rPr>
              <a:t>thường được ghi đè bởi </a:t>
            </a:r>
            <a:r>
              <a:rPr lang="en-US">
                <a:latin typeface="Calibri" panose="020F0502020204030204" pitchFamily="34" charset="0"/>
                <a:cs typeface="Calibri" panose="020F0502020204030204" pitchFamily="34" charset="0"/>
              </a:rPr>
              <a:t>output </a:t>
            </a:r>
            <a:r>
              <a:rPr lang="vi-VN">
                <a:latin typeface="Calibri" panose="020F0502020204030204" pitchFamily="34" charset="0"/>
                <a:cs typeface="Calibri" panose="020F0502020204030204" pitchFamily="34" charset="0"/>
              </a:rPr>
              <a:t>khi thuật toán thực thi</a:t>
            </a:r>
            <a:endParaRPr lang="en-US">
              <a:latin typeface="Calibri" panose="020F0502020204030204" pitchFamily="34" charset="0"/>
              <a:cs typeface="Calibri" panose="020F0502020204030204" pitchFamily="34" charset="0"/>
            </a:endParaRPr>
          </a:p>
          <a:p>
            <a:pPr lvl="1"/>
            <a:r>
              <a:rPr lang="en-US" smtClean="0"/>
              <a:t>VD: Insertion sort, Selection sort, Bubble sort (3 thuật toán sort cơ bản)</a:t>
            </a:r>
          </a:p>
          <a:p>
            <a:r>
              <a:rPr lang="en-US" b="1" u="sng" smtClean="0"/>
              <a:t>Not-in-place</a:t>
            </a:r>
            <a:r>
              <a:rPr lang="en-US" smtClean="0"/>
              <a:t> sorting:</a:t>
            </a:r>
          </a:p>
          <a:p>
            <a:pPr lvl="1"/>
            <a:r>
              <a:rPr lang="en-US" smtClean="0"/>
              <a:t>Cần thêm bộ nhớ (để lưu trữ các giá trị tạm thời, hay đệ quy…) trong khi sort</a:t>
            </a:r>
          </a:p>
          <a:p>
            <a:pPr lvl="1"/>
            <a:r>
              <a:rPr lang="en-US" smtClean="0"/>
              <a:t>VD: Merge sort</a:t>
            </a:r>
            <a:endParaRPr lang="en-US"/>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91</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49307" y="3720920"/>
            <a:ext cx="1604494" cy="1604494"/>
          </a:xfrm>
          <a:prstGeom prst="rect">
            <a:avLst/>
          </a:prstGeom>
          <a:ln>
            <a:no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34054146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3.1. Một số khái niệm</a:t>
            </a:r>
            <a:endParaRPr lang="en-US"/>
          </a:p>
        </p:txBody>
      </p:sp>
      <p:sp>
        <p:nvSpPr>
          <p:cNvPr id="3" name="Content Placeholder 2"/>
          <p:cNvSpPr>
            <a:spLocks noGrp="1"/>
          </p:cNvSpPr>
          <p:nvPr>
            <p:ph idx="1"/>
          </p:nvPr>
        </p:nvSpPr>
        <p:spPr/>
        <p:txBody>
          <a:bodyPr>
            <a:normAutofit/>
          </a:bodyPr>
          <a:lstStyle/>
          <a:p>
            <a:r>
              <a:rPr lang="en-US" b="1" u="sng" smtClean="0">
                <a:latin typeface="Calibri" panose="020F0502020204030204" pitchFamily="34" charset="0"/>
                <a:cs typeface="Calibri" panose="020F0502020204030204" pitchFamily="34" charset="0"/>
              </a:rPr>
              <a:t>Stable</a:t>
            </a:r>
            <a:r>
              <a:rPr lang="en-US" smtClean="0">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ổn </a:t>
            </a:r>
            <a:r>
              <a:rPr lang="en-US" smtClean="0">
                <a:latin typeface="Calibri" panose="020F0502020204030204" pitchFamily="34" charset="0"/>
                <a:cs typeface="Calibri" panose="020F0502020204030204" pitchFamily="34" charset="0"/>
              </a:rPr>
              <a:t>định): </a:t>
            </a:r>
            <a:r>
              <a:rPr lang="en-US" b="1">
                <a:latin typeface="Calibri" panose="020F0502020204030204" pitchFamily="34" charset="0"/>
                <a:cs typeface="Calibri" panose="020F0502020204030204" pitchFamily="34" charset="0"/>
              </a:rPr>
              <a:t>thứ tự </a:t>
            </a:r>
            <a:r>
              <a:rPr lang="en-US">
                <a:latin typeface="Calibri" panose="020F0502020204030204" pitchFamily="34" charset="0"/>
                <a:cs typeface="Calibri" panose="020F0502020204030204" pitchFamily="34" charset="0"/>
              </a:rPr>
              <a:t>của 2 số bằng nhau </a:t>
            </a:r>
            <a:r>
              <a:rPr lang="en-US" b="1">
                <a:latin typeface="Calibri" panose="020F0502020204030204" pitchFamily="34" charset="0"/>
                <a:cs typeface="Calibri" panose="020F0502020204030204" pitchFamily="34" charset="0"/>
              </a:rPr>
              <a:t>sau</a:t>
            </a:r>
            <a:r>
              <a:rPr lang="en-US">
                <a:latin typeface="Calibri" panose="020F0502020204030204" pitchFamily="34" charset="0"/>
                <a:cs typeface="Calibri" panose="020F0502020204030204" pitchFamily="34" charset="0"/>
              </a:rPr>
              <a:t> khi sắp xếp </a:t>
            </a:r>
            <a:r>
              <a:rPr lang="en-US" b="1">
                <a:latin typeface="Calibri" panose="020F0502020204030204" pitchFamily="34" charset="0"/>
                <a:cs typeface="Calibri" panose="020F0502020204030204" pitchFamily="34" charset="0"/>
              </a:rPr>
              <a:t>giống </a:t>
            </a:r>
            <a:r>
              <a:rPr lang="en-US">
                <a:latin typeface="Calibri" panose="020F0502020204030204" pitchFamily="34" charset="0"/>
                <a:cs typeface="Calibri" panose="020F0502020204030204" pitchFamily="34" charset="0"/>
              </a:rPr>
              <a:t>với </a:t>
            </a:r>
            <a:r>
              <a:rPr lang="en-US" b="1">
                <a:latin typeface="Calibri" panose="020F0502020204030204" pitchFamily="34" charset="0"/>
                <a:cs typeface="Calibri" panose="020F0502020204030204" pitchFamily="34" charset="0"/>
              </a:rPr>
              <a:t>thứ tự </a:t>
            </a:r>
            <a:r>
              <a:rPr lang="en-US">
                <a:latin typeface="Calibri" panose="020F0502020204030204" pitchFamily="34" charset="0"/>
                <a:cs typeface="Calibri" panose="020F0502020204030204" pitchFamily="34" charset="0"/>
              </a:rPr>
              <a:t>của chúng </a:t>
            </a:r>
            <a:r>
              <a:rPr lang="en-US" b="1">
                <a:latin typeface="Calibri" panose="020F0502020204030204" pitchFamily="34" charset="0"/>
                <a:cs typeface="Calibri" panose="020F0502020204030204" pitchFamily="34" charset="0"/>
              </a:rPr>
              <a:t>trước</a:t>
            </a:r>
            <a:r>
              <a:rPr lang="en-US">
                <a:latin typeface="Calibri" panose="020F0502020204030204" pitchFamily="34" charset="0"/>
                <a:cs typeface="Calibri" panose="020F0502020204030204" pitchFamily="34" charset="0"/>
              </a:rPr>
              <a:t> khi sắp xếp. VD với dãy: [peach, straw, apple, spork], sắp xếp dãy này theo chữ cái đầu tiên:</a:t>
            </a:r>
          </a:p>
          <a:p>
            <a:pPr lvl="1"/>
            <a:r>
              <a:rPr lang="en-US">
                <a:latin typeface="Calibri" panose="020F0502020204030204" pitchFamily="34" charset="0"/>
                <a:cs typeface="Calibri" panose="020F0502020204030204" pitchFamily="34" charset="0"/>
              </a:rPr>
              <a:t>Nếu kết quả là: [apple, peach, straw, spork], thì thuật toán đó ổn định</a:t>
            </a:r>
          </a:p>
          <a:p>
            <a:pPr lvl="1"/>
            <a:r>
              <a:rPr lang="en-US">
                <a:latin typeface="Calibri" panose="020F0502020204030204" pitchFamily="34" charset="0"/>
                <a:cs typeface="Calibri" panose="020F0502020204030204" pitchFamily="34" charset="0"/>
              </a:rPr>
              <a:t>Nếu kết quả là: [apple, peach, spork, straw], thì thuật toán đó KHÔNG ổn định</a:t>
            </a:r>
          </a:p>
          <a:p>
            <a:r>
              <a:rPr lang="en-US">
                <a:latin typeface="Calibri" panose="020F0502020204030204" pitchFamily="34" charset="0"/>
                <a:cs typeface="Calibri" panose="020F0502020204030204" pitchFamily="34" charset="0"/>
              </a:rPr>
              <a:t>Các thuật </a:t>
            </a:r>
            <a:r>
              <a:rPr lang="en-US" smtClean="0">
                <a:latin typeface="Calibri" panose="020F0502020204030204" pitchFamily="34" charset="0"/>
                <a:cs typeface="Calibri" panose="020F0502020204030204" pitchFamily="34" charset="0"/>
              </a:rPr>
              <a:t>toán </a:t>
            </a:r>
            <a:r>
              <a:rPr lang="en-US">
                <a:latin typeface="Calibri" panose="020F0502020204030204" pitchFamily="34" charset="0"/>
                <a:cs typeface="Calibri" panose="020F0502020204030204" pitchFamily="34" charset="0"/>
              </a:rPr>
              <a:t>có tính </a:t>
            </a:r>
            <a:r>
              <a:rPr lang="en-US" b="1" smtClean="0">
                <a:latin typeface="Calibri" panose="020F0502020204030204" pitchFamily="34" charset="0"/>
                <a:cs typeface="Calibri" panose="020F0502020204030204" pitchFamily="34" charset="0"/>
              </a:rPr>
              <a:t>stable</a:t>
            </a:r>
            <a:r>
              <a:rPr lang="en-US" smtClean="0">
                <a:latin typeface="Calibri" panose="020F0502020204030204" pitchFamily="34" charset="0"/>
                <a:cs typeface="Calibri" panose="020F0502020204030204" pitchFamily="34" charset="0"/>
              </a:rPr>
              <a:t>: </a:t>
            </a:r>
            <a:r>
              <a:rPr lang="en-US"/>
              <a:t>Insertion sort, Bubble Sort, Merge </a:t>
            </a:r>
            <a:r>
              <a:rPr lang="en-US" smtClean="0"/>
              <a:t>Sort…</a:t>
            </a:r>
            <a:endParaRPr lang="en-US"/>
          </a:p>
          <a:p>
            <a:r>
              <a:rPr lang="en-US">
                <a:latin typeface="Calibri" panose="020F0502020204030204" pitchFamily="34" charset="0"/>
                <a:cs typeface="Calibri" panose="020F0502020204030204" pitchFamily="34" charset="0"/>
              </a:rPr>
              <a:t>Các thuật toán </a:t>
            </a:r>
            <a:r>
              <a:rPr lang="en-US" b="1" u="sng" smtClean="0">
                <a:latin typeface="Calibri" panose="020F0502020204030204" pitchFamily="34" charset="0"/>
                <a:cs typeface="Calibri" panose="020F0502020204030204" pitchFamily="34" charset="0"/>
              </a:rPr>
              <a:t>unstable</a:t>
            </a:r>
            <a:r>
              <a:rPr lang="en-US" smtClean="0">
                <a:latin typeface="Calibri" panose="020F0502020204030204" pitchFamily="34" charset="0"/>
                <a:cs typeface="Calibri" panose="020F0502020204030204" pitchFamily="34" charset="0"/>
              </a:rPr>
              <a:t>: </a:t>
            </a:r>
            <a:r>
              <a:rPr lang="en-US"/>
              <a:t>Heap Sort, Quick Sort…</a:t>
            </a:r>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92</a:t>
            </a:fld>
            <a:endParaRPr lang="en-US"/>
          </a:p>
        </p:txBody>
      </p:sp>
    </p:spTree>
    <p:extLst>
      <p:ext uri="{BB962C8B-B14F-4D97-AF65-F5344CB8AC3E}">
        <p14:creationId xmlns:p14="http://schemas.microsoft.com/office/powerpoint/2010/main" val="131032026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 Một số khái niệm</a:t>
            </a:r>
            <a:endParaRPr lang="en-US"/>
          </a:p>
        </p:txBody>
      </p:sp>
      <p:sp>
        <p:nvSpPr>
          <p:cNvPr id="3" name="Content Placeholder 2"/>
          <p:cNvSpPr>
            <a:spLocks noGrp="1"/>
          </p:cNvSpPr>
          <p:nvPr>
            <p:ph idx="1"/>
          </p:nvPr>
        </p:nvSpPr>
        <p:spPr/>
        <p:txBody>
          <a:bodyPr/>
          <a:lstStyle/>
          <a:p>
            <a:r>
              <a:rPr lang="en-US" smtClean="0"/>
              <a:t>VD về tính stable: giả sử ta có 1 danh sách user với firstName và lastName. Ta muốn sắp xếp theo firstName và lastName:</a:t>
            </a:r>
          </a:p>
          <a:p>
            <a:pPr lvl="1"/>
            <a:r>
              <a:rPr lang="en-US" smtClean="0"/>
              <a:t>Đầu tiên sort theo firstName (</a:t>
            </a:r>
            <a:r>
              <a:rPr lang="en-US"/>
              <a:t>stable </a:t>
            </a:r>
            <a:r>
              <a:rPr lang="en-US" smtClean="0"/>
              <a:t>hay unstable đều được)</a:t>
            </a:r>
          </a:p>
          <a:p>
            <a:pPr lvl="1"/>
            <a:r>
              <a:rPr lang="en-US" smtClean="0"/>
              <a:t>Sau đó sort theo lastName bằng thuật toán </a:t>
            </a:r>
            <a:r>
              <a:rPr lang="en-US" b="1" smtClean="0"/>
              <a:t>stable</a:t>
            </a:r>
          </a:p>
          <a:p>
            <a:pPr lvl="1"/>
            <a:r>
              <a:rPr lang="en-US" smtClean="0"/>
              <a:t>(Tất nhiên ko thể dùng cộng chuỗi “firstName + lastName” rồi sắp xếp chúng)</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93</a:t>
            </a:fld>
            <a:endParaRPr lang="en-US"/>
          </a:p>
        </p:txBody>
      </p:sp>
    </p:spTree>
    <p:extLst>
      <p:ext uri="{BB962C8B-B14F-4D97-AF65-F5344CB8AC3E}">
        <p14:creationId xmlns:p14="http://schemas.microsoft.com/office/powerpoint/2010/main" val="278248162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 Một số khái niệm</a:t>
            </a:r>
            <a:endParaRPr lang="en-US"/>
          </a:p>
        </p:txBody>
      </p:sp>
      <p:sp>
        <p:nvSpPr>
          <p:cNvPr id="3" name="Content Placeholder 2"/>
          <p:cNvSpPr>
            <a:spLocks noGrp="1"/>
          </p:cNvSpPr>
          <p:nvPr>
            <p:ph idx="1"/>
          </p:nvPr>
        </p:nvSpPr>
        <p:spPr/>
        <p:txBody>
          <a:bodyPr/>
          <a:lstStyle/>
          <a:p>
            <a:r>
              <a:rPr lang="en-US" b="1" u="sng" smtClean="0">
                <a:latin typeface="Calibri" panose="020F0502020204030204" pitchFamily="34" charset="0"/>
                <a:cs typeface="Calibri" panose="020F0502020204030204" pitchFamily="34" charset="0"/>
              </a:rPr>
              <a:t>Adaptive</a:t>
            </a:r>
            <a:r>
              <a:rPr lang="en-US" smtClean="0">
                <a:latin typeface="Calibri" panose="020F0502020204030204" pitchFamily="34" charset="0"/>
                <a:cs typeface="Calibri" panose="020F0502020204030204" pitchFamily="34" charset="0"/>
              </a:rPr>
              <a:t>: là thuật toán </a:t>
            </a:r>
            <a:r>
              <a:rPr lang="en-US" b="1" smtClean="0">
                <a:latin typeface="Calibri" panose="020F0502020204030204" pitchFamily="34" charset="0"/>
                <a:cs typeface="Calibri" panose="020F0502020204030204" pitchFamily="34" charset="0"/>
              </a:rPr>
              <a:t>tận dụng </a:t>
            </a:r>
            <a:r>
              <a:rPr lang="en-US" smtClean="0">
                <a:latin typeface="Calibri" panose="020F0502020204030204" pitchFamily="34" charset="0"/>
                <a:cs typeface="Calibri" panose="020F0502020204030204" pitchFamily="34" charset="0"/>
              </a:rPr>
              <a:t>những phần tử </a:t>
            </a:r>
            <a:r>
              <a:rPr lang="en-US" b="1" smtClean="0">
                <a:latin typeface="Calibri" panose="020F0502020204030204" pitchFamily="34" charset="0"/>
                <a:cs typeface="Calibri" panose="020F0502020204030204" pitchFamily="34" charset="0"/>
              </a:rPr>
              <a:t>đã được sort </a:t>
            </a:r>
            <a:r>
              <a:rPr lang="en-US" smtClean="0">
                <a:latin typeface="Calibri" panose="020F0502020204030204" pitchFamily="34" charset="0"/>
                <a:cs typeface="Calibri" panose="020F0502020204030204" pitchFamily="34" charset="0"/>
              </a:rPr>
              <a:t>trong dãy (tức là ko cố gắng sort những phần tử này nữa)</a:t>
            </a:r>
          </a:p>
          <a:p>
            <a:r>
              <a:rPr lang="en-US" b="1" u="sng" smtClean="0"/>
              <a:t>Non-adaptive</a:t>
            </a:r>
            <a:r>
              <a:rPr lang="en-US" smtClean="0"/>
              <a:t>:</a:t>
            </a:r>
            <a:r>
              <a:rPr lang="en-US" b="1" smtClean="0"/>
              <a:t> </a:t>
            </a:r>
            <a:r>
              <a:rPr lang="en-US" smtClean="0"/>
              <a:t>ngược lại, sort mọi phần tử dù cho chúng đã sort rồi</a:t>
            </a:r>
            <a:endParaRPr lang="en-US" b="1"/>
          </a:p>
        </p:txBody>
      </p:sp>
      <p:sp>
        <p:nvSpPr>
          <p:cNvPr id="4" name="Slide Number Placeholder 3"/>
          <p:cNvSpPr>
            <a:spLocks noGrp="1"/>
          </p:cNvSpPr>
          <p:nvPr>
            <p:ph type="sldNum" sz="quarter" idx="12"/>
          </p:nvPr>
        </p:nvSpPr>
        <p:spPr/>
        <p:txBody>
          <a:bodyPr/>
          <a:lstStyle/>
          <a:p>
            <a:fld id="{459BA5CF-2658-48D4-A15B-D06BF698E6EA}" type="slidenum">
              <a:rPr lang="en-US" smtClean="0"/>
              <a:t>94</a:t>
            </a:fld>
            <a:endParaRPr lang="en-US"/>
          </a:p>
        </p:txBody>
      </p:sp>
    </p:spTree>
    <p:extLst>
      <p:ext uri="{BB962C8B-B14F-4D97-AF65-F5344CB8AC3E}">
        <p14:creationId xmlns:p14="http://schemas.microsoft.com/office/powerpoint/2010/main" val="5652765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 Một số khái niệm</a:t>
            </a:r>
            <a:endParaRPr lang="en-US"/>
          </a:p>
        </p:txBody>
      </p:sp>
      <p:sp>
        <p:nvSpPr>
          <p:cNvPr id="3" name="Content Placeholder 2"/>
          <p:cNvSpPr>
            <a:spLocks noGrp="1"/>
          </p:cNvSpPr>
          <p:nvPr>
            <p:ph idx="1"/>
          </p:nvPr>
        </p:nvSpPr>
        <p:spPr/>
        <p:txBody>
          <a:bodyPr/>
          <a:lstStyle/>
          <a:p>
            <a:r>
              <a:rPr lang="en-US" b="1" u="sng" smtClean="0"/>
              <a:t>Random access </a:t>
            </a:r>
            <a:r>
              <a:rPr lang="en-US" smtClean="0"/>
              <a:t>(còn gọi lại </a:t>
            </a:r>
            <a:r>
              <a:rPr lang="en-US"/>
              <a:t>direct </a:t>
            </a:r>
            <a:r>
              <a:rPr lang="en-US" smtClean="0"/>
              <a:t>access): là khả năng </a:t>
            </a:r>
            <a:r>
              <a:rPr lang="en-US" b="1" smtClean="0"/>
              <a:t>truy cập </a:t>
            </a:r>
            <a:r>
              <a:rPr lang="en-US" smtClean="0"/>
              <a:t>tới 1 </a:t>
            </a:r>
            <a:r>
              <a:rPr lang="en-US" b="1" smtClean="0"/>
              <a:t>phần tử bất kỳ </a:t>
            </a:r>
            <a:r>
              <a:rPr lang="en-US" smtClean="0"/>
              <a:t>trong 1 tập hợp 1 cách </a:t>
            </a:r>
            <a:r>
              <a:rPr lang="en-US" b="1" smtClean="0"/>
              <a:t>dễ dàng </a:t>
            </a:r>
            <a:r>
              <a:rPr lang="en-US" smtClean="0"/>
              <a:t>và </a:t>
            </a:r>
            <a:r>
              <a:rPr lang="en-US" b="1" smtClean="0"/>
              <a:t>như nhau </a:t>
            </a:r>
            <a:r>
              <a:rPr lang="en-US" smtClean="0"/>
              <a:t>giữa các phần </a:t>
            </a:r>
            <a:r>
              <a:rPr lang="en-US"/>
              <a:t>tử. VD: </a:t>
            </a:r>
            <a:r>
              <a:rPr lang="en-US" b="1"/>
              <a:t>array</a:t>
            </a:r>
            <a:r>
              <a:rPr lang="en-US"/>
              <a:t>, </a:t>
            </a:r>
            <a:r>
              <a:rPr lang="en-US" b="1"/>
              <a:t>hashtable</a:t>
            </a:r>
            <a:endParaRPr lang="en-US" b="1" smtClean="0"/>
          </a:p>
          <a:p>
            <a:r>
              <a:rPr lang="en-US" b="1" u="sng" smtClean="0"/>
              <a:t>Sequential access</a:t>
            </a:r>
            <a:r>
              <a:rPr lang="en-US" smtClean="0"/>
              <a:t>: ngược với random access. VD: </a:t>
            </a:r>
            <a:r>
              <a:rPr lang="en-US" b="1" smtClean="0"/>
              <a:t>stack, queue, linked list</a:t>
            </a:r>
          </a:p>
          <a:p>
            <a:pPr lvl="1"/>
            <a:r>
              <a:rPr lang="en-US" smtClean="0"/>
              <a:t>Thuật toán KHÔNG nên áp dụng: quick sort,</a:t>
            </a:r>
            <a:r>
              <a:rPr lang="en-US"/>
              <a:t> </a:t>
            </a:r>
            <a:r>
              <a:rPr lang="en-US" smtClean="0"/>
              <a:t>heapsort, BinarySearchTree</a:t>
            </a:r>
          </a:p>
          <a:p>
            <a:pPr lvl="1"/>
            <a:r>
              <a:rPr lang="en-US"/>
              <a:t>Thuật toán </a:t>
            </a:r>
            <a:r>
              <a:rPr lang="en-US" smtClean="0"/>
              <a:t>có thể áp dụng: merge sort</a:t>
            </a:r>
          </a:p>
        </p:txBody>
      </p:sp>
      <p:sp>
        <p:nvSpPr>
          <p:cNvPr id="4" name="Slide Number Placeholder 3"/>
          <p:cNvSpPr>
            <a:spLocks noGrp="1"/>
          </p:cNvSpPr>
          <p:nvPr>
            <p:ph type="sldNum" sz="quarter" idx="12"/>
          </p:nvPr>
        </p:nvSpPr>
        <p:spPr/>
        <p:txBody>
          <a:bodyPr/>
          <a:lstStyle/>
          <a:p>
            <a:fld id="{459BA5CF-2658-48D4-A15B-D06BF698E6EA}" type="slidenum">
              <a:rPr lang="en-US" smtClean="0"/>
              <a:t>95</a:t>
            </a:fld>
            <a:endParaRPr lang="en-US"/>
          </a:p>
        </p:txBody>
      </p:sp>
    </p:spTree>
    <p:extLst>
      <p:ext uri="{BB962C8B-B14F-4D97-AF65-F5344CB8AC3E}">
        <p14:creationId xmlns:p14="http://schemas.microsoft.com/office/powerpoint/2010/main" val="311528900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 Một số khái niệm</a:t>
            </a:r>
            <a:endParaRPr lang="en-US"/>
          </a:p>
        </p:txBody>
      </p:sp>
      <p:sp>
        <p:nvSpPr>
          <p:cNvPr id="3" name="Content Placeholder 2"/>
          <p:cNvSpPr>
            <a:spLocks noGrp="1"/>
          </p:cNvSpPr>
          <p:nvPr>
            <p:ph idx="1"/>
          </p:nvPr>
        </p:nvSpPr>
        <p:spPr/>
        <p:txBody>
          <a:bodyPr>
            <a:normAutofit/>
          </a:bodyPr>
          <a:lstStyle/>
          <a:p>
            <a:r>
              <a:rPr lang="en-US" smtClean="0">
                <a:latin typeface="Calibri" panose="020F0502020204030204" pitchFamily="34" charset="0"/>
                <a:cs typeface="Calibri" panose="020F0502020204030204" pitchFamily="34" charset="0"/>
              </a:rPr>
              <a:t>Thuật toán sắp xếp gọi là </a:t>
            </a:r>
            <a:r>
              <a:rPr lang="en-US" b="1" smtClean="0">
                <a:latin typeface="Calibri" panose="020F0502020204030204" pitchFamily="34" charset="0"/>
                <a:cs typeface="Calibri" panose="020F0502020204030204" pitchFamily="34" charset="0"/>
              </a:rPr>
              <a:t>lý tưởng</a:t>
            </a:r>
            <a:r>
              <a:rPr lang="en-US" smtClean="0">
                <a:latin typeface="Calibri" panose="020F0502020204030204" pitchFamily="34" charset="0"/>
                <a:cs typeface="Calibri" panose="020F0502020204030204" pitchFamily="34" charset="0"/>
              </a:rPr>
              <a:t> khi:</a:t>
            </a:r>
          </a:p>
          <a:p>
            <a:pPr lvl="1"/>
            <a:r>
              <a:rPr lang="en-US" b="1" smtClean="0">
                <a:latin typeface="Calibri" panose="020F0502020204030204" pitchFamily="34" charset="0"/>
                <a:cs typeface="Calibri" panose="020F0502020204030204" pitchFamily="34" charset="0"/>
              </a:rPr>
              <a:t>Stable</a:t>
            </a:r>
          </a:p>
          <a:p>
            <a:pPr lvl="1"/>
            <a:r>
              <a:rPr lang="en-US" b="1" smtClean="0">
                <a:latin typeface="Calibri" panose="020F0502020204030204" pitchFamily="34" charset="0"/>
                <a:cs typeface="Calibri" panose="020F0502020204030204" pitchFamily="34" charset="0"/>
              </a:rPr>
              <a:t>In-place</a:t>
            </a:r>
            <a:r>
              <a:rPr lang="en-US" smtClean="0">
                <a:latin typeface="Calibri" panose="020F0502020204030204" pitchFamily="34" charset="0"/>
                <a:cs typeface="Calibri" panose="020F0502020204030204" pitchFamily="34" charset="0"/>
              </a:rPr>
              <a:t>: chỉ tốn O(1) bộ nhớ</a:t>
            </a:r>
          </a:p>
          <a:p>
            <a:pPr lvl="1"/>
            <a:r>
              <a:rPr lang="en-US" b="1" smtClean="0">
                <a:latin typeface="Calibri" panose="020F0502020204030204" pitchFamily="34" charset="0"/>
                <a:cs typeface="Calibri" panose="020F0502020204030204" pitchFamily="34" charset="0"/>
              </a:rPr>
              <a:t>Adaptive: </a:t>
            </a:r>
            <a:r>
              <a:rPr lang="en-US" smtClean="0">
                <a:latin typeface="Calibri" panose="020F0502020204030204" pitchFamily="34" charset="0"/>
                <a:cs typeface="Calibri" panose="020F0502020204030204" pitchFamily="34" charset="0"/>
              </a:rPr>
              <a:t>t</a:t>
            </a:r>
            <a:r>
              <a:rPr lang="vi-VN" smtClean="0">
                <a:latin typeface="Calibri" panose="020F0502020204030204" pitchFamily="34" charset="0"/>
                <a:cs typeface="Calibri" panose="020F0502020204030204" pitchFamily="34" charset="0"/>
              </a:rPr>
              <a:t>ăng </a:t>
            </a:r>
            <a:r>
              <a:rPr lang="vi-VN">
                <a:latin typeface="Calibri" panose="020F0502020204030204" pitchFamily="34" charset="0"/>
                <a:cs typeface="Calibri" panose="020F0502020204030204" pitchFamily="34" charset="0"/>
              </a:rPr>
              <a:t>tốc lên đến </a:t>
            </a:r>
            <a:r>
              <a:rPr lang="vi-VN" smtClean="0">
                <a:latin typeface="Calibri" panose="020F0502020204030204" pitchFamily="34" charset="0"/>
                <a:cs typeface="Calibri" panose="020F0502020204030204" pitchFamily="34" charset="0"/>
              </a:rPr>
              <a:t>O(n</a:t>
            </a:r>
            <a:r>
              <a:rPr lang="vi-VN">
                <a:latin typeface="Calibri" panose="020F0502020204030204" pitchFamily="34" charset="0"/>
                <a:cs typeface="Calibri" panose="020F0502020204030204" pitchFamily="34" charset="0"/>
              </a:rPr>
              <a:t>) khi dữ liệu gần được sắp </a:t>
            </a:r>
            <a:r>
              <a:rPr lang="vi-VN" smtClean="0">
                <a:latin typeface="Calibri" panose="020F0502020204030204" pitchFamily="34" charset="0"/>
                <a:cs typeface="Calibri" panose="020F0502020204030204" pitchFamily="34" charset="0"/>
              </a:rPr>
              <a:t>xế</a:t>
            </a:r>
            <a:r>
              <a:rPr lang="en-US" smtClean="0">
                <a:latin typeface="Calibri" panose="020F0502020204030204" pitchFamily="34" charset="0"/>
                <a:cs typeface="Calibri" panose="020F0502020204030204" pitchFamily="34" charset="0"/>
              </a:rPr>
              <a:t>p</a:t>
            </a:r>
          </a:p>
          <a:p>
            <a:pPr lvl="1"/>
            <a:r>
              <a:rPr lang="en-US" smtClean="0">
                <a:latin typeface="Calibri" panose="020F0502020204030204" pitchFamily="34" charset="0"/>
                <a:cs typeface="Calibri" panose="020F0502020204030204" pitchFamily="34" charset="0"/>
              </a:rPr>
              <a:t>Chi phí compare và swap thấp: </a:t>
            </a:r>
            <a:r>
              <a:rPr lang="en-US" b="1" smtClean="0">
                <a:latin typeface="Calibri" panose="020F0502020204030204" pitchFamily="34" charset="0"/>
                <a:cs typeface="Calibri" panose="020F0502020204030204" pitchFamily="34" charset="0"/>
              </a:rPr>
              <a:t>O(n)</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Sorting là một chủ đề rất rộng, trong slide này chỉ đề cập tới các thuật toán </a:t>
            </a:r>
            <a:r>
              <a:rPr lang="en-US" i="1" smtClean="0"/>
              <a:t>in-memory sorting</a:t>
            </a:r>
            <a:r>
              <a:rPr lang="en-US" smtClean="0"/>
              <a:t>, và chỉ áp dụng trên CTDL mảng (</a:t>
            </a:r>
            <a:r>
              <a:rPr lang="en-US" i="1"/>
              <a:t>External sorting, </a:t>
            </a:r>
            <a:r>
              <a:rPr lang="en-US" i="1" smtClean="0"/>
              <a:t>string sorting, linked </a:t>
            </a:r>
            <a:r>
              <a:rPr lang="en-US" i="1"/>
              <a:t>list </a:t>
            </a:r>
            <a:r>
              <a:rPr lang="en-US" i="1" smtClean="0"/>
              <a:t>sorting</a:t>
            </a:r>
            <a:r>
              <a:rPr lang="en-US" smtClean="0"/>
              <a:t>… sẽ ko có trong slide này </a:t>
            </a:r>
            <a:r>
              <a:rPr lang="en-US" smtClean="0">
                <a:sym typeface="Wingdings" panose="05000000000000000000" pitchFamily="2" charset="2"/>
              </a:rPr>
              <a:t>)</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Các thuật dưới đây nếu ko nói gì tức là ám chỉ sắp xếp input tăng dần, việc sắp xếp giảm dần cũng tương tự</a:t>
            </a:r>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96</a:t>
            </a:fld>
            <a:endParaRPr lang="en-US"/>
          </a:p>
        </p:txBody>
      </p:sp>
    </p:spTree>
    <p:extLst>
      <p:ext uri="{BB962C8B-B14F-4D97-AF65-F5344CB8AC3E}">
        <p14:creationId xmlns:p14="http://schemas.microsoft.com/office/powerpoint/2010/main" val="379021694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 Một số khái niệm</a:t>
            </a:r>
            <a:endParaRPr lang="en-US"/>
          </a:p>
        </p:txBody>
      </p:sp>
      <p:sp>
        <p:nvSpPr>
          <p:cNvPr id="3" name="Content Placeholder 2"/>
          <p:cNvSpPr>
            <a:spLocks noGrp="1"/>
          </p:cNvSpPr>
          <p:nvPr>
            <p:ph idx="1"/>
          </p:nvPr>
        </p:nvSpPr>
        <p:spPr>
          <a:xfrm>
            <a:off x="838200" y="1825625"/>
            <a:ext cx="5925457" cy="4351338"/>
          </a:xfrm>
        </p:spPr>
        <p:txBody>
          <a:bodyPr>
            <a:normAutofit/>
          </a:bodyPr>
          <a:lstStyle/>
          <a:p>
            <a:pPr marL="0" indent="0">
              <a:buNone/>
            </a:pPr>
            <a:r>
              <a:rPr lang="en-US" sz="4400" smtClean="0">
                <a:solidFill>
                  <a:schemeClr val="bg1"/>
                </a:solidFill>
              </a:rPr>
              <a:t>Thuật toán sắp xếp nào là nhanh nhất?</a:t>
            </a:r>
            <a:endParaRPr lang="en-US" sz="4400">
              <a:solidFill>
                <a:schemeClr val="bg1"/>
              </a:solidFill>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97</a:t>
            </a:fld>
            <a:endParaRPr lang="en-US"/>
          </a:p>
        </p:txBody>
      </p:sp>
      <p:sp>
        <p:nvSpPr>
          <p:cNvPr id="8" name="Content Placeholder 2"/>
          <p:cNvSpPr txBox="1">
            <a:spLocks/>
          </p:cNvSpPr>
          <p:nvPr/>
        </p:nvSpPr>
        <p:spPr>
          <a:xfrm>
            <a:off x="7328079" y="5525037"/>
            <a:ext cx="4025721" cy="6519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mtClean="0">
                <a:solidFill>
                  <a:schemeClr val="bg1"/>
                </a:solidFill>
              </a:rPr>
              <a:t>Let’s get the ball rolling…</a:t>
            </a:r>
            <a:endParaRPr lang="en-US">
              <a:solidFill>
                <a:schemeClr val="bg1"/>
              </a:solidFill>
            </a:endParaRPr>
          </a:p>
        </p:txBody>
      </p:sp>
    </p:spTree>
    <p:extLst>
      <p:ext uri="{BB962C8B-B14F-4D97-AF65-F5344CB8AC3E}">
        <p14:creationId xmlns:p14="http://schemas.microsoft.com/office/powerpoint/2010/main" val="409124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3.2. Insertion sort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5753100" cy="4351338"/>
              </a:xfrm>
            </p:spPr>
            <p:txBody>
              <a:bodyPr>
                <a:noAutofit/>
              </a:bodyPr>
              <a:lstStyle/>
              <a:p>
                <a:r>
                  <a:rPr lang="en-US" smtClean="0">
                    <a:latin typeface="Calibri" panose="020F0502020204030204" pitchFamily="34" charset="0"/>
                    <a:cs typeface="Calibri" panose="020F0502020204030204" pitchFamily="34" charset="0"/>
                  </a:rPr>
                  <a:t>Mô tả thuật toán</a:t>
                </a:r>
                <a:r>
                  <a:rPr lang="vi-VN" smtClean="0">
                    <a:latin typeface="Calibri" panose="020F0502020204030204" pitchFamily="34" charset="0"/>
                    <a:cs typeface="Calibri" panose="020F0502020204030204" pitchFamily="34" charset="0"/>
                  </a:rPr>
                  <a:t>:</a:t>
                </a:r>
                <a:endParaRPr lang="en-US">
                  <a:latin typeface="Calibri" panose="020F0502020204030204" pitchFamily="34" charset="0"/>
                  <a:cs typeface="Calibri" panose="020F0502020204030204" pitchFamily="34" charset="0"/>
                </a:endParaRPr>
              </a:p>
              <a:p>
                <a:pPr lvl="1"/>
                <a:r>
                  <a:rPr lang="vi-VN" smtClean="0">
                    <a:latin typeface="Calibri" panose="020F0502020204030204" pitchFamily="34" charset="0"/>
                    <a:cs typeface="Calibri" panose="020F0502020204030204" pitchFamily="34" charset="0"/>
                  </a:rPr>
                  <a:t>Bắt </a:t>
                </a:r>
                <a:r>
                  <a:rPr lang="vi-VN">
                    <a:latin typeface="Calibri" panose="020F0502020204030204" pitchFamily="34" charset="0"/>
                    <a:cs typeface="Calibri" panose="020F0502020204030204" pitchFamily="34" charset="0"/>
                  </a:rPr>
                  <a:t>đầu bằng một danh sách </a:t>
                </a:r>
                <a:r>
                  <a:rPr lang="vi-VN" smtClean="0">
                    <a:latin typeface="Calibri" panose="020F0502020204030204" pitchFamily="34" charset="0"/>
                    <a:cs typeface="Calibri" panose="020F0502020204030204" pitchFamily="34" charset="0"/>
                  </a:rPr>
                  <a:t>rỗn</a:t>
                </a:r>
                <a:r>
                  <a:rPr lang="en-US" smtClean="0">
                    <a:latin typeface="Calibri" panose="020F0502020204030204" pitchFamily="34" charset="0"/>
                    <a:cs typeface="Calibri" panose="020F0502020204030204" pitchFamily="34" charset="0"/>
                  </a:rPr>
                  <a:t>g</a:t>
                </a:r>
              </a:p>
              <a:p>
                <a:pPr lvl="1"/>
                <a:r>
                  <a:rPr lang="vi-VN" smtClean="0">
                    <a:latin typeface="Calibri" panose="020F0502020204030204" pitchFamily="34" charset="0"/>
                    <a:cs typeface="Calibri" panose="020F0502020204030204" pitchFamily="34" charset="0"/>
                  </a:rPr>
                  <a:t>Lần </a:t>
                </a:r>
                <a:r>
                  <a:rPr lang="vi-VN">
                    <a:latin typeface="Calibri" panose="020F0502020204030204" pitchFamily="34" charset="0"/>
                    <a:cs typeface="Calibri" panose="020F0502020204030204" pitchFamily="34" charset="0"/>
                  </a:rPr>
                  <a:t>lượt chèn thêm các phần tử cần sắp xếp </a:t>
                </a:r>
                <a:r>
                  <a:rPr lang="vi-VN" smtClean="0">
                    <a:latin typeface="Calibri" panose="020F0502020204030204" pitchFamily="34" charset="0"/>
                    <a:cs typeface="Calibri" panose="020F0502020204030204" pitchFamily="34" charset="0"/>
                  </a:rPr>
                  <a:t>vào</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danh </a:t>
                </a:r>
                <a:r>
                  <a:rPr lang="vi-VN">
                    <a:latin typeface="Calibri" panose="020F0502020204030204" pitchFamily="34" charset="0"/>
                    <a:cs typeface="Calibri" panose="020F0502020204030204" pitchFamily="34" charset="0"/>
                  </a:rPr>
                  <a:t>sách </a:t>
                </a:r>
                <a:r>
                  <a:rPr lang="vi-VN" smtClean="0">
                    <a:latin typeface="Calibri" panose="020F0502020204030204" pitchFamily="34" charset="0"/>
                    <a:cs typeface="Calibri" panose="020F0502020204030204" pitchFamily="34" charset="0"/>
                  </a:rPr>
                  <a:t>đó</a:t>
                </a:r>
                <a:r>
                  <a:rPr lang="en-US" smtClean="0">
                    <a:latin typeface="Calibri" panose="020F0502020204030204" pitchFamily="34" charset="0"/>
                    <a:cs typeface="Calibri" panose="020F0502020204030204" pitchFamily="34" charset="0"/>
                  </a:rPr>
                  <a:t>, t</a:t>
                </a:r>
                <a:r>
                  <a:rPr lang="vi-VN" smtClean="0">
                    <a:latin typeface="Calibri" panose="020F0502020204030204" pitchFamily="34" charset="0"/>
                    <a:cs typeface="Calibri" panose="020F0502020204030204" pitchFamily="34" charset="0"/>
                  </a:rPr>
                  <a:t>rong </a:t>
                </a:r>
                <a:r>
                  <a:rPr lang="vi-VN">
                    <a:latin typeface="Calibri" panose="020F0502020204030204" pitchFamily="34" charset="0"/>
                    <a:cs typeface="Calibri" panose="020F0502020204030204" pitchFamily="34" charset="0"/>
                  </a:rPr>
                  <a:t>quá trình chèn </a:t>
                </a:r>
                <a:r>
                  <a:rPr lang="vi-VN" smtClean="0">
                    <a:latin typeface="Calibri" panose="020F0502020204030204" pitchFamily="34" charset="0"/>
                    <a:cs typeface="Calibri" panose="020F0502020204030204" pitchFamily="34" charset="0"/>
                  </a:rPr>
                  <a:t>phải</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đảm </a:t>
                </a:r>
                <a:r>
                  <a:rPr lang="vi-VN">
                    <a:latin typeface="Calibri" panose="020F0502020204030204" pitchFamily="34" charset="0"/>
                    <a:cs typeface="Calibri" panose="020F0502020204030204" pitchFamily="34" charset="0"/>
                  </a:rPr>
                  <a:t>bảo danh sách vẫn</a:t>
                </a:r>
                <a:r>
                  <a:rPr lang="vi-VN" b="1">
                    <a:latin typeface="Calibri" panose="020F0502020204030204" pitchFamily="34" charset="0"/>
                    <a:cs typeface="Calibri" panose="020F0502020204030204" pitchFamily="34" charset="0"/>
                  </a:rPr>
                  <a:t> đúng thứ </a:t>
                </a:r>
                <a:r>
                  <a:rPr lang="vi-VN" b="1" smtClean="0">
                    <a:latin typeface="Calibri" panose="020F0502020204030204" pitchFamily="34" charset="0"/>
                    <a:cs typeface="Calibri" panose="020F0502020204030204" pitchFamily="34" charset="0"/>
                  </a:rPr>
                  <a:t>tự</a:t>
                </a:r>
                <a:endParaRPr lang="en-US" b="1">
                  <a:latin typeface="Calibri" panose="020F0502020204030204" pitchFamily="34" charset="0"/>
                  <a:cs typeface="Calibri" panose="020F0502020204030204" pitchFamily="34" charset="0"/>
                </a:endParaRPr>
              </a:p>
              <a:p>
                <a:pPr lvl="1"/>
                <a:r>
                  <a:rPr lang="vi-VN" smtClean="0">
                    <a:latin typeface="Calibri" panose="020F0502020204030204" pitchFamily="34" charset="0"/>
                    <a:cs typeface="Calibri" panose="020F0502020204030204" pitchFamily="34" charset="0"/>
                  </a:rPr>
                  <a:t>Kết </a:t>
                </a:r>
                <a:r>
                  <a:rPr lang="vi-VN">
                    <a:latin typeface="Calibri" panose="020F0502020204030204" pitchFamily="34" charset="0"/>
                    <a:cs typeface="Calibri" panose="020F0502020204030204" pitchFamily="34" charset="0"/>
                  </a:rPr>
                  <a:t>thúc ta thu được danh sách các phần tử đã </a:t>
                </a:r>
                <a:r>
                  <a:rPr lang="vi-VN" smtClean="0">
                    <a:latin typeface="Calibri" panose="020F0502020204030204" pitchFamily="34" charset="0"/>
                    <a:cs typeface="Calibri" panose="020F0502020204030204" pitchFamily="34" charset="0"/>
                  </a:rPr>
                  <a:t>được</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sắp </a:t>
                </a:r>
                <a:r>
                  <a:rPr lang="vi-VN">
                    <a:latin typeface="Calibri" panose="020F0502020204030204" pitchFamily="34" charset="0"/>
                    <a:cs typeface="Calibri" panose="020F0502020204030204" pitchFamily="34" charset="0"/>
                  </a:rPr>
                  <a:t>xếp theo thứ </a:t>
                </a:r>
                <a:r>
                  <a:rPr lang="vi-VN" smtClean="0">
                    <a:latin typeface="Calibri" panose="020F0502020204030204" pitchFamily="34" charset="0"/>
                    <a:cs typeface="Calibri" panose="020F0502020204030204" pitchFamily="34" charset="0"/>
                  </a:rPr>
                  <a:t>tự</a:t>
                </a:r>
                <a:endParaRPr lang="en-US" smtClean="0">
                  <a:latin typeface="Calibri" panose="020F0502020204030204" pitchFamily="34" charset="0"/>
                  <a:cs typeface="Calibri" panose="020F0502020204030204" pitchFamily="34" charset="0"/>
                </a:endParaRPr>
              </a:p>
              <a:p>
                <a:r>
                  <a:rPr lang="en-US" sz="2400">
                    <a:latin typeface="Calibri" panose="020F0502020204030204" pitchFamily="34" charset="0"/>
                    <a:cs typeface="Calibri" panose="020F0502020204030204" pitchFamily="34" charset="0"/>
                  </a:rPr>
                  <a:t>Độ phức tạp:</a:t>
                </a:r>
              </a:p>
              <a:p>
                <a:pPr lvl="1"/>
                <a:r>
                  <a:rPr lang="en-US" sz="2000">
                    <a:latin typeface="Calibri" panose="020F0502020204030204" pitchFamily="34" charset="0"/>
                    <a:cs typeface="Calibri" panose="020F0502020204030204" pitchFamily="34" charset="0"/>
                  </a:rPr>
                  <a:t>Tốt nhất: </a:t>
                </a:r>
                <a:r>
                  <a:rPr lang="el-GR" sz="2000" b="1"/>
                  <a:t>Ω(</a:t>
                </a:r>
                <a:r>
                  <a:rPr lang="en-US" sz="2000" b="1"/>
                  <a:t>n)</a:t>
                </a:r>
                <a:r>
                  <a:rPr lang="en-US" sz="2000"/>
                  <a:t>, xảy ra khi dãy đã được sắp </a:t>
                </a:r>
                <a:r>
                  <a:rPr lang="en-US" sz="2000" smtClean="0"/>
                  <a:t>xếp</a:t>
                </a:r>
                <a:endParaRPr lang="en-US" sz="2000"/>
              </a:p>
              <a:p>
                <a:pPr lvl="1"/>
                <a:r>
                  <a:rPr lang="en-US" sz="2000" smtClean="0"/>
                  <a:t>Tồi nhất:</a:t>
                </a:r>
                <a:r>
                  <a:rPr lang="en-US" sz="2000" b="1">
                    <a:latin typeface="Calibri" panose="020F0502020204030204" pitchFamily="34" charset="0"/>
                    <a:cs typeface="Calibri" panose="020F0502020204030204" pitchFamily="34" charset="0"/>
                  </a:rPr>
                  <a:t> O(</a:t>
                </a:r>
                <a14:m>
                  <m:oMath xmlns:m="http://schemas.openxmlformats.org/officeDocument/2006/math">
                    <m:sSup>
                      <m:sSupPr>
                        <m:ctrlPr>
                          <a:rPr lang="en-US" sz="2000" b="1" i="1">
                            <a:latin typeface="Cambria Math" panose="02040503050406030204" pitchFamily="18" charset="0"/>
                            <a:cs typeface="Calibri" panose="020F0502020204030204" pitchFamily="34" charset="0"/>
                          </a:rPr>
                        </m:ctrlPr>
                      </m:sSupPr>
                      <m:e>
                        <m:r>
                          <a:rPr lang="en-US" sz="2000" b="1" i="1">
                            <a:latin typeface="Cambria Math" panose="02040503050406030204" pitchFamily="18" charset="0"/>
                            <a:cs typeface="Calibri" panose="020F0502020204030204" pitchFamily="34" charset="0"/>
                          </a:rPr>
                          <m:t>𝒏</m:t>
                        </m:r>
                      </m:e>
                      <m:sup>
                        <m:r>
                          <a:rPr lang="en-US" sz="2000" b="1" i="1">
                            <a:latin typeface="Cambria Math" panose="02040503050406030204" pitchFamily="18" charset="0"/>
                            <a:cs typeface="Calibri" panose="020F0502020204030204" pitchFamily="34" charset="0"/>
                          </a:rPr>
                          <m:t>𝟐</m:t>
                        </m:r>
                      </m:sup>
                    </m:sSup>
                  </m:oMath>
                </a14:m>
                <a:r>
                  <a:rPr lang="en-US" sz="2000" b="1">
                    <a:latin typeface="Calibri" panose="020F0502020204030204" pitchFamily="34" charset="0"/>
                    <a:cs typeface="Calibri" panose="020F0502020204030204" pitchFamily="34" charset="0"/>
                  </a:rPr>
                  <a:t>)</a:t>
                </a:r>
                <a:endParaRPr lang="en-US" sz="2000" b="1"/>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5753100" cy="4351338"/>
              </a:xfrm>
              <a:blipFill rotWithShape="0">
                <a:blip r:embed="rId2"/>
                <a:stretch>
                  <a:fillRect l="-1909" t="-2241" r="-127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59BA5CF-2658-48D4-A15B-D06BF698E6EA}" type="slidenum">
              <a:rPr lang="en-US" smtClean="0"/>
              <a:t>98</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1300" y="1825625"/>
            <a:ext cx="4762500" cy="2857500"/>
          </a:xfrm>
          <a:prstGeom prst="rect">
            <a:avLst/>
          </a:prstGeom>
        </p:spPr>
      </p:pic>
    </p:spTree>
    <p:extLst>
      <p:ext uri="{BB962C8B-B14F-4D97-AF65-F5344CB8AC3E}">
        <p14:creationId xmlns:p14="http://schemas.microsoft.com/office/powerpoint/2010/main" val="392073194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3.2. Insertion sort</a:t>
            </a:r>
            <a:endParaRPr lang="en-US"/>
          </a:p>
        </p:txBody>
      </p:sp>
      <p:sp>
        <p:nvSpPr>
          <p:cNvPr id="3" name="Content Placeholder 2"/>
          <p:cNvSpPr>
            <a:spLocks noGrp="1"/>
          </p:cNvSpPr>
          <p:nvPr>
            <p:ph idx="1"/>
          </p:nvPr>
        </p:nvSpPr>
        <p:spPr/>
        <p:txBody>
          <a:bodyPr/>
          <a:lstStyle/>
          <a:p>
            <a:r>
              <a:rPr lang="en-US" smtClean="0"/>
              <a:t>VD:</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99</a:t>
            </a:fld>
            <a:endParaRPr lang="en-US"/>
          </a:p>
        </p:txBody>
      </p:sp>
      <p:pic>
        <p:nvPicPr>
          <p:cNvPr id="5" name="Picture 4"/>
          <p:cNvPicPr>
            <a:picLocks noChangeAspect="1"/>
          </p:cNvPicPr>
          <p:nvPr/>
        </p:nvPicPr>
        <p:blipFill>
          <a:blip r:embed="rId2"/>
          <a:stretch>
            <a:fillRect/>
          </a:stretch>
        </p:blipFill>
        <p:spPr>
          <a:xfrm>
            <a:off x="2258323" y="2113359"/>
            <a:ext cx="7675353" cy="3775869"/>
          </a:xfrm>
          <a:prstGeom prst="rect">
            <a:avLst/>
          </a:prstGeom>
        </p:spPr>
      </p:pic>
    </p:spTree>
    <p:extLst>
      <p:ext uri="{BB962C8B-B14F-4D97-AF65-F5344CB8AC3E}">
        <p14:creationId xmlns:p14="http://schemas.microsoft.com/office/powerpoint/2010/main" val="36564520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2282</TotalTime>
  <Words>8434</Words>
  <Application>Microsoft Office PowerPoint</Application>
  <PresentationFormat>Widescreen</PresentationFormat>
  <Paragraphs>1155</Paragraphs>
  <Slides>133</Slides>
  <Notes>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133</vt:i4>
      </vt:variant>
    </vt:vector>
  </HeadingPairs>
  <TitlesOfParts>
    <vt:vector size="144" baseType="lpstr">
      <vt:lpstr>Arial</vt:lpstr>
      <vt:lpstr>Calibri</vt:lpstr>
      <vt:lpstr>Calibri Light</vt:lpstr>
      <vt:lpstr>Cambria Math</vt:lpstr>
      <vt:lpstr>Consolas</vt:lpstr>
      <vt:lpstr>Courier New</vt:lpstr>
      <vt:lpstr>Estrangelo Edessa</vt:lpstr>
      <vt:lpstr>Ubuntu</vt:lpstr>
      <vt:lpstr>Wingdings</vt:lpstr>
      <vt:lpstr>Office Theme</vt:lpstr>
      <vt:lpstr>Worksheet</vt:lpstr>
      <vt:lpstr>Data structures &amp; Algorithms</vt:lpstr>
      <vt:lpstr>Content</vt:lpstr>
      <vt:lpstr>1.1. Độ phức tạp của thuật toán</vt:lpstr>
      <vt:lpstr>1.1. Độ phức tạp của thuật toán</vt:lpstr>
      <vt:lpstr>1.1. Độ phức tạp của thuật toán</vt:lpstr>
      <vt:lpstr>1.1. Độ phức tạp của thuật toán</vt:lpstr>
      <vt:lpstr>1.2. Array</vt:lpstr>
      <vt:lpstr>1.2. Array</vt:lpstr>
      <vt:lpstr>1.2. Array</vt:lpstr>
      <vt:lpstr>1.2. Array</vt:lpstr>
      <vt:lpstr>1.3. Linked List (danh sách liên kết)</vt:lpstr>
      <vt:lpstr>1.3. Linked List (danh sách liên kết)</vt:lpstr>
      <vt:lpstr>1.3. Linked List (danh sách liên kết)</vt:lpstr>
      <vt:lpstr>1.3. Linked List (danh sách liên kết)</vt:lpstr>
      <vt:lpstr>1.3. Linked List (danh sách liên kết)</vt:lpstr>
      <vt:lpstr>1.4. Stack</vt:lpstr>
      <vt:lpstr>1.4. Stack</vt:lpstr>
      <vt:lpstr>1.4. Stack</vt:lpstr>
      <vt:lpstr>1.4. Stack</vt:lpstr>
      <vt:lpstr>1.4. Stack</vt:lpstr>
      <vt:lpstr>1.4. Stack</vt:lpstr>
      <vt:lpstr>1.4. Stack</vt:lpstr>
      <vt:lpstr>1.5. Queue</vt:lpstr>
      <vt:lpstr>1.5. Queue</vt:lpstr>
      <vt:lpstr>1.5. Queue</vt:lpstr>
      <vt:lpstr>1.5. Queue</vt:lpstr>
      <vt:lpstr>1.5. Queue</vt:lpstr>
      <vt:lpstr>1.5. Queue</vt:lpstr>
      <vt:lpstr>1.5. Queue</vt:lpstr>
      <vt:lpstr>1.5. Queue</vt:lpstr>
      <vt:lpstr>1.5. Queue</vt:lpstr>
      <vt:lpstr>1.6. Hash Table</vt:lpstr>
      <vt:lpstr>1.6. Hash Table</vt:lpstr>
      <vt:lpstr>1.6. Hash Table</vt:lpstr>
      <vt:lpstr>1.6. Hash Table</vt:lpstr>
      <vt:lpstr>1.6. Hash Table</vt:lpstr>
      <vt:lpstr>1.6. Hash Table</vt:lpstr>
      <vt:lpstr>1.6. Hash Table</vt:lpstr>
      <vt:lpstr>1.6. Hash Table</vt:lpstr>
      <vt:lpstr>1.6. Hash Table</vt:lpstr>
      <vt:lpstr>1.6. Hash Table</vt:lpstr>
      <vt:lpstr>1.7. Graph</vt:lpstr>
      <vt:lpstr>1.7. Graph</vt:lpstr>
      <vt:lpstr>1.8. Tree</vt:lpstr>
      <vt:lpstr>1.8. Tree</vt:lpstr>
      <vt:lpstr>1.8. Tree</vt:lpstr>
      <vt:lpstr>1.9. Heap</vt:lpstr>
      <vt:lpstr>1.9. Heap</vt:lpstr>
      <vt:lpstr>1.9. Heap</vt:lpstr>
      <vt:lpstr>1.9. Heap</vt:lpstr>
      <vt:lpstr>1.9. Heap</vt:lpstr>
      <vt:lpstr>1.9. Heap</vt:lpstr>
      <vt:lpstr>1.9. Heap</vt:lpstr>
      <vt:lpstr>1.9. Heap</vt:lpstr>
      <vt:lpstr>1.9. Heap</vt:lpstr>
      <vt:lpstr>1.9. Heap</vt:lpstr>
      <vt:lpstr>1.9. Heap</vt:lpstr>
      <vt:lpstr>1.9. Heap</vt:lpstr>
      <vt:lpstr>1.9. Heap</vt:lpstr>
      <vt:lpstr>1.9. Heap</vt:lpstr>
      <vt:lpstr>1.9. Heap</vt:lpstr>
      <vt:lpstr>1.9. Heap</vt:lpstr>
      <vt:lpstr>1.10. TRIE</vt:lpstr>
      <vt:lpstr>1.10. TRIE</vt:lpstr>
      <vt:lpstr>1.10. TRIE</vt:lpstr>
      <vt:lpstr>1.10. TRIE</vt:lpstr>
      <vt:lpstr>1.10. TRIE</vt:lpstr>
      <vt:lpstr>1.10. TRIE</vt:lpstr>
      <vt:lpstr>1.10. TRIE</vt:lpstr>
      <vt:lpstr>1.10. TRIE</vt:lpstr>
      <vt:lpstr>1.11. So sánh các CTDL cơ bản</vt:lpstr>
      <vt:lpstr>2. Các thuật toán tìm kiếm</vt:lpstr>
      <vt:lpstr>2.1. Tìm kiếm tuần tự</vt:lpstr>
      <vt:lpstr>2.2. Tìm kiếm nhị phân</vt:lpstr>
      <vt:lpstr>2.2. Tìm kiếm nhị phân</vt:lpstr>
      <vt:lpstr>2.2. Tìm kiếm nhị phân</vt:lpstr>
      <vt:lpstr>2.2. Tìm kiếm nhị phân</vt:lpstr>
      <vt:lpstr>2.2. Tìm kiếm nhị phân</vt:lpstr>
      <vt:lpstr>2.2. Tìm kiếm nhị phân</vt:lpstr>
      <vt:lpstr>2.2. Tìm kiếm nhị phân</vt:lpstr>
      <vt:lpstr>2.2. Tìm kiếm nhị phân</vt:lpstr>
      <vt:lpstr>2.2. Tìm kiếm nhị phân</vt:lpstr>
      <vt:lpstr>2.2. Tìm kiếm nhị phân</vt:lpstr>
      <vt:lpstr>2.3. Tìm kiếm nội suy (Interpolation Search)</vt:lpstr>
      <vt:lpstr>2.3. Tìm kiếm nội suy (Interpolation Search)</vt:lpstr>
      <vt:lpstr>2.3. Tìm kiếm nội suy (Interpolation Search)</vt:lpstr>
      <vt:lpstr>2.4. Tìm kiếm trên bảng băm (hash table)</vt:lpstr>
      <vt:lpstr>2.5. Tìm kiếm trên cây tiền tố TRIE</vt:lpstr>
      <vt:lpstr>2.6. So sánh các thuật toán tìm kiếm</vt:lpstr>
      <vt:lpstr>3. Các thuật toán sắp xếp</vt:lpstr>
      <vt:lpstr>3.1. Một số khái niệm</vt:lpstr>
      <vt:lpstr>3.1. Một số khái niệm</vt:lpstr>
      <vt:lpstr>3.1. Một số khái niệm</vt:lpstr>
      <vt:lpstr>3.1. Một số khái niệm</vt:lpstr>
      <vt:lpstr>3.1. Một số khái niệm</vt:lpstr>
      <vt:lpstr>3.1. Một số khái niệm</vt:lpstr>
      <vt:lpstr>3.1. Một số khái niệm</vt:lpstr>
      <vt:lpstr>3.2. Insertion sort</vt:lpstr>
      <vt:lpstr>3.2. Insertion sort</vt:lpstr>
      <vt:lpstr>3.2. Insertion sort</vt:lpstr>
      <vt:lpstr>3.3. Selection sort</vt:lpstr>
      <vt:lpstr>3.3. Selection sort</vt:lpstr>
      <vt:lpstr>3.4. Bubble sort</vt:lpstr>
      <vt:lpstr>3.4. Bubble sort</vt:lpstr>
      <vt:lpstr>3.5. So sánh các thuật toán sắp xếp cơ bản</vt:lpstr>
      <vt:lpstr>3.6. Merge sort (sắp xếp trộn)</vt:lpstr>
      <vt:lpstr>3.6. Merge sort (sắp xếp trộn)</vt:lpstr>
      <vt:lpstr>3.6. Merge sort (sắp xếp trộn)</vt:lpstr>
      <vt:lpstr>3.6. Merge sort (sắp xếp trộn)</vt:lpstr>
      <vt:lpstr>3.6. Merge sort (sắp xếp trộn)</vt:lpstr>
      <vt:lpstr>3.7. Quick sort (sắp xếp nhanh)</vt:lpstr>
      <vt:lpstr>3.7. Quick sort (sắp xếp nhanh)</vt:lpstr>
      <vt:lpstr>3.7. Quick sort (sắp xếp nhanh)</vt:lpstr>
      <vt:lpstr>3.7. Quick sort (sắp xếp nhanh)</vt:lpstr>
      <vt:lpstr>3.7. Quick sort (sắp xếp nhanh)</vt:lpstr>
      <vt:lpstr>3.7. Quick sort (sắp xếp nhanh)</vt:lpstr>
      <vt:lpstr>3.7. Quick sort (sắp xếp nhanh)</vt:lpstr>
      <vt:lpstr>3.7. Quick sort (sắp xếp nhanh)</vt:lpstr>
      <vt:lpstr>3.7. Quick sort (sắp xếp nhanh)</vt:lpstr>
      <vt:lpstr>3.8. Heap sort (sắp xếp vun đống)</vt:lpstr>
      <vt:lpstr>3.8. Heap sort (sắp xếp vun đống)</vt:lpstr>
      <vt:lpstr>3.8. Heap sort (sắp xếp vun đống)</vt:lpstr>
      <vt:lpstr>3.9. So sánh các thuật toán sắp xếp nâng cao</vt:lpstr>
      <vt:lpstr>3.10. Tổng kết lại các thuật toán sắp xếp</vt:lpstr>
      <vt:lpstr>3.10. Sorting trong thực tế</vt:lpstr>
      <vt:lpstr>3.10. Sorting trong thực tế</vt:lpstr>
      <vt:lpstr>3.10. Sorting trong thực tế</vt:lpstr>
      <vt:lpstr>3.10. Sorting trong thực tế</vt:lpstr>
      <vt:lpstr>3.10. Sorting trong thực tế</vt:lpstr>
      <vt:lpstr>3.10. Sorting trong thực tế</vt:lpstr>
      <vt:lpstr>3.10. Sorting trong thực tế</vt:lpstr>
      <vt:lpstr>Ref</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dc:title>
  <dc:creator>Microsoft account</dc:creator>
  <cp:lastModifiedBy>Microsoft account</cp:lastModifiedBy>
  <cp:revision>869</cp:revision>
  <dcterms:created xsi:type="dcterms:W3CDTF">2020-12-23T17:05:34Z</dcterms:created>
  <dcterms:modified xsi:type="dcterms:W3CDTF">2021-02-22T16:07:33Z</dcterms:modified>
</cp:coreProperties>
</file>