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8" r:id="rId3"/>
    <p:sldId id="260" r:id="rId4"/>
    <p:sldId id="289" r:id="rId5"/>
    <p:sldId id="290" r:id="rId6"/>
    <p:sldId id="263" r:id="rId7"/>
    <p:sldId id="291" r:id="rId8"/>
    <p:sldId id="293" r:id="rId9"/>
    <p:sldId id="294" r:id="rId10"/>
    <p:sldId id="295" r:id="rId11"/>
    <p:sldId id="297" r:id="rId12"/>
    <p:sldId id="264" r:id="rId13"/>
    <p:sldId id="296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48A"/>
    <a:srgbClr val="FF7E46"/>
    <a:srgbClr val="FFC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D0FFE-7519-46DF-9DA6-6E97740D9247}">
  <a:tblStyle styleId="{A4DD0FFE-7519-46DF-9DA6-6E97740D9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3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54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4d93e3db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4d93e3db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67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9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626600" cy="30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670775"/>
            <a:ext cx="2780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25" name="Google Shape;125;p18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8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1343400" y="1306525"/>
            <a:ext cx="297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1754125"/>
            <a:ext cx="57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1343400" y="2412300"/>
            <a:ext cx="297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720000" y="2857775"/>
            <a:ext cx="57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1343400" y="3518075"/>
            <a:ext cx="297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3961425"/>
            <a:ext cx="57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06525"/>
            <a:ext cx="62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1" y="2412300"/>
            <a:ext cx="62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1" y="3518074"/>
            <a:ext cx="62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88" name="Google Shape;88;p13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89" name="Google Shape;89;p13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625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43" name="Google Shape;43;p6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5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129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773475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224875" y="0"/>
            <a:ext cx="39192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6338"/>
            <a:ext cx="65760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1284000" y="29400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 flipH="1">
            <a:off x="587775" y="320263"/>
            <a:ext cx="7968600" cy="4502975"/>
            <a:chOff x="587700" y="320263"/>
            <a:chExt cx="7968600" cy="4502975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91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272300" y="445025"/>
            <a:ext cx="4158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4272300" y="1744575"/>
            <a:ext cx="4158600" cy="28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4780030" y="1583575"/>
            <a:ext cx="36441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2"/>
          </p:nvPr>
        </p:nvSpPr>
        <p:spPr>
          <a:xfrm>
            <a:off x="720000" y="1583575"/>
            <a:ext cx="36441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12" name="Google Shape;112;p16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3225" y="728650"/>
            <a:ext cx="50598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713225" y="1881150"/>
            <a:ext cx="5059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587700" y="320263"/>
            <a:ext cx="7968600" cy="4502975"/>
            <a:chOff x="587700" y="320263"/>
            <a:chExt cx="7968600" cy="4502975"/>
          </a:xfrm>
        </p:grpSpPr>
        <p:cxnSp>
          <p:nvCxnSpPr>
            <p:cNvPr id="119" name="Google Shape;119;p17"/>
            <p:cNvCxnSpPr/>
            <p:nvPr/>
          </p:nvCxnSpPr>
          <p:spPr>
            <a:xfrm>
              <a:off x="587700" y="320263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587700" y="4823238"/>
              <a:ext cx="796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" name="Google Shape;121;p17"/>
          <p:cNvSpPr txBox="1"/>
          <p:nvPr/>
        </p:nvSpPr>
        <p:spPr>
          <a:xfrm>
            <a:off x="713225" y="3682175"/>
            <a:ext cx="4550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1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buNone/>
              <a:defRPr sz="1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ctrTitle"/>
          </p:nvPr>
        </p:nvSpPr>
        <p:spPr>
          <a:xfrm>
            <a:off x="614984" y="73175"/>
            <a:ext cx="7626600" cy="30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HOW TO LEARN AND LEARN FAST.</a:t>
            </a:r>
            <a:endParaRPr dirty="0"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713225" y="3670775"/>
            <a:ext cx="2780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Huynh Anh Tu</a:t>
            </a:r>
            <a:endParaRPr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4" name="Google Shape;144;p23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5" name="Google Shape;145;p23">
            <a:hlinkClick r:id="rId4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3">
            <a:hlinkClick r:id="rId5" action="ppaction://hlinksldjump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98764" y="473296"/>
            <a:ext cx="4962884" cy="65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+mn-lt"/>
              </a:rPr>
              <a:t>The pareto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693894" y="1010980"/>
            <a:ext cx="3775800" cy="2072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It is based on the “80-20 rule,” which states that 80% of a project’s benefit or results are achieved from 20% of the work, or conversely, 80% of problems can be traced to 20% of the causes.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learning, the content you need to remember only needs to account for 20%, but must focus on important keywords.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  <p:sp>
        <p:nvSpPr>
          <p:cNvPr id="2" name="Google Shape;229;p30">
            <a:extLst>
              <a:ext uri="{FF2B5EF4-FFF2-40B4-BE49-F238E27FC236}">
                <a16:creationId xmlns:a16="http://schemas.microsoft.com/office/drawing/2014/main" id="{8C15CEB3-16C7-277C-3C27-CF979241445F}"/>
              </a:ext>
            </a:extLst>
          </p:cNvPr>
          <p:cNvSpPr txBox="1">
            <a:spLocks/>
          </p:cNvSpPr>
          <p:nvPr/>
        </p:nvSpPr>
        <p:spPr>
          <a:xfrm>
            <a:off x="941923" y="3237419"/>
            <a:ext cx="3527771" cy="76838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731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Pick out the important things to accomplish.</a:t>
            </a:r>
          </a:p>
        </p:txBody>
      </p:sp>
      <p:sp>
        <p:nvSpPr>
          <p:cNvPr id="19" name="Google Shape;448;p42">
            <a:extLst>
              <a:ext uri="{FF2B5EF4-FFF2-40B4-BE49-F238E27FC236}">
                <a16:creationId xmlns:a16="http://schemas.microsoft.com/office/drawing/2014/main" id="{D56339A4-ADCC-DF5C-B4DC-F1FD756C84CC}"/>
              </a:ext>
            </a:extLst>
          </p:cNvPr>
          <p:cNvSpPr/>
          <p:nvPr/>
        </p:nvSpPr>
        <p:spPr>
          <a:xfrm>
            <a:off x="355180" y="3455876"/>
            <a:ext cx="496058" cy="33146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383;p41">
            <a:extLst>
              <a:ext uri="{FF2B5EF4-FFF2-40B4-BE49-F238E27FC236}">
                <a16:creationId xmlns:a16="http://schemas.microsoft.com/office/drawing/2014/main" id="{B9813EE6-5098-6346-EC01-AC65723A38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4674308" y="359157"/>
            <a:ext cx="4312921" cy="308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7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98764" y="473296"/>
            <a:ext cx="2138638" cy="1204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BUT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2637402" y="1831762"/>
            <a:ext cx="3775800" cy="147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Learning fast is not always good, sometimes we can miss a few important knowledge.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 should have a firm grasp of the basics so that we can maximize our learning</a:t>
            </a:r>
            <a:endParaRPr sz="1200" dirty="0">
              <a:latin typeface="+mn-lt"/>
            </a:endParaRPr>
          </a:p>
        </p:txBody>
      </p:sp>
      <p:grpSp>
        <p:nvGrpSpPr>
          <p:cNvPr id="3" name="Google Shape;4674;p48">
            <a:extLst>
              <a:ext uri="{FF2B5EF4-FFF2-40B4-BE49-F238E27FC236}">
                <a16:creationId xmlns:a16="http://schemas.microsoft.com/office/drawing/2014/main" id="{77AFAFBE-CA0D-CE12-8BF5-18FD03820453}"/>
              </a:ext>
            </a:extLst>
          </p:cNvPr>
          <p:cNvGrpSpPr/>
          <p:nvPr/>
        </p:nvGrpSpPr>
        <p:grpSpPr>
          <a:xfrm>
            <a:off x="561774" y="1727726"/>
            <a:ext cx="1466587" cy="1273315"/>
            <a:chOff x="6218300" y="4416175"/>
            <a:chExt cx="516000" cy="448000"/>
          </a:xfrm>
        </p:grpSpPr>
        <p:sp>
          <p:nvSpPr>
            <p:cNvPr id="5" name="Google Shape;4675;p48">
              <a:extLst>
                <a:ext uri="{FF2B5EF4-FFF2-40B4-BE49-F238E27FC236}">
                  <a16:creationId xmlns:a16="http://schemas.microsoft.com/office/drawing/2014/main" id="{0173338E-71DD-BBD1-A887-C258DD07058E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4676;p48">
              <a:extLst>
                <a:ext uri="{FF2B5EF4-FFF2-40B4-BE49-F238E27FC236}">
                  <a16:creationId xmlns:a16="http://schemas.microsoft.com/office/drawing/2014/main" id="{E8F967E6-FED9-D378-DDB8-462EA0C1B493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677;p48">
              <a:extLst>
                <a:ext uri="{FF2B5EF4-FFF2-40B4-BE49-F238E27FC236}">
                  <a16:creationId xmlns:a16="http://schemas.microsoft.com/office/drawing/2014/main" id="{79E5B2C4-B952-EB88-502A-B0F0F5F29089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07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25818" y="2914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n-lt"/>
              </a:rPr>
              <a:t>SUMMARY</a:t>
            </a:r>
            <a:endParaRPr sz="2600" b="1" dirty="0">
              <a:latin typeface="+mn-lt"/>
            </a:endParaRPr>
          </a:p>
        </p:txBody>
      </p:sp>
      <p:sp>
        <p:nvSpPr>
          <p:cNvPr id="247" name="Google Shape;247;p31"/>
          <p:cNvSpPr/>
          <p:nvPr/>
        </p:nvSpPr>
        <p:spPr>
          <a:xfrm flipH="1">
            <a:off x="22671" y="2105303"/>
            <a:ext cx="1163782" cy="947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LEARNING HOW TO LEARN AND LEANR FAST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p31"/>
          <p:cNvSpPr/>
          <p:nvPr/>
        </p:nvSpPr>
        <p:spPr>
          <a:xfrm flipH="1">
            <a:off x="1384186" y="879664"/>
            <a:ext cx="1087115" cy="368263"/>
          </a:xfrm>
          <a:prstGeom prst="rect">
            <a:avLst/>
          </a:prstGeom>
          <a:solidFill>
            <a:srgbClr val="E60000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What is learning?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p31"/>
          <p:cNvSpPr/>
          <p:nvPr/>
        </p:nvSpPr>
        <p:spPr>
          <a:xfrm flipH="1">
            <a:off x="2850095" y="436386"/>
            <a:ext cx="1895717" cy="435437"/>
          </a:xfrm>
          <a:prstGeom prst="rect">
            <a:avLst/>
          </a:prstGeom>
          <a:solidFill>
            <a:srgbClr val="FF292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the process of acquiring: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50" name="Google Shape;250;p31"/>
          <p:cNvSpPr/>
          <p:nvPr/>
        </p:nvSpPr>
        <p:spPr>
          <a:xfrm flipH="1">
            <a:off x="4824124" y="1419353"/>
            <a:ext cx="2256178" cy="368263"/>
          </a:xfrm>
          <a:prstGeom prst="rect">
            <a:avLst/>
          </a:prstGeom>
          <a:solidFill>
            <a:srgbClr val="FF5757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Know       Understand       Apply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67" name="Google Shape;267;p31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68" name="Google Shape;268;p31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31">
            <a:hlinkClick r:id="rId3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0" name="Google Shape;270;p31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248;p31">
            <a:extLst>
              <a:ext uri="{FF2B5EF4-FFF2-40B4-BE49-F238E27FC236}">
                <a16:creationId xmlns:a16="http://schemas.microsoft.com/office/drawing/2014/main" id="{84C011E6-1F10-2DC1-26B2-60AB64D84046}"/>
              </a:ext>
            </a:extLst>
          </p:cNvPr>
          <p:cNvSpPr/>
          <p:nvPr/>
        </p:nvSpPr>
        <p:spPr>
          <a:xfrm flipH="1">
            <a:off x="1392848" y="2545914"/>
            <a:ext cx="1087115" cy="368263"/>
          </a:xfrm>
          <a:prstGeom prst="rect">
            <a:avLst/>
          </a:prstGeom>
          <a:solidFill>
            <a:srgbClr val="FF5001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Barlow"/>
                <a:cs typeface="Barlow"/>
                <a:sym typeface="Barlow"/>
              </a:rPr>
              <a:t>Why learn?</a:t>
            </a:r>
            <a:endParaRPr sz="1200" dirty="0">
              <a:solidFill>
                <a:schemeClr val="bg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48;p31">
            <a:extLst>
              <a:ext uri="{FF2B5EF4-FFF2-40B4-BE49-F238E27FC236}">
                <a16:creationId xmlns:a16="http://schemas.microsoft.com/office/drawing/2014/main" id="{08E6030E-0297-EE31-954C-947C7D0C8F50}"/>
              </a:ext>
            </a:extLst>
          </p:cNvPr>
          <p:cNvSpPr/>
          <p:nvPr/>
        </p:nvSpPr>
        <p:spPr>
          <a:xfrm flipH="1">
            <a:off x="1392848" y="3868886"/>
            <a:ext cx="1087115" cy="368263"/>
          </a:xfrm>
          <a:prstGeom prst="rect">
            <a:avLst/>
          </a:prstGeom>
          <a:solidFill>
            <a:srgbClr val="F7EC07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Barlow"/>
                <a:cs typeface="Barlow"/>
                <a:sym typeface="Barlow"/>
              </a:rPr>
              <a:t>How learn?</a:t>
            </a:r>
            <a:endParaRPr sz="1200" dirty="0">
              <a:solidFill>
                <a:schemeClr val="tx1"/>
              </a:solidFill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448;p42">
            <a:extLst>
              <a:ext uri="{FF2B5EF4-FFF2-40B4-BE49-F238E27FC236}">
                <a16:creationId xmlns:a16="http://schemas.microsoft.com/office/drawing/2014/main" id="{324E164F-107A-221C-AA8D-786C13CB9F35}"/>
              </a:ext>
            </a:extLst>
          </p:cNvPr>
          <p:cNvSpPr/>
          <p:nvPr/>
        </p:nvSpPr>
        <p:spPr>
          <a:xfrm>
            <a:off x="5374180" y="1571826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FA5553-B531-CED5-8750-603918A3D767}"/>
              </a:ext>
            </a:extLst>
          </p:cNvPr>
          <p:cNvCxnSpPr>
            <a:cxnSpLocks/>
            <a:stCxn id="247" idx="1"/>
            <a:endCxn id="248" idx="3"/>
          </p:cNvCxnSpPr>
          <p:nvPr/>
        </p:nvCxnSpPr>
        <p:spPr>
          <a:xfrm flipV="1">
            <a:off x="1186453" y="1063796"/>
            <a:ext cx="197733" cy="151547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AC88C-6AB4-20A8-1724-E55F8DE80735}"/>
              </a:ext>
            </a:extLst>
          </p:cNvPr>
          <p:cNvCxnSpPr>
            <a:cxnSpLocks/>
            <a:stCxn id="247" idx="1"/>
            <a:endCxn id="2" idx="3"/>
          </p:cNvCxnSpPr>
          <p:nvPr/>
        </p:nvCxnSpPr>
        <p:spPr>
          <a:xfrm>
            <a:off x="1186453" y="2579275"/>
            <a:ext cx="206395" cy="150771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9EDA5F-9AEB-198C-F643-CA57AC2BAA56}"/>
              </a:ext>
            </a:extLst>
          </p:cNvPr>
          <p:cNvCxnSpPr>
            <a:cxnSpLocks/>
            <a:stCxn id="247" idx="1"/>
            <a:endCxn id="3" idx="3"/>
          </p:cNvCxnSpPr>
          <p:nvPr/>
        </p:nvCxnSpPr>
        <p:spPr>
          <a:xfrm>
            <a:off x="1186453" y="2579275"/>
            <a:ext cx="206395" cy="147374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CBAA76-55B9-41EC-469E-A34C04F8624B}"/>
              </a:ext>
            </a:extLst>
          </p:cNvPr>
          <p:cNvCxnSpPr>
            <a:cxnSpLocks/>
            <a:stCxn id="248" idx="1"/>
            <a:endCxn id="27" idx="3"/>
          </p:cNvCxnSpPr>
          <p:nvPr/>
        </p:nvCxnSpPr>
        <p:spPr>
          <a:xfrm>
            <a:off x="2471301" y="1063796"/>
            <a:ext cx="346712" cy="53874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5C0591-60A2-CC92-CF9B-A6AD8617BB96}"/>
              </a:ext>
            </a:extLst>
          </p:cNvPr>
          <p:cNvCxnSpPr>
            <a:cxnSpLocks/>
            <a:stCxn id="27" idx="1"/>
            <a:endCxn id="250" idx="3"/>
          </p:cNvCxnSpPr>
          <p:nvPr/>
        </p:nvCxnSpPr>
        <p:spPr>
          <a:xfrm>
            <a:off x="4713730" y="1602545"/>
            <a:ext cx="110394" cy="940"/>
          </a:xfrm>
          <a:prstGeom prst="line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248;p31">
            <a:extLst>
              <a:ext uri="{FF2B5EF4-FFF2-40B4-BE49-F238E27FC236}">
                <a16:creationId xmlns:a16="http://schemas.microsoft.com/office/drawing/2014/main" id="{6148759C-2D7C-91C5-A6AB-8BECCA7912F7}"/>
              </a:ext>
            </a:extLst>
          </p:cNvPr>
          <p:cNvSpPr/>
          <p:nvPr/>
        </p:nvSpPr>
        <p:spPr>
          <a:xfrm flipH="1">
            <a:off x="2818013" y="1955205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Improve yourself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48;p31">
            <a:extLst>
              <a:ext uri="{FF2B5EF4-FFF2-40B4-BE49-F238E27FC236}">
                <a16:creationId xmlns:a16="http://schemas.microsoft.com/office/drawing/2014/main" id="{166B3A95-B3B8-9F0D-DB99-BFB2F68013F1}"/>
              </a:ext>
            </a:extLst>
          </p:cNvPr>
          <p:cNvSpPr/>
          <p:nvPr/>
        </p:nvSpPr>
        <p:spPr>
          <a:xfrm flipH="1">
            <a:off x="2818013" y="2362541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Job opportunities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48;p31">
            <a:extLst>
              <a:ext uri="{FF2B5EF4-FFF2-40B4-BE49-F238E27FC236}">
                <a16:creationId xmlns:a16="http://schemas.microsoft.com/office/drawing/2014/main" id="{0205F440-A381-8717-906B-71466DA144F7}"/>
              </a:ext>
            </a:extLst>
          </p:cNvPr>
          <p:cNvSpPr/>
          <p:nvPr/>
        </p:nvSpPr>
        <p:spPr>
          <a:xfrm flipH="1">
            <a:off x="2818013" y="2769877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Updating information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48;p31">
            <a:extLst>
              <a:ext uri="{FF2B5EF4-FFF2-40B4-BE49-F238E27FC236}">
                <a16:creationId xmlns:a16="http://schemas.microsoft.com/office/drawing/2014/main" id="{5EE2872F-986F-80BC-2F65-37E35EF0A6AC}"/>
              </a:ext>
            </a:extLst>
          </p:cNvPr>
          <p:cNvSpPr/>
          <p:nvPr/>
        </p:nvSpPr>
        <p:spPr>
          <a:xfrm flipH="1">
            <a:off x="2818013" y="3177213"/>
            <a:ext cx="1858575" cy="351499"/>
          </a:xfrm>
          <a:prstGeom prst="rect">
            <a:avLst/>
          </a:prstGeom>
          <a:solidFill>
            <a:srgbClr val="FFB49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  <a:ea typeface="Barlow"/>
                <a:cs typeface="Barlow"/>
                <a:sym typeface="Barlow"/>
              </a:rPr>
              <a:t>Developing mindset</a:t>
            </a:r>
            <a:endParaRPr sz="1200" dirty="0">
              <a:latin typeface="+mn-lt"/>
              <a:ea typeface="Barlow"/>
              <a:cs typeface="Barlow"/>
              <a:sym typeface="Barlow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43CAB0B-DCED-683E-3630-A89641F44DDE}"/>
              </a:ext>
            </a:extLst>
          </p:cNvPr>
          <p:cNvCxnSpPr>
            <a:cxnSpLocks/>
            <a:stCxn id="2" idx="1"/>
            <a:endCxn id="31" idx="3"/>
          </p:cNvCxnSpPr>
          <p:nvPr/>
        </p:nvCxnSpPr>
        <p:spPr>
          <a:xfrm flipV="1">
            <a:off x="2479963" y="2130955"/>
            <a:ext cx="338050" cy="59909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F6AED2A-811C-CF3D-8DF9-4105ABB91BEE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V="1">
            <a:off x="2479963" y="2538291"/>
            <a:ext cx="338050" cy="19175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BEB0F97-2696-4264-29F0-2A67E8487D1C}"/>
              </a:ext>
            </a:extLst>
          </p:cNvPr>
          <p:cNvCxnSpPr>
            <a:cxnSpLocks/>
            <a:stCxn id="2" idx="1"/>
            <a:endCxn id="225" idx="3"/>
          </p:cNvCxnSpPr>
          <p:nvPr/>
        </p:nvCxnSpPr>
        <p:spPr>
          <a:xfrm>
            <a:off x="2479963" y="2730046"/>
            <a:ext cx="338050" cy="21558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6D5FA4C-9DF8-BA30-F3F2-FADEE4071D80}"/>
              </a:ext>
            </a:extLst>
          </p:cNvPr>
          <p:cNvCxnSpPr>
            <a:cxnSpLocks/>
            <a:stCxn id="2" idx="1"/>
            <a:endCxn id="226" idx="3"/>
          </p:cNvCxnSpPr>
          <p:nvPr/>
        </p:nvCxnSpPr>
        <p:spPr>
          <a:xfrm>
            <a:off x="2479963" y="2730046"/>
            <a:ext cx="338050" cy="62291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28">
            <a:extLst>
              <a:ext uri="{FF2B5EF4-FFF2-40B4-BE49-F238E27FC236}">
                <a16:creationId xmlns:a16="http://schemas.microsoft.com/office/drawing/2014/main" id="{E3283EEB-A735-D1C0-7544-F8A7DE4CCE70}"/>
              </a:ext>
            </a:extLst>
          </p:cNvPr>
          <p:cNvCxnSpPr>
            <a:cxnSpLocks/>
            <a:stCxn id="248" idx="1"/>
            <a:endCxn id="249" idx="3"/>
          </p:cNvCxnSpPr>
          <p:nvPr/>
        </p:nvCxnSpPr>
        <p:spPr>
          <a:xfrm flipV="1">
            <a:off x="2471301" y="654105"/>
            <a:ext cx="378794" cy="40969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Google Shape;248;p31">
            <a:extLst>
              <a:ext uri="{FF2B5EF4-FFF2-40B4-BE49-F238E27FC236}">
                <a16:creationId xmlns:a16="http://schemas.microsoft.com/office/drawing/2014/main" id="{F4B8B51C-12FD-F208-A7BA-7EA39D53F46F}"/>
              </a:ext>
            </a:extLst>
          </p:cNvPr>
          <p:cNvSpPr/>
          <p:nvPr/>
        </p:nvSpPr>
        <p:spPr>
          <a:xfrm flipH="1">
            <a:off x="2804700" y="3637299"/>
            <a:ext cx="1087115" cy="368263"/>
          </a:xfrm>
          <a:prstGeom prst="rect">
            <a:avLst/>
          </a:prstGeom>
          <a:solidFill>
            <a:srgbClr val="FAF02A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Learning</a:t>
            </a:r>
          </a:p>
        </p:txBody>
      </p:sp>
      <p:sp>
        <p:nvSpPr>
          <p:cNvPr id="299" name="Google Shape;248;p31">
            <a:extLst>
              <a:ext uri="{FF2B5EF4-FFF2-40B4-BE49-F238E27FC236}">
                <a16:creationId xmlns:a16="http://schemas.microsoft.com/office/drawing/2014/main" id="{EB9C8B3C-00AC-C083-048A-6931DE8963E4}"/>
              </a:ext>
            </a:extLst>
          </p:cNvPr>
          <p:cNvSpPr/>
          <p:nvPr/>
        </p:nvSpPr>
        <p:spPr>
          <a:xfrm flipH="1">
            <a:off x="5379312" y="3409475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Top-down approach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248;p31">
            <a:extLst>
              <a:ext uri="{FF2B5EF4-FFF2-40B4-BE49-F238E27FC236}">
                <a16:creationId xmlns:a16="http://schemas.microsoft.com/office/drawing/2014/main" id="{2C04B855-FE6D-14B3-9839-90D6A0A9285A}"/>
              </a:ext>
            </a:extLst>
          </p:cNvPr>
          <p:cNvSpPr/>
          <p:nvPr/>
        </p:nvSpPr>
        <p:spPr>
          <a:xfrm flipH="1">
            <a:off x="5374180" y="3849184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Teach others to learn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sp>
        <p:nvSpPr>
          <p:cNvPr id="301" name="Google Shape;248;p31">
            <a:extLst>
              <a:ext uri="{FF2B5EF4-FFF2-40B4-BE49-F238E27FC236}">
                <a16:creationId xmlns:a16="http://schemas.microsoft.com/office/drawing/2014/main" id="{5C58B358-A7F7-F332-1331-1CF099017AD9}"/>
              </a:ext>
            </a:extLst>
          </p:cNvPr>
          <p:cNvSpPr/>
          <p:nvPr/>
        </p:nvSpPr>
        <p:spPr>
          <a:xfrm flipH="1">
            <a:off x="5374180" y="4288893"/>
            <a:ext cx="1087115" cy="368263"/>
          </a:xfrm>
          <a:prstGeom prst="rect">
            <a:avLst/>
          </a:prstGeom>
          <a:solidFill>
            <a:srgbClr val="FBF471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</a:rPr>
              <a:t>The pareto method</a:t>
            </a:r>
            <a:endParaRPr sz="1100" dirty="0">
              <a:latin typeface="+mn-lt"/>
              <a:ea typeface="Barlow"/>
              <a:cs typeface="Barlow"/>
              <a:sym typeface="Barlow"/>
            </a:endParaRPr>
          </a:p>
        </p:txBody>
      </p:sp>
      <p:cxnSp>
        <p:nvCxnSpPr>
          <p:cNvPr id="305" name="Straight Connector 12">
            <a:extLst>
              <a:ext uri="{FF2B5EF4-FFF2-40B4-BE49-F238E27FC236}">
                <a16:creationId xmlns:a16="http://schemas.microsoft.com/office/drawing/2014/main" id="{9B4B9EC8-7D49-E161-4EE9-33316EE921C8}"/>
              </a:ext>
            </a:extLst>
          </p:cNvPr>
          <p:cNvCxnSpPr>
            <a:cxnSpLocks/>
            <a:stCxn id="3" idx="1"/>
            <a:endCxn id="296" idx="3"/>
          </p:cNvCxnSpPr>
          <p:nvPr/>
        </p:nvCxnSpPr>
        <p:spPr>
          <a:xfrm flipV="1">
            <a:off x="2479963" y="3821431"/>
            <a:ext cx="324737" cy="23158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12">
            <a:extLst>
              <a:ext uri="{FF2B5EF4-FFF2-40B4-BE49-F238E27FC236}">
                <a16:creationId xmlns:a16="http://schemas.microsoft.com/office/drawing/2014/main" id="{EBFD42D7-3564-3DF6-6B0D-1DAE12FC96D7}"/>
              </a:ext>
            </a:extLst>
          </p:cNvPr>
          <p:cNvCxnSpPr>
            <a:cxnSpLocks/>
            <a:stCxn id="274" idx="3"/>
            <a:endCxn id="299" idx="3"/>
          </p:cNvCxnSpPr>
          <p:nvPr/>
        </p:nvCxnSpPr>
        <p:spPr>
          <a:xfrm flipV="1">
            <a:off x="5079496" y="3593607"/>
            <a:ext cx="299816" cy="211188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12">
            <a:extLst>
              <a:ext uri="{FF2B5EF4-FFF2-40B4-BE49-F238E27FC236}">
                <a16:creationId xmlns:a16="http://schemas.microsoft.com/office/drawing/2014/main" id="{4A57A9DC-3E43-F09D-58A6-C3115D25B8FB}"/>
              </a:ext>
            </a:extLst>
          </p:cNvPr>
          <p:cNvCxnSpPr>
            <a:cxnSpLocks/>
            <a:stCxn id="274" idx="3"/>
            <a:endCxn id="300" idx="3"/>
          </p:cNvCxnSpPr>
          <p:nvPr/>
        </p:nvCxnSpPr>
        <p:spPr>
          <a:xfrm>
            <a:off x="5079496" y="3804795"/>
            <a:ext cx="294684" cy="22852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12">
            <a:extLst>
              <a:ext uri="{FF2B5EF4-FFF2-40B4-BE49-F238E27FC236}">
                <a16:creationId xmlns:a16="http://schemas.microsoft.com/office/drawing/2014/main" id="{34318E51-79C0-7E00-9306-C33718E7DAD3}"/>
              </a:ext>
            </a:extLst>
          </p:cNvPr>
          <p:cNvCxnSpPr>
            <a:cxnSpLocks/>
            <a:stCxn id="285" idx="3"/>
            <a:endCxn id="301" idx="3"/>
          </p:cNvCxnSpPr>
          <p:nvPr/>
        </p:nvCxnSpPr>
        <p:spPr>
          <a:xfrm>
            <a:off x="5079496" y="4472299"/>
            <a:ext cx="294684" cy="72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250;p31">
            <a:extLst>
              <a:ext uri="{FF2B5EF4-FFF2-40B4-BE49-F238E27FC236}">
                <a16:creationId xmlns:a16="http://schemas.microsoft.com/office/drawing/2014/main" id="{A525B26C-D2D0-2C86-10AF-97EA0EC9C2BC}"/>
              </a:ext>
            </a:extLst>
          </p:cNvPr>
          <p:cNvSpPr/>
          <p:nvPr/>
        </p:nvSpPr>
        <p:spPr>
          <a:xfrm flipH="1">
            <a:off x="5536972" y="314879"/>
            <a:ext cx="1386642" cy="1018291"/>
          </a:xfrm>
          <a:prstGeom prst="rect">
            <a:avLst/>
          </a:prstGeom>
          <a:solidFill>
            <a:srgbClr val="FF5757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Understandings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Knowledge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 behaviors, skills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Values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Attitudes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Interests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69EE999-7B34-EBA4-21A1-C88BA5675C3E}"/>
              </a:ext>
            </a:extLst>
          </p:cNvPr>
          <p:cNvSpPr/>
          <p:nvPr/>
        </p:nvSpPr>
        <p:spPr>
          <a:xfrm flipH="1">
            <a:off x="4826362" y="370294"/>
            <a:ext cx="742691" cy="916550"/>
          </a:xfrm>
          <a:prstGeom prst="rightBrace">
            <a:avLst>
              <a:gd name="adj1" fmla="val 10318"/>
              <a:gd name="adj2" fmla="val 28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Google Shape;249;p31">
            <a:extLst>
              <a:ext uri="{FF2B5EF4-FFF2-40B4-BE49-F238E27FC236}">
                <a16:creationId xmlns:a16="http://schemas.microsoft.com/office/drawing/2014/main" id="{AF9348B9-1DF2-9951-F425-FC6348FA4B3A}"/>
              </a:ext>
            </a:extLst>
          </p:cNvPr>
          <p:cNvSpPr/>
          <p:nvPr/>
        </p:nvSpPr>
        <p:spPr>
          <a:xfrm flipH="1">
            <a:off x="2818013" y="1384826"/>
            <a:ext cx="1895717" cy="435437"/>
          </a:xfrm>
          <a:prstGeom prst="rect">
            <a:avLst/>
          </a:prstGeom>
          <a:solidFill>
            <a:srgbClr val="FF292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latin typeface="+mn-lt"/>
              </a:rPr>
              <a:t>divide into 3 levels</a:t>
            </a:r>
            <a:endParaRPr lang="en-US" sz="1200" dirty="0"/>
          </a:p>
        </p:txBody>
      </p:sp>
      <p:sp>
        <p:nvSpPr>
          <p:cNvPr id="253" name="Google Shape;448;p42">
            <a:extLst>
              <a:ext uri="{FF2B5EF4-FFF2-40B4-BE49-F238E27FC236}">
                <a16:creationId xmlns:a16="http://schemas.microsoft.com/office/drawing/2014/main" id="{AFFAE4EA-5CC4-448F-AD85-7228E7C57DE0}"/>
              </a:ext>
            </a:extLst>
          </p:cNvPr>
          <p:cNvSpPr/>
          <p:nvPr/>
        </p:nvSpPr>
        <p:spPr>
          <a:xfrm>
            <a:off x="6367744" y="1572491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255" name="Google Shape;248;p31">
            <a:extLst>
              <a:ext uri="{FF2B5EF4-FFF2-40B4-BE49-F238E27FC236}">
                <a16:creationId xmlns:a16="http://schemas.microsoft.com/office/drawing/2014/main" id="{4C9602DF-4EE9-7F68-7F56-05FEB287169F}"/>
              </a:ext>
            </a:extLst>
          </p:cNvPr>
          <p:cNvSpPr/>
          <p:nvPr/>
        </p:nvSpPr>
        <p:spPr>
          <a:xfrm flipH="1">
            <a:off x="2818012" y="4274086"/>
            <a:ext cx="1087115" cy="368263"/>
          </a:xfrm>
          <a:prstGeom prst="rect">
            <a:avLst/>
          </a:prstGeom>
          <a:solidFill>
            <a:srgbClr val="FAF02A">
              <a:alpha val="80000"/>
            </a:srgb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  <a:ea typeface="Barlow"/>
                <a:cs typeface="Barlow"/>
                <a:sym typeface="Barlow"/>
              </a:rPr>
              <a:t>Learning fast</a:t>
            </a:r>
          </a:p>
        </p:txBody>
      </p:sp>
      <p:cxnSp>
        <p:nvCxnSpPr>
          <p:cNvPr id="256" name="Straight Connector 12">
            <a:extLst>
              <a:ext uri="{FF2B5EF4-FFF2-40B4-BE49-F238E27FC236}">
                <a16:creationId xmlns:a16="http://schemas.microsoft.com/office/drawing/2014/main" id="{A562F104-548F-2FE5-102D-EDC926D0F9DB}"/>
              </a:ext>
            </a:extLst>
          </p:cNvPr>
          <p:cNvCxnSpPr>
            <a:cxnSpLocks/>
            <a:stCxn id="3" idx="1"/>
            <a:endCxn id="255" idx="3"/>
          </p:cNvCxnSpPr>
          <p:nvPr/>
        </p:nvCxnSpPr>
        <p:spPr>
          <a:xfrm>
            <a:off x="2479963" y="4053018"/>
            <a:ext cx="338049" cy="4052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Diamond 273">
            <a:extLst>
              <a:ext uri="{FF2B5EF4-FFF2-40B4-BE49-F238E27FC236}">
                <a16:creationId xmlns:a16="http://schemas.microsoft.com/office/drawing/2014/main" id="{C934C06B-70AC-A99B-EDE7-66FCC556D70F}"/>
              </a:ext>
            </a:extLst>
          </p:cNvPr>
          <p:cNvSpPr/>
          <p:nvPr/>
        </p:nvSpPr>
        <p:spPr>
          <a:xfrm>
            <a:off x="4243177" y="3559280"/>
            <a:ext cx="836319" cy="491030"/>
          </a:xfrm>
          <a:prstGeom prst="diamond">
            <a:avLst/>
          </a:prstGeom>
          <a:solidFill>
            <a:srgbClr val="FCF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279" name="Straight Connector 12">
            <a:extLst>
              <a:ext uri="{FF2B5EF4-FFF2-40B4-BE49-F238E27FC236}">
                <a16:creationId xmlns:a16="http://schemas.microsoft.com/office/drawing/2014/main" id="{F49713B9-5800-9BDF-2167-DFD6996388B0}"/>
              </a:ext>
            </a:extLst>
          </p:cNvPr>
          <p:cNvCxnSpPr>
            <a:cxnSpLocks/>
            <a:stCxn id="296" idx="1"/>
            <a:endCxn id="274" idx="1"/>
          </p:cNvCxnSpPr>
          <p:nvPr/>
        </p:nvCxnSpPr>
        <p:spPr>
          <a:xfrm flipV="1">
            <a:off x="3891815" y="3804795"/>
            <a:ext cx="351362" cy="1663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Diamond 284">
            <a:extLst>
              <a:ext uri="{FF2B5EF4-FFF2-40B4-BE49-F238E27FC236}">
                <a16:creationId xmlns:a16="http://schemas.microsoft.com/office/drawing/2014/main" id="{13E7E656-7ACC-C4CE-EF89-7B40CB8BEE2F}"/>
              </a:ext>
            </a:extLst>
          </p:cNvPr>
          <p:cNvSpPr/>
          <p:nvPr/>
        </p:nvSpPr>
        <p:spPr>
          <a:xfrm>
            <a:off x="4243177" y="4226784"/>
            <a:ext cx="836319" cy="491030"/>
          </a:xfrm>
          <a:prstGeom prst="diamond">
            <a:avLst/>
          </a:prstGeom>
          <a:solidFill>
            <a:srgbClr val="FCF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288" name="Straight Connector 12">
            <a:extLst>
              <a:ext uri="{FF2B5EF4-FFF2-40B4-BE49-F238E27FC236}">
                <a16:creationId xmlns:a16="http://schemas.microsoft.com/office/drawing/2014/main" id="{FF2B1261-1B2F-B8EB-DA67-A2728AAC3B07}"/>
              </a:ext>
            </a:extLst>
          </p:cNvPr>
          <p:cNvCxnSpPr>
            <a:cxnSpLocks/>
            <a:stCxn id="255" idx="1"/>
            <a:endCxn id="285" idx="1"/>
          </p:cNvCxnSpPr>
          <p:nvPr/>
        </p:nvCxnSpPr>
        <p:spPr>
          <a:xfrm>
            <a:off x="3905127" y="4458218"/>
            <a:ext cx="338050" cy="14081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713225" y="728650"/>
            <a:ext cx="5059800" cy="983700"/>
          </a:xfrm>
          <a:prstGeom prst="rect">
            <a:avLst/>
          </a:prstGeom>
          <a:solidFill>
            <a:srgbClr val="FF7E46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13" name="Google Shape;313;p35"/>
          <p:cNvSpPr txBox="1"/>
          <p:nvPr/>
        </p:nvSpPr>
        <p:spPr>
          <a:xfrm>
            <a:off x="713225" y="4238375"/>
            <a:ext cx="5059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Huynh Anh Tu</a:t>
            </a:r>
            <a:endParaRPr sz="1100"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587700" y="1686800"/>
            <a:ext cx="796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8" name="Google Shape;328;p35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9" name="Google Shape;329;p35">
            <a:hlinkClick r:id="rId3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0" name="Google Shape;330;p35">
            <a:hlinkClick r:id="" action="ppaction://noaction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Google Shape;311;p35">
            <a:extLst>
              <a:ext uri="{FF2B5EF4-FFF2-40B4-BE49-F238E27FC236}">
                <a16:creationId xmlns:a16="http://schemas.microsoft.com/office/drawing/2014/main" id="{91F72A48-BB86-1D49-99F6-D49BC1A0A1E7}"/>
              </a:ext>
            </a:extLst>
          </p:cNvPr>
          <p:cNvSpPr txBox="1">
            <a:spLocks/>
          </p:cNvSpPr>
          <p:nvPr/>
        </p:nvSpPr>
        <p:spPr>
          <a:xfrm>
            <a:off x="713225" y="2550425"/>
            <a:ext cx="5059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 dirty="0"/>
              <a:t>Have a nice day!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535350" y="515825"/>
            <a:ext cx="8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LEARNING HOW TO LEARN AND LEARN FAST</a:t>
            </a:r>
            <a:endParaRPr sz="2800" b="1" dirty="0">
              <a:latin typeface="+mj-lt"/>
            </a:endParaRPr>
          </a:p>
        </p:txBody>
      </p:sp>
      <p:sp>
        <p:nvSpPr>
          <p:cNvPr id="162" name="Google Shape;162;p2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719012" y="1527900"/>
            <a:ext cx="297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What is learning ?</a:t>
            </a:r>
            <a:endParaRPr dirty="0">
              <a:latin typeface="+mn-lt"/>
            </a:endParaRPr>
          </a:p>
        </p:txBody>
      </p:sp>
      <p:sp>
        <p:nvSpPr>
          <p:cNvPr id="164" name="Google Shape;164;p2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719012" y="2222825"/>
            <a:ext cx="436215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Why do we have to learn ?</a:t>
            </a:r>
            <a:endParaRPr dirty="0">
              <a:latin typeface="+mn-lt"/>
            </a:endParaRPr>
          </a:p>
        </p:txBody>
      </p:sp>
      <p:sp>
        <p:nvSpPr>
          <p:cNvPr id="166" name="Google Shape;166;p25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719012" y="2985764"/>
            <a:ext cx="427902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How to learn and learn fast ?</a:t>
            </a:r>
            <a:endParaRPr dirty="0">
              <a:latin typeface="+mn-lt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idx="7"/>
          </p:nvPr>
        </p:nvSpPr>
        <p:spPr>
          <a:xfrm>
            <a:off x="1095612" y="1527900"/>
            <a:ext cx="623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01.</a:t>
            </a:r>
            <a:endParaRPr dirty="0">
              <a:latin typeface="+mn-lt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8"/>
          </p:nvPr>
        </p:nvSpPr>
        <p:spPr>
          <a:xfrm>
            <a:off x="1095613" y="2222825"/>
            <a:ext cx="623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02.</a:t>
            </a:r>
            <a:endParaRPr>
              <a:latin typeface="+mn-lt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9"/>
          </p:nvPr>
        </p:nvSpPr>
        <p:spPr>
          <a:xfrm>
            <a:off x="1095613" y="2985763"/>
            <a:ext cx="623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03.</a:t>
            </a:r>
            <a:endParaRPr dirty="0">
              <a:latin typeface="+mn-lt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Google Shape;176;p25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25">
            <a:hlinkClick r:id="rId4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8" name="Google Shape;178;p25">
            <a:hlinkClick r:id="rId5" action="ppaction://hlinksldjump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263" b="6263"/>
          <a:stretch/>
        </p:blipFill>
        <p:spPr>
          <a:xfrm>
            <a:off x="5224875" y="0"/>
            <a:ext cx="3919202" cy="5143501"/>
          </a:xfrm>
          <a:prstGeom prst="rect">
            <a:avLst/>
          </a:prstGeom>
        </p:spPr>
      </p:pic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9610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 dirty="0">
                <a:latin typeface="+mj-lt"/>
              </a:rPr>
              <a:t>01. </a:t>
            </a:r>
            <a:r>
              <a:rPr lang="en-US" sz="3200" b="1" dirty="0">
                <a:latin typeface="+mj-lt"/>
              </a:rPr>
              <a:t>What is learning ?</a:t>
            </a:r>
            <a:br>
              <a:rPr lang="en-US" sz="3200" b="1" dirty="0">
                <a:latin typeface="+mj-lt"/>
              </a:rPr>
            </a:br>
            <a:endParaRPr sz="3200" b="1" dirty="0">
              <a:latin typeface="+mj-lt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20000" y="1425852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Learning is the process of acquiring new understandings, knowledge, behaviors, skills, values, attitudes or interests.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Learning is divided into 3 levels:</a:t>
            </a:r>
          </a:p>
          <a:p>
            <a:pPr marL="628650" lvl="1" indent="-17145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200" dirty="0">
                <a:latin typeface="+mn-lt"/>
              </a:rPr>
              <a:t>Know</a:t>
            </a:r>
          </a:p>
          <a:p>
            <a:pPr marL="628650" lvl="1" indent="-17145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200" dirty="0">
                <a:latin typeface="+mn-lt"/>
              </a:rPr>
              <a:t>Understand</a:t>
            </a:r>
          </a:p>
          <a:p>
            <a:pPr marL="628650" lvl="1" indent="-171450" algn="l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1200" dirty="0">
                <a:latin typeface="+mn-lt"/>
              </a:rPr>
              <a:t>Apply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659544" y="545365"/>
            <a:ext cx="297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lt"/>
              </a:rPr>
              <a:t>“Know”</a:t>
            </a:r>
            <a:endParaRPr b="1" dirty="0">
              <a:latin typeface="+mn-lt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1"/>
          </p:nvPr>
        </p:nvSpPr>
        <p:spPr>
          <a:xfrm>
            <a:off x="659544" y="992965"/>
            <a:ext cx="577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When we can recognize or can confirm the existence of people, things, or problems.</a:t>
            </a:r>
            <a:endParaRPr sz="1200" dirty="0">
              <a:latin typeface="+mn-lt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Google Shape;176;p25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25">
            <a:hlinkClick r:id="rId4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8" name="Google Shape;178;p25">
            <a:hlinkClick r:id="rId5" action="ppaction://hlinksldjump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" name="Google Shape;162;p25">
            <a:hlinkClick r:id="rId3" action="ppaction://hlinksldjump"/>
            <a:extLst>
              <a:ext uri="{FF2B5EF4-FFF2-40B4-BE49-F238E27FC236}">
                <a16:creationId xmlns:a16="http://schemas.microsoft.com/office/drawing/2014/main" id="{F7658F54-D5C0-C15B-FFE2-A6677BA621E5}"/>
              </a:ext>
            </a:extLst>
          </p:cNvPr>
          <p:cNvSpPr txBox="1">
            <a:spLocks/>
          </p:cNvSpPr>
          <p:nvPr/>
        </p:nvSpPr>
        <p:spPr>
          <a:xfrm>
            <a:off x="659544" y="1936475"/>
            <a:ext cx="2973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b="1" dirty="0">
                <a:latin typeface="+mn-lt"/>
              </a:rPr>
              <a:t>“Understand”</a:t>
            </a:r>
          </a:p>
        </p:txBody>
      </p:sp>
      <p:sp>
        <p:nvSpPr>
          <p:cNvPr id="19" name="Google Shape;163;p25">
            <a:extLst>
              <a:ext uri="{FF2B5EF4-FFF2-40B4-BE49-F238E27FC236}">
                <a16:creationId xmlns:a16="http://schemas.microsoft.com/office/drawing/2014/main" id="{6DA356D7-BC3F-961B-82E2-26C064BDF4C2}"/>
              </a:ext>
            </a:extLst>
          </p:cNvPr>
          <p:cNvSpPr txBox="1">
            <a:spLocks/>
          </p:cNvSpPr>
          <p:nvPr/>
        </p:nvSpPr>
        <p:spPr>
          <a:xfrm>
            <a:off x="659544" y="2384075"/>
            <a:ext cx="57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200" dirty="0">
                <a:latin typeface="+mn-lt"/>
              </a:rPr>
              <a:t>When we realize the meaning, the essence, the reasoning of something, by intellectual application</a:t>
            </a:r>
          </a:p>
        </p:txBody>
      </p:sp>
      <p:sp>
        <p:nvSpPr>
          <p:cNvPr id="20" name="Google Shape;162;p25">
            <a:hlinkClick r:id="rId3" action="ppaction://hlinksldjump"/>
            <a:extLst>
              <a:ext uri="{FF2B5EF4-FFF2-40B4-BE49-F238E27FC236}">
                <a16:creationId xmlns:a16="http://schemas.microsoft.com/office/drawing/2014/main" id="{0A13A534-317A-DDD6-0D92-F156B614E78B}"/>
              </a:ext>
            </a:extLst>
          </p:cNvPr>
          <p:cNvSpPr txBox="1">
            <a:spLocks/>
          </p:cNvSpPr>
          <p:nvPr/>
        </p:nvSpPr>
        <p:spPr>
          <a:xfrm>
            <a:off x="659544" y="3416585"/>
            <a:ext cx="2973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b="1" dirty="0">
                <a:latin typeface="+mn-lt"/>
              </a:rPr>
              <a:t>“Apply”</a:t>
            </a:r>
          </a:p>
        </p:txBody>
      </p:sp>
      <p:sp>
        <p:nvSpPr>
          <p:cNvPr id="21" name="Google Shape;163;p25">
            <a:extLst>
              <a:ext uri="{FF2B5EF4-FFF2-40B4-BE49-F238E27FC236}">
                <a16:creationId xmlns:a16="http://schemas.microsoft.com/office/drawing/2014/main" id="{5A7624CA-C05A-FF7F-0E62-9818B29DF03F}"/>
              </a:ext>
            </a:extLst>
          </p:cNvPr>
          <p:cNvSpPr txBox="1">
            <a:spLocks/>
          </p:cNvSpPr>
          <p:nvPr/>
        </p:nvSpPr>
        <p:spPr>
          <a:xfrm>
            <a:off x="659544" y="3864185"/>
            <a:ext cx="577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Barlow"/>
              <a:buNone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sz="1200" dirty="0">
                <a:latin typeface="+mn-lt"/>
              </a:rPr>
              <a:t>When we can use what we have learned, apply them in practice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p:sp>
        <p:nvSpPr>
          <p:cNvPr id="283" name="Google Shape;283;p33"/>
          <p:cNvSpPr txBox="1">
            <a:spLocks noGrp="1"/>
          </p:cNvSpPr>
          <p:nvPr>
            <p:ph type="subTitle" idx="2"/>
          </p:nvPr>
        </p:nvSpPr>
        <p:spPr>
          <a:xfrm>
            <a:off x="720000" y="1356864"/>
            <a:ext cx="3644100" cy="27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sz="1200" dirty="0" err="1">
                <a:latin typeface="+mn-lt"/>
              </a:rPr>
              <a:t>ChatGPT</a:t>
            </a:r>
            <a:r>
              <a:rPr lang="en-US" sz="1200" dirty="0">
                <a:latin typeface="+mn-lt"/>
              </a:rPr>
              <a:t> is a chatbot that is driven by AI technology and allows us to converse with it like a human.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latin typeface="+mn-lt"/>
              </a:rPr>
              <a:t>It can answer our problems or requests by taking our submission value, start processing, and return the result.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sz="1200" dirty="0">
                <a:latin typeface="+mn-lt"/>
              </a:rPr>
              <a:t>We can ask it to design a database for the sales website then edit it accordingly. This saves a lot of time when working on projects.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endParaRPr sz="1200" dirty="0">
              <a:latin typeface="+mn-lt"/>
            </a:endParaRPr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5" name="Google Shape;285;p33">
            <a:hlinkClick r:id="rId3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6" name="Google Shape;286;p33">
            <a:hlinkClick r:id="rId4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7" name="Google Shape;287;p33">
            <a:hlinkClick r:id="rId5" action="ppaction://hlinksldjump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D7A778F3-B3A5-F53E-6B13-878B49086A04}"/>
              </a:ext>
            </a:extLst>
          </p:cNvPr>
          <p:cNvSpPr/>
          <p:nvPr/>
        </p:nvSpPr>
        <p:spPr>
          <a:xfrm>
            <a:off x="4580992" y="1446175"/>
            <a:ext cx="198910" cy="721100"/>
          </a:xfrm>
          <a:prstGeom prst="rightBrace">
            <a:avLst>
              <a:gd name="adj1" fmla="val 6563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536F2278-6754-8BB8-DF1A-0DB4B3F6CE9F}"/>
              </a:ext>
            </a:extLst>
          </p:cNvPr>
          <p:cNvSpPr/>
          <p:nvPr/>
        </p:nvSpPr>
        <p:spPr>
          <a:xfrm>
            <a:off x="4591022" y="2309875"/>
            <a:ext cx="198910" cy="721100"/>
          </a:xfrm>
          <a:prstGeom prst="rightBrace">
            <a:avLst>
              <a:gd name="adj1" fmla="val 6563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AAD88B73-F253-172B-0218-6149A0D8A8EF}"/>
              </a:ext>
            </a:extLst>
          </p:cNvPr>
          <p:cNvSpPr/>
          <p:nvPr/>
        </p:nvSpPr>
        <p:spPr>
          <a:xfrm>
            <a:off x="4591022" y="3173575"/>
            <a:ext cx="198910" cy="721100"/>
          </a:xfrm>
          <a:prstGeom prst="rightBrace">
            <a:avLst>
              <a:gd name="adj1" fmla="val 6563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Google Shape;247;p31">
            <a:extLst>
              <a:ext uri="{FF2B5EF4-FFF2-40B4-BE49-F238E27FC236}">
                <a16:creationId xmlns:a16="http://schemas.microsoft.com/office/drawing/2014/main" id="{6277B5C8-7EA5-129F-A8A7-D6DC2A004C36}"/>
              </a:ext>
            </a:extLst>
          </p:cNvPr>
          <p:cNvSpPr/>
          <p:nvPr/>
        </p:nvSpPr>
        <p:spPr>
          <a:xfrm flipH="1">
            <a:off x="4941564" y="1486068"/>
            <a:ext cx="2074178" cy="607007"/>
          </a:xfrm>
          <a:prstGeom prst="round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j-lt"/>
                <a:ea typeface="Barlow"/>
                <a:cs typeface="Barlow"/>
                <a:sym typeface="Barlow"/>
              </a:rPr>
              <a:t>Know</a:t>
            </a:r>
            <a:endParaRPr sz="1600" b="1" dirty="0">
              <a:latin typeface="+mj-lt"/>
              <a:ea typeface="Barlow"/>
              <a:cs typeface="Barlow"/>
              <a:sym typeface="Barlow"/>
            </a:endParaRPr>
          </a:p>
        </p:txBody>
      </p:sp>
      <p:sp>
        <p:nvSpPr>
          <p:cNvPr id="270" name="Google Shape;248;p31">
            <a:extLst>
              <a:ext uri="{FF2B5EF4-FFF2-40B4-BE49-F238E27FC236}">
                <a16:creationId xmlns:a16="http://schemas.microsoft.com/office/drawing/2014/main" id="{1196E24C-3DCD-9747-8934-EEEDEE254495}"/>
              </a:ext>
            </a:extLst>
          </p:cNvPr>
          <p:cNvSpPr/>
          <p:nvPr/>
        </p:nvSpPr>
        <p:spPr>
          <a:xfrm flipH="1">
            <a:off x="5086516" y="2346974"/>
            <a:ext cx="1824456" cy="572701"/>
          </a:xfrm>
          <a:prstGeom prst="roundRect">
            <a:avLst/>
          </a:prstGeom>
          <a:solidFill>
            <a:srgbClr val="FF7E4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j-lt"/>
                <a:ea typeface="Barlow"/>
                <a:cs typeface="Barlow"/>
                <a:sym typeface="Barlow"/>
              </a:rPr>
              <a:t>Understand</a:t>
            </a:r>
            <a:endParaRPr sz="1600" b="1" dirty="0">
              <a:latin typeface="+mj-lt"/>
              <a:ea typeface="Barlow"/>
              <a:cs typeface="Barlow"/>
              <a:sym typeface="Barlow"/>
            </a:endParaRPr>
          </a:p>
        </p:txBody>
      </p:sp>
      <p:sp>
        <p:nvSpPr>
          <p:cNvPr id="271" name="Google Shape;249;p31">
            <a:extLst>
              <a:ext uri="{FF2B5EF4-FFF2-40B4-BE49-F238E27FC236}">
                <a16:creationId xmlns:a16="http://schemas.microsoft.com/office/drawing/2014/main" id="{12C85A3B-5F80-4DFC-444A-5C1180CA7732}"/>
              </a:ext>
            </a:extLst>
          </p:cNvPr>
          <p:cNvSpPr/>
          <p:nvPr/>
        </p:nvSpPr>
        <p:spPr>
          <a:xfrm flipH="1">
            <a:off x="5214774" y="3247775"/>
            <a:ext cx="1567940" cy="572700"/>
          </a:xfrm>
          <a:prstGeom prst="roundRect">
            <a:avLst/>
          </a:prstGeom>
          <a:solidFill>
            <a:srgbClr val="FF7E46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j-lt"/>
                <a:ea typeface="Barlow"/>
                <a:cs typeface="Barlow"/>
                <a:sym typeface="Barlow"/>
              </a:rPr>
              <a:t>Apply</a:t>
            </a:r>
            <a:endParaRPr sz="1600" b="1" dirty="0">
              <a:latin typeface="+mj-lt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886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2526"/>
          <a:stretch/>
        </p:blipFill>
        <p:spPr>
          <a:xfrm flipH="1">
            <a:off x="-2" y="0"/>
            <a:ext cx="3919202" cy="5143501"/>
          </a:xfrm>
          <a:prstGeom prst="rect">
            <a:avLst/>
          </a:prstGeom>
        </p:spPr>
      </p:pic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4284760" y="1449850"/>
            <a:ext cx="4158600" cy="3099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gain knowledge and understanding of the world around us.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develop new skills that can be applied in various aspects of our lives.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improve our job prospects and career opportunities.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stay up-to-date with the latest developments in our field of interest.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pursue personal interests.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challenge ourselves and push our limits.</a:t>
            </a:r>
          </a:p>
          <a:p>
            <a:pPr marL="274320" lvl="0" indent="-20700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dirty="0">
                <a:latin typeface="+mn-lt"/>
              </a:rPr>
              <a:t>To improve our cognitive abilities and mental agility.</a:t>
            </a:r>
            <a:endParaRPr sz="1200" dirty="0">
              <a:latin typeface="+mn-lt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300" y="4626425"/>
            <a:ext cx="587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30">
            <a:hlinkClick r:id="rId4" action="ppaction://hlinksldjump"/>
          </p:cNvPr>
          <p:cNvSpPr txBox="1"/>
          <p:nvPr/>
        </p:nvSpPr>
        <p:spPr>
          <a:xfrm rot="-5400000">
            <a:off x="8418300" y="37813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30">
            <a:hlinkClick r:id="rId5" action="ppaction://hlinksldjump"/>
          </p:cNvPr>
          <p:cNvSpPr txBox="1"/>
          <p:nvPr/>
        </p:nvSpPr>
        <p:spPr>
          <a:xfrm rot="-5400000">
            <a:off x="8418300" y="29176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STRATEGY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30">
            <a:hlinkClick r:id="rId6" action="ppaction://hlinksldjump"/>
          </p:cNvPr>
          <p:cNvSpPr txBox="1"/>
          <p:nvPr/>
        </p:nvSpPr>
        <p:spPr>
          <a:xfrm rot="-5400000">
            <a:off x="8418300" y="205392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196;p27">
            <a:extLst>
              <a:ext uri="{FF2B5EF4-FFF2-40B4-BE49-F238E27FC236}">
                <a16:creationId xmlns:a16="http://schemas.microsoft.com/office/drawing/2014/main" id="{76E182E9-6C48-6BD0-122A-6066521AAF40}"/>
              </a:ext>
            </a:extLst>
          </p:cNvPr>
          <p:cNvSpPr txBox="1">
            <a:spLocks/>
          </p:cNvSpPr>
          <p:nvPr/>
        </p:nvSpPr>
        <p:spPr>
          <a:xfrm>
            <a:off x="4047254" y="369455"/>
            <a:ext cx="439610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3200" b="1" dirty="0">
                <a:latin typeface="+mj-lt"/>
              </a:rPr>
              <a:t>02. </a:t>
            </a:r>
            <a:r>
              <a:rPr lang="en-US" sz="3200" b="1" dirty="0">
                <a:latin typeface="+mn-lt"/>
              </a:rPr>
              <a:t>Why do we have to learn?</a:t>
            </a:r>
            <a:br>
              <a:rPr lang="en-US" sz="3200" b="1" dirty="0">
                <a:latin typeface="+mj-lt"/>
              </a:rPr>
            </a:br>
            <a:endParaRPr lang="en-US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9610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b="1" dirty="0">
                <a:latin typeface="+mj-lt"/>
              </a:rPr>
              <a:t>03. </a:t>
            </a:r>
            <a:r>
              <a:rPr lang="en-US" sz="3200" b="1" dirty="0">
                <a:latin typeface="+mj-lt"/>
              </a:rPr>
              <a:t>How to learn and learn fast ?</a:t>
            </a:r>
            <a:br>
              <a:rPr lang="en-US" sz="3200" b="1" dirty="0">
                <a:latin typeface="+mj-lt"/>
              </a:rPr>
            </a:br>
            <a:br>
              <a:rPr lang="en-US" sz="3200" b="1" dirty="0">
                <a:latin typeface="+mj-lt"/>
              </a:rPr>
            </a:br>
            <a:endParaRPr sz="3200" b="1" dirty="0">
              <a:latin typeface="+mj-lt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19999" y="1604825"/>
            <a:ext cx="4396105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How to learn ?</a:t>
            </a:r>
          </a:p>
          <a:p>
            <a:pPr marL="628650" lvl="1" indent="-171450" algn="l">
              <a:lnSpc>
                <a:spcPct val="150000"/>
              </a:lnSpc>
              <a:buClrTx/>
              <a:buSzPct val="100000"/>
              <a:buFont typeface="Arial" panose="020B0604020202020204" pitchFamily="34" charset="0"/>
              <a:buChar char="−"/>
            </a:pPr>
            <a:r>
              <a:rPr lang="en-US" sz="1200" dirty="0">
                <a:latin typeface="+mn-lt"/>
              </a:rPr>
              <a:t>We can use the following methods:</a:t>
            </a:r>
          </a:p>
          <a:p>
            <a:pPr marL="628650" lvl="1" indent="-171450" algn="l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Top-down approach.</a:t>
            </a:r>
          </a:p>
          <a:p>
            <a:pPr marL="628650" lvl="1" indent="-171450" algn="l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Teach others to learn.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How to learn fast ?</a:t>
            </a:r>
          </a:p>
          <a:p>
            <a:pPr marL="628650" lvl="1" indent="-171450" algn="l">
              <a:lnSpc>
                <a:spcPct val="150000"/>
              </a:lnSpc>
              <a:buClrTx/>
              <a:buSzPct val="100000"/>
              <a:buFont typeface="Arial" panose="020B0604020202020204" pitchFamily="34" charset="0"/>
              <a:buChar char="−"/>
            </a:pPr>
            <a:r>
              <a:rPr lang="en-US" sz="1200" dirty="0">
                <a:latin typeface="+mn-lt"/>
              </a:rPr>
              <a:t>We can use “the pareto” method (or “the 80/20 rule”).</a:t>
            </a:r>
          </a:p>
        </p:txBody>
      </p:sp>
      <p:pic>
        <p:nvPicPr>
          <p:cNvPr id="3" name="Google Shape;275;p32">
            <a:extLst>
              <a:ext uri="{FF2B5EF4-FFF2-40B4-BE49-F238E27FC236}">
                <a16:creationId xmlns:a16="http://schemas.microsoft.com/office/drawing/2014/main" id="{DBBA67D1-7F6C-B71A-0E74-432589AE204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11379" t="5871" r="45761" b="9733"/>
          <a:stretch/>
        </p:blipFill>
        <p:spPr>
          <a:xfrm>
            <a:off x="5224875" y="0"/>
            <a:ext cx="3919125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0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531074" y="356703"/>
            <a:ext cx="4962884" cy="65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+mn-lt"/>
              </a:rPr>
              <a:t>Top-down approach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51406" y="905785"/>
            <a:ext cx="3775800" cy="2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“Top-down approach” is a management technique.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This method starts with a goal that needs to be achieved, and then identifies the key issues from that goal.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n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big goal is divided into medium goals, and the medium goals are further divided into many small goals.</a:t>
            </a:r>
            <a:endParaRPr sz="1200" dirty="0">
              <a:latin typeface="+mn-lt"/>
            </a:endParaRPr>
          </a:p>
        </p:txBody>
      </p:sp>
      <p:grpSp>
        <p:nvGrpSpPr>
          <p:cNvPr id="4" name="Google Shape;3124;p44">
            <a:extLst>
              <a:ext uri="{FF2B5EF4-FFF2-40B4-BE49-F238E27FC236}">
                <a16:creationId xmlns:a16="http://schemas.microsoft.com/office/drawing/2014/main" id="{00B8DAA5-BEB6-AE94-6AD2-8168BD293E6B}"/>
              </a:ext>
            </a:extLst>
          </p:cNvPr>
          <p:cNvGrpSpPr/>
          <p:nvPr/>
        </p:nvGrpSpPr>
        <p:grpSpPr>
          <a:xfrm>
            <a:off x="5247286" y="428946"/>
            <a:ext cx="3775801" cy="2142804"/>
            <a:chOff x="1187400" y="2529299"/>
            <a:chExt cx="6769193" cy="2241902"/>
          </a:xfrm>
        </p:grpSpPr>
        <p:sp>
          <p:nvSpPr>
            <p:cNvPr id="5" name="Google Shape;3125;p44">
              <a:extLst>
                <a:ext uri="{FF2B5EF4-FFF2-40B4-BE49-F238E27FC236}">
                  <a16:creationId xmlns:a16="http://schemas.microsoft.com/office/drawing/2014/main" id="{8AD8F15C-BAAE-CC86-03AD-8FF96466E7F0}"/>
                </a:ext>
              </a:extLst>
            </p:cNvPr>
            <p:cNvSpPr/>
            <p:nvPr/>
          </p:nvSpPr>
          <p:spPr>
            <a:xfrm>
              <a:off x="3802943" y="2529299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Big goal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6" name="Google Shape;3126;p44">
              <a:extLst>
                <a:ext uri="{FF2B5EF4-FFF2-40B4-BE49-F238E27FC236}">
                  <a16:creationId xmlns:a16="http://schemas.microsoft.com/office/drawing/2014/main" id="{8A66F114-1ED3-A938-125F-BA3FAB0FDB27}"/>
                </a:ext>
              </a:extLst>
            </p:cNvPr>
            <p:cNvSpPr/>
            <p:nvPr/>
          </p:nvSpPr>
          <p:spPr>
            <a:xfrm>
              <a:off x="5573240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Medium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7" name="Google Shape;3127;p44">
              <a:extLst>
                <a:ext uri="{FF2B5EF4-FFF2-40B4-BE49-F238E27FC236}">
                  <a16:creationId xmlns:a16="http://schemas.microsoft.com/office/drawing/2014/main" id="{A6B7A59A-E08B-EE2F-8BDB-818B13136605}"/>
                </a:ext>
              </a:extLst>
            </p:cNvPr>
            <p:cNvSpPr/>
            <p:nvPr/>
          </p:nvSpPr>
          <p:spPr>
            <a:xfrm>
              <a:off x="2032647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Medium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8" name="Google Shape;3128;p44">
              <a:extLst>
                <a:ext uri="{FF2B5EF4-FFF2-40B4-BE49-F238E27FC236}">
                  <a16:creationId xmlns:a16="http://schemas.microsoft.com/office/drawing/2014/main" id="{E3851C0E-E021-53E8-8F78-6723C98A1928}"/>
                </a:ext>
              </a:extLst>
            </p:cNvPr>
            <p:cNvSpPr/>
            <p:nvPr/>
          </p:nvSpPr>
          <p:spPr>
            <a:xfrm>
              <a:off x="1187400" y="4328701"/>
              <a:ext cx="1538101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sz="1100" dirty="0">
                <a:solidFill>
                  <a:srgbClr val="FFFFFF"/>
                </a:solidFill>
              </a:endParaRPr>
            </a:p>
          </p:txBody>
        </p:sp>
        <p:sp>
          <p:nvSpPr>
            <p:cNvPr id="9" name="Google Shape;3129;p44">
              <a:extLst>
                <a:ext uri="{FF2B5EF4-FFF2-40B4-BE49-F238E27FC236}">
                  <a16:creationId xmlns:a16="http://schemas.microsoft.com/office/drawing/2014/main" id="{010AE439-53F5-DA85-AF52-AEE875D31BAB}"/>
                </a:ext>
              </a:extLst>
            </p:cNvPr>
            <p:cNvSpPr/>
            <p:nvPr/>
          </p:nvSpPr>
          <p:spPr>
            <a:xfrm>
              <a:off x="28778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3130;p44">
              <a:extLst>
                <a:ext uri="{FF2B5EF4-FFF2-40B4-BE49-F238E27FC236}">
                  <a16:creationId xmlns:a16="http://schemas.microsoft.com/office/drawing/2014/main" id="{76DAB31E-DE9A-1D73-B032-8E29146E4B92}"/>
                </a:ext>
              </a:extLst>
            </p:cNvPr>
            <p:cNvSpPr/>
            <p:nvPr/>
          </p:nvSpPr>
          <p:spPr>
            <a:xfrm>
              <a:off x="47280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3131;p44">
              <a:extLst>
                <a:ext uri="{FF2B5EF4-FFF2-40B4-BE49-F238E27FC236}">
                  <a16:creationId xmlns:a16="http://schemas.microsoft.com/office/drawing/2014/main" id="{138DF4FC-06C8-49ED-43BD-D24D52EA54DE}"/>
                </a:ext>
              </a:extLst>
            </p:cNvPr>
            <p:cNvSpPr/>
            <p:nvPr/>
          </p:nvSpPr>
          <p:spPr>
            <a:xfrm>
              <a:off x="64184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Small goals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Google Shape;3132;p44">
              <a:extLst>
                <a:ext uri="{FF2B5EF4-FFF2-40B4-BE49-F238E27FC236}">
                  <a16:creationId xmlns:a16="http://schemas.microsoft.com/office/drawing/2014/main" id="{2B16CCB0-A9D5-59F9-AADA-8DAFE15088C5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-5400000" flipH="1">
              <a:off x="5228543" y="2315249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3133;p44">
              <a:extLst>
                <a:ext uri="{FF2B5EF4-FFF2-40B4-BE49-F238E27FC236}">
                  <a16:creationId xmlns:a16="http://schemas.microsoft.com/office/drawing/2014/main" id="{33C24A62-78EA-01D2-8F5A-5AFD52DE1201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-5400000">
              <a:off x="3458247" y="2315250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3134;p44">
              <a:extLst>
                <a:ext uri="{FF2B5EF4-FFF2-40B4-BE49-F238E27FC236}">
                  <a16:creationId xmlns:a16="http://schemas.microsoft.com/office/drawing/2014/main" id="{EC07C107-00D0-CF64-187D-47B5B728484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-5400000" flipH="1">
              <a:off x="2995647" y="3677550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3135;p44">
              <a:extLst>
                <a:ext uri="{FF2B5EF4-FFF2-40B4-BE49-F238E27FC236}">
                  <a16:creationId xmlns:a16="http://schemas.microsoft.com/office/drawing/2014/main" id="{7059B252-0DE6-6A9A-0D7E-DF5B1B7B640F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rot="-5400000">
              <a:off x="21504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3136;p44">
              <a:extLst>
                <a:ext uri="{FF2B5EF4-FFF2-40B4-BE49-F238E27FC236}">
                  <a16:creationId xmlns:a16="http://schemas.microsoft.com/office/drawing/2014/main" id="{6A56F8CC-5A52-7CB2-4DB0-ACBEBE25DBA4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-5400000" flipH="1">
              <a:off x="6536390" y="3677400"/>
              <a:ext cx="457200" cy="8454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3137;p44">
              <a:extLst>
                <a:ext uri="{FF2B5EF4-FFF2-40B4-BE49-F238E27FC236}">
                  <a16:creationId xmlns:a16="http://schemas.microsoft.com/office/drawing/2014/main" id="{C3142680-81C4-2251-3073-AA3FEBFDFE65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rot="-5400000">
              <a:off x="56910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Google Shape;229;p30">
            <a:extLst>
              <a:ext uri="{FF2B5EF4-FFF2-40B4-BE49-F238E27FC236}">
                <a16:creationId xmlns:a16="http://schemas.microsoft.com/office/drawing/2014/main" id="{8C15CEB3-16C7-277C-3C27-CF979241445F}"/>
              </a:ext>
            </a:extLst>
          </p:cNvPr>
          <p:cNvSpPr txBox="1">
            <a:spLocks/>
          </p:cNvSpPr>
          <p:nvPr/>
        </p:nvSpPr>
        <p:spPr>
          <a:xfrm>
            <a:off x="1366768" y="2949221"/>
            <a:ext cx="4190052" cy="179948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74320" indent="-207009">
              <a:lnSpc>
                <a:spcPct val="15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Get an overview of the topic before going into details.</a:t>
            </a:r>
          </a:p>
          <a:p>
            <a:pPr marL="274320" indent="-207009">
              <a:lnSpc>
                <a:spcPct val="15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Understand the relationship between concepts.</a:t>
            </a:r>
          </a:p>
          <a:p>
            <a:pPr marL="274320" indent="-207009">
              <a:lnSpc>
                <a:spcPct val="15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Focus on the most important concepts.</a:t>
            </a:r>
          </a:p>
          <a:p>
            <a:pPr marL="274320" indent="-207009">
              <a:lnSpc>
                <a:spcPct val="150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Understand the overall structure of the topic.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6BD274A-389A-C951-9F1B-2FFEDDA3DF36}"/>
              </a:ext>
            </a:extLst>
          </p:cNvPr>
          <p:cNvSpPr/>
          <p:nvPr/>
        </p:nvSpPr>
        <p:spPr>
          <a:xfrm flipH="1">
            <a:off x="977438" y="3121355"/>
            <a:ext cx="302281" cy="1561014"/>
          </a:xfrm>
          <a:prstGeom prst="rightBrace">
            <a:avLst>
              <a:gd name="adj1" fmla="val 53394"/>
              <a:gd name="adj2" fmla="val 488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Google Shape;448;p42">
            <a:extLst>
              <a:ext uri="{FF2B5EF4-FFF2-40B4-BE49-F238E27FC236}">
                <a16:creationId xmlns:a16="http://schemas.microsoft.com/office/drawing/2014/main" id="{D56339A4-ADCC-DF5C-B4DC-F1FD756C84CC}"/>
              </a:ext>
            </a:extLst>
          </p:cNvPr>
          <p:cNvSpPr/>
          <p:nvPr/>
        </p:nvSpPr>
        <p:spPr>
          <a:xfrm>
            <a:off x="302188" y="3632249"/>
            <a:ext cx="588201" cy="539225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45865" y="972959"/>
            <a:ext cx="4962884" cy="65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+mn-lt"/>
              </a:rPr>
              <a:t>Teach others to learn 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693894" y="1536722"/>
            <a:ext cx="3775800" cy="1051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n-lt"/>
              </a:rPr>
              <a:t>First, you must achieve level “Understand” or higher. In the process of teaching, you will review old knowledge and analyze it in more detail.</a:t>
            </a:r>
            <a:endParaRPr sz="1200" dirty="0">
              <a:latin typeface="+mn-lt"/>
            </a:endParaRPr>
          </a:p>
        </p:txBody>
      </p:sp>
      <p:sp>
        <p:nvSpPr>
          <p:cNvPr id="2" name="Google Shape;229;p30">
            <a:extLst>
              <a:ext uri="{FF2B5EF4-FFF2-40B4-BE49-F238E27FC236}">
                <a16:creationId xmlns:a16="http://schemas.microsoft.com/office/drawing/2014/main" id="{8C15CEB3-16C7-277C-3C27-CF979241445F}"/>
              </a:ext>
            </a:extLst>
          </p:cNvPr>
          <p:cNvSpPr txBox="1">
            <a:spLocks/>
          </p:cNvSpPr>
          <p:nvPr/>
        </p:nvSpPr>
        <p:spPr>
          <a:xfrm>
            <a:off x="941923" y="2670029"/>
            <a:ext cx="3527771" cy="76838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●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Barlow"/>
              <a:buChar char="○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Barlow"/>
              <a:buChar char="■"/>
              <a:defRPr sz="11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731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Review knowledge and deepen understanding.</a:t>
            </a:r>
          </a:p>
        </p:txBody>
      </p:sp>
      <p:sp>
        <p:nvSpPr>
          <p:cNvPr id="19" name="Google Shape;448;p42">
            <a:extLst>
              <a:ext uri="{FF2B5EF4-FFF2-40B4-BE49-F238E27FC236}">
                <a16:creationId xmlns:a16="http://schemas.microsoft.com/office/drawing/2014/main" id="{D56339A4-ADCC-DF5C-B4DC-F1FD756C84CC}"/>
              </a:ext>
            </a:extLst>
          </p:cNvPr>
          <p:cNvSpPr/>
          <p:nvPr/>
        </p:nvSpPr>
        <p:spPr>
          <a:xfrm>
            <a:off x="355180" y="2888486"/>
            <a:ext cx="496058" cy="33146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375;p41">
            <a:extLst>
              <a:ext uri="{FF2B5EF4-FFF2-40B4-BE49-F238E27FC236}">
                <a16:creationId xmlns:a16="http://schemas.microsoft.com/office/drawing/2014/main" id="{8B70C277-8067-649E-CE8D-CE8844C24A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4874281" y="324844"/>
            <a:ext cx="4360403" cy="2759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617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Orange Interface - Marketing Basic Template by Slidesgo">
  <a:themeElements>
    <a:clrScheme name="Simple Light">
      <a:dk1>
        <a:srgbClr val="191919"/>
      </a:dk1>
      <a:lt1>
        <a:srgbClr val="FFFFFF"/>
      </a:lt1>
      <a:dk2>
        <a:srgbClr val="FF7E46"/>
      </a:dk2>
      <a:lt2>
        <a:srgbClr val="FFF5E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691</Words>
  <Application>Microsoft Office PowerPoint</Application>
  <PresentationFormat>On-screen Show (16:9)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Barlow</vt:lpstr>
      <vt:lpstr>Anton</vt:lpstr>
      <vt:lpstr>Wingdings</vt:lpstr>
      <vt:lpstr>Arial</vt:lpstr>
      <vt:lpstr>Simple Orange Interface - Marketing Basic Template by Slidesgo</vt:lpstr>
      <vt:lpstr>LEARNING HOW TO LEARN AND LEARN FAST.</vt:lpstr>
      <vt:lpstr>What is learning ?</vt:lpstr>
      <vt:lpstr>01. What is learning ? </vt:lpstr>
      <vt:lpstr>“Know”</vt:lpstr>
      <vt:lpstr>EXAMPLE</vt:lpstr>
      <vt:lpstr>PowerPoint Presentation</vt:lpstr>
      <vt:lpstr>03. How to learn and learn fast ?  </vt:lpstr>
      <vt:lpstr>Top-down approach</vt:lpstr>
      <vt:lpstr>Teach others to learn </vt:lpstr>
      <vt:lpstr>The pareto</vt:lpstr>
      <vt:lpstr>BUT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AND LEARN FAST.</dc:title>
  <cp:lastModifiedBy>anhtu18042004@gmail.com</cp:lastModifiedBy>
  <cp:revision>28</cp:revision>
  <dcterms:modified xsi:type="dcterms:W3CDTF">2024-01-13T12:03:04Z</dcterms:modified>
</cp:coreProperties>
</file>