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60" r:id="rId3"/>
    <p:sldId id="263" r:id="rId4"/>
    <p:sldId id="289" r:id="rId5"/>
    <p:sldId id="264" r:id="rId6"/>
    <p:sldId id="268" r:id="rId7"/>
  </p:sldIdLst>
  <p:sldSz cx="9144000" cy="5143500" type="screen16x9"/>
  <p:notesSz cx="6858000" cy="9144000"/>
  <p:embeddedFontLst>
    <p:embeddedFont>
      <p:font typeface="Anton" pitchFamily="2" charset="0"/>
      <p:regular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FF5001"/>
    <a:srgbClr val="FBF471"/>
    <a:srgbClr val="FCF78E"/>
    <a:srgbClr val="FCF570"/>
    <a:srgbClr val="FBF34F"/>
    <a:srgbClr val="FAF02A"/>
    <a:srgbClr val="F7EC07"/>
    <a:srgbClr val="DCD206"/>
    <a:srgbClr val="FF5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DD0FFE-7519-46DF-9DA6-6E97740D9247}">
  <a:tblStyle styleId="{A4DD0FFE-7519-46DF-9DA6-6E97740D9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4d93e3db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4d93e3db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626600" cy="30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670775"/>
            <a:ext cx="27801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125" name="Google Shape;125;p18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8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129" name="Google Shape;129;p19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43" name="Google Shape;43;p6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6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12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773475"/>
            <a:ext cx="37758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5224875" y="0"/>
            <a:ext cx="39192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56" name="Google Shape;56;p8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06338"/>
            <a:ext cx="65760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1284000" y="29400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2" name="Google Shape;72;p11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73" name="Google Shape;73;p11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1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 flipH="1">
            <a:off x="587775" y="320263"/>
            <a:ext cx="7968600" cy="4502975"/>
            <a:chOff x="587700" y="320263"/>
            <a:chExt cx="7968600" cy="4502975"/>
          </a:xfrm>
        </p:grpSpPr>
        <p:cxnSp>
          <p:nvCxnSpPr>
            <p:cNvPr id="94" name="Google Shape;94;p14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 flipH="1">
            <a:off x="0" y="0"/>
            <a:ext cx="3919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272300" y="445025"/>
            <a:ext cx="4158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4272300" y="1744575"/>
            <a:ext cx="4158600" cy="28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13225" y="728650"/>
            <a:ext cx="50598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713225" y="1881150"/>
            <a:ext cx="5059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119" name="Google Shape;119;p17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" name="Google Shape;121;p17"/>
          <p:cNvSpPr txBox="1"/>
          <p:nvPr/>
        </p:nvSpPr>
        <p:spPr>
          <a:xfrm>
            <a:off x="713225" y="3682175"/>
            <a:ext cx="4550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1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1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1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3" r:id="rId9"/>
    <p:sldLayoutId id="2147483664" r:id="rId10"/>
    <p:sldLayoutId id="214748366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ctrTitle"/>
          </p:nvPr>
        </p:nvSpPr>
        <p:spPr>
          <a:xfrm>
            <a:off x="713225" y="2176422"/>
            <a:ext cx="7626600" cy="1392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TOP-DOWN APPROACH</a:t>
            </a:r>
            <a:endParaRPr dirty="0"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713225" y="3670775"/>
            <a:ext cx="27801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Huynh Anh Tu</a:t>
            </a:r>
            <a:endParaRPr dirty="0"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44" name="Google Shape;144;p23">
            <a:hlinkClick r:id="rId3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23">
            <a:hlinkClick r:id="rId3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6" name="Google Shape;146;p23">
            <a:hlinkClick r:id="" action="ppaction://noaction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4962884" cy="658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+mn-lt"/>
              </a:rPr>
              <a:t>What is Top-down approach?</a:t>
            </a: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720000" y="1103326"/>
            <a:ext cx="37758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“Top-down approach” is a management technique.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+mn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This method starts with a goal that needs to be achieved, and then identifies the key issues from that goal.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+mn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big goal is divided into medium goals, and the medium goals are further divided into many small goals.</a:t>
            </a:r>
            <a:endParaRPr sz="1400" dirty="0">
              <a:latin typeface="+mn-lt"/>
            </a:endParaRPr>
          </a:p>
        </p:txBody>
      </p:sp>
      <p:grpSp>
        <p:nvGrpSpPr>
          <p:cNvPr id="4" name="Google Shape;3124;p44">
            <a:extLst>
              <a:ext uri="{FF2B5EF4-FFF2-40B4-BE49-F238E27FC236}">
                <a16:creationId xmlns:a16="http://schemas.microsoft.com/office/drawing/2014/main" id="{00B8DAA5-BEB6-AE94-6AD2-8168BD293E6B}"/>
              </a:ext>
            </a:extLst>
          </p:cNvPr>
          <p:cNvGrpSpPr/>
          <p:nvPr/>
        </p:nvGrpSpPr>
        <p:grpSpPr>
          <a:xfrm>
            <a:off x="4932900" y="806765"/>
            <a:ext cx="3967438" cy="2440918"/>
            <a:chOff x="1187400" y="2529299"/>
            <a:chExt cx="6769193" cy="2241902"/>
          </a:xfrm>
        </p:grpSpPr>
        <p:sp>
          <p:nvSpPr>
            <p:cNvPr id="5" name="Google Shape;3125;p44">
              <a:extLst>
                <a:ext uri="{FF2B5EF4-FFF2-40B4-BE49-F238E27FC236}">
                  <a16:creationId xmlns:a16="http://schemas.microsoft.com/office/drawing/2014/main" id="{8AD8F15C-BAAE-CC86-03AD-8FF96466E7F0}"/>
                </a:ext>
              </a:extLst>
            </p:cNvPr>
            <p:cNvSpPr/>
            <p:nvPr/>
          </p:nvSpPr>
          <p:spPr>
            <a:xfrm>
              <a:off x="3802943" y="2529299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Big goal</a:t>
              </a:r>
              <a:endParaRPr sz="1100" dirty="0">
                <a:solidFill>
                  <a:srgbClr val="FFFFFF"/>
                </a:solidFill>
              </a:endParaRPr>
            </a:p>
          </p:txBody>
        </p:sp>
        <p:sp>
          <p:nvSpPr>
            <p:cNvPr id="6" name="Google Shape;3126;p44">
              <a:extLst>
                <a:ext uri="{FF2B5EF4-FFF2-40B4-BE49-F238E27FC236}">
                  <a16:creationId xmlns:a16="http://schemas.microsoft.com/office/drawing/2014/main" id="{8A66F114-1ED3-A938-125F-BA3FAB0FDB27}"/>
                </a:ext>
              </a:extLst>
            </p:cNvPr>
            <p:cNvSpPr/>
            <p:nvPr/>
          </p:nvSpPr>
          <p:spPr>
            <a:xfrm>
              <a:off x="5573240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Medium goals</a:t>
              </a:r>
              <a:endParaRPr sz="1100" dirty="0">
                <a:solidFill>
                  <a:srgbClr val="FFFFFF"/>
                </a:solidFill>
              </a:endParaRPr>
            </a:p>
          </p:txBody>
        </p:sp>
        <p:sp>
          <p:nvSpPr>
            <p:cNvPr id="7" name="Google Shape;3127;p44">
              <a:extLst>
                <a:ext uri="{FF2B5EF4-FFF2-40B4-BE49-F238E27FC236}">
                  <a16:creationId xmlns:a16="http://schemas.microsoft.com/office/drawing/2014/main" id="{A6B7A59A-E08B-EE2F-8BDB-818B13136605}"/>
                </a:ext>
              </a:extLst>
            </p:cNvPr>
            <p:cNvSpPr/>
            <p:nvPr/>
          </p:nvSpPr>
          <p:spPr>
            <a:xfrm>
              <a:off x="2032647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Medium goals</a:t>
              </a:r>
              <a:endParaRPr sz="1100" dirty="0">
                <a:solidFill>
                  <a:srgbClr val="FFFFFF"/>
                </a:solidFill>
              </a:endParaRPr>
            </a:p>
          </p:txBody>
        </p:sp>
        <p:sp>
          <p:nvSpPr>
            <p:cNvPr id="8" name="Google Shape;3128;p44">
              <a:extLst>
                <a:ext uri="{FF2B5EF4-FFF2-40B4-BE49-F238E27FC236}">
                  <a16:creationId xmlns:a16="http://schemas.microsoft.com/office/drawing/2014/main" id="{E3851C0E-E021-53E8-8F78-6723C98A1928}"/>
                </a:ext>
              </a:extLst>
            </p:cNvPr>
            <p:cNvSpPr/>
            <p:nvPr/>
          </p:nvSpPr>
          <p:spPr>
            <a:xfrm>
              <a:off x="1187400" y="4328701"/>
              <a:ext cx="1538101" cy="4425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Small goals</a:t>
              </a:r>
              <a:endParaRPr sz="1100" dirty="0">
                <a:solidFill>
                  <a:srgbClr val="FFFFFF"/>
                </a:solidFill>
              </a:endParaRPr>
            </a:p>
          </p:txBody>
        </p:sp>
        <p:sp>
          <p:nvSpPr>
            <p:cNvPr id="9" name="Google Shape;3129;p44">
              <a:extLst>
                <a:ext uri="{FF2B5EF4-FFF2-40B4-BE49-F238E27FC236}">
                  <a16:creationId xmlns:a16="http://schemas.microsoft.com/office/drawing/2014/main" id="{010AE439-53F5-DA85-AF52-AEE875D31BAB}"/>
                </a:ext>
              </a:extLst>
            </p:cNvPr>
            <p:cNvSpPr/>
            <p:nvPr/>
          </p:nvSpPr>
          <p:spPr>
            <a:xfrm>
              <a:off x="28778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Small goals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0" name="Google Shape;3130;p44">
              <a:extLst>
                <a:ext uri="{FF2B5EF4-FFF2-40B4-BE49-F238E27FC236}">
                  <a16:creationId xmlns:a16="http://schemas.microsoft.com/office/drawing/2014/main" id="{76DAB31E-DE9A-1D73-B032-8E29146E4B92}"/>
                </a:ext>
              </a:extLst>
            </p:cNvPr>
            <p:cNvSpPr/>
            <p:nvPr/>
          </p:nvSpPr>
          <p:spPr>
            <a:xfrm>
              <a:off x="4728000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Small goals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3131;p44">
              <a:extLst>
                <a:ext uri="{FF2B5EF4-FFF2-40B4-BE49-F238E27FC236}">
                  <a16:creationId xmlns:a16="http://schemas.microsoft.com/office/drawing/2014/main" id="{138DF4FC-06C8-49ED-43BD-D24D52EA54DE}"/>
                </a:ext>
              </a:extLst>
            </p:cNvPr>
            <p:cNvSpPr/>
            <p:nvPr/>
          </p:nvSpPr>
          <p:spPr>
            <a:xfrm>
              <a:off x="64184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Small goals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cxnSp>
          <p:nvCxnSpPr>
            <p:cNvPr id="12" name="Google Shape;3132;p44">
              <a:extLst>
                <a:ext uri="{FF2B5EF4-FFF2-40B4-BE49-F238E27FC236}">
                  <a16:creationId xmlns:a16="http://schemas.microsoft.com/office/drawing/2014/main" id="{2B16CCB0-A9D5-59F9-AADA-8DAFE15088C5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-5400000" flipH="1">
              <a:off x="5228543" y="2315249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3133;p44">
              <a:extLst>
                <a:ext uri="{FF2B5EF4-FFF2-40B4-BE49-F238E27FC236}">
                  <a16:creationId xmlns:a16="http://schemas.microsoft.com/office/drawing/2014/main" id="{33C24A62-78EA-01D2-8F5A-5AFD52DE1201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rot="-5400000">
              <a:off x="3458247" y="2315250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3134;p44">
              <a:extLst>
                <a:ext uri="{FF2B5EF4-FFF2-40B4-BE49-F238E27FC236}">
                  <a16:creationId xmlns:a16="http://schemas.microsoft.com/office/drawing/2014/main" id="{EC07C107-00D0-CF64-187D-47B5B728484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-5400000" flipH="1">
              <a:off x="2995647" y="3677550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3135;p44">
              <a:extLst>
                <a:ext uri="{FF2B5EF4-FFF2-40B4-BE49-F238E27FC236}">
                  <a16:creationId xmlns:a16="http://schemas.microsoft.com/office/drawing/2014/main" id="{7059B252-0DE6-6A9A-0D7E-DF5B1B7B640F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rot="-5400000">
              <a:off x="21504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3136;p44">
              <a:extLst>
                <a:ext uri="{FF2B5EF4-FFF2-40B4-BE49-F238E27FC236}">
                  <a16:creationId xmlns:a16="http://schemas.microsoft.com/office/drawing/2014/main" id="{6A56F8CC-5A52-7CB2-4DB0-ACBEBE25DBA4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rot="-5400000" flipH="1">
              <a:off x="6536390" y="3677400"/>
              <a:ext cx="457200" cy="8454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3137;p44">
              <a:extLst>
                <a:ext uri="{FF2B5EF4-FFF2-40B4-BE49-F238E27FC236}">
                  <a16:creationId xmlns:a16="http://schemas.microsoft.com/office/drawing/2014/main" id="{C3142680-81C4-2251-3073-AA3FEBFDFE65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rot="-5400000">
              <a:off x="56910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12526"/>
          <a:stretch/>
        </p:blipFill>
        <p:spPr>
          <a:xfrm flipH="1">
            <a:off x="-2" y="0"/>
            <a:ext cx="3919202" cy="5143501"/>
          </a:xfrm>
          <a:prstGeom prst="rect">
            <a:avLst/>
          </a:prstGeom>
        </p:spPr>
      </p:pic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4272300" y="445025"/>
            <a:ext cx="4284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+mj-lt"/>
              </a:rPr>
              <a:t>Why should we use this method?</a:t>
            </a:r>
            <a:endParaRPr sz="2600" b="1" dirty="0">
              <a:latin typeface="+mj-lt"/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4272300" y="1665725"/>
            <a:ext cx="4158600" cy="28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0700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G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et an overview of the topic before going into details.</a:t>
            </a:r>
          </a:p>
          <a:p>
            <a:pPr marL="274320" lvl="0" indent="-20700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nderstand the relationship between concepts.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274320" lvl="0" indent="-20700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ocus on the most important concepts.</a:t>
            </a:r>
          </a:p>
          <a:p>
            <a:pPr marL="274320" lvl="0" indent="-20700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nderstand the overall structure of the topic.</a:t>
            </a:r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30">
            <a:hlinkClick r:id="rId4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30">
            <a:hlinkClick r:id="rId4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3" name="Google Shape;233;p30">
            <a:hlinkClick r:id="" action="ppaction://noaction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263" b="6263"/>
          <a:stretch/>
        </p:blipFill>
        <p:spPr>
          <a:xfrm>
            <a:off x="5224875" y="0"/>
            <a:ext cx="3919202" cy="5143501"/>
          </a:xfrm>
          <a:prstGeom prst="rect">
            <a:avLst/>
          </a:prstGeom>
        </p:spPr>
      </p:pic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450487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+mn-lt"/>
              </a:rPr>
              <a:t>HOW TO APPLY IT ON MY ASSIGNMENT ON THE PROGRAM?</a:t>
            </a:r>
            <a:endParaRPr sz="2600" b="1" dirty="0">
              <a:latin typeface="+mn-lt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720000" y="1773475"/>
            <a:ext cx="37758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+mn-lt"/>
              </a:rPr>
              <a:t>Identify the main goal of the assignment.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+mn-lt"/>
              </a:rPr>
              <a:t>Divide it into medium goals and small goals.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+mn-lt"/>
              </a:rPr>
              <a:t>Focus on the most important concepts and ask questions (What...?, Why...?  and How...?) to understand them.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+mn-lt"/>
              </a:rPr>
              <a:t>Summary the concepts and steps needed to complete the assignment.</a:t>
            </a:r>
            <a:endParaRPr sz="12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125818" y="2914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+mn-lt"/>
              </a:rPr>
              <a:t>SUMMARY</a:t>
            </a:r>
            <a:endParaRPr sz="2600" b="1" dirty="0">
              <a:latin typeface="+mn-lt"/>
            </a:endParaRPr>
          </a:p>
        </p:txBody>
      </p:sp>
      <p:sp>
        <p:nvSpPr>
          <p:cNvPr id="247" name="Google Shape;247;p31"/>
          <p:cNvSpPr/>
          <p:nvPr/>
        </p:nvSpPr>
        <p:spPr>
          <a:xfrm flipH="1">
            <a:off x="0" y="2105303"/>
            <a:ext cx="1163782" cy="565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Barlow"/>
                <a:cs typeface="Barlow"/>
                <a:sym typeface="Barlow"/>
              </a:rPr>
              <a:t>TOP-DOWN APPROACH</a:t>
            </a:r>
            <a:endParaRPr sz="1200" dirty="0">
              <a:solidFill>
                <a:schemeClr val="bg1"/>
              </a:solidFill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48" name="Google Shape;248;p31"/>
          <p:cNvSpPr/>
          <p:nvPr/>
        </p:nvSpPr>
        <p:spPr>
          <a:xfrm flipH="1">
            <a:off x="1384187" y="879664"/>
            <a:ext cx="1087115" cy="368263"/>
          </a:xfrm>
          <a:prstGeom prst="rect">
            <a:avLst/>
          </a:prstGeom>
          <a:solidFill>
            <a:srgbClr val="E60000">
              <a:alpha val="80000"/>
            </a:srgb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Barlow"/>
                <a:cs typeface="Barlow"/>
                <a:sym typeface="Barlow"/>
              </a:rPr>
              <a:t>What is it?</a:t>
            </a:r>
            <a:endParaRPr sz="1200" dirty="0">
              <a:solidFill>
                <a:schemeClr val="bg1"/>
              </a:solidFill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49" name="Google Shape;249;p31"/>
          <p:cNvSpPr/>
          <p:nvPr/>
        </p:nvSpPr>
        <p:spPr>
          <a:xfrm flipH="1">
            <a:off x="2850095" y="391044"/>
            <a:ext cx="3308880" cy="435437"/>
          </a:xfrm>
          <a:prstGeom prst="rect">
            <a:avLst/>
          </a:prstGeom>
          <a:solidFill>
            <a:srgbClr val="FF292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It’s a management technique.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50" name="Google Shape;250;p31"/>
          <p:cNvSpPr/>
          <p:nvPr/>
        </p:nvSpPr>
        <p:spPr>
          <a:xfrm flipH="1">
            <a:off x="6720032" y="643119"/>
            <a:ext cx="1087115" cy="1018291"/>
          </a:xfrm>
          <a:prstGeom prst="rect">
            <a:avLst/>
          </a:prstGeom>
          <a:solidFill>
            <a:srgbClr val="FF5757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Big goal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Medium goals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Small goals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68" name="Google Shape;268;p31">
            <a:hlinkClick r:id="rId3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9" name="Google Shape;269;p31">
            <a:hlinkClick r:id="rId3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0" name="Google Shape;270;p31">
            <a:hlinkClick r:id="" action="ppaction://noaction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248;p31">
            <a:extLst>
              <a:ext uri="{FF2B5EF4-FFF2-40B4-BE49-F238E27FC236}">
                <a16:creationId xmlns:a16="http://schemas.microsoft.com/office/drawing/2014/main" id="{84C011E6-1F10-2DC1-26B2-60AB64D84046}"/>
              </a:ext>
            </a:extLst>
          </p:cNvPr>
          <p:cNvSpPr/>
          <p:nvPr/>
        </p:nvSpPr>
        <p:spPr>
          <a:xfrm flipH="1">
            <a:off x="1392849" y="2203486"/>
            <a:ext cx="1087115" cy="368263"/>
          </a:xfrm>
          <a:prstGeom prst="rect">
            <a:avLst/>
          </a:prstGeom>
          <a:solidFill>
            <a:srgbClr val="FF5001">
              <a:alpha val="80000"/>
            </a:srgb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Barlow"/>
                <a:cs typeface="Barlow"/>
                <a:sym typeface="Barlow"/>
              </a:rPr>
              <a:t>Why use it?</a:t>
            </a:r>
            <a:endParaRPr sz="1200" dirty="0">
              <a:solidFill>
                <a:schemeClr val="bg1"/>
              </a:solidFill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248;p31">
            <a:extLst>
              <a:ext uri="{FF2B5EF4-FFF2-40B4-BE49-F238E27FC236}">
                <a16:creationId xmlns:a16="http://schemas.microsoft.com/office/drawing/2014/main" id="{08E6030E-0297-EE31-954C-947C7D0C8F50}"/>
              </a:ext>
            </a:extLst>
          </p:cNvPr>
          <p:cNvSpPr/>
          <p:nvPr/>
        </p:nvSpPr>
        <p:spPr>
          <a:xfrm flipH="1">
            <a:off x="1392848" y="3868886"/>
            <a:ext cx="1087115" cy="368263"/>
          </a:xfrm>
          <a:prstGeom prst="rect">
            <a:avLst/>
          </a:prstGeom>
          <a:solidFill>
            <a:srgbClr val="F7EC07">
              <a:alpha val="80000"/>
            </a:srgb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Barlow"/>
                <a:cs typeface="Barlow"/>
                <a:sym typeface="Barlow"/>
              </a:rPr>
              <a:t>How use it?</a:t>
            </a:r>
            <a:endParaRPr sz="1200" dirty="0">
              <a:solidFill>
                <a:schemeClr val="tx1"/>
              </a:solidFill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249;p31">
            <a:extLst>
              <a:ext uri="{FF2B5EF4-FFF2-40B4-BE49-F238E27FC236}">
                <a16:creationId xmlns:a16="http://schemas.microsoft.com/office/drawing/2014/main" id="{21C6492D-3372-C58B-F1B3-D3CC9FFC3483}"/>
              </a:ext>
            </a:extLst>
          </p:cNvPr>
          <p:cNvSpPr/>
          <p:nvPr/>
        </p:nvSpPr>
        <p:spPr>
          <a:xfrm flipH="1">
            <a:off x="2850095" y="939323"/>
            <a:ext cx="3308880" cy="435437"/>
          </a:xfrm>
          <a:prstGeom prst="rect">
            <a:avLst/>
          </a:prstGeom>
          <a:solidFill>
            <a:srgbClr val="FF292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Starts with a goal      Identify the key issues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5" name="Google Shape;448;p42">
            <a:extLst>
              <a:ext uri="{FF2B5EF4-FFF2-40B4-BE49-F238E27FC236}">
                <a16:creationId xmlns:a16="http://schemas.microsoft.com/office/drawing/2014/main" id="{4D48BB38-9A04-EEA3-64A7-50BA39FEFC99}"/>
              </a:ext>
            </a:extLst>
          </p:cNvPr>
          <p:cNvSpPr/>
          <p:nvPr/>
        </p:nvSpPr>
        <p:spPr>
          <a:xfrm>
            <a:off x="4142818" y="1094342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6" name="Google Shape;448;p42">
            <a:extLst>
              <a:ext uri="{FF2B5EF4-FFF2-40B4-BE49-F238E27FC236}">
                <a16:creationId xmlns:a16="http://schemas.microsoft.com/office/drawing/2014/main" id="{324E164F-107A-221C-AA8D-786C13CB9F35}"/>
              </a:ext>
            </a:extLst>
          </p:cNvPr>
          <p:cNvSpPr/>
          <p:nvPr/>
        </p:nvSpPr>
        <p:spPr>
          <a:xfrm rot="5400000">
            <a:off x="7212899" y="969845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7" name="Google Shape;448;p42">
            <a:extLst>
              <a:ext uri="{FF2B5EF4-FFF2-40B4-BE49-F238E27FC236}">
                <a16:creationId xmlns:a16="http://schemas.microsoft.com/office/drawing/2014/main" id="{2A73AF98-42DA-BA02-F522-6CA18772F83B}"/>
              </a:ext>
            </a:extLst>
          </p:cNvPr>
          <p:cNvSpPr/>
          <p:nvPr/>
        </p:nvSpPr>
        <p:spPr>
          <a:xfrm rot="5400000">
            <a:off x="7212899" y="1274939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FA5553-B531-CED5-8750-603918A3D767}"/>
              </a:ext>
            </a:extLst>
          </p:cNvPr>
          <p:cNvCxnSpPr>
            <a:stCxn id="247" idx="1"/>
            <a:endCxn id="248" idx="3"/>
          </p:cNvCxnSpPr>
          <p:nvPr/>
        </p:nvCxnSpPr>
        <p:spPr>
          <a:xfrm flipV="1">
            <a:off x="1163782" y="1063796"/>
            <a:ext cx="220405" cy="1324068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AC88C-6AB4-20A8-1724-E55F8DE80735}"/>
              </a:ext>
            </a:extLst>
          </p:cNvPr>
          <p:cNvCxnSpPr>
            <a:cxnSpLocks/>
            <a:stCxn id="247" idx="1"/>
            <a:endCxn id="2" idx="3"/>
          </p:cNvCxnSpPr>
          <p:nvPr/>
        </p:nvCxnSpPr>
        <p:spPr>
          <a:xfrm flipV="1">
            <a:off x="1163782" y="2387618"/>
            <a:ext cx="229067" cy="246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9EDA5F-9AEB-198C-F643-CA57AC2BAA56}"/>
              </a:ext>
            </a:extLst>
          </p:cNvPr>
          <p:cNvCxnSpPr>
            <a:cxnSpLocks/>
            <a:stCxn id="247" idx="1"/>
            <a:endCxn id="3" idx="3"/>
          </p:cNvCxnSpPr>
          <p:nvPr/>
        </p:nvCxnSpPr>
        <p:spPr>
          <a:xfrm>
            <a:off x="1163782" y="2387864"/>
            <a:ext cx="229066" cy="166515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CBAA76-55B9-41EC-469E-A34C04F8624B}"/>
              </a:ext>
            </a:extLst>
          </p:cNvPr>
          <p:cNvCxnSpPr>
            <a:cxnSpLocks/>
            <a:stCxn id="248" idx="1"/>
            <a:endCxn id="4" idx="3"/>
          </p:cNvCxnSpPr>
          <p:nvPr/>
        </p:nvCxnSpPr>
        <p:spPr>
          <a:xfrm>
            <a:off x="2471302" y="1063796"/>
            <a:ext cx="378793" cy="93246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5C0591-60A2-CC92-CF9B-A6AD8617BB96}"/>
              </a:ext>
            </a:extLst>
          </p:cNvPr>
          <p:cNvCxnSpPr>
            <a:cxnSpLocks/>
            <a:stCxn id="4" idx="1"/>
            <a:endCxn id="250" idx="3"/>
          </p:cNvCxnSpPr>
          <p:nvPr/>
        </p:nvCxnSpPr>
        <p:spPr>
          <a:xfrm flipV="1">
            <a:off x="6158975" y="1152265"/>
            <a:ext cx="561057" cy="4777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Google Shape;248;p31">
            <a:extLst>
              <a:ext uri="{FF2B5EF4-FFF2-40B4-BE49-F238E27FC236}">
                <a16:creationId xmlns:a16="http://schemas.microsoft.com/office/drawing/2014/main" id="{6148759C-2D7C-91C5-A6AB-8BECCA7912F7}"/>
              </a:ext>
            </a:extLst>
          </p:cNvPr>
          <p:cNvSpPr/>
          <p:nvPr/>
        </p:nvSpPr>
        <p:spPr>
          <a:xfrm flipH="1">
            <a:off x="2887237" y="1655489"/>
            <a:ext cx="1858575" cy="351499"/>
          </a:xfrm>
          <a:prstGeom prst="rect">
            <a:avLst/>
          </a:prstGeom>
          <a:solidFill>
            <a:srgbClr val="FFB49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ea typeface="Barlow"/>
                <a:cs typeface="Barlow"/>
                <a:sym typeface="Barlow"/>
              </a:rPr>
              <a:t>Get an overview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24" name="Google Shape;248;p31">
            <a:extLst>
              <a:ext uri="{FF2B5EF4-FFF2-40B4-BE49-F238E27FC236}">
                <a16:creationId xmlns:a16="http://schemas.microsoft.com/office/drawing/2014/main" id="{166B3A95-B3B8-9F0D-DB99-BFB2F68013F1}"/>
              </a:ext>
            </a:extLst>
          </p:cNvPr>
          <p:cNvSpPr/>
          <p:nvPr/>
        </p:nvSpPr>
        <p:spPr>
          <a:xfrm flipH="1">
            <a:off x="2887237" y="2062825"/>
            <a:ext cx="1858575" cy="351499"/>
          </a:xfrm>
          <a:prstGeom prst="rect">
            <a:avLst/>
          </a:prstGeom>
          <a:solidFill>
            <a:srgbClr val="FFB49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ea typeface="Barlow"/>
                <a:cs typeface="Barlow"/>
                <a:sym typeface="Barlow"/>
              </a:rPr>
              <a:t>Focus on the centroid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25" name="Google Shape;248;p31">
            <a:extLst>
              <a:ext uri="{FF2B5EF4-FFF2-40B4-BE49-F238E27FC236}">
                <a16:creationId xmlns:a16="http://schemas.microsoft.com/office/drawing/2014/main" id="{0205F440-A381-8717-906B-71466DA144F7}"/>
              </a:ext>
            </a:extLst>
          </p:cNvPr>
          <p:cNvSpPr/>
          <p:nvPr/>
        </p:nvSpPr>
        <p:spPr>
          <a:xfrm flipH="1">
            <a:off x="2887237" y="2470161"/>
            <a:ext cx="1858575" cy="351499"/>
          </a:xfrm>
          <a:prstGeom prst="rect">
            <a:avLst/>
          </a:prstGeom>
          <a:solidFill>
            <a:srgbClr val="FFB49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+mn-lt"/>
                <a:ea typeface="Barlow"/>
                <a:cs typeface="Barlow"/>
                <a:sym typeface="Barlow"/>
              </a:rPr>
              <a:t>Understand the content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26" name="Google Shape;248;p31">
            <a:extLst>
              <a:ext uri="{FF2B5EF4-FFF2-40B4-BE49-F238E27FC236}">
                <a16:creationId xmlns:a16="http://schemas.microsoft.com/office/drawing/2014/main" id="{5EE2872F-986F-80BC-2F65-37E35EF0A6AC}"/>
              </a:ext>
            </a:extLst>
          </p:cNvPr>
          <p:cNvSpPr/>
          <p:nvPr/>
        </p:nvSpPr>
        <p:spPr>
          <a:xfrm flipH="1">
            <a:off x="2887237" y="2877497"/>
            <a:ext cx="1858575" cy="351499"/>
          </a:xfrm>
          <a:prstGeom prst="rect">
            <a:avLst/>
          </a:prstGeom>
          <a:solidFill>
            <a:srgbClr val="FFB49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ea typeface="Barlow"/>
                <a:cs typeface="Barlow"/>
                <a:sym typeface="Barlow"/>
              </a:rPr>
              <a:t>Determine the solution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43CAB0B-DCED-683E-3630-A89641F44DDE}"/>
              </a:ext>
            </a:extLst>
          </p:cNvPr>
          <p:cNvCxnSpPr>
            <a:cxnSpLocks/>
            <a:stCxn id="2" idx="1"/>
            <a:endCxn id="31" idx="3"/>
          </p:cNvCxnSpPr>
          <p:nvPr/>
        </p:nvCxnSpPr>
        <p:spPr>
          <a:xfrm flipV="1">
            <a:off x="2479964" y="1831239"/>
            <a:ext cx="407273" cy="556379"/>
          </a:xfrm>
          <a:prstGeom prst="curvedConnector3">
            <a:avLst>
              <a:gd name="adj1" fmla="val 40723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F6AED2A-811C-CF3D-8DF9-4105ABB91BEE}"/>
              </a:ext>
            </a:extLst>
          </p:cNvPr>
          <p:cNvCxnSpPr>
            <a:cxnSpLocks/>
            <a:stCxn id="2" idx="1"/>
            <a:endCxn id="224" idx="3"/>
          </p:cNvCxnSpPr>
          <p:nvPr/>
        </p:nvCxnSpPr>
        <p:spPr>
          <a:xfrm flipV="1">
            <a:off x="2479964" y="2238575"/>
            <a:ext cx="407273" cy="149043"/>
          </a:xfrm>
          <a:prstGeom prst="curvedConnector3">
            <a:avLst>
              <a:gd name="adj1" fmla="val 61133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BEB0F97-2696-4264-29F0-2A67E8487D1C}"/>
              </a:ext>
            </a:extLst>
          </p:cNvPr>
          <p:cNvCxnSpPr>
            <a:cxnSpLocks/>
            <a:stCxn id="2" idx="1"/>
            <a:endCxn id="225" idx="3"/>
          </p:cNvCxnSpPr>
          <p:nvPr/>
        </p:nvCxnSpPr>
        <p:spPr>
          <a:xfrm>
            <a:off x="2479964" y="2387618"/>
            <a:ext cx="407273" cy="258293"/>
          </a:xfrm>
          <a:prstGeom prst="curvedConnector3">
            <a:avLst>
              <a:gd name="adj1" fmla="val 59278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6D5FA4C-9DF8-BA30-F3F2-FADEE4071D80}"/>
              </a:ext>
            </a:extLst>
          </p:cNvPr>
          <p:cNvCxnSpPr>
            <a:cxnSpLocks/>
            <a:stCxn id="2" idx="1"/>
            <a:endCxn id="226" idx="3"/>
          </p:cNvCxnSpPr>
          <p:nvPr/>
        </p:nvCxnSpPr>
        <p:spPr>
          <a:xfrm>
            <a:off x="2479964" y="2387618"/>
            <a:ext cx="407273" cy="665629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28">
            <a:extLst>
              <a:ext uri="{FF2B5EF4-FFF2-40B4-BE49-F238E27FC236}">
                <a16:creationId xmlns:a16="http://schemas.microsoft.com/office/drawing/2014/main" id="{E3283EEB-A735-D1C0-7544-F8A7DE4CCE70}"/>
              </a:ext>
            </a:extLst>
          </p:cNvPr>
          <p:cNvCxnSpPr>
            <a:cxnSpLocks/>
            <a:stCxn id="248" idx="1"/>
            <a:endCxn id="249" idx="3"/>
          </p:cNvCxnSpPr>
          <p:nvPr/>
        </p:nvCxnSpPr>
        <p:spPr>
          <a:xfrm flipV="1">
            <a:off x="2471302" y="608763"/>
            <a:ext cx="378793" cy="455033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Google Shape;248;p31">
            <a:extLst>
              <a:ext uri="{FF2B5EF4-FFF2-40B4-BE49-F238E27FC236}">
                <a16:creationId xmlns:a16="http://schemas.microsoft.com/office/drawing/2014/main" id="{F4B8B51C-12FD-F208-A7BA-7EA39D53F46F}"/>
              </a:ext>
            </a:extLst>
          </p:cNvPr>
          <p:cNvSpPr/>
          <p:nvPr/>
        </p:nvSpPr>
        <p:spPr>
          <a:xfrm flipH="1">
            <a:off x="2890703" y="3868886"/>
            <a:ext cx="1087115" cy="368263"/>
          </a:xfrm>
          <a:prstGeom prst="rect">
            <a:avLst/>
          </a:prstGeom>
          <a:solidFill>
            <a:srgbClr val="FAF02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Identify the main goal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97" name="Google Shape;248;p31">
            <a:extLst>
              <a:ext uri="{FF2B5EF4-FFF2-40B4-BE49-F238E27FC236}">
                <a16:creationId xmlns:a16="http://schemas.microsoft.com/office/drawing/2014/main" id="{4CCFF8DF-B539-6EB6-A716-A2664E6EFDF6}"/>
              </a:ext>
            </a:extLst>
          </p:cNvPr>
          <p:cNvSpPr/>
          <p:nvPr/>
        </p:nvSpPr>
        <p:spPr>
          <a:xfrm flipH="1">
            <a:off x="4228703" y="3868886"/>
            <a:ext cx="1087115" cy="368263"/>
          </a:xfrm>
          <a:prstGeom prst="rect">
            <a:avLst/>
          </a:prstGeom>
          <a:solidFill>
            <a:srgbClr val="FBF34F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Divide it into smaller goals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98" name="Google Shape;248;p31">
            <a:extLst>
              <a:ext uri="{FF2B5EF4-FFF2-40B4-BE49-F238E27FC236}">
                <a16:creationId xmlns:a16="http://schemas.microsoft.com/office/drawing/2014/main" id="{D8DE21FB-0269-CA21-451A-8FAE5AD0336B}"/>
              </a:ext>
            </a:extLst>
          </p:cNvPr>
          <p:cNvSpPr/>
          <p:nvPr/>
        </p:nvSpPr>
        <p:spPr>
          <a:xfrm flipH="1">
            <a:off x="5536972" y="3868886"/>
            <a:ext cx="1087115" cy="368263"/>
          </a:xfrm>
          <a:prstGeom prst="rect">
            <a:avLst/>
          </a:prstGeom>
          <a:solidFill>
            <a:srgbClr val="FCF570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</a:rPr>
              <a:t>Ask questions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99" name="Google Shape;248;p31">
            <a:extLst>
              <a:ext uri="{FF2B5EF4-FFF2-40B4-BE49-F238E27FC236}">
                <a16:creationId xmlns:a16="http://schemas.microsoft.com/office/drawing/2014/main" id="{EB9C8B3C-00AC-C083-048A-6931DE8963E4}"/>
              </a:ext>
            </a:extLst>
          </p:cNvPr>
          <p:cNvSpPr/>
          <p:nvPr/>
        </p:nvSpPr>
        <p:spPr>
          <a:xfrm flipH="1">
            <a:off x="6893103" y="3394023"/>
            <a:ext cx="1087115" cy="368263"/>
          </a:xfrm>
          <a:prstGeom prst="rect">
            <a:avLst/>
          </a:prstGeom>
          <a:solidFill>
            <a:srgbClr val="FBF471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What..?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300" name="Google Shape;248;p31">
            <a:extLst>
              <a:ext uri="{FF2B5EF4-FFF2-40B4-BE49-F238E27FC236}">
                <a16:creationId xmlns:a16="http://schemas.microsoft.com/office/drawing/2014/main" id="{2C04B855-FE6D-14B3-9839-90D6A0A9285A}"/>
              </a:ext>
            </a:extLst>
          </p:cNvPr>
          <p:cNvSpPr/>
          <p:nvPr/>
        </p:nvSpPr>
        <p:spPr>
          <a:xfrm flipH="1">
            <a:off x="6893103" y="3826679"/>
            <a:ext cx="1087115" cy="368263"/>
          </a:xfrm>
          <a:prstGeom prst="rect">
            <a:avLst/>
          </a:prstGeom>
          <a:solidFill>
            <a:srgbClr val="FBF471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Why…?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301" name="Google Shape;248;p31">
            <a:extLst>
              <a:ext uri="{FF2B5EF4-FFF2-40B4-BE49-F238E27FC236}">
                <a16:creationId xmlns:a16="http://schemas.microsoft.com/office/drawing/2014/main" id="{5C58B358-A7F7-F332-1331-1CF099017AD9}"/>
              </a:ext>
            </a:extLst>
          </p:cNvPr>
          <p:cNvSpPr/>
          <p:nvPr/>
        </p:nvSpPr>
        <p:spPr>
          <a:xfrm flipH="1">
            <a:off x="6893103" y="4259335"/>
            <a:ext cx="1087115" cy="368263"/>
          </a:xfrm>
          <a:prstGeom prst="rect">
            <a:avLst/>
          </a:prstGeom>
          <a:solidFill>
            <a:srgbClr val="FBF471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How…?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302" name="Google Shape;448;p42">
            <a:extLst>
              <a:ext uri="{FF2B5EF4-FFF2-40B4-BE49-F238E27FC236}">
                <a16:creationId xmlns:a16="http://schemas.microsoft.com/office/drawing/2014/main" id="{50768099-A59E-864C-D245-DF4D3746950F}"/>
              </a:ext>
            </a:extLst>
          </p:cNvPr>
          <p:cNvSpPr/>
          <p:nvPr/>
        </p:nvSpPr>
        <p:spPr>
          <a:xfrm>
            <a:off x="4026440" y="3984559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303" name="Google Shape;448;p42">
            <a:extLst>
              <a:ext uri="{FF2B5EF4-FFF2-40B4-BE49-F238E27FC236}">
                <a16:creationId xmlns:a16="http://schemas.microsoft.com/office/drawing/2014/main" id="{8F408282-8DA2-681C-7EA1-0B3CEBBB6EC4}"/>
              </a:ext>
            </a:extLst>
          </p:cNvPr>
          <p:cNvSpPr/>
          <p:nvPr/>
        </p:nvSpPr>
        <p:spPr>
          <a:xfrm>
            <a:off x="5337274" y="3987030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cxnSp>
        <p:nvCxnSpPr>
          <p:cNvPr id="305" name="Straight Connector 12">
            <a:extLst>
              <a:ext uri="{FF2B5EF4-FFF2-40B4-BE49-F238E27FC236}">
                <a16:creationId xmlns:a16="http://schemas.microsoft.com/office/drawing/2014/main" id="{9B4B9EC8-7D49-E161-4EE9-33316EE921C8}"/>
              </a:ext>
            </a:extLst>
          </p:cNvPr>
          <p:cNvCxnSpPr>
            <a:cxnSpLocks/>
            <a:stCxn id="3" idx="1"/>
            <a:endCxn id="296" idx="3"/>
          </p:cNvCxnSpPr>
          <p:nvPr/>
        </p:nvCxnSpPr>
        <p:spPr>
          <a:xfrm>
            <a:off x="2479963" y="4053018"/>
            <a:ext cx="410740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12">
            <a:extLst>
              <a:ext uri="{FF2B5EF4-FFF2-40B4-BE49-F238E27FC236}">
                <a16:creationId xmlns:a16="http://schemas.microsoft.com/office/drawing/2014/main" id="{EBFD42D7-3564-3DF6-6B0D-1DAE12FC96D7}"/>
              </a:ext>
            </a:extLst>
          </p:cNvPr>
          <p:cNvCxnSpPr>
            <a:cxnSpLocks/>
            <a:stCxn id="298" idx="1"/>
            <a:endCxn id="299" idx="3"/>
          </p:cNvCxnSpPr>
          <p:nvPr/>
        </p:nvCxnSpPr>
        <p:spPr>
          <a:xfrm flipV="1">
            <a:off x="6624087" y="3578155"/>
            <a:ext cx="269016" cy="474863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12">
            <a:extLst>
              <a:ext uri="{FF2B5EF4-FFF2-40B4-BE49-F238E27FC236}">
                <a16:creationId xmlns:a16="http://schemas.microsoft.com/office/drawing/2014/main" id="{4A57A9DC-3E43-F09D-58A6-C3115D25B8FB}"/>
              </a:ext>
            </a:extLst>
          </p:cNvPr>
          <p:cNvCxnSpPr>
            <a:cxnSpLocks/>
            <a:stCxn id="298" idx="1"/>
            <a:endCxn id="300" idx="3"/>
          </p:cNvCxnSpPr>
          <p:nvPr/>
        </p:nvCxnSpPr>
        <p:spPr>
          <a:xfrm flipV="1">
            <a:off x="6624087" y="4010811"/>
            <a:ext cx="269016" cy="42207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12">
            <a:extLst>
              <a:ext uri="{FF2B5EF4-FFF2-40B4-BE49-F238E27FC236}">
                <a16:creationId xmlns:a16="http://schemas.microsoft.com/office/drawing/2014/main" id="{34318E51-79C0-7E00-9306-C33718E7DAD3}"/>
              </a:ext>
            </a:extLst>
          </p:cNvPr>
          <p:cNvCxnSpPr>
            <a:cxnSpLocks/>
            <a:stCxn id="298" idx="1"/>
            <a:endCxn id="301" idx="3"/>
          </p:cNvCxnSpPr>
          <p:nvPr/>
        </p:nvCxnSpPr>
        <p:spPr>
          <a:xfrm>
            <a:off x="6624087" y="4053018"/>
            <a:ext cx="269016" cy="390449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title"/>
          </p:nvPr>
        </p:nvSpPr>
        <p:spPr>
          <a:xfrm>
            <a:off x="713225" y="728650"/>
            <a:ext cx="50598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13" name="Google Shape;313;p35"/>
          <p:cNvSpPr txBox="1"/>
          <p:nvPr/>
        </p:nvSpPr>
        <p:spPr>
          <a:xfrm>
            <a:off x="713225" y="4238375"/>
            <a:ext cx="5059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Huynh Anh Tu</a:t>
            </a:r>
            <a:endParaRPr sz="1100" b="1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26" name="Google Shape;326;p35"/>
          <p:cNvCxnSpPr/>
          <p:nvPr/>
        </p:nvCxnSpPr>
        <p:spPr>
          <a:xfrm>
            <a:off x="587700" y="1686800"/>
            <a:ext cx="796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8" name="Google Shape;328;p35">
            <a:hlinkClick r:id="rId3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9" name="Google Shape;329;p35">
            <a:hlinkClick r:id="rId3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0" name="Google Shape;330;p35">
            <a:hlinkClick r:id="" action="ppaction://noaction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Google Shape;311;p35">
            <a:extLst>
              <a:ext uri="{FF2B5EF4-FFF2-40B4-BE49-F238E27FC236}">
                <a16:creationId xmlns:a16="http://schemas.microsoft.com/office/drawing/2014/main" id="{91F72A48-BB86-1D49-99F6-D49BC1A0A1E7}"/>
              </a:ext>
            </a:extLst>
          </p:cNvPr>
          <p:cNvSpPr txBox="1">
            <a:spLocks/>
          </p:cNvSpPr>
          <p:nvPr/>
        </p:nvSpPr>
        <p:spPr>
          <a:xfrm>
            <a:off x="713225" y="2550425"/>
            <a:ext cx="5059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 dirty="0"/>
              <a:t>Have a nice day!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Orange Interface - Marketing Basic Template by Slidesgo">
  <a:themeElements>
    <a:clrScheme name="Simple Light">
      <a:dk1>
        <a:srgbClr val="191919"/>
      </a:dk1>
      <a:lt1>
        <a:srgbClr val="FFFFFF"/>
      </a:lt1>
      <a:dk2>
        <a:srgbClr val="FF7E46"/>
      </a:dk2>
      <a:lt2>
        <a:srgbClr val="FFF5E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265</Words>
  <Application>Microsoft Office PowerPoint</Application>
  <PresentationFormat>On-screen Show (16:9)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Barlow</vt:lpstr>
      <vt:lpstr>Arial</vt:lpstr>
      <vt:lpstr>Anton</vt:lpstr>
      <vt:lpstr>Simple Orange Interface - Marketing Basic Template by Slidesgo</vt:lpstr>
      <vt:lpstr>TOP-DOWN APPROACH</vt:lpstr>
      <vt:lpstr>What is Top-down approach?</vt:lpstr>
      <vt:lpstr>Why should we use this method?</vt:lpstr>
      <vt:lpstr>HOW TO APPLY IT ON MY ASSIGNMENT ON THE PROGRAM?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APPROACH</dc:title>
  <cp:lastModifiedBy>anhtu18042004@gmail.com</cp:lastModifiedBy>
  <cp:revision>10</cp:revision>
  <dcterms:modified xsi:type="dcterms:W3CDTF">2024-01-12T13:58:33Z</dcterms:modified>
</cp:coreProperties>
</file>