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82" r:id="rId5"/>
    <p:sldId id="262" r:id="rId6"/>
    <p:sldId id="283" r:id="rId7"/>
    <p:sldId id="284" r:id="rId8"/>
    <p:sldId id="263" r:id="rId9"/>
    <p:sldId id="28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4"/>
    <a:srgbClr val="FCE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0E5D-A476-4156-8349-C3170585B123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A943-F8E2-4B12-B311-F0115C79B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00A9-25A5-C15F-735F-109319C9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4152-77FD-D15A-DA04-DAE5775B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1C41-2731-F6A2-BEF3-C731CBD8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3B5-2A72-6E03-E084-516A2D43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1FDB-D484-A3E9-67E2-412FC20F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054-3440-85FA-A926-80B70C92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9D695-4838-A45E-16AD-2C7D2474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760-C520-2E66-E9A6-8D318698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0666-7564-CBDD-B0D8-D8ADFFBA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B0D8-52A5-7C52-1D46-CCE1C5DB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2C6B1-1A87-DB92-1D9D-B4A91215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73F04-B859-B6C6-5EA6-406116C0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9AF8-9448-260E-8085-D8B05AC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C27-C801-34B0-E80D-2BF1FDD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7CF0-D341-AD76-43D9-B26E9C23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2D9-C7B9-BBCB-756F-BE93202D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9906-4F6E-0D05-70E3-831D45EB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BF-BB43-2560-3854-7F81436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4A18-FB3D-5623-9766-D8BB3140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60BF-6436-46D2-FD8D-3F83E666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54FE-4A44-D55B-79C2-F7AB6ED8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8E33-E332-EF8F-3ED4-B48C8351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ECF5-24E5-C01B-BA76-E1083BB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AD48-42A3-CBE9-32B9-57D8AC3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8BE1-35B6-299B-82F3-BBFEC02D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6A0B-65AE-24AC-922C-2BA882C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6F72-1DD4-06FE-1393-78F527174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AE42-F427-F5DC-DF38-9769B00F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0D6A-E57D-69C4-D235-ADB835F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DD0-9AB9-3E16-7168-04A46E5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C38E-EBBA-38CC-807D-791A42E4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3A2A-5439-FCCD-64E4-EFBC0A0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30FD-B106-6D17-232B-E15F013D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D4AF0-2CDB-891E-FEFD-B4BA8CC7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19823-3788-2A85-20E0-21C238D1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B356-D192-810E-43A6-687E2090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E537-CA27-144E-36BA-596711C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E801-88C4-D2D6-F513-3FBC551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BFF49-7B9B-6026-1264-103748FF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61B-42D6-C7F6-2180-55B4BDD4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905A-478E-2CBD-405F-8A9EF5AA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155-849E-5527-78EE-D0F20949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DFA3-B95A-D9D6-1FFA-D2BF44DD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42EC8-74A0-7A0F-9F16-10B46122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2DC4-9571-5BBD-B183-1558E0D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0796-AD10-578B-C639-08DAA8D3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B157-2EF6-5DC8-6A27-EE0385C3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A16D-05FB-3D68-EB6F-7E03EE9C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DFB9-E51B-FE7D-81B9-DFF6441D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BF9A-AE99-97EA-00C4-57B6FC8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F34E-F5CF-6CBF-FD5C-2A51CF0F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C9AE-8BE7-0F9F-1FB0-8CEDB88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7B3-3FF6-9CDD-9484-B05635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BFB82-3FB2-95F6-A34D-13779C4C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112C-1502-6C54-05FD-CA25FF2C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E3C5-E548-D244-1045-F4990B1A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AAA8-9CB8-100B-6D2D-7F7185B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2F6-36AC-A196-6DE9-A4DB5103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8C66-570F-E92A-613F-9DB8FC2A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297D-BF0B-0990-6999-E269F850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2CE4-33E9-4899-E20A-0CC0F78F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3A79-8FAC-4232-AF80-5F1CBD70AF8E}" type="datetimeFigureOut">
              <a:rPr lang="en-US" smtClean="0"/>
              <a:t>17/01/2024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8AA0-ED48-15B9-4CF5-5F632407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AF6D-0B25-137A-2AB4-AB128B04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>
            <a:cxnSpLocks/>
          </p:cNvCxnSpPr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>
            <a:cxnSpLocks/>
          </p:cNvCxnSpPr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1;p23">
            <a:extLst>
              <a:ext uri="{FF2B5EF4-FFF2-40B4-BE49-F238E27FC236}">
                <a16:creationId xmlns:a16="http://schemas.microsoft.com/office/drawing/2014/main" id="{DBBD3EF8-0673-FC2C-6513-6DD73A9F32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16197" y="3223396"/>
            <a:ext cx="7626600" cy="13330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ton" pitchFamily="2" charset="0"/>
                <a:cs typeface="Arial" panose="020B0604020202020204" pitchFamily="34" charset="0"/>
              </a:rPr>
              <a:t>TOP-DOWN APPROACH</a:t>
            </a:r>
            <a:endParaRPr dirty="0">
              <a:latin typeface="Anton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AA7F00C0-454A-0B9F-97E6-6D95B942F09A}"/>
              </a:ext>
            </a:extLst>
          </p:cNvPr>
          <p:cNvSpPr txBox="1">
            <a:spLocks/>
          </p:cNvSpPr>
          <p:nvPr/>
        </p:nvSpPr>
        <p:spPr>
          <a:xfrm>
            <a:off x="7759830" y="908551"/>
            <a:ext cx="4051955" cy="6103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Anton" pitchFamily="2" charset="0"/>
                <a:cs typeface="Arial" panose="020B0604020202020204" pitchFamily="34" charset="0"/>
              </a:rPr>
              <a:t>Journey to Your Best Program</a:t>
            </a: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D02605E5-760B-A4E0-5445-83EA7AE016A5}"/>
              </a:ext>
            </a:extLst>
          </p:cNvPr>
          <p:cNvSpPr txBox="1">
            <a:spLocks/>
          </p:cNvSpPr>
          <p:nvPr/>
        </p:nvSpPr>
        <p:spPr>
          <a:xfrm>
            <a:off x="3679596" y="5288439"/>
            <a:ext cx="1618269" cy="4340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Huynh Anh Tu</a:t>
            </a:r>
          </a:p>
        </p:txBody>
      </p:sp>
    </p:spTree>
    <p:extLst>
      <p:ext uri="{BB962C8B-B14F-4D97-AF65-F5344CB8AC3E}">
        <p14:creationId xmlns:p14="http://schemas.microsoft.com/office/powerpoint/2010/main" val="363565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/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/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11;p35">
            <a:extLst>
              <a:ext uri="{FF2B5EF4-FFF2-40B4-BE49-F238E27FC236}">
                <a16:creationId xmlns:a16="http://schemas.microsoft.com/office/drawing/2014/main" id="{1323DD45-B50E-AFF1-0B18-403C84247BFB}"/>
              </a:ext>
            </a:extLst>
          </p:cNvPr>
          <p:cNvSpPr txBox="1">
            <a:spLocks/>
          </p:cNvSpPr>
          <p:nvPr/>
        </p:nvSpPr>
        <p:spPr>
          <a:xfrm>
            <a:off x="3275450" y="988212"/>
            <a:ext cx="5059800" cy="983700"/>
          </a:xfrm>
          <a:prstGeom prst="rect">
            <a:avLst/>
          </a:prstGeom>
          <a:solidFill>
            <a:srgbClr val="F46524"/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5" name="Google Shape;313;p35">
            <a:extLst>
              <a:ext uri="{FF2B5EF4-FFF2-40B4-BE49-F238E27FC236}">
                <a16:creationId xmlns:a16="http://schemas.microsoft.com/office/drawing/2014/main" id="{79150BFF-F547-BA01-BA50-3354370CC6D2}"/>
              </a:ext>
            </a:extLst>
          </p:cNvPr>
          <p:cNvSpPr txBox="1"/>
          <p:nvPr/>
        </p:nvSpPr>
        <p:spPr>
          <a:xfrm>
            <a:off x="3516197" y="4628489"/>
            <a:ext cx="4260916" cy="157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Huynh Anh Tu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Phone</a:t>
            </a:r>
            <a:r>
              <a:rPr lang="en-US" sz="1600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: +84 929455098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Email</a:t>
            </a:r>
            <a:r>
              <a:rPr lang="en-US" sz="1600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: anhtu18042004@gmail.com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6F15F040-65DE-5141-672B-07C254BA8B89}"/>
              </a:ext>
            </a:extLst>
          </p:cNvPr>
          <p:cNvSpPr txBox="1">
            <a:spLocks/>
          </p:cNvSpPr>
          <p:nvPr/>
        </p:nvSpPr>
        <p:spPr>
          <a:xfrm>
            <a:off x="3431356" y="2445300"/>
            <a:ext cx="5059800" cy="9837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nice day!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0B145-6E1F-D233-29BA-3B84335B926F}"/>
              </a:ext>
            </a:extLst>
          </p:cNvPr>
          <p:cNvCxnSpPr>
            <a:cxnSpLocks/>
          </p:cNvCxnSpPr>
          <p:nvPr/>
        </p:nvCxnSpPr>
        <p:spPr>
          <a:xfrm flipV="1">
            <a:off x="3431356" y="2445300"/>
            <a:ext cx="3340919" cy="31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1;p25">
            <a:extLst>
              <a:ext uri="{FF2B5EF4-FFF2-40B4-BE49-F238E27FC236}">
                <a16:creationId xmlns:a16="http://schemas.microsoft.com/office/drawing/2014/main" id="{61B5C727-AC5D-5290-CEDC-C7A63C706690}"/>
              </a:ext>
            </a:extLst>
          </p:cNvPr>
          <p:cNvSpPr txBox="1">
            <a:spLocks/>
          </p:cNvSpPr>
          <p:nvPr/>
        </p:nvSpPr>
        <p:spPr>
          <a:xfrm>
            <a:off x="1805388" y="244789"/>
            <a:ext cx="8581223" cy="20780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200" b="1" dirty="0">
                <a:solidFill>
                  <a:srgbClr val="F46524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TOP-DOWN APPROACH ?</a:t>
            </a:r>
          </a:p>
          <a:p>
            <a:pPr algn="ctr">
              <a:spcBef>
                <a:spcPts val="0"/>
              </a:spcBef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b="1" dirty="0">
                <a:solidFill>
                  <a:srgbClr val="F46524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3200" b="1" dirty="0">
                <a:solidFill>
                  <a:srgbClr val="F46524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APPLY IT ON YOUR ASSIGNMENT ON THE PROGRAM ?</a:t>
            </a:r>
          </a:p>
        </p:txBody>
      </p:sp>
      <p:pic>
        <p:nvPicPr>
          <p:cNvPr id="11" name="Picture 2" descr="Cuốn sách có tên, &quot;Made To Stick,&quot; được đặt dựng đứng">
            <a:extLst>
              <a:ext uri="{FF2B5EF4-FFF2-40B4-BE49-F238E27FC236}">
                <a16:creationId xmlns:a16="http://schemas.microsoft.com/office/drawing/2014/main" id="{46186C6C-9A64-60E5-7218-94CEF919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717" y="4535128"/>
            <a:ext cx="1780405" cy="23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6;p27">
            <a:extLst>
              <a:ext uri="{FF2B5EF4-FFF2-40B4-BE49-F238E27FC236}">
                <a16:creationId xmlns:a16="http://schemas.microsoft.com/office/drawing/2014/main" id="{275D3D28-3446-55B8-398A-D78AF16BF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442" y="2411590"/>
            <a:ext cx="8757324" cy="394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01. What is top-down approach ?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02. Why should we use this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mentod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03. When should we use it?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04. Where can we use it?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05. How to apply it on my assignment on the program?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14871-BD70-9781-54B7-D507A375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03"/>
            <a:ext cx="11366759" cy="2216966"/>
          </a:xfrm>
          <a:prstGeom prst="rect">
            <a:avLst/>
          </a:prstGeom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BCCB4035-7436-9DB5-0B8E-9F7B13D9B713}"/>
              </a:ext>
            </a:extLst>
          </p:cNvPr>
          <p:cNvSpPr txBox="1">
            <a:spLocks/>
          </p:cNvSpPr>
          <p:nvPr/>
        </p:nvSpPr>
        <p:spPr>
          <a:xfrm>
            <a:off x="935313" y="2210963"/>
            <a:ext cx="4711343" cy="36929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“Top-down approach” is a management technique.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Starts with a goal, and then identifies the key issues from that goal.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big goal is divided into medium goals, and the medium goals are further divided into many small goals.</a:t>
            </a:r>
          </a:p>
        </p:txBody>
      </p:sp>
      <p:grpSp>
        <p:nvGrpSpPr>
          <p:cNvPr id="7" name="Google Shape;3124;p44">
            <a:extLst>
              <a:ext uri="{FF2B5EF4-FFF2-40B4-BE49-F238E27FC236}">
                <a16:creationId xmlns:a16="http://schemas.microsoft.com/office/drawing/2014/main" id="{21438983-9DED-A363-4C31-FBA633419BDC}"/>
              </a:ext>
            </a:extLst>
          </p:cNvPr>
          <p:cNvGrpSpPr/>
          <p:nvPr/>
        </p:nvGrpSpPr>
        <p:grpSpPr>
          <a:xfrm>
            <a:off x="6803010" y="2210963"/>
            <a:ext cx="5074763" cy="3451670"/>
            <a:chOff x="1187400" y="2529299"/>
            <a:chExt cx="6769193" cy="224190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Google Shape;3125;p44">
              <a:extLst>
                <a:ext uri="{FF2B5EF4-FFF2-40B4-BE49-F238E27FC236}">
                  <a16:creationId xmlns:a16="http://schemas.microsoft.com/office/drawing/2014/main" id="{DF427692-914A-B291-1C01-3C9601DC1AFB}"/>
                </a:ext>
              </a:extLst>
            </p:cNvPr>
            <p:cNvSpPr/>
            <p:nvPr/>
          </p:nvSpPr>
          <p:spPr>
            <a:xfrm>
              <a:off x="3802943" y="2529299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 goal</a:t>
              </a:r>
              <a:endPara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3126;p44">
              <a:extLst>
                <a:ext uri="{FF2B5EF4-FFF2-40B4-BE49-F238E27FC236}">
                  <a16:creationId xmlns:a16="http://schemas.microsoft.com/office/drawing/2014/main" id="{E76DFABB-00AC-988C-1F43-AB5DA296F80B}"/>
                </a:ext>
              </a:extLst>
            </p:cNvPr>
            <p:cNvSpPr/>
            <p:nvPr/>
          </p:nvSpPr>
          <p:spPr>
            <a:xfrm>
              <a:off x="5573240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Medium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3127;p44">
              <a:extLst>
                <a:ext uri="{FF2B5EF4-FFF2-40B4-BE49-F238E27FC236}">
                  <a16:creationId xmlns:a16="http://schemas.microsoft.com/office/drawing/2014/main" id="{6B49A425-E4CF-91CC-9C99-5791448E134A}"/>
                </a:ext>
              </a:extLst>
            </p:cNvPr>
            <p:cNvSpPr/>
            <p:nvPr/>
          </p:nvSpPr>
          <p:spPr>
            <a:xfrm>
              <a:off x="2032647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Medium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3128;p44">
              <a:extLst>
                <a:ext uri="{FF2B5EF4-FFF2-40B4-BE49-F238E27FC236}">
                  <a16:creationId xmlns:a16="http://schemas.microsoft.com/office/drawing/2014/main" id="{6AB7FFDA-F762-FCAF-454B-216E1CFB3563}"/>
                </a:ext>
              </a:extLst>
            </p:cNvPr>
            <p:cNvSpPr/>
            <p:nvPr/>
          </p:nvSpPr>
          <p:spPr>
            <a:xfrm>
              <a:off x="1187400" y="4328701"/>
              <a:ext cx="1538101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3129;p44">
              <a:extLst>
                <a:ext uri="{FF2B5EF4-FFF2-40B4-BE49-F238E27FC236}">
                  <a16:creationId xmlns:a16="http://schemas.microsoft.com/office/drawing/2014/main" id="{DC829D88-D7B7-41F2-19DC-4DE4214CB2AE}"/>
                </a:ext>
              </a:extLst>
            </p:cNvPr>
            <p:cNvSpPr/>
            <p:nvPr/>
          </p:nvSpPr>
          <p:spPr>
            <a:xfrm>
              <a:off x="28778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3130;p44">
              <a:extLst>
                <a:ext uri="{FF2B5EF4-FFF2-40B4-BE49-F238E27FC236}">
                  <a16:creationId xmlns:a16="http://schemas.microsoft.com/office/drawing/2014/main" id="{A288472A-7B83-738A-5CCA-57940A456504}"/>
                </a:ext>
              </a:extLst>
            </p:cNvPr>
            <p:cNvSpPr/>
            <p:nvPr/>
          </p:nvSpPr>
          <p:spPr>
            <a:xfrm>
              <a:off x="47280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3131;p44">
              <a:extLst>
                <a:ext uri="{FF2B5EF4-FFF2-40B4-BE49-F238E27FC236}">
                  <a16:creationId xmlns:a16="http://schemas.microsoft.com/office/drawing/2014/main" id="{18B87344-946A-A3D9-6946-B229BC4216C6}"/>
                </a:ext>
              </a:extLst>
            </p:cNvPr>
            <p:cNvSpPr/>
            <p:nvPr/>
          </p:nvSpPr>
          <p:spPr>
            <a:xfrm>
              <a:off x="64184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 goals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Google Shape;3132;p44">
              <a:extLst>
                <a:ext uri="{FF2B5EF4-FFF2-40B4-BE49-F238E27FC236}">
                  <a16:creationId xmlns:a16="http://schemas.microsoft.com/office/drawing/2014/main" id="{729A93CD-11FF-3349-4B47-8A4EC85DF1A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-5400000" flipH="1">
              <a:off x="5228543" y="2315249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33;p44">
              <a:extLst>
                <a:ext uri="{FF2B5EF4-FFF2-40B4-BE49-F238E27FC236}">
                  <a16:creationId xmlns:a16="http://schemas.microsoft.com/office/drawing/2014/main" id="{9E18EFBD-9D3B-DAA0-504C-A1EB2892A053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rot="-5400000">
              <a:off x="3458247" y="2315250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134;p44">
              <a:extLst>
                <a:ext uri="{FF2B5EF4-FFF2-40B4-BE49-F238E27FC236}">
                  <a16:creationId xmlns:a16="http://schemas.microsoft.com/office/drawing/2014/main" id="{C5EE12D2-2F65-0E4B-F1AE-B5043CE2D7E1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rot="-5400000" flipH="1">
              <a:off x="2995647" y="3677550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135;p44">
              <a:extLst>
                <a:ext uri="{FF2B5EF4-FFF2-40B4-BE49-F238E27FC236}">
                  <a16:creationId xmlns:a16="http://schemas.microsoft.com/office/drawing/2014/main" id="{C19F20FE-84D9-441F-1E0C-53E22F4ABDD8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rot="-5400000">
              <a:off x="21504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136;p44">
              <a:extLst>
                <a:ext uri="{FF2B5EF4-FFF2-40B4-BE49-F238E27FC236}">
                  <a16:creationId xmlns:a16="http://schemas.microsoft.com/office/drawing/2014/main" id="{F81FCEB8-10F5-3221-6DEA-0C79E94B8273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-5400000" flipH="1">
              <a:off x="6536390" y="3677400"/>
              <a:ext cx="457200" cy="8454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137;p44">
              <a:extLst>
                <a:ext uri="{FF2B5EF4-FFF2-40B4-BE49-F238E27FC236}">
                  <a16:creationId xmlns:a16="http://schemas.microsoft.com/office/drawing/2014/main" id="{09226562-9E2A-6760-0745-43F8C10B8AE7}"/>
                </a:ext>
              </a:extLst>
            </p:cNvPr>
            <p:cNvCxnSpPr>
              <a:stCxn id="13" idx="0"/>
              <a:endCxn id="9" idx="2"/>
            </p:cNvCxnSpPr>
            <p:nvPr/>
          </p:nvCxnSpPr>
          <p:spPr>
            <a:xfrm rot="-5400000">
              <a:off x="56910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94282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1;p33">
            <a:extLst>
              <a:ext uri="{FF2B5EF4-FFF2-40B4-BE49-F238E27FC236}">
                <a16:creationId xmlns:a16="http://schemas.microsoft.com/office/drawing/2014/main" id="{8277BDC1-612D-D31B-625C-76D69E3B90CB}"/>
              </a:ext>
            </a:extLst>
          </p:cNvPr>
          <p:cNvSpPr txBox="1">
            <a:spLocks/>
          </p:cNvSpPr>
          <p:nvPr/>
        </p:nvSpPr>
        <p:spPr>
          <a:xfrm>
            <a:off x="171258" y="0"/>
            <a:ext cx="307134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3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5E98035D-E494-DBD7-DE3A-6168CEF2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5" y="651638"/>
            <a:ext cx="10118405" cy="5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7;p30">
            <a:extLst>
              <a:ext uri="{FF2B5EF4-FFF2-40B4-BE49-F238E27FC236}">
                <a16:creationId xmlns:a16="http://schemas.microsoft.com/office/drawing/2014/main" id="{742603FC-157A-B167-FCCD-DE2192EF4AA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3188" b="12526"/>
          <a:stretch/>
        </p:blipFill>
        <p:spPr>
          <a:xfrm flipH="1">
            <a:off x="7655542" y="0"/>
            <a:ext cx="4536458" cy="6857987"/>
          </a:xfrm>
          <a:prstGeom prst="rect">
            <a:avLst/>
          </a:prstGeom>
        </p:spPr>
      </p:pic>
      <p:sp>
        <p:nvSpPr>
          <p:cNvPr id="9" name="Google Shape;229;p30">
            <a:extLst>
              <a:ext uri="{FF2B5EF4-FFF2-40B4-BE49-F238E27FC236}">
                <a16:creationId xmlns:a16="http://schemas.microsoft.com/office/drawing/2014/main" id="{ADB3B33D-C081-AA81-6F53-1293779D5CC6}"/>
              </a:ext>
            </a:extLst>
          </p:cNvPr>
          <p:cNvSpPr txBox="1">
            <a:spLocks/>
          </p:cNvSpPr>
          <p:nvPr/>
        </p:nvSpPr>
        <p:spPr>
          <a:xfrm>
            <a:off x="625922" y="2262433"/>
            <a:ext cx="5880370" cy="41949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Get an overview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of the problem.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Clear direction and vision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Have a clear direction for you or for members to work together.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Improved efficiency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Break a complex problem into smaller tasks.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Reduced risk of errors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Identifies potential obstacles early on.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Effective communication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Clear hierarchy of goals and tasks.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Suitable for complex problems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Build a system with a clear division of tasks.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FFDBB-CE96-04A5-7C1A-017BC191AF5C}"/>
              </a:ext>
            </a:extLst>
          </p:cNvPr>
          <p:cNvSpPr/>
          <p:nvPr/>
        </p:nvSpPr>
        <p:spPr>
          <a:xfrm>
            <a:off x="1065228" y="942681"/>
            <a:ext cx="3318235" cy="40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350757-E8DC-6EB9-7C71-955C1B9A2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1" t="2945" r="2469" b="-2945"/>
          <a:stretch/>
        </p:blipFill>
        <p:spPr>
          <a:xfrm>
            <a:off x="0" y="143067"/>
            <a:ext cx="7655542" cy="24005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E162A2-93FA-5D99-97B0-AA1166B8B515}"/>
              </a:ext>
            </a:extLst>
          </p:cNvPr>
          <p:cNvSpPr/>
          <p:nvPr/>
        </p:nvSpPr>
        <p:spPr>
          <a:xfrm>
            <a:off x="0" y="1004029"/>
            <a:ext cx="2894029" cy="33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96;p27">
            <a:extLst>
              <a:ext uri="{FF2B5EF4-FFF2-40B4-BE49-F238E27FC236}">
                <a16:creationId xmlns:a16="http://schemas.microsoft.com/office/drawing/2014/main" id="{8E7837B9-EE47-6838-C4C6-767A46628E7F}"/>
              </a:ext>
            </a:extLst>
          </p:cNvPr>
          <p:cNvSpPr txBox="1">
            <a:spLocks/>
          </p:cNvSpPr>
          <p:nvPr/>
        </p:nvSpPr>
        <p:spPr>
          <a:xfrm>
            <a:off x="184813" y="755744"/>
            <a:ext cx="5577517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Why should we use this method?</a:t>
            </a:r>
          </a:p>
        </p:txBody>
      </p:sp>
    </p:spTree>
    <p:extLst>
      <p:ext uri="{BB962C8B-B14F-4D97-AF65-F5344CB8AC3E}">
        <p14:creationId xmlns:p14="http://schemas.microsoft.com/office/powerpoint/2010/main" val="209136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CA6EE-ED92-20A2-D34C-BB17747C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5"/>
          <a:stretch/>
        </p:blipFill>
        <p:spPr>
          <a:xfrm>
            <a:off x="0" y="0"/>
            <a:ext cx="7569724" cy="1678083"/>
          </a:xfrm>
          <a:prstGeom prst="rect">
            <a:avLst/>
          </a:prstGeom>
        </p:spPr>
      </p:pic>
      <p:sp>
        <p:nvSpPr>
          <p:cNvPr id="6" name="Google Shape;229;p30">
            <a:extLst>
              <a:ext uri="{FF2B5EF4-FFF2-40B4-BE49-F238E27FC236}">
                <a16:creationId xmlns:a16="http://schemas.microsoft.com/office/drawing/2014/main" id="{941ECC63-4D35-0A0B-7CBF-613AF9EC827E}"/>
              </a:ext>
            </a:extLst>
          </p:cNvPr>
          <p:cNvSpPr txBox="1">
            <a:spLocks/>
          </p:cNvSpPr>
          <p:nvPr/>
        </p:nvSpPr>
        <p:spPr>
          <a:xfrm>
            <a:off x="541080" y="1583702"/>
            <a:ext cx="5880370" cy="51187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Solve complex problems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Big problems require a high level of understanding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Large projects require strict requirements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Issues that require consistency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Clear orientation and 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Anticipating the consequences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Implementation of reforms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Announcing a new product</a:t>
            </a:r>
          </a:p>
          <a:p>
            <a:pPr marL="274320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 allocation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Manage large teams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Division of work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Issuance of general policy</a:t>
            </a: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07009">
              <a:lnSpc>
                <a:spcPct val="150000"/>
              </a:lnSpc>
              <a:buSzPts val="1100"/>
              <a:buFont typeface="Arial" panose="020B0604020202020204" pitchFamily="34" charset="0"/>
              <a:buChar char="●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F2DC8E3-C5B5-F288-DCE3-BE1E190F0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 r="47394"/>
          <a:stretch/>
        </p:blipFill>
        <p:spPr bwMode="auto">
          <a:xfrm>
            <a:off x="7569724" y="0"/>
            <a:ext cx="46222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4DA9553-A135-A532-2773-E2EE0C7FC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"/>
          <a:stretch/>
        </p:blipFill>
        <p:spPr>
          <a:xfrm>
            <a:off x="0" y="0"/>
            <a:ext cx="7249212" cy="22633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DD3380E-0645-4441-36CF-EF3F40AF57F8}"/>
              </a:ext>
            </a:extLst>
          </p:cNvPr>
          <p:cNvSpPr/>
          <p:nvPr/>
        </p:nvSpPr>
        <p:spPr>
          <a:xfrm>
            <a:off x="263951" y="729113"/>
            <a:ext cx="2705492" cy="386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96;p27">
            <a:extLst>
              <a:ext uri="{FF2B5EF4-FFF2-40B4-BE49-F238E27FC236}">
                <a16:creationId xmlns:a16="http://schemas.microsoft.com/office/drawing/2014/main" id="{2A796431-6DCA-3485-EF0B-06B9D41F3B81}"/>
              </a:ext>
            </a:extLst>
          </p:cNvPr>
          <p:cNvSpPr txBox="1">
            <a:spLocks/>
          </p:cNvSpPr>
          <p:nvPr/>
        </p:nvSpPr>
        <p:spPr>
          <a:xfrm>
            <a:off x="678730" y="610520"/>
            <a:ext cx="3318235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Where can we use it?</a:t>
            </a:r>
          </a:p>
        </p:txBody>
      </p:sp>
      <p:sp>
        <p:nvSpPr>
          <p:cNvPr id="23" name="Google Shape;229;p30">
            <a:extLst>
              <a:ext uri="{FF2B5EF4-FFF2-40B4-BE49-F238E27FC236}">
                <a16:creationId xmlns:a16="http://schemas.microsoft.com/office/drawing/2014/main" id="{2934D750-DBC6-75E4-2CE4-EABBB992EE09}"/>
              </a:ext>
            </a:extLst>
          </p:cNvPr>
          <p:cNvSpPr txBox="1">
            <a:spLocks/>
          </p:cNvSpPr>
          <p:nvPr/>
        </p:nvSpPr>
        <p:spPr>
          <a:xfrm>
            <a:off x="1012421" y="1844725"/>
            <a:ext cx="4049774" cy="40187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Projects</a:t>
            </a:r>
            <a:r>
              <a:rPr lang="en-US" sz="1600" dirty="0"/>
              <a:t>: Project division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Management</a:t>
            </a:r>
            <a:r>
              <a:rPr lang="en-US" sz="1600" dirty="0"/>
              <a:t>: Division of work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Schools</a:t>
            </a:r>
            <a:r>
              <a:rPr lang="en-US" sz="1600" dirty="0"/>
              <a:t>: Lesson division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Economics</a:t>
            </a:r>
            <a:r>
              <a:rPr lang="en-US" sz="1600" dirty="0"/>
              <a:t>: Market analysis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Politics</a:t>
            </a:r>
            <a:r>
              <a:rPr lang="en-US" sz="1600" dirty="0"/>
              <a:t>: Policy enactment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Society</a:t>
            </a:r>
            <a:r>
              <a:rPr lang="en-US" sz="1600" dirty="0"/>
              <a:t>: Division of management areas</a:t>
            </a:r>
          </a:p>
          <a:p>
            <a:pPr marL="524511" lvl="1" indent="0">
              <a:lnSpc>
                <a:spcPct val="200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07009">
              <a:lnSpc>
                <a:spcPct val="200000"/>
              </a:lnSpc>
              <a:buSzPts val="1100"/>
              <a:buFont typeface="Arial" panose="020B0604020202020204" pitchFamily="34" charset="0"/>
              <a:buChar char="●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07009">
              <a:lnSpc>
                <a:spcPct val="200000"/>
              </a:lnSpc>
              <a:buSzPts val="1100"/>
              <a:buFont typeface="Arial" panose="020B0604020202020204" pitchFamily="34" charset="0"/>
              <a:buChar char="●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oogle Shape;195;p27">
            <a:extLst>
              <a:ext uri="{FF2B5EF4-FFF2-40B4-BE49-F238E27FC236}">
                <a16:creationId xmlns:a16="http://schemas.microsoft.com/office/drawing/2014/main" id="{596EAA86-8989-BFDE-8E07-E953B346AB8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6263" b="6263"/>
          <a:stretch/>
        </p:blipFill>
        <p:spPr>
          <a:xfrm>
            <a:off x="7249212" y="-4213"/>
            <a:ext cx="4935894" cy="68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7">
            <a:extLst>
              <a:ext uri="{FF2B5EF4-FFF2-40B4-BE49-F238E27FC236}">
                <a16:creationId xmlns:a16="http://schemas.microsoft.com/office/drawing/2014/main" id="{1C473F97-4AA6-3A2A-72CA-70D539D03FBD}"/>
              </a:ext>
            </a:extLst>
          </p:cNvPr>
          <p:cNvSpPr txBox="1">
            <a:spLocks/>
          </p:cNvSpPr>
          <p:nvPr/>
        </p:nvSpPr>
        <p:spPr>
          <a:xfrm>
            <a:off x="341602" y="723178"/>
            <a:ext cx="8235989" cy="558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05. How to apply it on my assignment on the program?</a:t>
            </a:r>
          </a:p>
        </p:txBody>
      </p:sp>
      <p:sp>
        <p:nvSpPr>
          <p:cNvPr id="6" name="Google Shape;197;p27">
            <a:extLst>
              <a:ext uri="{FF2B5EF4-FFF2-40B4-BE49-F238E27FC236}">
                <a16:creationId xmlns:a16="http://schemas.microsoft.com/office/drawing/2014/main" id="{D0C4EC3F-7C90-28A0-5ED4-C6968E931DD7}"/>
              </a:ext>
            </a:extLst>
          </p:cNvPr>
          <p:cNvSpPr txBox="1">
            <a:spLocks/>
          </p:cNvSpPr>
          <p:nvPr/>
        </p:nvSpPr>
        <p:spPr>
          <a:xfrm>
            <a:off x="1110195" y="1643238"/>
            <a:ext cx="4511876" cy="38148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Identify the main goal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assignment.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Divide 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into medium goals and small goals.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what matters most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questions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...?,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...?,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…?,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…?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...?).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questions posed.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steps to complete the assignment.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C2D9F-8E46-785D-F3D4-69F49BAD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806" y="723178"/>
            <a:ext cx="3538194" cy="50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D05029-9CD6-12A2-AF92-9F68DC44F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" r="2191"/>
          <a:stretch/>
        </p:blipFill>
        <p:spPr>
          <a:xfrm>
            <a:off x="0" y="913234"/>
            <a:ext cx="12201114" cy="5212593"/>
          </a:xfrm>
          <a:prstGeom prst="rect">
            <a:avLst/>
          </a:prstGeom>
        </p:spPr>
      </p:pic>
      <p:sp>
        <p:nvSpPr>
          <p:cNvPr id="11" name="Google Shape;238;p31">
            <a:extLst>
              <a:ext uri="{FF2B5EF4-FFF2-40B4-BE49-F238E27FC236}">
                <a16:creationId xmlns:a16="http://schemas.microsoft.com/office/drawing/2014/main" id="{E0FB2F6F-7D1F-F8C0-A2D7-4E2B21DB8B01}"/>
              </a:ext>
            </a:extLst>
          </p:cNvPr>
          <p:cNvSpPr txBox="1">
            <a:spLocks/>
          </p:cNvSpPr>
          <p:nvPr/>
        </p:nvSpPr>
        <p:spPr>
          <a:xfrm>
            <a:off x="419026" y="159473"/>
            <a:ext cx="2303159" cy="572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1541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388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Anton</vt:lpstr>
      <vt:lpstr>Arial</vt:lpstr>
      <vt:lpstr>Calibri</vt:lpstr>
      <vt:lpstr>Calibri Light</vt:lpstr>
      <vt:lpstr>Office Theme</vt:lpstr>
      <vt:lpstr>TOP-DOWN APPROACH</vt:lpstr>
      <vt:lpstr>01. What is top-down approach ? 02. Why should we use this mentod? 03. When should we use it? 04. Where can we use it? 05. How to apply it on my assignment on the program?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AND LEARN FAST.</dc:title>
  <dc:creator>anhtu18042004@gmail.com</dc:creator>
  <cp:lastModifiedBy>anhtu18042004@gmail.com</cp:lastModifiedBy>
  <cp:revision>102</cp:revision>
  <dcterms:created xsi:type="dcterms:W3CDTF">2024-01-14T07:55:36Z</dcterms:created>
  <dcterms:modified xsi:type="dcterms:W3CDTF">2024-01-17T17:33:36Z</dcterms:modified>
</cp:coreProperties>
</file>