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61" r:id="rId5"/>
    <p:sldId id="282" r:id="rId6"/>
    <p:sldId id="273" r:id="rId7"/>
    <p:sldId id="262" r:id="rId8"/>
    <p:sldId id="274" r:id="rId9"/>
    <p:sldId id="263" r:id="rId10"/>
    <p:sldId id="28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50E5D-A476-4156-8349-C3170585B123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A943-F8E2-4B12-B311-F0115C79B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00A9-25A5-C15F-735F-109319C9D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4152-77FD-D15A-DA04-DAE5775B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1C41-2731-F6A2-BEF3-C731CBD8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D3B5-2A72-6E03-E084-516A2D43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1FDB-D484-A3E9-67E2-412FC20F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054-3440-85FA-A926-80B70C92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9D695-4838-A45E-16AD-2C7D2474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760-C520-2E66-E9A6-8D318698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0666-7564-CBDD-B0D8-D8ADFFBA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B0D8-52A5-7C52-1D46-CCE1C5DB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2C6B1-1A87-DB92-1D9D-B4A91215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73F04-B859-B6C6-5EA6-406116C0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9AF8-9448-260E-8085-D8B05AC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AC27-C801-34B0-E80D-2BF1FDD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7CF0-D341-AD76-43D9-B26E9C23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2D9-C7B9-BBCB-756F-BE93202D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9906-4F6E-0D05-70E3-831D45EB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6EBF-BB43-2560-3854-7F814364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4A18-FB3D-5623-9766-D8BB3140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60BF-6436-46D2-FD8D-3F83E666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54FE-4A44-D55B-79C2-F7AB6ED8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8E33-E332-EF8F-3ED4-B48C8351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ECF5-24E5-C01B-BA76-E1083BB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AD48-42A3-CBE9-32B9-57D8AC3F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8BE1-35B6-299B-82F3-BBFEC02D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6A0B-65AE-24AC-922C-2BA882CB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6F72-1DD4-06FE-1393-78F527174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3AE42-F427-F5DC-DF38-9769B00F3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D0D6A-E57D-69C4-D235-ADB835F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DD0-9AB9-3E16-7168-04A46E50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C38E-EBBA-38CC-807D-791A42E4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3A2A-5439-FCCD-64E4-EFBC0A0D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30FD-B106-6D17-232B-E15F013D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D4AF0-2CDB-891E-FEFD-B4BA8CC7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19823-3788-2A85-20E0-21C238D1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BB356-D192-810E-43A6-687E20907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E537-CA27-144E-36BA-596711C8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EE801-88C4-D2D6-F513-3FBC5510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BFF49-7B9B-6026-1264-103748FF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61B-42D6-C7F6-2180-55B4BDD4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A905A-478E-2CBD-405F-8A9EF5AA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07155-849E-5527-78EE-D0F20949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7DFA3-B95A-D9D6-1FFA-D2BF44DD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42EC8-74A0-7A0F-9F16-10B46122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2DC4-9571-5BBD-B183-1558E0D3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0796-AD10-578B-C639-08DAA8D3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B157-2EF6-5DC8-6A27-EE0385C3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A16D-05FB-3D68-EB6F-7E03EE9C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DFB9-E51B-FE7D-81B9-DFF6441D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6BF9A-AE99-97EA-00C4-57B6FC81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F34E-F5CF-6CBF-FD5C-2A51CF0F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AC9AE-8BE7-0F9F-1FB0-8CEDB886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57B3-3FF6-9CDD-9484-B056351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BFB82-3FB2-95F6-A34D-13779C4C2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112C-1502-6C54-05FD-CA25FF2C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9E3C5-E548-D244-1045-F4990B1A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AAA8-9CB8-100B-6D2D-7F7185B7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42F6-36AC-A196-6DE9-A4DB5103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68C66-570F-E92A-613F-9DB8FC2A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297D-BF0B-0990-6999-E269F850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2CE4-33E9-4899-E20A-0CC0F78FD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8AA0-ED48-15B9-4CF5-5F632407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AF6D-0B25-137A-2AB4-AB128B044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3C075E-00E1-BBB0-5C77-339B9A7F9656}"/>
              </a:ext>
            </a:extLst>
          </p:cNvPr>
          <p:cNvCxnSpPr/>
          <p:nvPr/>
        </p:nvCxnSpPr>
        <p:spPr>
          <a:xfrm>
            <a:off x="3431356" y="65044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451F8-723C-4FC0-42E5-1BE016897C21}"/>
              </a:ext>
            </a:extLst>
          </p:cNvPr>
          <p:cNvCxnSpPr/>
          <p:nvPr/>
        </p:nvCxnSpPr>
        <p:spPr>
          <a:xfrm>
            <a:off x="3516197" y="626096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41;p23">
            <a:extLst>
              <a:ext uri="{FF2B5EF4-FFF2-40B4-BE49-F238E27FC236}">
                <a16:creationId xmlns:a16="http://schemas.microsoft.com/office/drawing/2014/main" id="{DBBD3EF8-0673-FC2C-6513-6DD73A9F32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16197" y="1829609"/>
            <a:ext cx="7626600" cy="30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nton" pitchFamily="2" charset="0"/>
                <a:cs typeface="Arial" panose="020B0604020202020204" pitchFamily="34" charset="0"/>
              </a:rPr>
              <a:t>TOP-DOWN APPROACH</a:t>
            </a:r>
            <a:endParaRPr dirty="0">
              <a:solidFill>
                <a:schemeClr val="bg1"/>
              </a:solidFill>
              <a:latin typeface="Anto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5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8;p31">
            <a:extLst>
              <a:ext uri="{FF2B5EF4-FFF2-40B4-BE49-F238E27FC236}">
                <a16:creationId xmlns:a16="http://schemas.microsoft.com/office/drawing/2014/main" id="{20BA8AFC-88AF-7267-039F-5E2F688651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076" y="500790"/>
            <a:ext cx="23031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2A1CC-FA7C-E0AC-6B2E-BF5EECF60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3"/>
          <a:stretch/>
        </p:blipFill>
        <p:spPr>
          <a:xfrm>
            <a:off x="-1" y="1158331"/>
            <a:ext cx="12192001" cy="47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3C075E-00E1-BBB0-5C77-339B9A7F9656}"/>
              </a:ext>
            </a:extLst>
          </p:cNvPr>
          <p:cNvCxnSpPr/>
          <p:nvPr/>
        </p:nvCxnSpPr>
        <p:spPr>
          <a:xfrm>
            <a:off x="3431356" y="65044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451F8-723C-4FC0-42E5-1BE016897C21}"/>
              </a:ext>
            </a:extLst>
          </p:cNvPr>
          <p:cNvCxnSpPr/>
          <p:nvPr/>
        </p:nvCxnSpPr>
        <p:spPr>
          <a:xfrm>
            <a:off x="3516197" y="626096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11;p35">
            <a:extLst>
              <a:ext uri="{FF2B5EF4-FFF2-40B4-BE49-F238E27FC236}">
                <a16:creationId xmlns:a16="http://schemas.microsoft.com/office/drawing/2014/main" id="{1323DD45-B50E-AFF1-0B18-403C84247BFB}"/>
              </a:ext>
            </a:extLst>
          </p:cNvPr>
          <p:cNvSpPr txBox="1">
            <a:spLocks/>
          </p:cNvSpPr>
          <p:nvPr/>
        </p:nvSpPr>
        <p:spPr>
          <a:xfrm>
            <a:off x="3275450" y="988212"/>
            <a:ext cx="5059800" cy="983700"/>
          </a:xfrm>
          <a:prstGeom prst="rect">
            <a:avLst/>
          </a:prstGeom>
          <a:solidFill>
            <a:srgbClr val="F46524"/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5" name="Google Shape;313;p35">
            <a:extLst>
              <a:ext uri="{FF2B5EF4-FFF2-40B4-BE49-F238E27FC236}">
                <a16:creationId xmlns:a16="http://schemas.microsoft.com/office/drawing/2014/main" id="{79150BFF-F547-BA01-BA50-3354370CC6D2}"/>
              </a:ext>
            </a:extLst>
          </p:cNvPr>
          <p:cNvSpPr txBox="1"/>
          <p:nvPr/>
        </p:nvSpPr>
        <p:spPr>
          <a:xfrm>
            <a:off x="3516197" y="3636562"/>
            <a:ext cx="5059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Huynh Anh Tu</a:t>
            </a:r>
            <a:endParaRPr sz="1100" b="1" dirty="0">
              <a:solidFill>
                <a:schemeClr val="tx1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9" name="Google Shape;311;p35">
            <a:extLst>
              <a:ext uri="{FF2B5EF4-FFF2-40B4-BE49-F238E27FC236}">
                <a16:creationId xmlns:a16="http://schemas.microsoft.com/office/drawing/2014/main" id="{6F15F040-65DE-5141-672B-07C254BA8B89}"/>
              </a:ext>
            </a:extLst>
          </p:cNvPr>
          <p:cNvSpPr txBox="1">
            <a:spLocks/>
          </p:cNvSpPr>
          <p:nvPr/>
        </p:nvSpPr>
        <p:spPr>
          <a:xfrm>
            <a:off x="3431356" y="2445300"/>
            <a:ext cx="5059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nice day!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A0B145-6E1F-D233-29BA-3B84335B926F}"/>
              </a:ext>
            </a:extLst>
          </p:cNvPr>
          <p:cNvCxnSpPr>
            <a:cxnSpLocks/>
          </p:cNvCxnSpPr>
          <p:nvPr/>
        </p:nvCxnSpPr>
        <p:spPr>
          <a:xfrm flipV="1">
            <a:off x="3431356" y="2445300"/>
            <a:ext cx="3340919" cy="313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1;p25">
            <a:extLst>
              <a:ext uri="{FF2B5EF4-FFF2-40B4-BE49-F238E27FC236}">
                <a16:creationId xmlns:a16="http://schemas.microsoft.com/office/drawing/2014/main" id="{61B5C727-AC5D-5290-CEDC-C7A63C706690}"/>
              </a:ext>
            </a:extLst>
          </p:cNvPr>
          <p:cNvSpPr txBox="1">
            <a:spLocks/>
          </p:cNvSpPr>
          <p:nvPr/>
        </p:nvSpPr>
        <p:spPr>
          <a:xfrm>
            <a:off x="430802" y="430136"/>
            <a:ext cx="961731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HOW TO LEARN AND LEARN FAST</a:t>
            </a:r>
          </a:p>
        </p:txBody>
      </p:sp>
      <p:pic>
        <p:nvPicPr>
          <p:cNvPr id="11" name="Picture 2" descr="Cuốn sách có tên, &quot;Made To Stick,&quot; được đặt dựng đứng">
            <a:extLst>
              <a:ext uri="{FF2B5EF4-FFF2-40B4-BE49-F238E27FC236}">
                <a16:creationId xmlns:a16="http://schemas.microsoft.com/office/drawing/2014/main" id="{46186C6C-9A64-60E5-7218-94CEF919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717" y="4535128"/>
            <a:ext cx="1780405" cy="23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8A4BC-FF4C-4436-802F-0BBFB31E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2" y="1002836"/>
            <a:ext cx="1018120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7C4B55FB-C81A-BAB6-7DA5-44A56D1A9B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85" y="353202"/>
            <a:ext cx="860649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1" dirty="0"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top-down approach ?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3707F-A868-2FFD-D17D-F879A93B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112"/>
            <a:ext cx="10533069" cy="318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AB24BCA4-E2BE-C83F-F4DC-D8E56F932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84" y="353202"/>
            <a:ext cx="897701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1" dirty="0"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top-down approach ?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27">
            <a:extLst>
              <a:ext uri="{FF2B5EF4-FFF2-40B4-BE49-F238E27FC236}">
                <a16:creationId xmlns:a16="http://schemas.microsoft.com/office/drawing/2014/main" id="{A489BAC1-1533-B796-0A4F-03ECCF504142}"/>
              </a:ext>
            </a:extLst>
          </p:cNvPr>
          <p:cNvSpPr txBox="1">
            <a:spLocks/>
          </p:cNvSpPr>
          <p:nvPr/>
        </p:nvSpPr>
        <p:spPr>
          <a:xfrm>
            <a:off x="965097" y="1658301"/>
            <a:ext cx="3775800" cy="252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“Top-down approach” is a management technique.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Starts with a goal, and then identifies the key issues from that goal.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big goal is divided into medium goals, and the medium goals are further divided into many small goals.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124;p44">
            <a:extLst>
              <a:ext uri="{FF2B5EF4-FFF2-40B4-BE49-F238E27FC236}">
                <a16:creationId xmlns:a16="http://schemas.microsoft.com/office/drawing/2014/main" id="{8B1B0026-BA5E-4C02-DC27-3D3E658FBE7B}"/>
              </a:ext>
            </a:extLst>
          </p:cNvPr>
          <p:cNvGrpSpPr/>
          <p:nvPr/>
        </p:nvGrpSpPr>
        <p:grpSpPr>
          <a:xfrm>
            <a:off x="6332969" y="1061288"/>
            <a:ext cx="5646655" cy="3840650"/>
            <a:chOff x="1187400" y="2529299"/>
            <a:chExt cx="6769193" cy="224190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Google Shape;3125;p44">
              <a:extLst>
                <a:ext uri="{FF2B5EF4-FFF2-40B4-BE49-F238E27FC236}">
                  <a16:creationId xmlns:a16="http://schemas.microsoft.com/office/drawing/2014/main" id="{2E8D0B8C-9C4F-CC4C-7CDE-E558371FC678}"/>
                </a:ext>
              </a:extLst>
            </p:cNvPr>
            <p:cNvSpPr/>
            <p:nvPr/>
          </p:nvSpPr>
          <p:spPr>
            <a:xfrm>
              <a:off x="3802943" y="2529299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 goal</a:t>
              </a:r>
              <a:endPara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126;p44">
              <a:extLst>
                <a:ext uri="{FF2B5EF4-FFF2-40B4-BE49-F238E27FC236}">
                  <a16:creationId xmlns:a16="http://schemas.microsoft.com/office/drawing/2014/main" id="{29D65AE3-D7C5-E1E3-905F-C0B459AD67E2}"/>
                </a:ext>
              </a:extLst>
            </p:cNvPr>
            <p:cNvSpPr/>
            <p:nvPr/>
          </p:nvSpPr>
          <p:spPr>
            <a:xfrm>
              <a:off x="5573240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Medium goals</a:t>
              </a:r>
              <a:endParaRPr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Google Shape;3127;p44">
              <a:extLst>
                <a:ext uri="{FF2B5EF4-FFF2-40B4-BE49-F238E27FC236}">
                  <a16:creationId xmlns:a16="http://schemas.microsoft.com/office/drawing/2014/main" id="{C8710352-90EC-435A-E5A1-B31F4E38115B}"/>
                </a:ext>
              </a:extLst>
            </p:cNvPr>
            <p:cNvSpPr/>
            <p:nvPr/>
          </p:nvSpPr>
          <p:spPr>
            <a:xfrm>
              <a:off x="2032647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Medium goals</a:t>
              </a:r>
              <a:endParaRPr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3128;p44">
              <a:extLst>
                <a:ext uri="{FF2B5EF4-FFF2-40B4-BE49-F238E27FC236}">
                  <a16:creationId xmlns:a16="http://schemas.microsoft.com/office/drawing/2014/main" id="{A06DBF19-6DD4-0685-D90F-7A5671454F12}"/>
                </a:ext>
              </a:extLst>
            </p:cNvPr>
            <p:cNvSpPr/>
            <p:nvPr/>
          </p:nvSpPr>
          <p:spPr>
            <a:xfrm>
              <a:off x="1187400" y="4328701"/>
              <a:ext cx="1538101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3129;p44">
              <a:extLst>
                <a:ext uri="{FF2B5EF4-FFF2-40B4-BE49-F238E27FC236}">
                  <a16:creationId xmlns:a16="http://schemas.microsoft.com/office/drawing/2014/main" id="{79E18053-B96C-A026-DA76-454E9114C6AC}"/>
                </a:ext>
              </a:extLst>
            </p:cNvPr>
            <p:cNvSpPr/>
            <p:nvPr/>
          </p:nvSpPr>
          <p:spPr>
            <a:xfrm>
              <a:off x="28778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3130;p44">
              <a:extLst>
                <a:ext uri="{FF2B5EF4-FFF2-40B4-BE49-F238E27FC236}">
                  <a16:creationId xmlns:a16="http://schemas.microsoft.com/office/drawing/2014/main" id="{334FA274-B9A8-8A73-9630-8CF7312AAEE6}"/>
                </a:ext>
              </a:extLst>
            </p:cNvPr>
            <p:cNvSpPr/>
            <p:nvPr/>
          </p:nvSpPr>
          <p:spPr>
            <a:xfrm>
              <a:off x="4728000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3131;p44">
              <a:extLst>
                <a:ext uri="{FF2B5EF4-FFF2-40B4-BE49-F238E27FC236}">
                  <a16:creationId xmlns:a16="http://schemas.microsoft.com/office/drawing/2014/main" id="{FC6A8CC6-57A0-2323-AA87-261417E4BD1C}"/>
                </a:ext>
              </a:extLst>
            </p:cNvPr>
            <p:cNvSpPr/>
            <p:nvPr/>
          </p:nvSpPr>
          <p:spPr>
            <a:xfrm>
              <a:off x="64184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Google Shape;3132;p44">
              <a:extLst>
                <a:ext uri="{FF2B5EF4-FFF2-40B4-BE49-F238E27FC236}">
                  <a16:creationId xmlns:a16="http://schemas.microsoft.com/office/drawing/2014/main" id="{2E51B62A-5475-FCAF-3BE1-D329FE7F1EF6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 rot="-5400000" flipH="1">
              <a:off x="5228543" y="2315249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3133;p44">
              <a:extLst>
                <a:ext uri="{FF2B5EF4-FFF2-40B4-BE49-F238E27FC236}">
                  <a16:creationId xmlns:a16="http://schemas.microsoft.com/office/drawing/2014/main" id="{A98A7ECF-9376-6A9A-D0F6-AB12E273477C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rot="-5400000">
              <a:off x="3458247" y="2315250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3134;p44">
              <a:extLst>
                <a:ext uri="{FF2B5EF4-FFF2-40B4-BE49-F238E27FC236}">
                  <a16:creationId xmlns:a16="http://schemas.microsoft.com/office/drawing/2014/main" id="{7873EF91-75C0-6D7A-6B72-33A1160644DA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rot="-5400000" flipH="1">
              <a:off x="2995647" y="3677550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3135;p44">
              <a:extLst>
                <a:ext uri="{FF2B5EF4-FFF2-40B4-BE49-F238E27FC236}">
                  <a16:creationId xmlns:a16="http://schemas.microsoft.com/office/drawing/2014/main" id="{4787EBF3-A097-1325-0517-2EBAEA166790}"/>
                </a:ext>
              </a:extLst>
            </p:cNvPr>
            <p:cNvCxnSpPr>
              <a:stCxn id="21" idx="0"/>
              <a:endCxn id="20" idx="2"/>
            </p:cNvCxnSpPr>
            <p:nvPr/>
          </p:nvCxnSpPr>
          <p:spPr>
            <a:xfrm rot="-5400000">
              <a:off x="21504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3136;p44">
              <a:extLst>
                <a:ext uri="{FF2B5EF4-FFF2-40B4-BE49-F238E27FC236}">
                  <a16:creationId xmlns:a16="http://schemas.microsoft.com/office/drawing/2014/main" id="{AC6531E9-DCF6-DA91-1EB3-C134BEA2ED3F}"/>
                </a:ext>
              </a:extLst>
            </p:cNvPr>
            <p:cNvCxnSpPr>
              <a:stCxn id="19" idx="2"/>
              <a:endCxn id="24" idx="0"/>
            </p:cNvCxnSpPr>
            <p:nvPr/>
          </p:nvCxnSpPr>
          <p:spPr>
            <a:xfrm rot="-5400000" flipH="1">
              <a:off x="6536390" y="3677400"/>
              <a:ext cx="457200" cy="8454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137;p44">
              <a:extLst>
                <a:ext uri="{FF2B5EF4-FFF2-40B4-BE49-F238E27FC236}">
                  <a16:creationId xmlns:a16="http://schemas.microsoft.com/office/drawing/2014/main" id="{FE7329BA-49FD-C9FF-B034-131D59AC3E46}"/>
                </a:ext>
              </a:extLst>
            </p:cNvPr>
            <p:cNvCxnSpPr>
              <a:stCxn id="23" idx="0"/>
              <a:endCxn id="19" idx="2"/>
            </p:cNvCxnSpPr>
            <p:nvPr/>
          </p:nvCxnSpPr>
          <p:spPr>
            <a:xfrm rot="-5400000">
              <a:off x="56910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94282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loor plan of a house&#10;&#10;Description automatically generated">
            <a:extLst>
              <a:ext uri="{FF2B5EF4-FFF2-40B4-BE49-F238E27FC236}">
                <a16:creationId xmlns:a16="http://schemas.microsoft.com/office/drawing/2014/main" id="{F48DBD5A-970F-2C55-D8F6-D33EB3AE9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7"/>
          <a:stretch/>
        </p:blipFill>
        <p:spPr>
          <a:xfrm>
            <a:off x="6286811" y="721100"/>
            <a:ext cx="5905192" cy="6136900"/>
          </a:xfrm>
          <a:prstGeom prst="rect">
            <a:avLst/>
          </a:prstGeom>
        </p:spPr>
      </p:pic>
      <p:pic>
        <p:nvPicPr>
          <p:cNvPr id="7" name="Picture 6" descr="A plan of a house&#10;&#10;Description automatically generated">
            <a:extLst>
              <a:ext uri="{FF2B5EF4-FFF2-40B4-BE49-F238E27FC236}">
                <a16:creationId xmlns:a16="http://schemas.microsoft.com/office/drawing/2014/main" id="{68DFCCD6-FDBC-43DE-1B22-98817115EE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7"/>
          <a:stretch/>
        </p:blipFill>
        <p:spPr>
          <a:xfrm>
            <a:off x="0" y="721100"/>
            <a:ext cx="5905191" cy="6136900"/>
          </a:xfrm>
          <a:prstGeom prst="rect">
            <a:avLst/>
          </a:prstGeom>
        </p:spPr>
      </p:pic>
      <p:sp>
        <p:nvSpPr>
          <p:cNvPr id="8" name="Google Shape;281;p33">
            <a:extLst>
              <a:ext uri="{FF2B5EF4-FFF2-40B4-BE49-F238E27FC236}">
                <a16:creationId xmlns:a16="http://schemas.microsoft.com/office/drawing/2014/main" id="{8277BDC1-612D-D31B-625C-76D69E3B90CB}"/>
              </a:ext>
            </a:extLst>
          </p:cNvPr>
          <p:cNvSpPr txBox="1">
            <a:spLocks/>
          </p:cNvSpPr>
          <p:nvPr/>
        </p:nvSpPr>
        <p:spPr>
          <a:xfrm>
            <a:off x="171258" y="0"/>
            <a:ext cx="307134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699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802AED78-473C-95CE-3617-730AE2E38965}"/>
              </a:ext>
            </a:extLst>
          </p:cNvPr>
          <p:cNvSpPr txBox="1">
            <a:spLocks/>
          </p:cNvSpPr>
          <p:nvPr/>
        </p:nvSpPr>
        <p:spPr>
          <a:xfrm>
            <a:off x="606467" y="680539"/>
            <a:ext cx="9103141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Why should we use this method?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5D75A-9F0D-23DF-C9EA-0B9251BC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31" y="1580767"/>
            <a:ext cx="9974569" cy="38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6;p27">
            <a:extLst>
              <a:ext uri="{FF2B5EF4-FFF2-40B4-BE49-F238E27FC236}">
                <a16:creationId xmlns:a16="http://schemas.microsoft.com/office/drawing/2014/main" id="{6F555F8C-6D42-AD92-6CF0-9EAC3CD27934}"/>
              </a:ext>
            </a:extLst>
          </p:cNvPr>
          <p:cNvSpPr txBox="1">
            <a:spLocks/>
          </p:cNvSpPr>
          <p:nvPr/>
        </p:nvSpPr>
        <p:spPr>
          <a:xfrm>
            <a:off x="606467" y="680539"/>
            <a:ext cx="6237393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Why should we use this method?</a:t>
            </a:r>
          </a:p>
        </p:txBody>
      </p:sp>
      <p:sp>
        <p:nvSpPr>
          <p:cNvPr id="5" name="Google Shape;229;p30">
            <a:extLst>
              <a:ext uri="{FF2B5EF4-FFF2-40B4-BE49-F238E27FC236}">
                <a16:creationId xmlns:a16="http://schemas.microsoft.com/office/drawing/2014/main" id="{52E18E9C-6AA3-86F3-7E71-7B855F7E2B4A}"/>
              </a:ext>
            </a:extLst>
          </p:cNvPr>
          <p:cNvSpPr txBox="1">
            <a:spLocks/>
          </p:cNvSpPr>
          <p:nvPr/>
        </p:nvSpPr>
        <p:spPr>
          <a:xfrm>
            <a:off x="1309140" y="2118212"/>
            <a:ext cx="4786860" cy="2859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an overview of the topic.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 the relationship between concepts.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Focus on what matters most 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 the overall structure.</a:t>
            </a:r>
          </a:p>
        </p:txBody>
      </p:sp>
      <p:pic>
        <p:nvPicPr>
          <p:cNvPr id="6" name="Google Shape;227;p30">
            <a:extLst>
              <a:ext uri="{FF2B5EF4-FFF2-40B4-BE49-F238E27FC236}">
                <a16:creationId xmlns:a16="http://schemas.microsoft.com/office/drawing/2014/main" id="{742603FC-157A-B167-FCCD-DE2192EF4AA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b="12526"/>
          <a:stretch/>
        </p:blipFill>
        <p:spPr>
          <a:xfrm flipH="1">
            <a:off x="6966408" y="0"/>
            <a:ext cx="5225592" cy="68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27">
            <a:extLst>
              <a:ext uri="{FF2B5EF4-FFF2-40B4-BE49-F238E27FC236}">
                <a16:creationId xmlns:a16="http://schemas.microsoft.com/office/drawing/2014/main" id="{A67AE611-028D-25C3-E53A-95447A23C5A3}"/>
              </a:ext>
            </a:extLst>
          </p:cNvPr>
          <p:cNvSpPr txBox="1">
            <a:spLocks/>
          </p:cNvSpPr>
          <p:nvPr/>
        </p:nvSpPr>
        <p:spPr>
          <a:xfrm>
            <a:off x="221352" y="223556"/>
            <a:ext cx="10044437" cy="11915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03. How to apply it on my assignment on the program?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FB608-40BB-97ED-87E1-3C4E7302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18" y="1697947"/>
            <a:ext cx="10195837" cy="50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5D61390-B380-B3CA-5229-A6900E60D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2"/>
          <a:stretch/>
        </p:blipFill>
        <p:spPr bwMode="auto">
          <a:xfrm>
            <a:off x="8136306" y="0"/>
            <a:ext cx="405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96;p27">
            <a:extLst>
              <a:ext uri="{FF2B5EF4-FFF2-40B4-BE49-F238E27FC236}">
                <a16:creationId xmlns:a16="http://schemas.microsoft.com/office/drawing/2014/main" id="{1C473F97-4AA6-3A2A-72CA-70D539D03FBD}"/>
              </a:ext>
            </a:extLst>
          </p:cNvPr>
          <p:cNvSpPr txBox="1">
            <a:spLocks/>
          </p:cNvSpPr>
          <p:nvPr/>
        </p:nvSpPr>
        <p:spPr>
          <a:xfrm>
            <a:off x="211926" y="110435"/>
            <a:ext cx="7838566" cy="11915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03. How to apply it on my assignment on the program?</a:t>
            </a:r>
          </a:p>
        </p:txBody>
      </p:sp>
      <p:sp>
        <p:nvSpPr>
          <p:cNvPr id="6" name="Google Shape;197;p27">
            <a:extLst>
              <a:ext uri="{FF2B5EF4-FFF2-40B4-BE49-F238E27FC236}">
                <a16:creationId xmlns:a16="http://schemas.microsoft.com/office/drawing/2014/main" id="{D0C4EC3F-7C90-28A0-5ED4-C6968E931DD7}"/>
              </a:ext>
            </a:extLst>
          </p:cNvPr>
          <p:cNvSpPr txBox="1">
            <a:spLocks/>
          </p:cNvSpPr>
          <p:nvPr/>
        </p:nvSpPr>
        <p:spPr>
          <a:xfrm>
            <a:off x="1176182" y="1500096"/>
            <a:ext cx="4511876" cy="35715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Identify the main goal of the assignment.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Divide it into medium goals and small goals.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Focus on what matters most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Ask questions (What...?, Why...?, When…? and How...?).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Addressing the questions posed.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Summary steps to complete the assignment.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209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Anton</vt:lpstr>
      <vt:lpstr>Arial</vt:lpstr>
      <vt:lpstr>Calibri</vt:lpstr>
      <vt:lpstr>Calibri Light</vt:lpstr>
      <vt:lpstr>Office Theme</vt:lpstr>
      <vt:lpstr>TOP-DOWN APPROACH</vt:lpstr>
      <vt:lpstr>PowerPoint Presentation</vt:lpstr>
      <vt:lpstr>01. What is top-down approach ? </vt:lpstr>
      <vt:lpstr>01. What is top-down approach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HOW TO LEARN AND LEARN FAST.</dc:title>
  <dc:creator>anhtu18042004@gmail.com</dc:creator>
  <cp:lastModifiedBy>anhtu18042004@gmail.com</cp:lastModifiedBy>
  <cp:revision>76</cp:revision>
  <dcterms:created xsi:type="dcterms:W3CDTF">2024-01-14T07:55:36Z</dcterms:created>
  <dcterms:modified xsi:type="dcterms:W3CDTF">2024-01-16T17:53:03Z</dcterms:modified>
</cp:coreProperties>
</file>