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B118-444E-4578-8497-577E06D68A3E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21B8-B4F0-44AE-88CB-CDF68364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B118-444E-4578-8497-577E06D68A3E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21B8-B4F0-44AE-88CB-CDF68364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B118-444E-4578-8497-577E06D68A3E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21B8-B4F0-44AE-88CB-CDF68364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3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B118-444E-4578-8497-577E06D68A3E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21B8-B4F0-44AE-88CB-CDF68364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B118-444E-4578-8497-577E06D68A3E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21B8-B4F0-44AE-88CB-CDF68364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6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B118-444E-4578-8497-577E06D68A3E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21B8-B4F0-44AE-88CB-CDF68364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B118-444E-4578-8497-577E06D68A3E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21B8-B4F0-44AE-88CB-CDF68364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7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B118-444E-4578-8497-577E06D68A3E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21B8-B4F0-44AE-88CB-CDF68364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7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B118-444E-4578-8497-577E06D68A3E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21B8-B4F0-44AE-88CB-CDF68364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4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B118-444E-4578-8497-577E06D68A3E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21B8-B4F0-44AE-88CB-CDF68364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9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B118-444E-4578-8497-577E06D68A3E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21B8-B4F0-44AE-88CB-CDF68364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6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6B118-444E-4578-8497-577E06D68A3E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721B8-B4F0-44AE-88CB-CDF68364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6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8001000" cy="1470025"/>
          </a:xfrm>
        </p:spPr>
        <p:txBody>
          <a:bodyPr/>
          <a:lstStyle/>
          <a:p>
            <a:r>
              <a:rPr lang="en-US" dirty="0" smtClean="0"/>
              <a:t>APPLET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792162"/>
          </a:xfrm>
        </p:spPr>
        <p:txBody>
          <a:bodyPr/>
          <a:lstStyle/>
          <a:p>
            <a:pPr algn="l"/>
            <a:r>
              <a:rPr lang="en-US" sz="2400" b="1" u="sng" dirty="0" smtClean="0"/>
              <a:t>Components of Applets</a:t>
            </a:r>
            <a:endParaRPr lang="en-US" sz="2400" b="1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295400"/>
            <a:ext cx="79248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The components of </a:t>
            </a:r>
            <a:r>
              <a:rPr lang="en-US" sz="2400" b="1" dirty="0" smtClean="0"/>
              <a:t>AWT</a:t>
            </a:r>
            <a:r>
              <a:rPr lang="en-US" sz="2400" dirty="0" smtClean="0"/>
              <a:t> are the components of </a:t>
            </a:r>
            <a:r>
              <a:rPr lang="en-US" sz="2400" b="1" dirty="0" smtClean="0"/>
              <a:t>Applet</a:t>
            </a:r>
            <a:r>
              <a:rPr lang="en-US" sz="2400" dirty="0" smtClean="0"/>
              <a:t>,i.e we can use AWT components (</a:t>
            </a:r>
            <a:r>
              <a:rPr lang="en-US" sz="2400" dirty="0" err="1" smtClean="0">
                <a:solidFill>
                  <a:srgbClr val="FF0000"/>
                </a:solidFill>
              </a:rPr>
              <a:t>Button,TextField,Checkbox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TextArea,Choice</a:t>
            </a:r>
            <a:r>
              <a:rPr lang="en-US" sz="2400" dirty="0" smtClean="0">
                <a:solidFill>
                  <a:srgbClr val="FF0000"/>
                </a:solidFill>
              </a:rPr>
              <a:t> &amp; etc.…</a:t>
            </a:r>
            <a:r>
              <a:rPr lang="en-US" sz="2400" dirty="0" smtClean="0"/>
              <a:t>) in applet.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As we perform </a:t>
            </a:r>
            <a:r>
              <a:rPr lang="en-US" sz="2400" b="1" dirty="0" smtClean="0"/>
              <a:t>event handling</a:t>
            </a:r>
            <a:r>
              <a:rPr lang="en-US" sz="2400" dirty="0" smtClean="0"/>
              <a:t> in AWT or Swing, we can perform it in applet also.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Let's see the simple example of components and event handling in applet that prints a message by click on the button.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202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JApplet Class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400" dirty="0"/>
              <a:t>As we prefer Swing to AWT. </a:t>
            </a:r>
            <a:endParaRPr lang="en-US" sz="2400" dirty="0" smtClean="0"/>
          </a:p>
          <a:p>
            <a:r>
              <a:rPr lang="en-US" sz="2400" dirty="0" smtClean="0"/>
              <a:t>Now </a:t>
            </a:r>
            <a:r>
              <a:rPr lang="en-US" sz="2400" dirty="0"/>
              <a:t>we can use JApplet that can have all the controls of swing.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JApplet class extends the Applet class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components of </a:t>
            </a:r>
            <a:r>
              <a:rPr lang="en-US" sz="2400" b="1" dirty="0" smtClean="0"/>
              <a:t>swing</a:t>
            </a:r>
            <a:r>
              <a:rPr lang="en-US" sz="2400" dirty="0" smtClean="0"/>
              <a:t> </a:t>
            </a:r>
            <a:r>
              <a:rPr lang="en-US" sz="2400" dirty="0"/>
              <a:t>are the components of </a:t>
            </a:r>
            <a:r>
              <a:rPr lang="en-US" sz="2400" b="1" dirty="0" err="1" smtClean="0"/>
              <a:t>JApplet</a:t>
            </a:r>
            <a:r>
              <a:rPr lang="en-US" sz="2400" dirty="0" err="1" smtClean="0"/>
              <a:t>,i.e</a:t>
            </a:r>
            <a:r>
              <a:rPr lang="en-US" sz="2400" dirty="0" smtClean="0"/>
              <a:t> </a:t>
            </a:r>
            <a:r>
              <a:rPr lang="en-US" sz="2400" dirty="0"/>
              <a:t>we can use </a:t>
            </a:r>
            <a:r>
              <a:rPr lang="en-US" sz="2400" dirty="0" smtClean="0"/>
              <a:t>swing </a:t>
            </a:r>
            <a:r>
              <a:rPr lang="en-US" sz="2400" dirty="0"/>
              <a:t>components 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JButton,JTextField,JCheckBox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JTextArea,JList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&amp; etc.…</a:t>
            </a:r>
            <a:r>
              <a:rPr lang="en-US" sz="2400" dirty="0"/>
              <a:t>) in </a:t>
            </a:r>
            <a:r>
              <a:rPr lang="en-US" sz="2400" dirty="0" smtClean="0"/>
              <a:t>JApplet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99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An</a:t>
            </a:r>
            <a:r>
              <a:rPr lang="en-US" sz="2400" dirty="0"/>
              <a:t> </a:t>
            </a:r>
            <a:r>
              <a:rPr lang="en-US" sz="2400" b="1" dirty="0"/>
              <a:t>applet</a:t>
            </a:r>
            <a:r>
              <a:rPr lang="en-US" sz="2400" dirty="0"/>
              <a:t> is a Java program that runs in a Web browser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Applet </a:t>
            </a:r>
            <a:r>
              <a:rPr lang="en-US" sz="2400" dirty="0"/>
              <a:t>is a special type of program that is embedded in the webpage to generate the dynamic content. It runs inside the browser and works at client side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Any </a:t>
            </a:r>
            <a:r>
              <a:rPr lang="en-US" sz="2400" dirty="0"/>
              <a:t>applet in Java is a class that extends the </a:t>
            </a:r>
            <a:r>
              <a:rPr lang="en-US" sz="2400" b="1" dirty="0"/>
              <a:t>java.applet.Applet</a:t>
            </a:r>
            <a:r>
              <a:rPr lang="en-US" sz="2400" dirty="0"/>
              <a:t> class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b="1" dirty="0" smtClean="0"/>
              <a:t>Advantage </a:t>
            </a:r>
            <a:r>
              <a:rPr lang="en-US" sz="2400" b="1" dirty="0"/>
              <a:t>of </a:t>
            </a:r>
            <a:r>
              <a:rPr lang="en-US" sz="2400" b="1" dirty="0" smtClean="0"/>
              <a:t>Applet</a:t>
            </a:r>
          </a:p>
          <a:p>
            <a:pPr marL="0" indent="0" algn="just">
              <a:buNone/>
            </a:pPr>
            <a:endParaRPr lang="en-US" sz="2400" b="1" dirty="0"/>
          </a:p>
          <a:p>
            <a:pPr marL="0" indent="0" algn="just">
              <a:buNone/>
            </a:pPr>
            <a:r>
              <a:rPr lang="en-US" sz="2400" dirty="0" smtClean="0"/>
              <a:t>There </a:t>
            </a:r>
            <a:r>
              <a:rPr lang="en-US" sz="2400" dirty="0"/>
              <a:t>are many advantages of applet. They are as follows:</a:t>
            </a:r>
          </a:p>
          <a:p>
            <a:pPr algn="just"/>
            <a:r>
              <a:rPr lang="en-US" sz="2400" dirty="0"/>
              <a:t>It works at client side so less response time.</a:t>
            </a:r>
          </a:p>
          <a:p>
            <a:pPr algn="just"/>
            <a:r>
              <a:rPr lang="en-US" sz="2400" dirty="0"/>
              <a:t>Secured</a:t>
            </a:r>
          </a:p>
          <a:p>
            <a:pPr algn="just"/>
            <a:r>
              <a:rPr lang="en-US" sz="2400" dirty="0"/>
              <a:t>It can be executed by browsers running under many </a:t>
            </a:r>
            <a:r>
              <a:rPr lang="en-US" sz="2400" dirty="0" smtClean="0"/>
              <a:t>platforms, </a:t>
            </a:r>
            <a:r>
              <a:rPr lang="en-US" sz="2400" dirty="0"/>
              <a:t>including Linux, Windows, Mac </a:t>
            </a:r>
            <a:r>
              <a:rPr lang="en-US" sz="2400" dirty="0" err="1"/>
              <a:t>Os</a:t>
            </a:r>
            <a:r>
              <a:rPr lang="en-US" sz="2400" dirty="0"/>
              <a:t> etc.</a:t>
            </a: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33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4267200" cy="1162050"/>
          </a:xfrm>
        </p:spPr>
        <p:txBody>
          <a:bodyPr>
            <a:normAutofit/>
          </a:bodyPr>
          <a:lstStyle/>
          <a:p>
            <a:pPr algn="l"/>
            <a:r>
              <a:rPr lang="en-US" sz="3600" u="sng" dirty="0"/>
              <a:t>Hierarchy of </a:t>
            </a:r>
            <a:r>
              <a:rPr lang="en-US" sz="3600" u="sng" dirty="0" smtClean="0"/>
              <a:t>Applet :</a:t>
            </a:r>
            <a:r>
              <a:rPr lang="en-US" u="sng" dirty="0"/>
              <a:t/>
            </a:r>
            <a:br>
              <a:rPr lang="en-US" u="sng" dirty="0"/>
            </a:br>
            <a:endParaRPr lang="en-US" u="sng" dirty="0"/>
          </a:p>
        </p:txBody>
      </p:sp>
      <p:pic>
        <p:nvPicPr>
          <p:cNvPr id="1025" name="Picture 1" descr="C:\Users\Madhu\Desktop\applethierarch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200" y="457200"/>
            <a:ext cx="249872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762000" y="1371600"/>
            <a:ext cx="4495800" cy="469106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As displayed in the </a:t>
            </a:r>
            <a:r>
              <a:rPr lang="en-US" sz="2400" dirty="0" smtClean="0"/>
              <a:t>diagram</a:t>
            </a:r>
            <a:r>
              <a:rPr lang="en-US" sz="2400" dirty="0"/>
              <a:t>, Applet class extends Panel. Panel class extends </a:t>
            </a:r>
            <a:r>
              <a:rPr lang="en-US" sz="2400" dirty="0" smtClean="0"/>
              <a:t>Container, </a:t>
            </a:r>
            <a:r>
              <a:rPr lang="en-US" sz="2400" dirty="0"/>
              <a:t>which is the subclass of Component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Where Object class is base class for all the classes in java.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JApplet class is extension of Applet class.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02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4038600" cy="609600"/>
          </a:xfrm>
        </p:spPr>
        <p:txBody>
          <a:bodyPr>
            <a:normAutofit/>
          </a:bodyPr>
          <a:lstStyle/>
          <a:p>
            <a:r>
              <a:rPr lang="en-US" sz="2800" u="sng" dirty="0"/>
              <a:t>Lifecycle of </a:t>
            </a:r>
            <a:r>
              <a:rPr lang="en-US" sz="2800" u="sng" dirty="0" smtClean="0"/>
              <a:t>Applet </a:t>
            </a:r>
            <a:endParaRPr lang="en-US" sz="28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609600"/>
            <a:ext cx="51816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There are 5 lifecycle methods of Applet, Those are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public </a:t>
            </a:r>
            <a:r>
              <a:rPr lang="en-US" sz="2000" b="1" dirty="0"/>
              <a:t>void init():</a:t>
            </a:r>
            <a:r>
              <a:rPr lang="en-US" sz="2000" dirty="0"/>
              <a:t> is used to initialized the Applet. It </a:t>
            </a:r>
            <a:r>
              <a:rPr lang="en-US" sz="2000" dirty="0" smtClean="0"/>
              <a:t>is </a:t>
            </a:r>
            <a:r>
              <a:rPr lang="en-US" sz="2000" dirty="0"/>
              <a:t>invoked only once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/>
              <a:t>public void start():</a:t>
            </a:r>
            <a:r>
              <a:rPr lang="en-US" sz="2000" dirty="0"/>
              <a:t> is invoked after the init() method or browser is maximized. It is used to start the Applet</a:t>
            </a:r>
            <a:r>
              <a:rPr lang="en-US" sz="2000" dirty="0" smtClean="0"/>
              <a:t>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public </a:t>
            </a:r>
            <a:r>
              <a:rPr lang="en-US" sz="2000" b="1" dirty="0"/>
              <a:t>void paint(Graphics g):</a:t>
            </a:r>
            <a:r>
              <a:rPr lang="en-US" sz="2000" dirty="0"/>
              <a:t> </a:t>
            </a:r>
            <a:r>
              <a:rPr lang="en-US" sz="2000" dirty="0" smtClean="0"/>
              <a:t>is invoked </a:t>
            </a:r>
            <a:r>
              <a:rPr lang="en-US" sz="2000" dirty="0"/>
              <a:t>immediately after the start() method, and </a:t>
            </a:r>
            <a:r>
              <a:rPr lang="en-US" sz="2000" dirty="0" smtClean="0"/>
              <a:t>this </a:t>
            </a:r>
            <a:r>
              <a:rPr lang="en-US" sz="2000" dirty="0"/>
              <a:t>method helps to create Applet’s GUI such as  a colored background, drawing and writing.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public </a:t>
            </a:r>
            <a:r>
              <a:rPr lang="en-US" sz="2000" b="1" dirty="0"/>
              <a:t>void stop():</a:t>
            </a:r>
            <a:r>
              <a:rPr lang="en-US" sz="2000" dirty="0"/>
              <a:t> is used to stop the Applet. It is invoked when Applet is stop or browser is minimized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/>
              <a:t>public void destroy():</a:t>
            </a:r>
            <a:r>
              <a:rPr lang="en-US" sz="2000" dirty="0"/>
              <a:t> is used to destroy the Applet. It is invoked only once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050" name="Picture 2" descr="C:\Users\Madhu\Desktop\Life-cycle-of-Appl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2400"/>
            <a:ext cx="3022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81800" y="5638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4724400"/>
            <a:ext cx="36322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/>
              <a:t>Remember: 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java.applet.Applet</a:t>
            </a:r>
            <a:r>
              <a:rPr lang="en-US" dirty="0" smtClean="0"/>
              <a:t> class provides</a:t>
            </a:r>
          </a:p>
          <a:p>
            <a:r>
              <a:rPr lang="en-US" dirty="0" smtClean="0"/>
              <a:t>4 methods (</a:t>
            </a:r>
            <a:r>
              <a:rPr lang="en-US" b="1" dirty="0" smtClean="0">
                <a:solidFill>
                  <a:srgbClr val="FF0000"/>
                </a:solidFill>
              </a:rPr>
              <a:t>init,start,stop &amp; destroy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and </a:t>
            </a:r>
            <a:r>
              <a:rPr lang="en-US" b="1" dirty="0" smtClean="0"/>
              <a:t>java.awt.Graphics</a:t>
            </a:r>
            <a:r>
              <a:rPr lang="en-US" dirty="0" smtClean="0"/>
              <a:t> class provides 1 method ( </a:t>
            </a:r>
            <a:r>
              <a:rPr lang="en-US" b="1" dirty="0" smtClean="0">
                <a:solidFill>
                  <a:srgbClr val="FF0000"/>
                </a:solidFill>
              </a:rPr>
              <a:t>paint</a:t>
            </a:r>
            <a:r>
              <a:rPr lang="en-US" dirty="0" smtClean="0"/>
              <a:t>) </a:t>
            </a:r>
            <a:r>
              <a:rPr lang="en-US" dirty="0"/>
              <a:t>to </a:t>
            </a:r>
            <a:r>
              <a:rPr lang="en-US" dirty="0" smtClean="0"/>
              <a:t>create </a:t>
            </a:r>
            <a:r>
              <a:rPr lang="en-US" dirty="0"/>
              <a:t>Applet. </a:t>
            </a:r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229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u="sng" dirty="0"/>
              <a:t>Simple example of </a:t>
            </a:r>
            <a:r>
              <a:rPr lang="en-US" sz="3200" u="sng" dirty="0" smtClean="0"/>
              <a:t>Applet 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943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To execute an Applet,  First Create an applet and compile it just like a simple java program.</a:t>
            </a:r>
          </a:p>
          <a:p>
            <a:pPr marL="0" indent="0">
              <a:buNone/>
            </a:pPr>
            <a:endParaRPr lang="en-US" sz="2000" b="1" u="sng" dirty="0" smtClean="0"/>
          </a:p>
          <a:p>
            <a:pPr marL="0" indent="0">
              <a:buNone/>
            </a:pPr>
            <a:r>
              <a:rPr lang="en-US" sz="2000" b="1" u="sng" dirty="0" smtClean="0"/>
              <a:t>First.java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import java.applet.Applet;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import java.awt.Graphics; 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public</a:t>
            </a:r>
            <a:r>
              <a:rPr lang="en-US" sz="2000" dirty="0"/>
              <a:t> class </a:t>
            </a:r>
            <a:r>
              <a:rPr lang="en-US" sz="2000" dirty="0">
                <a:solidFill>
                  <a:schemeClr val="accent6"/>
                </a:solidFill>
              </a:rPr>
              <a:t>First</a:t>
            </a:r>
            <a:r>
              <a:rPr lang="en-US" sz="2000" dirty="0"/>
              <a:t> extends 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Applet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  <a:r>
              <a:rPr lang="en-US" sz="2000" dirty="0"/>
              <a:t>  </a:t>
            </a:r>
          </a:p>
          <a:p>
            <a:pPr marL="0" indent="0">
              <a:buNone/>
            </a:pPr>
            <a:r>
              <a:rPr lang="en-US" sz="2000" dirty="0" smtClean="0"/>
              <a:t>public</a:t>
            </a:r>
            <a:r>
              <a:rPr lang="en-US" sz="2000" dirty="0"/>
              <a:t> void paint(Graphics g){  </a:t>
            </a:r>
          </a:p>
          <a:p>
            <a:pPr marL="0" indent="0">
              <a:buNone/>
            </a:pPr>
            <a:r>
              <a:rPr lang="en-US" sz="2000" dirty="0" smtClean="0"/>
              <a:t>g.drawString(“Welcome to Applet",50,150</a:t>
            </a:r>
            <a:r>
              <a:rPr lang="en-US" sz="2000" dirty="0"/>
              <a:t>);  </a:t>
            </a:r>
          </a:p>
          <a:p>
            <a:pPr marL="0" indent="0">
              <a:buNone/>
            </a:pPr>
            <a:r>
              <a:rPr lang="en-US" sz="2000" dirty="0"/>
              <a:t>}    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u="sng" dirty="0" smtClean="0"/>
              <a:t>Compile:</a:t>
            </a:r>
          </a:p>
          <a:p>
            <a:pPr marL="0" indent="0">
              <a:buNone/>
            </a:pPr>
            <a:r>
              <a:rPr lang="en-US" sz="2000" dirty="0" smtClean="0"/>
              <a:t>D:\&gt; javac First.java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D:\&gt;</a:t>
            </a:r>
          </a:p>
          <a:p>
            <a:pPr marL="0" indent="0">
              <a:buNone/>
            </a:pPr>
            <a:r>
              <a:rPr lang="en-US" sz="2000" dirty="0" smtClean="0"/>
              <a:t>After successful compilation, we get </a:t>
            </a:r>
            <a:r>
              <a:rPr lang="en-US" sz="2000" b="1" dirty="0" smtClean="0">
                <a:solidFill>
                  <a:srgbClr val="FF0000"/>
                </a:solidFill>
              </a:rPr>
              <a:t>First.class</a:t>
            </a:r>
            <a:r>
              <a:rPr lang="en-US" sz="2000" dirty="0" smtClean="0"/>
              <a:t> file.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74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81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After </a:t>
            </a:r>
            <a:r>
              <a:rPr lang="en-US" sz="2000" dirty="0"/>
              <a:t>that create an html file and place the applet code in html file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u="sng" dirty="0" smtClean="0"/>
              <a:t>First.html</a:t>
            </a:r>
          </a:p>
          <a:p>
            <a:pPr marL="0" indent="0">
              <a:buNone/>
            </a:pPr>
            <a:r>
              <a:rPr lang="en-US" sz="2000" dirty="0"/>
              <a:t>&lt;html&gt;  </a:t>
            </a:r>
          </a:p>
          <a:p>
            <a:pPr marL="0" indent="0">
              <a:buNone/>
            </a:pPr>
            <a:r>
              <a:rPr lang="en-US" sz="2000" dirty="0"/>
              <a:t>&lt;body&gt;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&lt;applet code="</a:t>
            </a:r>
            <a:r>
              <a:rPr lang="en-US" sz="2000" b="1" dirty="0">
                <a:solidFill>
                  <a:srgbClr val="FF0000"/>
                </a:solidFill>
              </a:rPr>
              <a:t>First.class</a:t>
            </a:r>
            <a:r>
              <a:rPr lang="en-US" sz="2000" b="1" dirty="0">
                <a:solidFill>
                  <a:srgbClr val="0070C0"/>
                </a:solidFill>
              </a:rPr>
              <a:t>" width="300" height="300"&gt;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&lt;/applet&gt;  </a:t>
            </a:r>
          </a:p>
          <a:p>
            <a:pPr marL="0" indent="0">
              <a:buNone/>
            </a:pPr>
            <a:r>
              <a:rPr lang="en-US" sz="2000" dirty="0"/>
              <a:t>&lt;/body&gt;  </a:t>
            </a:r>
          </a:p>
          <a:p>
            <a:pPr marL="0" indent="0">
              <a:buNone/>
            </a:pPr>
            <a:r>
              <a:rPr lang="en-US" sz="2000" dirty="0"/>
              <a:t>&lt;/html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u="sng" dirty="0" smtClean="0"/>
              <a:t>Execute:</a:t>
            </a:r>
          </a:p>
          <a:p>
            <a:pPr marL="0" indent="0">
              <a:buNone/>
            </a:pPr>
            <a:r>
              <a:rPr lang="en-US" sz="2000" dirty="0"/>
              <a:t>D:\&gt; appletviewer </a:t>
            </a:r>
            <a:r>
              <a:rPr lang="en-US" sz="2000" dirty="0" smtClean="0"/>
              <a:t>First.html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u="sng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667000"/>
            <a:ext cx="4038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7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/>
              <a:t>Displaying Graphics in </a:t>
            </a:r>
            <a:r>
              <a:rPr lang="en-US" sz="2800" b="1" u="sng" dirty="0" smtClean="0"/>
              <a:t>Applet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9436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java.awt.Graphics</a:t>
            </a:r>
            <a:r>
              <a:rPr lang="en-US" sz="2000" dirty="0"/>
              <a:t> class provides many methods for graphics programming.</a:t>
            </a:r>
          </a:p>
          <a:p>
            <a:pPr marL="0" indent="0">
              <a:buNone/>
            </a:pPr>
            <a:endParaRPr lang="en-US" sz="2000" u="sng" dirty="0" smtClean="0"/>
          </a:p>
          <a:p>
            <a:pPr marL="0" indent="0">
              <a:buNone/>
            </a:pPr>
            <a:r>
              <a:rPr lang="en-US" sz="2000" u="sng" dirty="0" smtClean="0"/>
              <a:t>The Commonly </a:t>
            </a:r>
            <a:r>
              <a:rPr lang="en-US" sz="2000" u="sng" dirty="0"/>
              <a:t>used methods of Graphics class</a:t>
            </a:r>
            <a:r>
              <a:rPr lang="en-US" sz="2000" u="sng" dirty="0" smtClean="0"/>
              <a:t>:</a:t>
            </a:r>
          </a:p>
          <a:p>
            <a:pPr marL="0" indent="0">
              <a:buNone/>
            </a:pPr>
            <a:endParaRPr lang="en-US" sz="2000" u="sng" dirty="0" smtClean="0"/>
          </a:p>
          <a:p>
            <a:r>
              <a:rPr lang="en-US" sz="2000" b="1" dirty="0" smtClean="0"/>
              <a:t>drawString(String </a:t>
            </a:r>
            <a:r>
              <a:rPr lang="en-US" sz="2000" b="1" dirty="0" err="1"/>
              <a:t>str</a:t>
            </a:r>
            <a:r>
              <a:rPr lang="en-US" sz="2000" b="1" dirty="0"/>
              <a:t>, </a:t>
            </a:r>
            <a:r>
              <a:rPr lang="en-US" sz="2000" b="1" dirty="0" err="1"/>
              <a:t>int</a:t>
            </a:r>
            <a:r>
              <a:rPr lang="en-US" sz="2000" b="1" dirty="0"/>
              <a:t> x, </a:t>
            </a:r>
            <a:r>
              <a:rPr lang="en-US" sz="2000" b="1" dirty="0" err="1"/>
              <a:t>int</a:t>
            </a:r>
            <a:r>
              <a:rPr lang="en-US" sz="2000" b="1" dirty="0"/>
              <a:t> y):</a:t>
            </a:r>
            <a:r>
              <a:rPr lang="en-US" sz="2000" dirty="0"/>
              <a:t> is used to draw the specified string.</a:t>
            </a:r>
          </a:p>
          <a:p>
            <a:r>
              <a:rPr lang="en-US" sz="2000" b="1" dirty="0" smtClean="0"/>
              <a:t>drawRect(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/>
              <a:t>x, </a:t>
            </a:r>
            <a:r>
              <a:rPr lang="en-US" sz="2000" b="1" dirty="0" err="1"/>
              <a:t>int</a:t>
            </a:r>
            <a:r>
              <a:rPr lang="en-US" sz="2000" b="1" dirty="0"/>
              <a:t> y, </a:t>
            </a:r>
            <a:r>
              <a:rPr lang="en-US" sz="2000" b="1" dirty="0" err="1"/>
              <a:t>int</a:t>
            </a:r>
            <a:r>
              <a:rPr lang="en-US" sz="2000" b="1" dirty="0"/>
              <a:t> width, </a:t>
            </a:r>
            <a:r>
              <a:rPr lang="en-US" sz="2000" b="1" dirty="0" err="1"/>
              <a:t>int</a:t>
            </a:r>
            <a:r>
              <a:rPr lang="en-US" sz="2000" b="1" dirty="0"/>
              <a:t> height):</a:t>
            </a:r>
            <a:r>
              <a:rPr lang="en-US" sz="2000" dirty="0"/>
              <a:t> draws a rectangle with the specified width and height.</a:t>
            </a:r>
          </a:p>
          <a:p>
            <a:r>
              <a:rPr lang="en-US" sz="2000" b="1" dirty="0" err="1" smtClean="0"/>
              <a:t>fillRect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/>
              <a:t>x, </a:t>
            </a:r>
            <a:r>
              <a:rPr lang="en-US" sz="2000" b="1" dirty="0" err="1"/>
              <a:t>int</a:t>
            </a:r>
            <a:r>
              <a:rPr lang="en-US" sz="2000" b="1" dirty="0"/>
              <a:t> y, </a:t>
            </a:r>
            <a:r>
              <a:rPr lang="en-US" sz="2000" b="1" dirty="0" err="1"/>
              <a:t>int</a:t>
            </a:r>
            <a:r>
              <a:rPr lang="en-US" sz="2000" b="1" dirty="0"/>
              <a:t> width, </a:t>
            </a:r>
            <a:r>
              <a:rPr lang="en-US" sz="2000" b="1" dirty="0" err="1"/>
              <a:t>int</a:t>
            </a:r>
            <a:r>
              <a:rPr lang="en-US" sz="2000" b="1" dirty="0"/>
              <a:t> height):</a:t>
            </a:r>
            <a:r>
              <a:rPr lang="en-US" sz="2000" dirty="0"/>
              <a:t> is used to fill rectangle with the default color and specified width and height.</a:t>
            </a:r>
          </a:p>
          <a:p>
            <a:r>
              <a:rPr lang="en-US" sz="2000" b="1" dirty="0" err="1" smtClean="0"/>
              <a:t>drawOval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/>
              <a:t>x, </a:t>
            </a:r>
            <a:r>
              <a:rPr lang="en-US" sz="2000" b="1" dirty="0" err="1"/>
              <a:t>int</a:t>
            </a:r>
            <a:r>
              <a:rPr lang="en-US" sz="2000" b="1" dirty="0"/>
              <a:t> y, </a:t>
            </a:r>
            <a:r>
              <a:rPr lang="en-US" sz="2000" b="1" dirty="0" err="1"/>
              <a:t>int</a:t>
            </a:r>
            <a:r>
              <a:rPr lang="en-US" sz="2000" b="1" dirty="0"/>
              <a:t> width, </a:t>
            </a:r>
            <a:r>
              <a:rPr lang="en-US" sz="2000" b="1" dirty="0" err="1"/>
              <a:t>int</a:t>
            </a:r>
            <a:r>
              <a:rPr lang="en-US" sz="2000" b="1" dirty="0"/>
              <a:t> height):</a:t>
            </a:r>
            <a:r>
              <a:rPr lang="en-US" sz="2000" dirty="0"/>
              <a:t> is used to draw oval with the specified width and height.</a:t>
            </a:r>
          </a:p>
          <a:p>
            <a:r>
              <a:rPr lang="en-US" sz="2000" b="1" dirty="0" err="1" smtClean="0"/>
              <a:t>fillOval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/>
              <a:t>x, </a:t>
            </a:r>
            <a:r>
              <a:rPr lang="en-US" sz="2000" b="1" dirty="0" err="1"/>
              <a:t>int</a:t>
            </a:r>
            <a:r>
              <a:rPr lang="en-US" sz="2000" b="1" dirty="0"/>
              <a:t> y, </a:t>
            </a:r>
            <a:r>
              <a:rPr lang="en-US" sz="2000" b="1" dirty="0" err="1"/>
              <a:t>int</a:t>
            </a:r>
            <a:r>
              <a:rPr lang="en-US" sz="2000" b="1" dirty="0"/>
              <a:t> width, </a:t>
            </a:r>
            <a:r>
              <a:rPr lang="en-US" sz="2000" b="1" dirty="0" err="1"/>
              <a:t>int</a:t>
            </a:r>
            <a:r>
              <a:rPr lang="en-US" sz="2000" b="1" dirty="0"/>
              <a:t> height):</a:t>
            </a:r>
            <a:r>
              <a:rPr lang="en-US" sz="2000" dirty="0"/>
              <a:t> is used to fill oval with the default color and specified width and height.</a:t>
            </a:r>
          </a:p>
          <a:p>
            <a:r>
              <a:rPr lang="en-US" sz="2000" b="1" dirty="0" err="1" smtClean="0"/>
              <a:t>drawLine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/>
              <a:t>x1, </a:t>
            </a:r>
            <a:r>
              <a:rPr lang="en-US" sz="2000" b="1" dirty="0" err="1"/>
              <a:t>int</a:t>
            </a:r>
            <a:r>
              <a:rPr lang="en-US" sz="2000" b="1" dirty="0"/>
              <a:t> y1, </a:t>
            </a:r>
            <a:r>
              <a:rPr lang="en-US" sz="2000" b="1" dirty="0" err="1"/>
              <a:t>int</a:t>
            </a:r>
            <a:r>
              <a:rPr lang="en-US" sz="2000" b="1" dirty="0"/>
              <a:t> x2, </a:t>
            </a:r>
            <a:r>
              <a:rPr lang="en-US" sz="2000" b="1" dirty="0" err="1"/>
              <a:t>int</a:t>
            </a:r>
            <a:r>
              <a:rPr lang="en-US" sz="2000" b="1" dirty="0"/>
              <a:t> y2):</a:t>
            </a:r>
            <a:r>
              <a:rPr lang="en-US" sz="2000" dirty="0"/>
              <a:t> is used to draw line between the points(x1, y1) and (x2, y2</a:t>
            </a:r>
            <a:r>
              <a:rPr lang="en-US" sz="2000" dirty="0" smtClean="0"/>
              <a:t>).</a:t>
            </a:r>
            <a:endParaRPr lang="en-US" sz="2000" dirty="0"/>
          </a:p>
          <a:p>
            <a:r>
              <a:rPr lang="en-US" sz="2000" b="1" dirty="0" err="1" smtClean="0"/>
              <a:t>setColor</a:t>
            </a:r>
            <a:r>
              <a:rPr lang="en-US" sz="2000" b="1" dirty="0" smtClean="0"/>
              <a:t>(Color </a:t>
            </a:r>
            <a:r>
              <a:rPr lang="en-US" sz="2000" b="1" dirty="0"/>
              <a:t>c):</a:t>
            </a:r>
            <a:r>
              <a:rPr lang="en-US" sz="2000" dirty="0"/>
              <a:t> is used to set the graphics current color to the specified color.</a:t>
            </a:r>
          </a:p>
          <a:p>
            <a:r>
              <a:rPr lang="en-US" sz="2000" b="1" dirty="0" err="1" smtClean="0"/>
              <a:t>setFont</a:t>
            </a:r>
            <a:r>
              <a:rPr lang="en-US" sz="2000" b="1" dirty="0" smtClean="0"/>
              <a:t>(Font </a:t>
            </a:r>
            <a:r>
              <a:rPr lang="en-US" sz="2000" b="1" dirty="0"/>
              <a:t>font):</a:t>
            </a:r>
            <a:r>
              <a:rPr lang="en-US" sz="2000" dirty="0"/>
              <a:t> is used to set the graphics current font to the specified font.</a:t>
            </a:r>
          </a:p>
          <a:p>
            <a:pPr marL="0" indent="0">
              <a:buNone/>
            </a:pPr>
            <a:endParaRPr lang="en-US" sz="2000" u="sng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01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u="sng" dirty="0" smtClean="0"/>
              <a:t>Example: </a:t>
            </a:r>
            <a:r>
              <a:rPr lang="en-US" sz="2400" b="1" dirty="0" smtClean="0"/>
              <a:t>GraphicsDemo.java</a:t>
            </a:r>
            <a:endParaRPr lang="en-US" sz="2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9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import </a:t>
            </a:r>
            <a:r>
              <a:rPr lang="en-US" sz="2000" dirty="0"/>
              <a:t>java.applet.Applet;  </a:t>
            </a:r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java.awt</a:t>
            </a:r>
            <a:r>
              <a:rPr lang="en-US" sz="2000" dirty="0"/>
              <a:t>.*;    </a:t>
            </a:r>
          </a:p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GraphicsDemo</a:t>
            </a:r>
            <a:r>
              <a:rPr lang="en-US" sz="2000" dirty="0"/>
              <a:t> extends </a:t>
            </a:r>
            <a:r>
              <a:rPr lang="en-US" sz="2000" dirty="0" smtClean="0"/>
              <a:t>Applet</a:t>
            </a:r>
          </a:p>
          <a:p>
            <a:pPr marL="0" indent="0">
              <a:buNone/>
            </a:pPr>
            <a:r>
              <a:rPr lang="en-US" sz="2000" dirty="0" smtClean="0"/>
              <a:t>{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public void paint(Graphics g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{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g.setColor</a:t>
            </a:r>
            <a:r>
              <a:rPr lang="en-US" sz="2000" dirty="0"/>
              <a:t>(</a:t>
            </a:r>
            <a:r>
              <a:rPr lang="en-US" sz="2000" dirty="0" err="1"/>
              <a:t>Color.red</a:t>
            </a:r>
            <a:r>
              <a:rPr lang="en-US" sz="2000" dirty="0"/>
              <a:t>);  </a:t>
            </a:r>
          </a:p>
          <a:p>
            <a:pPr marL="0" indent="0">
              <a:buNone/>
            </a:pPr>
            <a:r>
              <a:rPr lang="en-US" sz="2000" dirty="0"/>
              <a:t>g.drawString("Welcome",50, 50);  </a:t>
            </a:r>
          </a:p>
          <a:p>
            <a:pPr marL="0" indent="0">
              <a:buNone/>
            </a:pPr>
            <a:r>
              <a:rPr lang="en-US" sz="2000" dirty="0" err="1"/>
              <a:t>g.drawLine</a:t>
            </a:r>
            <a:r>
              <a:rPr lang="en-US" sz="2000" dirty="0"/>
              <a:t>(20,30,20,300);  </a:t>
            </a:r>
          </a:p>
          <a:p>
            <a:pPr marL="0" indent="0">
              <a:buNone/>
            </a:pPr>
            <a:r>
              <a:rPr lang="en-US" sz="2000" dirty="0" err="1"/>
              <a:t>g.drawRect</a:t>
            </a:r>
            <a:r>
              <a:rPr lang="en-US" sz="2000" dirty="0"/>
              <a:t>(70,100,30,30);  </a:t>
            </a:r>
          </a:p>
          <a:p>
            <a:pPr marL="0" indent="0">
              <a:buNone/>
            </a:pPr>
            <a:r>
              <a:rPr lang="en-US" sz="2000" dirty="0" err="1"/>
              <a:t>g.fillRect</a:t>
            </a:r>
            <a:r>
              <a:rPr lang="en-US" sz="2000" dirty="0"/>
              <a:t>(170,100,30,30);  </a:t>
            </a:r>
          </a:p>
          <a:p>
            <a:pPr marL="0" indent="0">
              <a:buNone/>
            </a:pPr>
            <a:r>
              <a:rPr lang="en-US" sz="2000" dirty="0" err="1"/>
              <a:t>g.drawOval</a:t>
            </a:r>
            <a:r>
              <a:rPr lang="en-US" sz="2000" dirty="0"/>
              <a:t>(70,200,30,30);  </a:t>
            </a:r>
          </a:p>
          <a:p>
            <a:pPr marL="0" indent="0">
              <a:buNone/>
            </a:pPr>
            <a:r>
              <a:rPr lang="en-US" sz="2000" dirty="0" err="1"/>
              <a:t>g.setColor</a:t>
            </a:r>
            <a:r>
              <a:rPr lang="en-US" sz="2000" dirty="0"/>
              <a:t>(</a:t>
            </a:r>
            <a:r>
              <a:rPr lang="en-US" sz="2000" dirty="0" err="1"/>
              <a:t>Color.pink</a:t>
            </a:r>
            <a:r>
              <a:rPr lang="en-US" sz="2000" dirty="0"/>
              <a:t>);  </a:t>
            </a:r>
          </a:p>
          <a:p>
            <a:pPr marL="0" indent="0">
              <a:buNone/>
            </a:pPr>
            <a:r>
              <a:rPr lang="en-US" sz="2000" dirty="0" err="1"/>
              <a:t>g.fillOval</a:t>
            </a:r>
            <a:r>
              <a:rPr lang="en-US" sz="2000" dirty="0"/>
              <a:t>(170,200,30,30);    </a:t>
            </a:r>
          </a:p>
          <a:p>
            <a:pPr marL="0" indent="0">
              <a:buNone/>
            </a:pPr>
            <a:r>
              <a:rPr lang="en-US" sz="2000" dirty="0"/>
              <a:t>}  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8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839200" cy="655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GraphicsDemo.html</a:t>
            </a:r>
          </a:p>
          <a:p>
            <a:pPr marL="0" indent="0">
              <a:buNone/>
            </a:pPr>
            <a:r>
              <a:rPr lang="en-US" sz="2000" dirty="0"/>
              <a:t>&lt;html&gt;  </a:t>
            </a:r>
          </a:p>
          <a:p>
            <a:pPr marL="0" indent="0">
              <a:buNone/>
            </a:pPr>
            <a:r>
              <a:rPr lang="en-US" sz="2000" dirty="0"/>
              <a:t>&lt;body&gt;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&lt;applet code="</a:t>
            </a:r>
            <a:r>
              <a:rPr lang="en-US" sz="2000" dirty="0" err="1">
                <a:solidFill>
                  <a:srgbClr val="FF0000"/>
                </a:solidFill>
              </a:rPr>
              <a:t>GraphicsDemo.class</a:t>
            </a:r>
            <a:r>
              <a:rPr lang="en-US" sz="2000" dirty="0">
                <a:solidFill>
                  <a:srgbClr val="FF0000"/>
                </a:solidFill>
              </a:rPr>
              <a:t>" width="300" height="300"&gt;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&lt;/applet&gt;  </a:t>
            </a:r>
          </a:p>
          <a:p>
            <a:pPr marL="0" indent="0">
              <a:buNone/>
            </a:pPr>
            <a:r>
              <a:rPr lang="en-US" sz="2000" dirty="0"/>
              <a:t>&lt;/body&gt;  </a:t>
            </a:r>
          </a:p>
          <a:p>
            <a:pPr marL="0" indent="0">
              <a:buNone/>
            </a:pPr>
            <a:r>
              <a:rPr lang="en-US" sz="2000" dirty="0"/>
              <a:t>&lt;/html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b="1" u="sng" dirty="0" smtClean="0"/>
              <a:t>Execution:</a:t>
            </a:r>
            <a:endParaRPr lang="en-US" sz="2000" b="1" u="sng" dirty="0"/>
          </a:p>
          <a:p>
            <a:pPr marL="0" indent="0">
              <a:buNone/>
            </a:pPr>
            <a:r>
              <a:rPr lang="en-US" sz="2000" dirty="0"/>
              <a:t>D:\&gt; javac </a:t>
            </a:r>
            <a:r>
              <a:rPr lang="en-US" sz="2000" dirty="0" smtClean="0"/>
              <a:t>GraphicsDemo.java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D</a:t>
            </a:r>
            <a:r>
              <a:rPr lang="en-US" sz="2000" dirty="0"/>
              <a:t>:\&gt; appletviewer GraphicsDemo</a:t>
            </a:r>
            <a:r>
              <a:rPr lang="en-US" sz="2000" dirty="0" smtClean="0"/>
              <a:t>.html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403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45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407</Words>
  <Application>Microsoft Office PowerPoint</Application>
  <PresentationFormat>On-screen Show (4:3)</PresentationFormat>
  <Paragraphs>121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APPLET</vt:lpstr>
      <vt:lpstr>PowerPoint Presentation</vt:lpstr>
      <vt:lpstr>Hierarchy of Applet : </vt:lpstr>
      <vt:lpstr>Lifecycle of Applet </vt:lpstr>
      <vt:lpstr>Simple example of Applet </vt:lpstr>
      <vt:lpstr>PowerPoint Presentation</vt:lpstr>
      <vt:lpstr>Displaying Graphics in Applet</vt:lpstr>
      <vt:lpstr>Example: GraphicsDemo.java</vt:lpstr>
      <vt:lpstr>PowerPoint Presentation</vt:lpstr>
      <vt:lpstr>Components of Applets</vt:lpstr>
      <vt:lpstr>JApplet Class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APPLET</dc:title>
  <dc:creator>Windows User</dc:creator>
  <cp:lastModifiedBy>Windows User</cp:lastModifiedBy>
  <cp:revision>64</cp:revision>
  <dcterms:created xsi:type="dcterms:W3CDTF">2017-04-13T04:44:33Z</dcterms:created>
  <dcterms:modified xsi:type="dcterms:W3CDTF">2017-04-14T08:28:40Z</dcterms:modified>
</cp:coreProperties>
</file>