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92" r:id="rId15"/>
    <p:sldId id="293" r:id="rId16"/>
    <p:sldId id="294" r:id="rId17"/>
    <p:sldId id="295" r:id="rId18"/>
    <p:sldId id="296" r:id="rId19"/>
    <p:sldId id="291" r:id="rId20"/>
    <p:sldId id="297" r:id="rId21"/>
    <p:sldId id="269" r:id="rId22"/>
    <p:sldId id="270" r:id="rId23"/>
    <p:sldId id="288" r:id="rId24"/>
    <p:sldId id="271" r:id="rId25"/>
    <p:sldId id="273" r:id="rId26"/>
    <p:sldId id="279" r:id="rId27"/>
    <p:sldId id="276" r:id="rId28"/>
    <p:sldId id="278" r:id="rId29"/>
    <p:sldId id="277" r:id="rId30"/>
    <p:sldId id="280" r:id="rId31"/>
    <p:sldId id="281" r:id="rId32"/>
    <p:sldId id="283" r:id="rId33"/>
    <p:sldId id="282" r:id="rId34"/>
    <p:sldId id="284" r:id="rId35"/>
    <p:sldId id="287" r:id="rId36"/>
    <p:sldId id="29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345" autoAdjust="0"/>
  </p:normalViewPr>
  <p:slideViewPr>
    <p:cSldViewPr>
      <p:cViewPr varScale="1">
        <p:scale>
          <a:sx n="105" d="100"/>
          <a:sy n="105" d="100"/>
        </p:scale>
        <p:origin x="-17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554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5662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82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2417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40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53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713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7687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7654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234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6277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23936-D0E1-4E2C-A5E8-4DC3562D61EE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D4773-1300-477F-ABF2-B2BD83E599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37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34291" y="35716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 smtClean="0"/>
              <a:t>GUI Programing with Java</a:t>
            </a: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443344" y="2057400"/>
            <a:ext cx="8129183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Java Provides the following Frameworks for building GUI-based applications. Those are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AWT-(Abstract Window Toolkit)</a:t>
            </a:r>
          </a:p>
          <a:p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Swing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168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15110"/>
          </a:xfrm>
        </p:spPr>
        <p:txBody>
          <a:bodyPr>
            <a:normAutofit lnSpcReduction="10000"/>
          </a:bodyPr>
          <a:lstStyle/>
          <a:p>
            <a:r>
              <a:rPr lang="en-US" u="sng" dirty="0" err="1" smtClean="0"/>
              <a:t>TextArea</a:t>
            </a:r>
            <a:r>
              <a:rPr lang="en-US" u="sng" dirty="0" smtClean="0"/>
              <a:t> :</a:t>
            </a:r>
          </a:p>
          <a:p>
            <a:pPr marL="0" indent="0" algn="just">
              <a:buNone/>
            </a:pPr>
            <a:r>
              <a:rPr lang="en-US" sz="2200" dirty="0" smtClean="0"/>
              <a:t>	</a:t>
            </a:r>
            <a:r>
              <a:rPr lang="en-US" sz="2200" dirty="0"/>
              <a:t>The </a:t>
            </a:r>
            <a:r>
              <a:rPr lang="en-US" sz="2200" b="1" dirty="0" err="1" smtClean="0">
                <a:solidFill>
                  <a:srgbClr val="FF0000"/>
                </a:solidFill>
              </a:rPr>
              <a:t>TextArea</a:t>
            </a:r>
            <a:r>
              <a:rPr lang="en-US" sz="2200" dirty="0" smtClean="0"/>
              <a:t> </a:t>
            </a:r>
            <a:r>
              <a:rPr lang="en-US" sz="2200" dirty="0"/>
              <a:t>class is a multi line region that </a:t>
            </a:r>
            <a:r>
              <a:rPr lang="en-US" sz="2200" dirty="0" smtClean="0"/>
              <a:t>allows </a:t>
            </a:r>
            <a:r>
              <a:rPr lang="en-US" sz="2200" dirty="0"/>
              <a:t>the </a:t>
            </a:r>
            <a:r>
              <a:rPr lang="en-US" sz="2200" dirty="0" smtClean="0"/>
              <a:t>user to enter multiple </a:t>
            </a:r>
            <a:r>
              <a:rPr lang="en-US" sz="2200" dirty="0"/>
              <a:t>line </a:t>
            </a:r>
            <a:r>
              <a:rPr lang="en-US" sz="2200" dirty="0" smtClean="0"/>
              <a:t>of text</a:t>
            </a:r>
            <a:r>
              <a:rPr lang="en-US" sz="2200" dirty="0"/>
              <a:t>.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b="1" dirty="0" smtClean="0"/>
              <a:t>Syntax:</a:t>
            </a:r>
          </a:p>
          <a:p>
            <a:pPr marL="0" indent="0" algn="just">
              <a:buNone/>
            </a:pPr>
            <a:r>
              <a:rPr lang="en-US" sz="2200" dirty="0"/>
              <a:t>		</a:t>
            </a:r>
            <a:r>
              <a:rPr lang="en-US" sz="2200" dirty="0" smtClean="0"/>
              <a:t> </a:t>
            </a:r>
            <a:r>
              <a:rPr lang="en-US" sz="2200" dirty="0" err="1" smtClean="0"/>
              <a:t>TextArea</a:t>
            </a:r>
            <a:r>
              <a:rPr lang="en-US" sz="2200" dirty="0" smtClean="0"/>
              <a:t> t1=new </a:t>
            </a:r>
            <a:r>
              <a:rPr lang="en-US" sz="2200" dirty="0" err="1" smtClean="0"/>
              <a:t>TextArea</a:t>
            </a:r>
            <a:r>
              <a:rPr lang="en-US" sz="2200" dirty="0" smtClean="0"/>
              <a:t>(“Text”);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	(or)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	</a:t>
            </a:r>
            <a:r>
              <a:rPr lang="en-US" sz="2200" dirty="0" smtClean="0">
                <a:solidFill>
                  <a:prstClr val="black"/>
                </a:solidFill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</a:rPr>
              <a:t>TextArea</a:t>
            </a:r>
            <a:r>
              <a:rPr lang="en-US" sz="2200" dirty="0" smtClean="0"/>
              <a:t> t1,t2;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dirty="0" smtClean="0"/>
              <a:t>	t1=new </a:t>
            </a:r>
            <a:r>
              <a:rPr lang="en-US" sz="2200" dirty="0" err="1" smtClean="0"/>
              <a:t>TextArea</a:t>
            </a:r>
            <a:r>
              <a:rPr lang="en-US" sz="2200" dirty="0" smtClean="0"/>
              <a:t>(“Text”);</a:t>
            </a:r>
          </a:p>
          <a:p>
            <a:r>
              <a:rPr lang="en-US" sz="2800" u="sng" dirty="0" smtClean="0"/>
              <a:t>Checkbox </a:t>
            </a:r>
            <a:r>
              <a:rPr lang="en-US" sz="3000" u="sng" dirty="0" smtClean="0"/>
              <a:t>:</a:t>
            </a:r>
          </a:p>
          <a:p>
            <a:pPr marL="0" indent="0" algn="just">
              <a:buNone/>
            </a:pPr>
            <a:r>
              <a:rPr lang="en-US" sz="2200" dirty="0" smtClean="0"/>
              <a:t>	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0000"/>
                </a:solidFill>
              </a:rPr>
              <a:t>Checkbox</a:t>
            </a:r>
            <a:r>
              <a:rPr lang="en-US" sz="2200" dirty="0"/>
              <a:t> class is used to create a checkbox. It is used to turn an option on (true) or off (false). Clicking on a Checkbox changes its state from "on" to "off" or from "off" to "on".</a:t>
            </a:r>
            <a:endParaRPr lang="en-US" sz="2200" dirty="0" smtClean="0"/>
          </a:p>
          <a:p>
            <a:pPr marL="0" indent="0" algn="just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Syntax:</a:t>
            </a:r>
          </a:p>
          <a:p>
            <a:pPr marL="0" indent="0" algn="just">
              <a:buNone/>
            </a:pPr>
            <a:r>
              <a:rPr lang="en-US" sz="2200" dirty="0" smtClean="0"/>
              <a:t>		 Checkbox </a:t>
            </a:r>
            <a:r>
              <a:rPr lang="en-US" sz="2200" dirty="0"/>
              <a:t>c</a:t>
            </a:r>
            <a:r>
              <a:rPr lang="en-US" sz="2200" dirty="0" smtClean="0"/>
              <a:t>1=new Checkbox(“Text”);</a:t>
            </a:r>
          </a:p>
          <a:p>
            <a:pPr marL="0" indent="0" algn="just">
              <a:buNone/>
            </a:pPr>
            <a:r>
              <a:rPr lang="en-US" sz="2200" dirty="0" smtClean="0"/>
              <a:t>		(or)</a:t>
            </a:r>
          </a:p>
          <a:p>
            <a:pPr marL="0" indent="0" algn="just">
              <a:buNone/>
            </a:pPr>
            <a:r>
              <a:rPr lang="en-US" sz="2200" dirty="0" smtClean="0"/>
              <a:t>		 Checkbox c1,c2;</a:t>
            </a:r>
          </a:p>
          <a:p>
            <a:pPr marL="0" indent="0" algn="just">
              <a:buNone/>
            </a:pPr>
            <a:r>
              <a:rPr lang="en-US" sz="2200" dirty="0" smtClean="0"/>
              <a:t>		c1=new Checkbox(“Text”);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6832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05792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Choice :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Choice</a:t>
            </a:r>
            <a:r>
              <a:rPr lang="en-US" sz="2400" dirty="0" smtClean="0"/>
              <a:t> </a:t>
            </a:r>
            <a:r>
              <a:rPr lang="en-US" sz="2400" dirty="0"/>
              <a:t>class is used to show popup menu of choices. Choice selected by user is shown on the top of a menu.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r>
              <a:rPr lang="en-US" sz="2400" dirty="0" smtClean="0"/>
              <a:t>		Choice</a:t>
            </a:r>
            <a:r>
              <a:rPr lang="en-US" sz="2400" dirty="0"/>
              <a:t> c=</a:t>
            </a:r>
            <a:r>
              <a:rPr lang="en-US" sz="2400" b="1" dirty="0"/>
              <a:t>new</a:t>
            </a:r>
            <a:r>
              <a:rPr lang="en-US" sz="2400" dirty="0"/>
              <a:t> Choice();  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c.add</a:t>
            </a:r>
            <a:r>
              <a:rPr lang="en-US" sz="2400" dirty="0"/>
              <a:t>("Item 1"); 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c.add</a:t>
            </a:r>
            <a:r>
              <a:rPr lang="en-US" sz="2400" dirty="0"/>
              <a:t>("Item 2"); 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c.add</a:t>
            </a:r>
            <a:r>
              <a:rPr lang="en-US" sz="2400" dirty="0"/>
              <a:t>("Item 3");  </a:t>
            </a:r>
          </a:p>
          <a:p>
            <a:r>
              <a:rPr lang="en-US" u="sng" dirty="0" smtClean="0"/>
              <a:t>Scrollbar</a:t>
            </a:r>
            <a:r>
              <a:rPr lang="en-US" sz="2800" u="sng" dirty="0" smtClean="0"/>
              <a:t> </a:t>
            </a:r>
            <a:r>
              <a:rPr lang="en-US" sz="3000" u="sng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Scrollbar</a:t>
            </a:r>
            <a:r>
              <a:rPr lang="en-US" sz="2400" dirty="0" smtClean="0"/>
              <a:t> class is used to create a scrollbar.</a:t>
            </a:r>
          </a:p>
          <a:p>
            <a:pPr marL="0" indent="0" algn="just">
              <a:buNone/>
            </a:pPr>
            <a:r>
              <a:rPr lang="en-US" sz="2400" dirty="0" smtClean="0"/>
              <a:t> </a:t>
            </a:r>
            <a:r>
              <a:rPr lang="en-US" sz="2400" b="1" dirty="0"/>
              <a:t>	</a:t>
            </a:r>
            <a:r>
              <a:rPr lang="en-US" sz="2400" b="1" dirty="0" smtClean="0"/>
              <a:t>Syntax:</a:t>
            </a:r>
          </a:p>
          <a:p>
            <a:pPr marL="0" indent="0">
              <a:buNone/>
            </a:pPr>
            <a:r>
              <a:rPr lang="en-US" sz="2400" dirty="0" smtClean="0"/>
              <a:t>		Scrollbar s=new Scrollbar();   </a:t>
            </a:r>
          </a:p>
          <a:p>
            <a:pPr marL="0" indent="0">
              <a:buNone/>
            </a:pPr>
            <a:r>
              <a:rPr lang="en-US" sz="2400" dirty="0" smtClean="0"/>
              <a:t>	</a:t>
            </a:r>
            <a:r>
              <a:rPr lang="en-US" sz="240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649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AWT doesn’t allow the user to close window directly…</a:t>
            </a:r>
          </a:p>
          <a:p>
            <a:r>
              <a:rPr lang="en-US" sz="2400" dirty="0" smtClean="0"/>
              <a:t>We need code to close the window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600" dirty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//</a:t>
            </a:r>
            <a:r>
              <a:rPr lang="en-US" sz="2600" dirty="0">
                <a:solidFill>
                  <a:srgbClr val="FF0000"/>
                </a:solidFill>
              </a:rPr>
              <a:t>Code for </a:t>
            </a:r>
            <a:r>
              <a:rPr lang="en-US" sz="2600" dirty="0" smtClean="0">
                <a:solidFill>
                  <a:srgbClr val="FF0000"/>
                </a:solidFill>
              </a:rPr>
              <a:t> Close  the window</a:t>
            </a:r>
            <a:endParaRPr lang="en-US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dirty="0" smtClean="0"/>
              <a:t>	</a:t>
            </a:r>
            <a:r>
              <a:rPr lang="en-US" sz="2600" dirty="0" err="1" smtClean="0"/>
              <a:t>addWindowListener</a:t>
            </a:r>
            <a:r>
              <a:rPr lang="en-US" sz="2600" dirty="0" smtClean="0"/>
              <a:t>(new </a:t>
            </a:r>
            <a:r>
              <a:rPr lang="en-US" sz="2600" dirty="0" err="1"/>
              <a:t>WindowAdapter</a:t>
            </a:r>
            <a:r>
              <a:rPr lang="en-US" sz="2600" dirty="0"/>
              <a:t>(){</a:t>
            </a:r>
          </a:p>
          <a:p>
            <a:pPr marL="0" indent="0">
              <a:buNone/>
            </a:pPr>
            <a:r>
              <a:rPr lang="en-US" sz="2600" dirty="0" smtClean="0"/>
              <a:t>	public </a:t>
            </a:r>
            <a:r>
              <a:rPr lang="en-US" sz="2600" dirty="0"/>
              <a:t>void </a:t>
            </a:r>
            <a:r>
              <a:rPr lang="en-US" sz="2600" dirty="0" err="1"/>
              <a:t>windowClosing</a:t>
            </a:r>
            <a:r>
              <a:rPr lang="en-US" sz="2600" dirty="0"/>
              <a:t>(</a:t>
            </a:r>
            <a:r>
              <a:rPr lang="en-US" sz="2600" dirty="0" err="1"/>
              <a:t>WindowEvent</a:t>
            </a:r>
            <a:r>
              <a:rPr lang="en-US" sz="2600" dirty="0"/>
              <a:t> we)</a:t>
            </a:r>
          </a:p>
          <a:p>
            <a:pPr marL="0" indent="0">
              <a:buNone/>
            </a:pPr>
            <a:r>
              <a:rPr lang="en-US" sz="2600" dirty="0" smtClean="0"/>
              <a:t>	{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	 </a:t>
            </a:r>
            <a:r>
              <a:rPr lang="en-US" sz="2600" dirty="0" err="1"/>
              <a:t>System.exit</a:t>
            </a:r>
            <a:r>
              <a:rPr lang="en-US" sz="2600" dirty="0"/>
              <a:t>(0);</a:t>
            </a:r>
          </a:p>
          <a:p>
            <a:pPr marL="0" indent="0">
              <a:buNone/>
            </a:pPr>
            <a:r>
              <a:rPr lang="en-US" sz="2600" dirty="0" smtClean="0"/>
              <a:t>	}</a:t>
            </a: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	});</a:t>
            </a:r>
          </a:p>
          <a:p>
            <a:pPr marL="0" indent="0">
              <a:buNone/>
            </a:pPr>
            <a:r>
              <a:rPr lang="en-US" sz="2600" b="1" u="sng" dirty="0"/>
              <a:t>Note</a:t>
            </a:r>
            <a:r>
              <a:rPr lang="en-US" sz="2600" b="1" u="sng" dirty="0" smtClean="0"/>
              <a:t>: </a:t>
            </a:r>
            <a:r>
              <a:rPr lang="en-US" sz="2600" dirty="0" smtClean="0"/>
              <a:t> We need to import  one package </a:t>
            </a:r>
            <a:r>
              <a:rPr lang="en-US" sz="2600" dirty="0" smtClean="0">
                <a:solidFill>
                  <a:srgbClr val="FF0000"/>
                </a:solidFill>
              </a:rPr>
              <a:t>“java.awt.event.*”.</a:t>
            </a:r>
            <a:endParaRPr lang="en-US" sz="26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860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Layout Managers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pPr marL="0" indent="0" algn="just"/>
            <a:r>
              <a:rPr lang="en-IN" sz="2200" dirty="0" smtClean="0"/>
              <a:t>   </a:t>
            </a:r>
            <a:r>
              <a:rPr lang="en-US" sz="2400" dirty="0" smtClean="0"/>
              <a:t>In Java, Layout Managers is used for arranging the components in order.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r>
              <a:rPr lang="en-US" sz="2400" dirty="0" smtClean="0"/>
              <a:t>  Layout Manager is an interface that is implemented by all the classes of layout managers. 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r>
              <a:rPr lang="en-US" sz="2400" dirty="0" smtClean="0"/>
              <a:t>  There are following classes that represents the layout managers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java.awt.</a:t>
            </a:r>
            <a:r>
              <a:rPr lang="en-US" sz="2400" b="1" dirty="0" err="1" smtClean="0"/>
              <a:t>BorderLayout</a:t>
            </a: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java.awt.</a:t>
            </a:r>
            <a:r>
              <a:rPr lang="en-US" sz="2400" b="1" dirty="0" err="1" smtClean="0"/>
              <a:t>FlowLayout</a:t>
            </a: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java.awt.</a:t>
            </a:r>
            <a:r>
              <a:rPr lang="en-US" sz="2400" b="1" dirty="0" err="1" smtClean="0"/>
              <a:t>GridLayout</a:t>
            </a:r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java.awt.</a:t>
            </a:r>
            <a:r>
              <a:rPr lang="en-US" sz="2400" b="1" dirty="0" err="1" smtClean="0"/>
              <a:t>CardLayout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 marL="0" indent="0" algn="just"/>
            <a:endParaRPr lang="en-US" sz="2200" u="sng" dirty="0"/>
          </a:p>
        </p:txBody>
      </p:sp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BorderLayout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pPr marL="0" indent="0" algn="just"/>
            <a:r>
              <a:rPr lang="en-IN" sz="2200" dirty="0" smtClean="0"/>
              <a:t>   </a:t>
            </a:r>
            <a:r>
              <a:rPr lang="en-US" sz="2400" dirty="0" smtClean="0"/>
              <a:t>The </a:t>
            </a:r>
            <a:r>
              <a:rPr lang="en-US" sz="2400" b="1" dirty="0" smtClean="0"/>
              <a:t>BorderLayout</a:t>
            </a:r>
            <a:r>
              <a:rPr lang="en-US" sz="2400" dirty="0" smtClean="0"/>
              <a:t> is used to arrange the components in five regions: </a:t>
            </a:r>
            <a:r>
              <a:rPr lang="en-US" sz="2400" b="1" dirty="0" smtClean="0"/>
              <a:t>NORTH, SOUTH, EAST, WEST </a:t>
            </a:r>
            <a:r>
              <a:rPr lang="en-US" sz="2400" dirty="0" smtClean="0"/>
              <a:t>and</a:t>
            </a:r>
            <a:r>
              <a:rPr lang="en-US" sz="2400" b="1" dirty="0" smtClean="0"/>
              <a:t> CENTER</a:t>
            </a:r>
            <a:r>
              <a:rPr lang="en-US" sz="2400" dirty="0" smtClean="0"/>
              <a:t>. 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r>
              <a:rPr lang="en-US" sz="2400" dirty="0" smtClean="0"/>
              <a:t>  Each region (area) may contain one component only. It is the </a:t>
            </a:r>
            <a:r>
              <a:rPr lang="en-US" sz="2400" b="1" dirty="0" smtClean="0"/>
              <a:t>default layout </a:t>
            </a:r>
            <a:r>
              <a:rPr lang="en-US" sz="2400" dirty="0" smtClean="0"/>
              <a:t>of frame or window. </a:t>
            </a:r>
          </a:p>
          <a:p>
            <a:pPr marL="0" indent="0" algn="just"/>
            <a:endParaRPr lang="en-US" sz="2200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3000372"/>
            <a:ext cx="4214842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FlowLayout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pPr marL="0" indent="0" algn="just"/>
            <a:r>
              <a:rPr lang="en-IN" sz="2200" dirty="0" smtClean="0"/>
              <a:t>   </a:t>
            </a:r>
            <a:r>
              <a:rPr lang="en-US" sz="2400" dirty="0" smtClean="0"/>
              <a:t>The </a:t>
            </a:r>
            <a:r>
              <a:rPr lang="en-US" sz="2400" b="1" dirty="0" smtClean="0"/>
              <a:t>FlowLayout</a:t>
            </a:r>
            <a:r>
              <a:rPr lang="en-US" sz="2400" dirty="0" smtClean="0"/>
              <a:t> is used to arrange the components </a:t>
            </a:r>
            <a:r>
              <a:rPr lang="en-US" sz="2400" b="1" dirty="0" smtClean="0"/>
              <a:t>in a line</a:t>
            </a:r>
            <a:r>
              <a:rPr lang="en-US" sz="2400" dirty="0" smtClean="0"/>
              <a:t>, one after another (in a flow). 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r>
              <a:rPr lang="en-US" sz="2400" dirty="0" smtClean="0"/>
              <a:t> Fields of FlowLayout are </a:t>
            </a:r>
            <a:r>
              <a:rPr lang="en-US" sz="2400" b="1" dirty="0" smtClean="0"/>
              <a:t>LEFT,RIGHT</a:t>
            </a:r>
            <a:r>
              <a:rPr lang="en-US" sz="2400" dirty="0" smtClean="0"/>
              <a:t> and </a:t>
            </a:r>
            <a:r>
              <a:rPr lang="en-US" sz="2400" b="1" dirty="0" smtClean="0"/>
              <a:t>CENTER</a:t>
            </a:r>
            <a:r>
              <a:rPr lang="en-US" sz="2400" dirty="0" smtClean="0"/>
              <a:t>. 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endParaRPr lang="en-US" sz="2200" u="sn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000372"/>
            <a:ext cx="4214842" cy="364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GridLayout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pPr marL="0" indent="0" algn="just"/>
            <a:r>
              <a:rPr lang="en-IN" sz="2200" dirty="0" smtClean="0"/>
              <a:t>   </a:t>
            </a:r>
            <a:r>
              <a:rPr lang="en-US" sz="2400" dirty="0" smtClean="0"/>
              <a:t>The </a:t>
            </a:r>
            <a:r>
              <a:rPr lang="en-US" sz="2400" b="1" dirty="0" smtClean="0"/>
              <a:t>GridLayout</a:t>
            </a:r>
            <a:r>
              <a:rPr lang="en-US" sz="2400" dirty="0" smtClean="0"/>
              <a:t> is used to arrange the components in rectangular grid. 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r>
              <a:rPr lang="en-US" sz="2400" dirty="0" smtClean="0"/>
              <a:t>  One component is displayed in each rectangle.</a:t>
            </a:r>
          </a:p>
          <a:p>
            <a:pPr marL="0" indent="0"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/>
            <a:endParaRPr lang="en-US" sz="2400" dirty="0" smtClean="0"/>
          </a:p>
          <a:p>
            <a:pPr marL="0" indent="0" algn="just"/>
            <a:endParaRPr lang="en-US" sz="2200" u="sn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786058"/>
            <a:ext cx="3929090" cy="374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CardLayout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pPr marL="0" indent="0" algn="just"/>
            <a:r>
              <a:rPr lang="en-IN" sz="2200" dirty="0" smtClean="0"/>
              <a:t>   </a:t>
            </a:r>
            <a:r>
              <a:rPr lang="en-US" sz="2400" dirty="0" smtClean="0"/>
              <a:t>The </a:t>
            </a:r>
            <a:r>
              <a:rPr lang="en-US" sz="2400" b="1" dirty="0" smtClean="0"/>
              <a:t>CardLayout</a:t>
            </a:r>
            <a:r>
              <a:rPr lang="en-US" sz="2400" dirty="0" smtClean="0"/>
              <a:t> class manages the components in such a manner that only one component is visible at a time. 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r>
              <a:rPr lang="en-US" sz="2400" dirty="0" smtClean="0"/>
              <a:t>  It treats each component as a card that is why it is known as CardLayout.</a:t>
            </a:r>
          </a:p>
          <a:p>
            <a:pPr marL="0" indent="0" algn="just"/>
            <a:endParaRPr lang="en-US" sz="2400" dirty="0" smtClean="0"/>
          </a:p>
          <a:p>
            <a:pPr marL="0" indent="0" algn="just"/>
            <a:endParaRPr lang="en-US" sz="2400" dirty="0" smtClean="0"/>
          </a:p>
          <a:p>
            <a:pPr marL="0" indent="0"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/>
            <a:endParaRPr lang="en-US" sz="2400" dirty="0" smtClean="0"/>
          </a:p>
          <a:p>
            <a:pPr marL="0" indent="0" algn="just"/>
            <a:endParaRPr lang="en-US" sz="22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824487"/>
            <a:ext cx="3786214" cy="3890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/>
          </a:bodyPr>
          <a:lstStyle/>
          <a:p>
            <a:pPr marL="0" indent="0" algn="just"/>
            <a:endParaRPr lang="en-US" sz="2400" dirty="0" smtClean="0"/>
          </a:p>
          <a:p>
            <a:pPr marL="0" indent="0" algn="just"/>
            <a:endParaRPr lang="en-US" sz="2400" dirty="0" smtClean="0"/>
          </a:p>
          <a:p>
            <a:pPr marL="0" indent="0"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/>
            <a:endParaRPr lang="en-US" sz="2400" dirty="0" smtClean="0"/>
          </a:p>
          <a:p>
            <a:pPr marL="0" indent="0" algn="just"/>
            <a:endParaRPr lang="en-US" sz="2200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8596" y="278605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Event Handling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6357982"/>
          </a:xfrm>
        </p:spPr>
        <p:txBody>
          <a:bodyPr>
            <a:normAutofit/>
          </a:bodyPr>
          <a:lstStyle/>
          <a:p>
            <a:pPr algn="just"/>
            <a:r>
              <a:rPr lang="en-US" sz="2200" b="1" u="sng" dirty="0" smtClean="0"/>
              <a:t>Event:</a:t>
            </a:r>
            <a:r>
              <a:rPr lang="en-US" sz="2200" b="1" dirty="0" smtClean="0"/>
              <a:t> </a:t>
            </a:r>
            <a:r>
              <a:rPr lang="en-US" sz="2200" dirty="0"/>
              <a:t>Changing the state of an </a:t>
            </a:r>
            <a:r>
              <a:rPr lang="en-US" sz="2200" dirty="0" smtClean="0"/>
              <a:t>object(component) is </a:t>
            </a:r>
            <a:r>
              <a:rPr lang="en-US" sz="2200" dirty="0"/>
              <a:t>known as an event. For example, click on button, </a:t>
            </a:r>
            <a:r>
              <a:rPr lang="en-US" sz="2200" dirty="0" smtClean="0"/>
              <a:t>moving mouse </a:t>
            </a:r>
            <a:r>
              <a:rPr lang="en-US" sz="2200" dirty="0"/>
              <a:t>etc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b="1" u="sng" dirty="0" smtClean="0"/>
              <a:t>Events</a:t>
            </a:r>
            <a:r>
              <a:rPr lang="en-US" sz="2200" dirty="0" smtClean="0"/>
              <a:t>  are </a:t>
            </a:r>
            <a:r>
              <a:rPr lang="en-US" sz="2200" dirty="0"/>
              <a:t>generated as result of user interaction with the graphical user interface components. For example, clicking on a button, moving the mouse, entering a character through </a:t>
            </a:r>
            <a:r>
              <a:rPr lang="en-US" sz="2200" dirty="0" smtClean="0"/>
              <a:t>keyboard and selecting </a:t>
            </a:r>
            <a:r>
              <a:rPr lang="en-US" sz="2200" dirty="0"/>
              <a:t>an item from </a:t>
            </a:r>
            <a:r>
              <a:rPr lang="en-US" sz="2200" dirty="0" smtClean="0"/>
              <a:t>list.</a:t>
            </a:r>
          </a:p>
          <a:p>
            <a:pPr algn="just"/>
            <a:endParaRPr lang="en-US" sz="2200" dirty="0" smtClean="0"/>
          </a:p>
          <a:p>
            <a:pPr marL="0" indent="0" algn="just"/>
            <a:r>
              <a:rPr lang="en-US" sz="2200" b="1" dirty="0"/>
              <a:t> </a:t>
            </a:r>
            <a:r>
              <a:rPr lang="en-US" sz="2200" b="1" dirty="0" smtClean="0"/>
              <a:t>   </a:t>
            </a:r>
            <a:r>
              <a:rPr lang="en-US" sz="2200" b="1" u="sng" dirty="0" smtClean="0"/>
              <a:t>Def:  </a:t>
            </a:r>
            <a:r>
              <a:rPr lang="en-US" sz="2200" b="1" dirty="0" smtClean="0"/>
              <a:t>       Event </a:t>
            </a:r>
            <a:r>
              <a:rPr lang="en-US" sz="2200" b="1" dirty="0"/>
              <a:t>Handling </a:t>
            </a:r>
            <a:r>
              <a:rPr lang="en-US" sz="2200" dirty="0"/>
              <a:t>is the mechanism that controls the </a:t>
            </a:r>
            <a:r>
              <a:rPr lang="en-US" sz="2200" dirty="0" smtClean="0"/>
              <a:t>	event and </a:t>
            </a:r>
            <a:r>
              <a:rPr lang="en-US" sz="2200" dirty="0"/>
              <a:t>decides what should happen if an event </a:t>
            </a:r>
            <a:r>
              <a:rPr lang="en-US" sz="2200" dirty="0" smtClean="0"/>
              <a:t>occurs</a:t>
            </a:r>
            <a:r>
              <a:rPr lang="en-US" sz="2200" dirty="0"/>
              <a:t>. </a:t>
            </a:r>
            <a:endParaRPr lang="en-US" sz="2200" dirty="0" smtClean="0"/>
          </a:p>
          <a:p>
            <a:pPr marL="0" indent="0" algn="just">
              <a:buNone/>
            </a:pPr>
            <a:endParaRPr lang="en-US" sz="2200" dirty="0" smtClean="0"/>
          </a:p>
          <a:p>
            <a:pPr algn="just"/>
            <a:r>
              <a:rPr lang="en-US" sz="2200" dirty="0" smtClean="0"/>
              <a:t>This </a:t>
            </a:r>
            <a:r>
              <a:rPr lang="en-US" sz="2200" dirty="0"/>
              <a:t>mechanism have the code which is known as event handler that is executed when an event occurs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/>
              <a:t>The </a:t>
            </a:r>
            <a:r>
              <a:rPr lang="en-US" sz="2200" b="1" dirty="0"/>
              <a:t>java.awt.event</a:t>
            </a:r>
            <a:r>
              <a:rPr lang="en-US" sz="2200" dirty="0"/>
              <a:t> package provides many event classes and Listener interfaces for event handling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785794"/>
          </a:xfrm>
        </p:spPr>
        <p:txBody>
          <a:bodyPr>
            <a:normAutofit/>
          </a:bodyPr>
          <a:lstStyle/>
          <a:p>
            <a:r>
              <a:rPr lang="en-US" dirty="0" smtClean="0"/>
              <a:t>AWT-(Abstract Window Toolkit)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500726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AWT</a:t>
            </a:r>
            <a:r>
              <a:rPr lang="en-US" sz="2400" dirty="0"/>
              <a:t> (Abstract Window Toolkit) is </a:t>
            </a:r>
            <a:r>
              <a:rPr lang="en-US" sz="2400" i="1" dirty="0"/>
              <a:t>an API to develop GUI or window-based applications</a:t>
            </a:r>
            <a:r>
              <a:rPr lang="en-US" sz="2400" dirty="0"/>
              <a:t> in java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marL="0" indent="0" algn="just"/>
            <a:r>
              <a:rPr lang="en-US" sz="2400" dirty="0" smtClean="0"/>
              <a:t>   </a:t>
            </a:r>
            <a:r>
              <a:rPr lang="en-US" sz="2400" b="1" dirty="0" smtClean="0"/>
              <a:t>AWT</a:t>
            </a:r>
            <a:r>
              <a:rPr lang="en-US" sz="2400" dirty="0" smtClean="0"/>
              <a:t> (Abstract Window Toolkit)  API consists 12 packages along with 370 classes. Fortunately, only 2 packages - </a:t>
            </a:r>
            <a:r>
              <a:rPr lang="en-US" sz="2400" b="1" dirty="0" smtClean="0"/>
              <a:t>java.awt </a:t>
            </a:r>
            <a:r>
              <a:rPr lang="en-US" sz="2400" dirty="0" smtClean="0"/>
              <a:t>and </a:t>
            </a:r>
            <a:r>
              <a:rPr lang="en-US" sz="2400" b="1" dirty="0" smtClean="0"/>
              <a:t>java.awt.event </a:t>
            </a:r>
            <a:r>
              <a:rPr lang="en-US" sz="2400" dirty="0" smtClean="0"/>
              <a:t>- are commonly-used.</a:t>
            </a:r>
          </a:p>
          <a:p>
            <a:pPr marL="0" indent="0" algn="just"/>
            <a:endParaRPr lang="en-US" sz="2400" dirty="0" smtClean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java.awt</a:t>
            </a:r>
            <a:r>
              <a:rPr lang="en-US" sz="2400" dirty="0"/>
              <a:t> package </a:t>
            </a:r>
            <a:r>
              <a:rPr lang="en-US" sz="2400" dirty="0" smtClean="0"/>
              <a:t>provides various classes such </a:t>
            </a:r>
            <a:r>
              <a:rPr lang="en-US" sz="2400" dirty="0"/>
              <a:t>as </a:t>
            </a:r>
            <a:r>
              <a:rPr lang="en-US" sz="2400" dirty="0" err="1"/>
              <a:t>TextField</a:t>
            </a:r>
            <a:r>
              <a:rPr lang="en-US" sz="2400" dirty="0"/>
              <a:t>, Label, </a:t>
            </a:r>
            <a:r>
              <a:rPr lang="en-US" sz="2400" dirty="0" err="1"/>
              <a:t>TextArea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dirty="0"/>
              <a:t>CheckBox, Choice, List etc</a:t>
            </a:r>
            <a:r>
              <a:rPr lang="en-US" sz="2400" dirty="0" smtClean="0"/>
              <a:t>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US" sz="2400" dirty="0" smtClean="0"/>
              <a:t>The </a:t>
            </a:r>
            <a:r>
              <a:rPr lang="en-US" sz="2400" b="1" dirty="0" smtClean="0"/>
              <a:t>java.awt.event </a:t>
            </a:r>
            <a:r>
              <a:rPr lang="en-US" sz="2400" dirty="0" smtClean="0"/>
              <a:t>package  provides Event classes, such as ActionEvent, MouseEvent, KeyEvent and WindowEvent.</a:t>
            </a:r>
          </a:p>
          <a:p>
            <a:pPr algn="just"/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8656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7157" y="285750"/>
          <a:ext cx="8572560" cy="6286522"/>
        </p:xfrm>
        <a:graphic>
          <a:graphicData uri="http://schemas.openxmlformats.org/drawingml/2006/table">
            <a:tbl>
              <a:tblPr/>
              <a:tblGrid>
                <a:gridCol w="2286017"/>
                <a:gridCol w="3857652"/>
                <a:gridCol w="2428891"/>
              </a:tblGrid>
              <a:tr h="43400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Event Classes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104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6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4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4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Description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C06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E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6A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4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Listener Interface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90E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E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E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46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15069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ActionEvent</a:t>
                      </a:r>
                      <a:endParaRPr lang="en-US" sz="2000" dirty="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A04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4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0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4A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generated when button is pressed, menu-item is selected, list-item is double clicked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E04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6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43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ActionListener</a:t>
                      </a:r>
                      <a:endParaRPr lang="en-US" sz="2000" dirty="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F046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46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46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4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55603">
                <a:tc>
                  <a:txBody>
                    <a:bodyPr/>
                    <a:lstStyle/>
                    <a:p>
                      <a:r>
                        <a:rPr lang="en-US" sz="2000" b="1"/>
                        <a:t>MouseEvent</a:t>
                      </a:r>
                      <a:endParaRPr lang="en-US" sz="200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A04A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4A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E4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generated when mouse is dragged, moved,clicked,pressed or released and also when it enters or exit a component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70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4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4B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EF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MouseListener</a:t>
                      </a:r>
                      <a:endParaRPr lang="en-US" sz="2000" dirty="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C04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4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C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7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34649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KeyEvent</a:t>
                      </a:r>
                      <a:endParaRPr lang="en-US" sz="2000" dirty="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70E4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EF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4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generated when input is received from keyboard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50EF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F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76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KeyListener</a:t>
                      </a:r>
                      <a:endParaRPr lang="en-US" sz="2000" dirty="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D07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7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7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79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4534">
                <a:tc>
                  <a:txBody>
                    <a:bodyPr/>
                    <a:lstStyle/>
                    <a:p>
                      <a:r>
                        <a:rPr lang="en-US" sz="2000" b="1"/>
                        <a:t>ItemEvent</a:t>
                      </a:r>
                      <a:endParaRPr lang="en-US" sz="200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C07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76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3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generated when check-box or list item is clicked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C076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9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76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7F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ItemListener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2079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79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79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E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8133">
                <a:tc>
                  <a:txBody>
                    <a:bodyPr/>
                    <a:lstStyle/>
                    <a:p>
                      <a:r>
                        <a:rPr lang="en-US" sz="2000" b="1"/>
                        <a:t>TextEvent</a:t>
                      </a:r>
                      <a:endParaRPr lang="en-US" sz="200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807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7F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B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generated when value of textarea or textfield is changed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407F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7F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TextListener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10E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E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1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4534">
                <a:tc>
                  <a:txBody>
                    <a:bodyPr/>
                    <a:lstStyle/>
                    <a:p>
                      <a:r>
                        <a:rPr lang="en-US" sz="2000" b="1"/>
                        <a:t>MouseWheelEvent</a:t>
                      </a:r>
                      <a:endParaRPr lang="en-US" sz="2000"/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4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generated when mouse wheel is moved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8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MouseWheelListener</a:t>
                      </a:r>
                    </a:p>
                  </a:txBody>
                  <a:tcPr marL="83657" marR="83657" marT="41829" marB="41829">
                    <a:lnL w="9525" cap="flat" cmpd="sng" algn="ctr">
                      <a:solidFill>
                        <a:srgbClr val="E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E2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120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781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	</a:t>
            </a:r>
            <a:r>
              <a:rPr lang="en-US" sz="2200" b="1" u="sng" dirty="0" smtClean="0"/>
              <a:t>Steps </a:t>
            </a:r>
            <a:r>
              <a:rPr lang="en-US" sz="2200" b="1" u="sng" dirty="0"/>
              <a:t>to perform Event Handling</a:t>
            </a:r>
          </a:p>
          <a:p>
            <a:pPr marL="0" indent="0">
              <a:buNone/>
            </a:pPr>
            <a:r>
              <a:rPr lang="en-US" sz="2200" dirty="0" smtClean="0"/>
              <a:t>	Following </a:t>
            </a:r>
            <a:r>
              <a:rPr lang="en-US" sz="2200" dirty="0"/>
              <a:t>steps are required to perform event handling:</a:t>
            </a:r>
          </a:p>
          <a:p>
            <a:pPr lvl="1"/>
            <a:r>
              <a:rPr lang="en-US" sz="2200" dirty="0"/>
              <a:t>Register the</a:t>
            </a:r>
            <a:r>
              <a:rPr lang="en-US" sz="2200" b="1" dirty="0"/>
              <a:t> component </a:t>
            </a:r>
            <a:r>
              <a:rPr lang="en-US" sz="2200" dirty="0"/>
              <a:t>with the </a:t>
            </a:r>
            <a:r>
              <a:rPr lang="en-US" sz="2200" b="1" dirty="0" smtClean="0"/>
              <a:t>Listener</a:t>
            </a:r>
            <a:r>
              <a:rPr lang="en-US" sz="2200" dirty="0" smtClean="0">
                <a:solidFill>
                  <a:srgbClr val="FF33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200" dirty="0" smtClean="0"/>
              <a:t>	 </a:t>
            </a:r>
            <a:r>
              <a:rPr lang="en-US" sz="2000" dirty="0" smtClean="0"/>
              <a:t>By using </a:t>
            </a:r>
            <a:r>
              <a:rPr lang="en-US" sz="2000" b="1" dirty="0" smtClean="0">
                <a:solidFill>
                  <a:srgbClr val="0070C0"/>
                </a:solidFill>
              </a:rPr>
              <a:t>addActionListener(</a:t>
            </a:r>
            <a:r>
              <a:rPr lang="en-US" sz="2000" b="1" dirty="0" err="1" smtClean="0">
                <a:solidFill>
                  <a:srgbClr val="0070C0"/>
                </a:solidFill>
              </a:rPr>
              <a:t>ActionListener</a:t>
            </a:r>
            <a:r>
              <a:rPr lang="en-US" sz="2000" b="1" dirty="0" smtClean="0">
                <a:solidFill>
                  <a:srgbClr val="0070C0"/>
                </a:solidFill>
              </a:rPr>
              <a:t> a)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	</a:t>
            </a:r>
            <a:r>
              <a:rPr lang="en-US" sz="2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Example:	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Button b=new Button(“Submit”);</a:t>
            </a:r>
          </a:p>
          <a:p>
            <a:pPr marL="457200" lvl="1" indent="0">
              <a:buNone/>
            </a:pP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b.setBounds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(100,50,80,30);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b.addActionListener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(this);</a:t>
            </a:r>
          </a:p>
          <a:p>
            <a:pPr marL="457200" lvl="1" indent="0">
              <a:buNone/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endParaRPr lang="en-US" sz="2200" dirty="0" smtClean="0"/>
          </a:p>
          <a:p>
            <a:pPr lvl="1"/>
            <a:r>
              <a:rPr lang="en-US" sz="2200" dirty="0" smtClean="0"/>
              <a:t>Provide </a:t>
            </a:r>
            <a:r>
              <a:rPr lang="en-US" sz="2200" b="1" dirty="0" smtClean="0"/>
              <a:t>event handling code</a:t>
            </a:r>
            <a:r>
              <a:rPr lang="en-US" sz="2200" dirty="0" smtClean="0">
                <a:solidFill>
                  <a:srgbClr val="FF3300"/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By using </a:t>
            </a:r>
            <a:r>
              <a:rPr lang="en-US" sz="2000" b="1" dirty="0" err="1" smtClean="0">
                <a:solidFill>
                  <a:srgbClr val="0070C0"/>
                </a:solidFill>
              </a:rPr>
              <a:t>actionPerformed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lang="en-US" sz="2000" b="1" dirty="0" err="1" smtClean="0">
                <a:solidFill>
                  <a:srgbClr val="0070C0"/>
                </a:solidFill>
              </a:rPr>
              <a:t>ActionEvent</a:t>
            </a:r>
            <a:r>
              <a:rPr lang="en-US" sz="2000" b="1" dirty="0" smtClean="0">
                <a:solidFill>
                  <a:srgbClr val="0070C0"/>
                </a:solidFill>
              </a:rPr>
              <a:t> e)</a:t>
            </a:r>
            <a:r>
              <a:rPr lang="en-US" sz="2000" dirty="0" smtClean="0"/>
              <a:t> method of </a:t>
            </a:r>
            <a:r>
              <a:rPr lang="en-US" sz="2000" dirty="0" err="1" smtClean="0"/>
              <a:t>ActionListener</a:t>
            </a:r>
            <a:r>
              <a:rPr lang="en-US" sz="2000" dirty="0" smtClean="0"/>
              <a:t> Interface.</a:t>
            </a:r>
          </a:p>
          <a:p>
            <a:pPr marL="457200" lvl="1" indent="0"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Example:</a:t>
            </a:r>
          </a:p>
          <a:p>
            <a:pPr marL="457200" lvl="1" indent="0">
              <a:buNone/>
            </a:pPr>
            <a:r>
              <a:rPr lang="en-US" sz="2200" dirty="0" smtClean="0"/>
              <a:t>	</a:t>
            </a:r>
            <a:r>
              <a:rPr lang="en-US" sz="2000" dirty="0" smtClean="0"/>
              <a:t>Public void </a:t>
            </a:r>
            <a:r>
              <a:rPr lang="en-US" sz="2000" dirty="0" err="1" smtClean="0"/>
              <a:t>actionPerformed</a:t>
            </a:r>
            <a:r>
              <a:rPr lang="en-US" sz="2000" dirty="0" smtClean="0"/>
              <a:t>(</a:t>
            </a:r>
            <a:r>
              <a:rPr lang="en-US" sz="2000" dirty="0" err="1" smtClean="0"/>
              <a:t>ActionEvent</a:t>
            </a:r>
            <a:r>
              <a:rPr lang="en-US" sz="2000" dirty="0" smtClean="0"/>
              <a:t> e)</a:t>
            </a:r>
          </a:p>
          <a:p>
            <a:pPr marL="457200" lvl="1" indent="0">
              <a:buNone/>
            </a:pPr>
            <a:r>
              <a:rPr lang="en-US" sz="2000" dirty="0" smtClean="0"/>
              <a:t>	{</a:t>
            </a:r>
          </a:p>
          <a:p>
            <a:pPr marL="457200" lvl="1" indent="0">
              <a:buNone/>
            </a:pPr>
            <a:r>
              <a:rPr lang="en-US" sz="2000" dirty="0" smtClean="0"/>
              <a:t>	</a:t>
            </a:r>
            <a:r>
              <a:rPr lang="en-US" sz="2000" dirty="0" err="1"/>
              <a:t>t</a:t>
            </a:r>
            <a:r>
              <a:rPr lang="en-US" sz="2000" dirty="0" err="1" smtClean="0"/>
              <a:t>f.setText</a:t>
            </a:r>
            <a:r>
              <a:rPr lang="en-US" sz="2000" dirty="0" smtClean="0"/>
              <a:t>(“welcome”);</a:t>
            </a:r>
          </a:p>
          <a:p>
            <a:pPr marL="457200" lvl="1" indent="0">
              <a:buNone/>
            </a:pPr>
            <a:r>
              <a:rPr lang="en-US" sz="2000" dirty="0" smtClean="0"/>
              <a:t>	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7565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300" b="1" u="sng" dirty="0" smtClean="0"/>
              <a:t>Simple Example:</a:t>
            </a:r>
          </a:p>
          <a:p>
            <a:pPr marL="0" indent="0">
              <a:buNone/>
            </a:pP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import </a:t>
            </a:r>
            <a:r>
              <a:rPr lang="en-US" sz="2900" dirty="0" err="1"/>
              <a:t>java.awt</a:t>
            </a:r>
            <a:r>
              <a:rPr lang="en-US" sz="2900" dirty="0"/>
              <a:t>.*;  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3300"/>
                </a:solidFill>
              </a:rPr>
              <a:t>import java.awt.event.*;  </a:t>
            </a:r>
          </a:p>
          <a:p>
            <a:pPr marL="0" indent="0">
              <a:buNone/>
            </a:pPr>
            <a:r>
              <a:rPr lang="en-US" sz="2900" dirty="0"/>
              <a:t>class </a:t>
            </a:r>
            <a:r>
              <a:rPr lang="en-US" sz="2900" dirty="0" err="1"/>
              <a:t>EventExample</a:t>
            </a:r>
            <a:r>
              <a:rPr lang="en-US" sz="2900" dirty="0"/>
              <a:t> extends Frame implements </a:t>
            </a:r>
            <a:r>
              <a:rPr lang="en-US" sz="2900" dirty="0" err="1"/>
              <a:t>ActionListener</a:t>
            </a:r>
            <a:r>
              <a:rPr lang="en-US" sz="2900" dirty="0"/>
              <a:t>{  </a:t>
            </a:r>
          </a:p>
          <a:p>
            <a:pPr marL="0" indent="0">
              <a:buNone/>
            </a:pPr>
            <a:r>
              <a:rPr lang="en-US" sz="2900" dirty="0" err="1"/>
              <a:t>TextField</a:t>
            </a:r>
            <a:r>
              <a:rPr lang="en-US" sz="2900" dirty="0"/>
              <a:t> </a:t>
            </a:r>
            <a:r>
              <a:rPr lang="en-US" sz="2900" dirty="0" err="1"/>
              <a:t>tf</a:t>
            </a:r>
            <a:r>
              <a:rPr lang="en-US" sz="2900" dirty="0"/>
              <a:t>;</a:t>
            </a:r>
          </a:p>
          <a:p>
            <a:pPr marL="0" indent="0">
              <a:buNone/>
            </a:pPr>
            <a:r>
              <a:rPr lang="en-US" sz="2900" dirty="0" err="1"/>
              <a:t>EventExample</a:t>
            </a:r>
            <a:r>
              <a:rPr lang="en-US" sz="2900" dirty="0"/>
              <a:t>(){  </a:t>
            </a:r>
          </a:p>
          <a:p>
            <a:pPr marL="0" indent="0">
              <a:buNone/>
            </a:pPr>
            <a:r>
              <a:rPr lang="en-US" sz="2900" dirty="0" err="1" smtClean="0"/>
              <a:t>tf</a:t>
            </a:r>
            <a:r>
              <a:rPr lang="en-US" sz="2900" dirty="0" smtClean="0"/>
              <a:t>=new </a:t>
            </a:r>
            <a:r>
              <a:rPr lang="en-US" sz="2900" dirty="0" err="1"/>
              <a:t>TextField</a:t>
            </a:r>
            <a:r>
              <a:rPr lang="en-US" sz="2900" dirty="0"/>
              <a:t>(); </a:t>
            </a:r>
            <a:r>
              <a:rPr lang="en-US" sz="2900" dirty="0">
                <a:solidFill>
                  <a:srgbClr val="FF0000"/>
                </a:solidFill>
              </a:rPr>
              <a:t>//create components </a:t>
            </a:r>
          </a:p>
          <a:p>
            <a:pPr marL="0" indent="0">
              <a:buNone/>
            </a:pPr>
            <a:r>
              <a:rPr lang="en-US" sz="2900" dirty="0" err="1"/>
              <a:t>tf.setBounds</a:t>
            </a:r>
            <a:r>
              <a:rPr lang="en-US" sz="2900" dirty="0"/>
              <a:t>(60,50,170,20);  </a:t>
            </a:r>
          </a:p>
          <a:p>
            <a:pPr marL="0" indent="0">
              <a:buNone/>
            </a:pPr>
            <a:r>
              <a:rPr lang="en-US" sz="2900" dirty="0"/>
              <a:t>Button b=new Button("click me");  </a:t>
            </a:r>
          </a:p>
          <a:p>
            <a:pPr marL="0" indent="0">
              <a:buNone/>
            </a:pPr>
            <a:r>
              <a:rPr lang="en-US" sz="2900" dirty="0" err="1"/>
              <a:t>b.setBounds</a:t>
            </a:r>
            <a:r>
              <a:rPr lang="en-US" sz="2900" dirty="0"/>
              <a:t>(100,120,80,30);  </a:t>
            </a:r>
          </a:p>
          <a:p>
            <a:pPr marL="0" indent="0">
              <a:buNone/>
            </a:pPr>
            <a:r>
              <a:rPr lang="en-US" sz="2900" b="1" dirty="0" err="1" smtClean="0">
                <a:solidFill>
                  <a:srgbClr val="0070C0"/>
                </a:solidFill>
              </a:rPr>
              <a:t>b.addActionListener</a:t>
            </a:r>
            <a:r>
              <a:rPr lang="en-US" sz="2900" b="1" dirty="0" smtClean="0">
                <a:solidFill>
                  <a:srgbClr val="0070C0"/>
                </a:solidFill>
              </a:rPr>
              <a:t>(this);</a:t>
            </a:r>
            <a:r>
              <a:rPr lang="en-US" sz="2900" dirty="0" smtClean="0">
                <a:solidFill>
                  <a:srgbClr val="FF3300"/>
                </a:solidFill>
              </a:rPr>
              <a:t>//register </a:t>
            </a:r>
            <a:r>
              <a:rPr lang="en-US" sz="2900" dirty="0">
                <a:solidFill>
                  <a:srgbClr val="FF3300"/>
                </a:solidFill>
              </a:rPr>
              <a:t>listener  </a:t>
            </a:r>
            <a:r>
              <a:rPr lang="en-US" sz="2900" dirty="0" smtClean="0">
                <a:solidFill>
                  <a:srgbClr val="FF3300"/>
                </a:solidFill>
              </a:rPr>
              <a:t>&amp;passing </a:t>
            </a:r>
            <a:r>
              <a:rPr lang="en-US" sz="2900" dirty="0">
                <a:solidFill>
                  <a:srgbClr val="FF3300"/>
                </a:solidFill>
              </a:rPr>
              <a:t>current instance  </a:t>
            </a:r>
          </a:p>
          <a:p>
            <a:pPr marL="0" indent="0">
              <a:buNone/>
            </a:pPr>
            <a:r>
              <a:rPr lang="en-US" sz="2900" dirty="0" smtClean="0"/>
              <a:t>add(b</a:t>
            </a:r>
            <a:r>
              <a:rPr lang="en-US" sz="2900" dirty="0"/>
              <a:t>);add(</a:t>
            </a:r>
            <a:r>
              <a:rPr lang="en-US" sz="2900" dirty="0" err="1"/>
              <a:t>tf</a:t>
            </a:r>
            <a:r>
              <a:rPr lang="en-US" sz="2900" dirty="0"/>
              <a:t>); </a:t>
            </a:r>
            <a:r>
              <a:rPr lang="en-US" sz="2900" dirty="0">
                <a:solidFill>
                  <a:srgbClr val="FF0000"/>
                </a:solidFill>
              </a:rPr>
              <a:t>//add components and set size, layout and visibility </a:t>
            </a:r>
            <a:r>
              <a:rPr lang="en-US" sz="2900" dirty="0"/>
              <a:t> </a:t>
            </a:r>
          </a:p>
          <a:p>
            <a:pPr marL="0" indent="0">
              <a:buNone/>
            </a:pPr>
            <a:r>
              <a:rPr lang="en-US" sz="2900" dirty="0" err="1"/>
              <a:t>setSize</a:t>
            </a:r>
            <a:r>
              <a:rPr lang="en-US" sz="2900" dirty="0"/>
              <a:t>(300,300);  </a:t>
            </a:r>
          </a:p>
          <a:p>
            <a:pPr marL="0" indent="0">
              <a:buNone/>
            </a:pPr>
            <a:r>
              <a:rPr lang="en-US" sz="2900" dirty="0" err="1"/>
              <a:t>setLayout</a:t>
            </a:r>
            <a:r>
              <a:rPr lang="en-US" sz="2900" dirty="0"/>
              <a:t>(null);  </a:t>
            </a:r>
          </a:p>
          <a:p>
            <a:pPr marL="0" indent="0">
              <a:buNone/>
            </a:pPr>
            <a:r>
              <a:rPr lang="en-US" sz="2900" dirty="0" err="1"/>
              <a:t>setVisible</a:t>
            </a:r>
            <a:r>
              <a:rPr lang="en-US" sz="2900" dirty="0"/>
              <a:t>(true);  </a:t>
            </a:r>
          </a:p>
          <a:p>
            <a:pPr marL="0" indent="0">
              <a:buNone/>
            </a:pPr>
            <a:r>
              <a:rPr lang="en-US" sz="2900" dirty="0"/>
              <a:t>}  </a:t>
            </a:r>
          </a:p>
          <a:p>
            <a:pPr marL="0" indent="0">
              <a:buNone/>
            </a:pPr>
            <a:r>
              <a:rPr lang="en-US" sz="2900" dirty="0"/>
              <a:t>public void </a:t>
            </a:r>
            <a:r>
              <a:rPr lang="en-US" sz="2900" b="1" dirty="0" err="1">
                <a:solidFill>
                  <a:srgbClr val="0070C0"/>
                </a:solidFill>
              </a:rPr>
              <a:t>actionPerformed</a:t>
            </a:r>
            <a:r>
              <a:rPr lang="en-US" sz="2900" b="1" dirty="0">
                <a:solidFill>
                  <a:srgbClr val="0070C0"/>
                </a:solidFill>
              </a:rPr>
              <a:t>(</a:t>
            </a:r>
            <a:r>
              <a:rPr lang="en-US" sz="2900" b="1" dirty="0" err="1">
                <a:solidFill>
                  <a:srgbClr val="0070C0"/>
                </a:solidFill>
              </a:rPr>
              <a:t>ActionEvent</a:t>
            </a:r>
            <a:r>
              <a:rPr lang="en-US" sz="2900" b="1" dirty="0">
                <a:solidFill>
                  <a:srgbClr val="0070C0"/>
                </a:solidFill>
              </a:rPr>
              <a:t> e)</a:t>
            </a:r>
            <a:r>
              <a:rPr lang="en-US" sz="2900" dirty="0"/>
              <a:t>{  </a:t>
            </a:r>
          </a:p>
          <a:p>
            <a:pPr marL="0" indent="0">
              <a:buNone/>
            </a:pPr>
            <a:r>
              <a:rPr lang="en-US" sz="2900" dirty="0" err="1"/>
              <a:t>tf.setText</a:t>
            </a:r>
            <a:r>
              <a:rPr lang="en-US" sz="2900" dirty="0"/>
              <a:t>("Welcome");  </a:t>
            </a:r>
          </a:p>
          <a:p>
            <a:pPr marL="0" indent="0">
              <a:buNone/>
            </a:pPr>
            <a:r>
              <a:rPr lang="en-US" sz="2900" dirty="0"/>
              <a:t>}  </a:t>
            </a:r>
          </a:p>
          <a:p>
            <a:pPr marL="0" indent="0">
              <a:buNone/>
            </a:pPr>
            <a:r>
              <a:rPr lang="en-US" sz="2900" dirty="0"/>
              <a:t>public static void main(String args[]){  </a:t>
            </a:r>
          </a:p>
          <a:p>
            <a:pPr marL="0" indent="0">
              <a:buNone/>
            </a:pPr>
            <a:r>
              <a:rPr lang="en-US" sz="2900" dirty="0"/>
              <a:t>new </a:t>
            </a:r>
            <a:r>
              <a:rPr lang="en-US" sz="2900" dirty="0" err="1"/>
              <a:t>EventExample</a:t>
            </a:r>
            <a:r>
              <a:rPr lang="en-US" sz="2900" dirty="0"/>
              <a:t>();  </a:t>
            </a:r>
          </a:p>
          <a:p>
            <a:pPr marL="0" indent="0">
              <a:buNone/>
            </a:pPr>
            <a:r>
              <a:rPr lang="en-US" sz="2900" dirty="0"/>
              <a:t>}  </a:t>
            </a:r>
          </a:p>
          <a:p>
            <a:pPr marL="0" indent="0">
              <a:buNone/>
            </a:pPr>
            <a:r>
              <a:rPr lang="en-US" sz="29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6683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MVC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785926"/>
            <a:ext cx="5786478" cy="507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642918"/>
            <a:ext cx="6143668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574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709"/>
            <a:ext cx="8229600" cy="1143000"/>
          </a:xfrm>
        </p:spPr>
        <p:txBody>
          <a:bodyPr/>
          <a:lstStyle/>
          <a:p>
            <a:r>
              <a:rPr lang="en-US" dirty="0" smtClean="0"/>
              <a:t>Swing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Swing </a:t>
            </a:r>
            <a:r>
              <a:rPr lang="en-US" sz="2400" dirty="0" smtClean="0"/>
              <a:t>is a framework or API  </a:t>
            </a:r>
            <a:r>
              <a:rPr lang="en-US" sz="2400" dirty="0"/>
              <a:t>that is used to create </a:t>
            </a:r>
            <a:r>
              <a:rPr lang="en-US" sz="2400" dirty="0" smtClean="0"/>
              <a:t>GUI (or) window-based </a:t>
            </a:r>
            <a:r>
              <a:rPr lang="en-US" sz="2400" dirty="0"/>
              <a:t>applications. </a:t>
            </a: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</a:t>
            </a:r>
            <a:r>
              <a:rPr lang="en-US" sz="2400" dirty="0" smtClean="0"/>
              <a:t>an advanced version of </a:t>
            </a:r>
            <a:r>
              <a:rPr lang="en-US" sz="2400" dirty="0"/>
              <a:t>AWT (Abstract </a:t>
            </a:r>
            <a:r>
              <a:rPr lang="en-US" sz="2400" dirty="0" smtClean="0"/>
              <a:t>Window </a:t>
            </a:r>
            <a:r>
              <a:rPr lang="en-US" sz="2400" dirty="0"/>
              <a:t>Toolkit) API and entirely written in java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/>
              <a:t>Unlike AWT, Java Swing provides platform-independent and lightweight components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The </a:t>
            </a:r>
            <a:r>
              <a:rPr lang="en-US" sz="2400" b="1" dirty="0"/>
              <a:t>javax.swing</a:t>
            </a:r>
            <a:r>
              <a:rPr lang="en-US" sz="2400" dirty="0"/>
              <a:t> package provides classes for java swing API such as JButton, JTextField, JTextArea, JRadioButton, JCheckbox, JMenu, </a:t>
            </a:r>
            <a:r>
              <a:rPr lang="en-US" sz="2400" dirty="0" smtClean="0"/>
              <a:t>JPasswordField </a:t>
            </a:r>
            <a:r>
              <a:rPr lang="en-US" sz="2400" dirty="0"/>
              <a:t>etc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447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/>
              <a:t>Difference between AWT and </a:t>
            </a:r>
            <a:r>
              <a:rPr lang="en-US" sz="3200" u="sng" dirty="0" smtClean="0"/>
              <a:t>Swing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01343827"/>
              </p:ext>
            </p:extLst>
          </p:nvPr>
        </p:nvGraphicFramePr>
        <p:xfrm>
          <a:off x="285720" y="714356"/>
          <a:ext cx="8572560" cy="5836224"/>
        </p:xfrm>
        <a:graphic>
          <a:graphicData uri="http://schemas.openxmlformats.org/drawingml/2006/table">
            <a:tbl>
              <a:tblPr/>
              <a:tblGrid>
                <a:gridCol w="4286280"/>
                <a:gridCol w="4286280"/>
              </a:tblGrid>
              <a:tr h="2930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smtClean="0"/>
                        <a:t>AWT</a:t>
                      </a:r>
                      <a:endParaRPr lang="en-US" sz="1600" b="1" dirty="0"/>
                    </a:p>
                  </a:txBody>
                  <a:tcPr marL="27979" marR="27979" marT="27979" marB="27979">
                    <a:lnL w="9525" cap="flat" cmpd="sng" algn="ctr">
                      <a:solidFill>
                        <a:srgbClr val="D03F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F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F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Swing</a:t>
                      </a:r>
                      <a:endParaRPr lang="en-US" sz="1600" b="1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27979" marR="27979" marT="27979" marB="27979">
                    <a:lnL w="9525" cap="flat" cmpd="sng" algn="ctr">
                      <a:solidFill>
                        <a:srgbClr val="D03F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3F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3FC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842623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 smtClean="0"/>
                        <a:t>AWT is an API to develop GUI applications in Java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dirty="0" smtClean="0"/>
                        <a:t>Swing is a part of Java Foundation Classes and is used to create various applications.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694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components of  AWT are platform dependent.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components of Swing are platform independent.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5074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AWT components requires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java.awt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package.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Swing components requires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javax.swing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package.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 fontAlgn="base"/>
                      <a:endParaRPr 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955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AWT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components are heavyweight.</a:t>
                      </a:r>
                    </a:p>
                  </a:txBody>
                  <a:tcPr marL="27979" marR="27979" marT="27979" marB="2797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Swing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components are lightweight.</a:t>
                      </a:r>
                    </a:p>
                  </a:txBody>
                  <a:tcPr marL="27979" marR="27979" marT="27979" marB="2797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4854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AWT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provides less components than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Swing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27979" marR="27979" marT="27979" marB="2797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Swing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provides more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components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than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AWT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979" marR="27979" marT="27979" marB="27979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44399"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 pattern is not supported by AWT.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MVC pattern is supported by Swing.</a:t>
                      </a:r>
                    </a:p>
                  </a:txBody>
                  <a:tcPr marL="95250" marR="95250" marT="133350" marB="133350" anchor="ctr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6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90600"/>
            <a:ext cx="441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4038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0" y="304800"/>
            <a:ext cx="7848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AWT		  vs	        	Swing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436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329642" cy="66437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</a:t>
            </a:r>
            <a:r>
              <a:rPr lang="en-US" sz="2000" dirty="0" smtClean="0"/>
              <a:t>To </a:t>
            </a:r>
            <a:r>
              <a:rPr lang="en-US" sz="2000" dirty="0"/>
              <a:t>create simple </a:t>
            </a:r>
            <a:r>
              <a:rPr lang="en-US" sz="2000" b="1" dirty="0" smtClean="0"/>
              <a:t>swing</a:t>
            </a:r>
            <a:r>
              <a:rPr lang="en-US" sz="2000" dirty="0" smtClean="0"/>
              <a:t> </a:t>
            </a:r>
            <a:r>
              <a:rPr lang="en-US" sz="2000" dirty="0"/>
              <a:t>example, you need </a:t>
            </a:r>
            <a:r>
              <a:rPr lang="en-US" sz="2000" b="1" dirty="0"/>
              <a:t>a frame</a:t>
            </a:r>
            <a:r>
              <a:rPr lang="en-US" sz="2000" dirty="0"/>
              <a:t>. </a:t>
            </a:r>
            <a:r>
              <a:rPr lang="en-US" sz="2000" dirty="0" smtClean="0"/>
              <a:t>In swing, we use </a:t>
            </a:r>
            <a:r>
              <a:rPr lang="en-US" sz="2000" b="1" dirty="0" smtClean="0">
                <a:solidFill>
                  <a:srgbClr val="FF0000"/>
                </a:solidFill>
              </a:rPr>
              <a:t>JFrame class </a:t>
            </a:r>
            <a:r>
              <a:rPr lang="en-US" sz="2000" dirty="0" smtClean="0"/>
              <a:t>to create a frame.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There </a:t>
            </a:r>
            <a:r>
              <a:rPr lang="en-US" sz="2000" dirty="0"/>
              <a:t>are </a:t>
            </a:r>
            <a:r>
              <a:rPr lang="en-US" sz="2000" b="1" dirty="0"/>
              <a:t>two ways </a:t>
            </a:r>
            <a:r>
              <a:rPr lang="en-US" sz="2000" dirty="0"/>
              <a:t>to create a frame in swing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b="1" dirty="0" smtClean="0"/>
              <a:t>By </a:t>
            </a:r>
            <a:r>
              <a:rPr lang="en-US" sz="2000" b="1" dirty="0"/>
              <a:t>extending </a:t>
            </a:r>
            <a:r>
              <a:rPr lang="en-US" sz="2000" b="1" dirty="0" smtClean="0"/>
              <a:t>JFrame </a:t>
            </a:r>
            <a:r>
              <a:rPr lang="en-US" sz="2000" b="1" dirty="0"/>
              <a:t>class </a:t>
            </a:r>
            <a:r>
              <a:rPr lang="en-US" sz="2000" dirty="0"/>
              <a:t>(inheritance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u="sng" dirty="0" smtClean="0"/>
              <a:t>Ex:  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class Example </a:t>
            </a:r>
            <a:r>
              <a:rPr lang="en-US" sz="2000" dirty="0" smtClean="0">
                <a:solidFill>
                  <a:srgbClr val="FF0000"/>
                </a:solidFill>
              </a:rPr>
              <a:t>extends</a:t>
            </a:r>
            <a:r>
              <a:rPr lang="en-US" sz="2000" dirty="0" smtClean="0"/>
              <a:t> JFrame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</a:p>
          <a:p>
            <a:pPr marL="0" indent="0">
              <a:buNone/>
            </a:pPr>
            <a:r>
              <a:rPr lang="en-US" sz="2000" dirty="0"/>
              <a:t>	 </a:t>
            </a:r>
            <a:r>
              <a:rPr lang="en-US" sz="2000" dirty="0" smtClean="0"/>
              <a:t>  ……..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}</a:t>
            </a:r>
            <a:endParaRPr lang="en-US" sz="2000" dirty="0"/>
          </a:p>
          <a:p>
            <a:r>
              <a:rPr lang="en-US" sz="2000" b="1" dirty="0"/>
              <a:t>By creating the object of </a:t>
            </a:r>
            <a:r>
              <a:rPr lang="en-US" sz="2000" b="1" dirty="0" smtClean="0"/>
              <a:t>JFrame </a:t>
            </a:r>
            <a:r>
              <a:rPr lang="en-US" sz="2000" b="1" dirty="0"/>
              <a:t>class </a:t>
            </a:r>
            <a:r>
              <a:rPr lang="en-US" sz="2000" dirty="0"/>
              <a:t>(association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u="sng" dirty="0" smtClean="0"/>
              <a:t>Ex: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 smtClean="0"/>
              <a:t>	class Example </a:t>
            </a:r>
          </a:p>
          <a:p>
            <a:pPr marL="0" indent="0">
              <a:buNone/>
            </a:pPr>
            <a:r>
              <a:rPr lang="en-US" sz="2000" dirty="0" smtClean="0"/>
              <a:t>	{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>
                <a:solidFill>
                  <a:srgbClr val="FF3300"/>
                </a:solidFill>
              </a:rPr>
              <a:t>JFr</a:t>
            </a:r>
            <a:r>
              <a:rPr lang="en-US" sz="2000" dirty="0" smtClean="0">
                <a:solidFill>
                  <a:srgbClr val="FF0000"/>
                </a:solidFill>
              </a:rPr>
              <a:t>ame </a:t>
            </a:r>
            <a:r>
              <a:rPr lang="en-US" sz="2000" dirty="0" err="1" smtClean="0">
                <a:solidFill>
                  <a:srgbClr val="FF0000"/>
                </a:solidFill>
              </a:rPr>
              <a:t>obj</a:t>
            </a:r>
            <a:r>
              <a:rPr lang="en-US" sz="2000" dirty="0" smtClean="0">
                <a:solidFill>
                  <a:srgbClr val="FF0000"/>
                </a:solidFill>
              </a:rPr>
              <a:t>=new JFrame();</a:t>
            </a:r>
          </a:p>
          <a:p>
            <a:pPr marL="0" indent="0">
              <a:buNone/>
            </a:pPr>
            <a:r>
              <a:rPr lang="en-US" sz="2000" dirty="0" smtClean="0"/>
              <a:t>	   ……..</a:t>
            </a:r>
          </a:p>
          <a:p>
            <a:pPr marL="0" indent="0">
              <a:buNone/>
            </a:pPr>
            <a:r>
              <a:rPr lang="en-US" sz="2000" dirty="0" smtClean="0"/>
              <a:t>	}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80562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404235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b="1" dirty="0" smtClean="0">
                <a:solidFill>
                  <a:srgbClr val="FF3300"/>
                </a:solidFill>
              </a:rPr>
              <a:t>A Simple Swing Example</a:t>
            </a:r>
            <a:endParaRPr lang="en-US" sz="2400" b="1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642918"/>
            <a:ext cx="8153400" cy="568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We can write the code of swing inside the </a:t>
            </a:r>
            <a:r>
              <a:rPr lang="en-US" sz="1800" dirty="0" smtClean="0"/>
              <a:t>main or constructor.</a:t>
            </a:r>
          </a:p>
          <a:p>
            <a:pPr marL="0" indent="0">
              <a:buNone/>
            </a:pPr>
            <a:r>
              <a:rPr lang="en-US" sz="2000" b="1" u="sng" dirty="0" smtClean="0">
                <a:solidFill>
                  <a:srgbClr val="00B050"/>
                </a:solidFill>
              </a:rPr>
              <a:t>In Main() Method:</a:t>
            </a:r>
          </a:p>
          <a:p>
            <a:pPr marL="0" indent="0">
              <a:buNone/>
            </a:pPr>
            <a:r>
              <a:rPr lang="en-US" sz="2000" b="1" u="sng" dirty="0" smtClean="0"/>
              <a:t>SwingExample.java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import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javax.swing.*;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SwingExample</a:t>
            </a:r>
            <a:r>
              <a:rPr lang="en-US" sz="2200" dirty="0" smtClean="0">
                <a:latin typeface="Consolas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 static void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String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 {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 creating a frame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FF0000"/>
                </a:solidFill>
                <a:latin typeface="Consolas"/>
              </a:rPr>
              <a:t>JFrame</a:t>
            </a: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f=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200" dirty="0" err="1" smtClean="0">
                <a:solidFill>
                  <a:srgbClr val="FF0000"/>
                </a:solidFill>
                <a:latin typeface="Consolas"/>
              </a:rPr>
              <a:t>JFrame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"Simple Swing Example"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f.setSize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400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400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f.setLayout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f.setVisible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06210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 smtClean="0">
                <a:solidFill>
                  <a:srgbClr val="00B050"/>
                </a:solidFill>
              </a:rPr>
              <a:t>In Constructor()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import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javax.swing.*;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class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SampleExample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extends </a:t>
            </a:r>
            <a:r>
              <a:rPr lang="en-US" sz="2200" dirty="0" err="1" smtClean="0">
                <a:solidFill>
                  <a:srgbClr val="FF0000"/>
                </a:solidFill>
                <a:latin typeface="Consolas"/>
              </a:rPr>
              <a:t>JFrame</a:t>
            </a:r>
            <a:r>
              <a:rPr lang="en-US" sz="2200" dirty="0" smtClean="0">
                <a:latin typeface="Consolas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//constructor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SampleExample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()</a:t>
            </a:r>
            <a:r>
              <a:rPr lang="en-US" sz="2200" dirty="0" smtClean="0">
                <a:latin typeface="Consolas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{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setSize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300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setLayout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setVisible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setTitle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err="1" smtClean="0">
                <a:solidFill>
                  <a:srgbClr val="FF00FF"/>
                </a:solidFill>
                <a:latin typeface="Consolas"/>
              </a:rPr>
              <a:t>SimpleExample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 static void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String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[]){ </a:t>
            </a:r>
          </a:p>
          <a:p>
            <a:pPr marL="0" indent="0"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SampleExample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 f=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200" dirty="0" err="1" smtClean="0">
                <a:solidFill>
                  <a:srgbClr val="000000"/>
                </a:solidFill>
                <a:latin typeface="Consolas"/>
              </a:rPr>
              <a:t>SampleExample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();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6495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42852"/>
            <a:ext cx="8229600" cy="500066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AWT </a:t>
            </a:r>
            <a:r>
              <a:rPr lang="en-US" sz="3200" b="1" dirty="0" smtClean="0"/>
              <a:t>Containers and Components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143380"/>
            <a:ext cx="8472518" cy="1982783"/>
          </a:xfrm>
        </p:spPr>
        <p:txBody>
          <a:bodyPr>
            <a:normAutofit/>
          </a:bodyPr>
          <a:lstStyle/>
          <a:p>
            <a:r>
              <a:rPr lang="en-US" sz="2400" u="sng" dirty="0" smtClean="0"/>
              <a:t>Container:</a:t>
            </a:r>
          </a:p>
          <a:p>
            <a:pPr marL="0" indent="0" algn="just">
              <a:buNone/>
            </a:pPr>
            <a:r>
              <a:rPr lang="en-US" sz="2400" dirty="0" smtClean="0"/>
              <a:t>	The Container is a component in AWT that can contain another components like buttons, textfields, labels etc. </a:t>
            </a:r>
          </a:p>
          <a:p>
            <a:pPr marL="0" indent="0" algn="just">
              <a:buNone/>
            </a:pPr>
            <a:r>
              <a:rPr lang="en-US" sz="2400" dirty="0" smtClean="0"/>
              <a:t>The Container class extends Frame and Panel.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14356"/>
            <a:ext cx="843512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91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Components of Swing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600076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u="sng" dirty="0" smtClean="0"/>
              <a:t>JButton:</a:t>
            </a:r>
            <a:endParaRPr lang="en-US" sz="2400" b="1" u="sng" dirty="0"/>
          </a:p>
          <a:p>
            <a:pPr marL="0" indent="0" algn="just">
              <a:buNone/>
            </a:pPr>
            <a:r>
              <a:rPr lang="en-US" sz="2000" dirty="0"/>
              <a:t>The JButton class is used to create a labeled button </a:t>
            </a:r>
            <a:r>
              <a:rPr lang="en-US" sz="2000" dirty="0" smtClean="0"/>
              <a:t>.The </a:t>
            </a:r>
            <a:r>
              <a:rPr lang="en-US" sz="2000" dirty="0"/>
              <a:t>application result in some action when the button is pushed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b="1" dirty="0" smtClean="0"/>
              <a:t>	</a:t>
            </a:r>
            <a:r>
              <a:rPr lang="en-US" sz="2000" b="1" dirty="0" smtClean="0"/>
              <a:t>Example: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JButton</a:t>
            </a:r>
            <a:r>
              <a:rPr lang="en-US" sz="2000" dirty="0"/>
              <a:t> b=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smtClean="0"/>
              <a:t>JButton</a:t>
            </a:r>
            <a:r>
              <a:rPr lang="en-US" sz="2000" dirty="0"/>
              <a:t>(“Text");</a:t>
            </a:r>
          </a:p>
          <a:p>
            <a:pPr marL="0" indent="0">
              <a:buNone/>
            </a:pPr>
            <a:r>
              <a:rPr lang="en-US" sz="2000" dirty="0"/>
              <a:t>		(Or)	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smtClean="0"/>
              <a:t>JButton </a:t>
            </a:r>
            <a:r>
              <a:rPr lang="en-US" sz="2000" dirty="0"/>
              <a:t>b1,b2;</a:t>
            </a:r>
          </a:p>
          <a:p>
            <a:pPr marL="0" indent="0">
              <a:buNone/>
            </a:pPr>
            <a:r>
              <a:rPr lang="en-US" sz="2000" dirty="0"/>
              <a:t>		b1=new </a:t>
            </a:r>
            <a:r>
              <a:rPr lang="en-US" sz="2000" dirty="0" smtClean="0"/>
              <a:t>JButton</a:t>
            </a:r>
            <a:r>
              <a:rPr lang="en-US" sz="2000" dirty="0"/>
              <a:t>(“Text”);  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b.setBounds</a:t>
            </a:r>
            <a:r>
              <a:rPr lang="en-US" sz="2000" dirty="0"/>
              <a:t>(50,100,80,30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600" b="1" u="sng" dirty="0" smtClean="0"/>
              <a:t>JLabel</a:t>
            </a:r>
            <a:r>
              <a:rPr lang="en-US" sz="2600" b="1" u="sng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	The </a:t>
            </a:r>
            <a:r>
              <a:rPr lang="en-US" sz="2000" dirty="0" smtClean="0"/>
              <a:t>JLabel </a:t>
            </a:r>
            <a:r>
              <a:rPr lang="en-US" sz="2000" dirty="0"/>
              <a:t>class is a component for placing text in a container. It is used to display a single line of read only text. 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 Example :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smtClean="0"/>
              <a:t>JLabel </a:t>
            </a:r>
            <a:r>
              <a:rPr lang="en-US" sz="2000" dirty="0"/>
              <a:t>l1=new </a:t>
            </a:r>
            <a:r>
              <a:rPr lang="en-US" sz="2000" dirty="0" smtClean="0"/>
              <a:t>JLabel</a:t>
            </a:r>
            <a:r>
              <a:rPr lang="en-US" sz="2000" dirty="0"/>
              <a:t>(“Text”);</a:t>
            </a:r>
          </a:p>
          <a:p>
            <a:pPr marL="0" indent="0" algn="just">
              <a:buNone/>
            </a:pPr>
            <a:r>
              <a:rPr lang="en-US" sz="2000" dirty="0"/>
              <a:t>		(or)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smtClean="0"/>
              <a:t>JLabel </a:t>
            </a:r>
            <a:r>
              <a:rPr lang="en-US" sz="2000" dirty="0"/>
              <a:t>l1,l2;</a:t>
            </a:r>
          </a:p>
          <a:p>
            <a:pPr marL="0" indent="0" algn="just">
              <a:buNone/>
            </a:pPr>
            <a:r>
              <a:rPr lang="en-US" sz="2000" dirty="0"/>
              <a:t>		l1=new </a:t>
            </a:r>
            <a:r>
              <a:rPr lang="en-US" sz="2000" dirty="0" smtClean="0"/>
              <a:t>JLabel</a:t>
            </a:r>
            <a:r>
              <a:rPr lang="en-US" sz="2000" dirty="0"/>
              <a:t>(“Text”);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5449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JTextField</a:t>
            </a:r>
            <a:r>
              <a:rPr lang="en-US" sz="2400" b="1" u="sng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	The </a:t>
            </a:r>
            <a:r>
              <a:rPr lang="en-US" sz="2000" dirty="0" smtClean="0"/>
              <a:t>JTextField </a:t>
            </a:r>
            <a:r>
              <a:rPr lang="en-US" sz="2000" dirty="0"/>
              <a:t>class is a text component that allows the </a:t>
            </a:r>
            <a:r>
              <a:rPr lang="en-US" sz="2000" dirty="0" smtClean="0"/>
              <a:t>user to enter </a:t>
            </a:r>
            <a:r>
              <a:rPr lang="en-US" sz="2000" dirty="0"/>
              <a:t>a single </a:t>
            </a:r>
            <a:r>
              <a:rPr lang="en-US" sz="2000" dirty="0" smtClean="0"/>
              <a:t>line of </a:t>
            </a:r>
            <a:r>
              <a:rPr lang="en-US" sz="2000" dirty="0"/>
              <a:t>text.	</a:t>
            </a:r>
          </a:p>
          <a:p>
            <a:pPr marL="0" indent="0" algn="just"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 Example :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smtClean="0"/>
              <a:t>JTextField </a:t>
            </a:r>
            <a:r>
              <a:rPr lang="en-US" sz="2000" dirty="0"/>
              <a:t>t1=new </a:t>
            </a:r>
            <a:r>
              <a:rPr lang="en-US" sz="2000" dirty="0" smtClean="0"/>
              <a:t>JTextField</a:t>
            </a:r>
            <a:r>
              <a:rPr lang="en-US" sz="2000" dirty="0"/>
              <a:t>(“Text”);</a:t>
            </a:r>
          </a:p>
          <a:p>
            <a:pPr marL="0" indent="0" algn="just">
              <a:buNone/>
            </a:pPr>
            <a:r>
              <a:rPr lang="en-US" sz="2000" dirty="0"/>
              <a:t>		(or)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smtClean="0"/>
              <a:t>JTextField </a:t>
            </a:r>
            <a:r>
              <a:rPr lang="en-US" sz="2000" dirty="0"/>
              <a:t>t1,t2;</a:t>
            </a:r>
          </a:p>
          <a:p>
            <a:pPr marL="0" indent="0" algn="just">
              <a:buNone/>
            </a:pPr>
            <a:r>
              <a:rPr lang="en-US" sz="2000" dirty="0"/>
              <a:t>		t1=new </a:t>
            </a:r>
            <a:r>
              <a:rPr lang="en-US" sz="2000" dirty="0" smtClean="0"/>
              <a:t>JTextField</a:t>
            </a:r>
            <a:r>
              <a:rPr lang="en-US" sz="2000" dirty="0"/>
              <a:t>(“Text</a:t>
            </a:r>
            <a:r>
              <a:rPr lang="en-US" sz="2000" dirty="0" smtClean="0"/>
              <a:t>”);</a:t>
            </a:r>
          </a:p>
          <a:p>
            <a:pPr marL="0" indent="0">
              <a:buNone/>
            </a:pPr>
            <a:r>
              <a:rPr lang="en-US" sz="2400" b="1" u="sng" dirty="0" smtClean="0"/>
              <a:t>JTextArea </a:t>
            </a:r>
            <a:r>
              <a:rPr lang="en-US" sz="2400" b="1" u="sng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	The </a:t>
            </a:r>
            <a:r>
              <a:rPr lang="en-US" sz="2000" dirty="0" smtClean="0"/>
              <a:t>JTextArea </a:t>
            </a:r>
            <a:r>
              <a:rPr lang="en-US" sz="2000" dirty="0"/>
              <a:t>class is a multi line region that displays text. It allows the editing of multiple line text.</a:t>
            </a:r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 Example :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		 </a:t>
            </a:r>
            <a:r>
              <a:rPr lang="en-US" sz="2000" dirty="0" smtClean="0"/>
              <a:t>JTextArea </a:t>
            </a:r>
            <a:r>
              <a:rPr lang="en-US" sz="2000" dirty="0"/>
              <a:t>t1=new </a:t>
            </a:r>
            <a:r>
              <a:rPr lang="en-US" sz="2000" dirty="0" smtClean="0"/>
              <a:t>JTextArea</a:t>
            </a:r>
            <a:r>
              <a:rPr lang="en-US" sz="2000" dirty="0"/>
              <a:t>(“Text”);</a:t>
            </a:r>
          </a:p>
          <a:p>
            <a:pPr marL="0" indent="0" algn="just">
              <a:buNone/>
            </a:pPr>
            <a:r>
              <a:rPr lang="en-US" sz="2000" dirty="0"/>
              <a:t>		(or)</a:t>
            </a:r>
          </a:p>
          <a:p>
            <a:pPr marL="0" indent="0" algn="just">
              <a:buNone/>
            </a:pPr>
            <a:r>
              <a:rPr lang="en-US" sz="2000" dirty="0"/>
              <a:t>		</a:t>
            </a:r>
            <a:r>
              <a:rPr lang="en-US" sz="2000" dirty="0" smtClean="0"/>
              <a:t>J</a:t>
            </a:r>
            <a:r>
              <a:rPr lang="en-US" sz="2100" dirty="0" smtClean="0">
                <a:solidFill>
                  <a:prstClr val="black"/>
                </a:solidFill>
              </a:rPr>
              <a:t>TextArea</a:t>
            </a:r>
            <a:r>
              <a:rPr lang="en-US" sz="2000" dirty="0" smtClean="0"/>
              <a:t> </a:t>
            </a:r>
            <a:r>
              <a:rPr lang="en-US" sz="2000" dirty="0"/>
              <a:t>t1,t2;</a:t>
            </a:r>
          </a:p>
          <a:p>
            <a:pPr marL="0" indent="0" algn="just">
              <a:buNone/>
            </a:pPr>
            <a:r>
              <a:rPr lang="en-US" sz="2000" dirty="0"/>
              <a:t>		t1=new </a:t>
            </a:r>
            <a:r>
              <a:rPr lang="en-US" sz="2000" dirty="0" smtClean="0"/>
              <a:t>JTextArea</a:t>
            </a:r>
            <a:r>
              <a:rPr lang="en-US" sz="2000" dirty="0"/>
              <a:t>(“Text”);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26444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353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JCheckBox</a:t>
            </a:r>
            <a:r>
              <a:rPr lang="en-US" sz="2400" b="1" u="sng" dirty="0" smtClean="0"/>
              <a:t> </a:t>
            </a:r>
            <a:r>
              <a:rPr lang="en-US" sz="2800" b="1" u="sng" dirty="0"/>
              <a:t>:</a:t>
            </a:r>
          </a:p>
          <a:p>
            <a:pPr marL="0" indent="0" algn="just">
              <a:buNone/>
            </a:pPr>
            <a:r>
              <a:rPr lang="en-US" sz="2000" dirty="0"/>
              <a:t>	 The </a:t>
            </a:r>
            <a:r>
              <a:rPr lang="en-US" sz="2000" dirty="0" err="1" smtClean="0"/>
              <a:t>JCheckBox</a:t>
            </a:r>
            <a:r>
              <a:rPr lang="en-US" sz="2000" dirty="0" smtClean="0"/>
              <a:t> </a:t>
            </a:r>
            <a:r>
              <a:rPr lang="en-US" sz="2000" dirty="0"/>
              <a:t>class is used to create a checkbox. It is used to turn an option on (true) or off (false). Clicking on a Checkbox changes its state from "on" to "off" or from "off" to "on".</a:t>
            </a:r>
          </a:p>
          <a:p>
            <a:pPr marL="0" indent="0" algn="just">
              <a:buNone/>
            </a:pPr>
            <a:r>
              <a:rPr lang="en-US" sz="2000" b="1" dirty="0"/>
              <a:t>		</a:t>
            </a:r>
            <a:r>
              <a:rPr lang="en-US" sz="2000" b="1" dirty="0" smtClean="0"/>
              <a:t> Example :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		 </a:t>
            </a:r>
            <a:r>
              <a:rPr lang="en-US" sz="2000" dirty="0" err="1" smtClean="0"/>
              <a:t>JCheckBox</a:t>
            </a:r>
            <a:r>
              <a:rPr lang="en-US" sz="2000" dirty="0" smtClean="0"/>
              <a:t> </a:t>
            </a:r>
            <a:r>
              <a:rPr lang="en-US" sz="2000" dirty="0"/>
              <a:t>c1=new </a:t>
            </a:r>
            <a:r>
              <a:rPr lang="en-US" sz="2000" dirty="0" err="1" smtClean="0"/>
              <a:t>JCheckBox</a:t>
            </a:r>
            <a:r>
              <a:rPr lang="en-US" sz="2000" dirty="0"/>
              <a:t>(“Text”);</a:t>
            </a:r>
          </a:p>
          <a:p>
            <a:pPr marL="0" indent="0" algn="just">
              <a:buNone/>
            </a:pPr>
            <a:r>
              <a:rPr lang="en-US" sz="2000" dirty="0"/>
              <a:t>		(or)</a:t>
            </a:r>
          </a:p>
          <a:p>
            <a:pPr marL="0" indent="0" algn="just">
              <a:buNone/>
            </a:pPr>
            <a:r>
              <a:rPr lang="en-US" sz="2000" dirty="0"/>
              <a:t>		 </a:t>
            </a:r>
            <a:r>
              <a:rPr lang="en-US" sz="2000" dirty="0" err="1" smtClean="0"/>
              <a:t>JCheckBox</a:t>
            </a:r>
            <a:r>
              <a:rPr lang="en-US" sz="2000" dirty="0" smtClean="0"/>
              <a:t> </a:t>
            </a:r>
            <a:r>
              <a:rPr lang="en-US" sz="2000" dirty="0"/>
              <a:t>c1,c2;</a:t>
            </a:r>
          </a:p>
          <a:p>
            <a:pPr marL="0" indent="0" algn="just">
              <a:buNone/>
            </a:pPr>
            <a:r>
              <a:rPr lang="en-US" sz="2000" dirty="0"/>
              <a:t>		c1=new </a:t>
            </a:r>
            <a:r>
              <a:rPr lang="en-US" sz="2000" dirty="0" err="1" smtClean="0"/>
              <a:t>JCheckBox</a:t>
            </a:r>
            <a:r>
              <a:rPr lang="en-US" sz="2000" dirty="0"/>
              <a:t>(“Text</a:t>
            </a:r>
            <a:r>
              <a:rPr lang="en-US" sz="2000" dirty="0" smtClean="0"/>
              <a:t>”);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800" b="1" u="sng" dirty="0" smtClean="0"/>
              <a:t>JPasswordField:</a:t>
            </a:r>
          </a:p>
          <a:p>
            <a:pPr marL="0" indent="0" algn="just">
              <a:buNone/>
            </a:pPr>
            <a:r>
              <a:rPr lang="en-US" sz="2000" dirty="0" smtClean="0"/>
              <a:t>	The JPasswordField class is a text component specialized for password entry. It allows the editing of a single line of text.</a:t>
            </a:r>
          </a:p>
          <a:p>
            <a:pPr marL="0" indent="0" algn="just">
              <a:buNone/>
            </a:pPr>
            <a:r>
              <a:rPr lang="en-US" sz="2000" dirty="0" smtClean="0"/>
              <a:t>		</a:t>
            </a:r>
            <a:r>
              <a:rPr lang="en-US" sz="2000" b="1" dirty="0" smtClean="0"/>
              <a:t> Example </a:t>
            </a:r>
            <a:r>
              <a:rPr lang="en-US" sz="2000" b="1" dirty="0" smtClean="0"/>
              <a:t>:</a:t>
            </a:r>
            <a:endParaRPr lang="en-US" sz="2000" b="1" u="sng" dirty="0" smtClean="0"/>
          </a:p>
          <a:p>
            <a:pPr marL="0" indent="0" algn="just">
              <a:buNone/>
            </a:pPr>
            <a:r>
              <a:rPr lang="en-US" sz="2000" dirty="0" smtClean="0"/>
              <a:t>		JPasswordField </a:t>
            </a:r>
            <a:r>
              <a:rPr lang="en-US" sz="2000" dirty="0" err="1" smtClean="0"/>
              <a:t>pwd</a:t>
            </a:r>
            <a:r>
              <a:rPr lang="en-US" sz="2000" dirty="0" smtClean="0"/>
              <a:t> = </a:t>
            </a:r>
            <a:r>
              <a:rPr lang="en-US" sz="2000" b="1" dirty="0" smtClean="0"/>
              <a:t>new</a:t>
            </a:r>
            <a:r>
              <a:rPr lang="en-US" sz="2000" dirty="0" smtClean="0"/>
              <a:t> JPasswordField();</a:t>
            </a:r>
          </a:p>
          <a:p>
            <a:pPr marL="0" indent="0" algn="just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pwd.setBounds</a:t>
            </a:r>
            <a:r>
              <a:rPr lang="en-US" sz="2000" dirty="0" smtClean="0"/>
              <a:t>(100,50,80,30);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742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049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u="sng" dirty="0" smtClean="0"/>
          </a:p>
          <a:p>
            <a:pPr marL="0" indent="0">
              <a:buNone/>
            </a:pPr>
            <a:r>
              <a:rPr lang="en-US" sz="2400" b="1" u="sng" dirty="0" err="1" smtClean="0"/>
              <a:t>JRadioButton</a:t>
            </a:r>
            <a:endParaRPr lang="en-US" sz="2400" b="1" u="sng" dirty="0"/>
          </a:p>
          <a:p>
            <a:pPr marL="0" indent="0" algn="just">
              <a:buNone/>
            </a:pPr>
            <a:r>
              <a:rPr lang="en-US" sz="2000" dirty="0" smtClean="0"/>
              <a:t>	The </a:t>
            </a:r>
            <a:r>
              <a:rPr lang="en-US" sz="2000" dirty="0"/>
              <a:t>JRadioButton class is used to create a radio button. It is used to choose one option from multiple options. It is widely used in exam systems or quiz.</a:t>
            </a:r>
          </a:p>
          <a:p>
            <a:pPr algn="just"/>
            <a:r>
              <a:rPr lang="en-US" sz="2000" dirty="0"/>
              <a:t>It should be added in </a:t>
            </a:r>
            <a:r>
              <a:rPr lang="en-US" sz="2000" dirty="0" err="1"/>
              <a:t>ButtonGroup</a:t>
            </a:r>
            <a:r>
              <a:rPr lang="en-US" sz="2000" dirty="0"/>
              <a:t> to select one radio button only.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 Example 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pPr marL="0" indent="0" algn="just">
              <a:buNone/>
            </a:pPr>
            <a:r>
              <a:rPr lang="en-US" sz="2000" dirty="0"/>
              <a:t>	</a:t>
            </a:r>
            <a:r>
              <a:rPr lang="en-US" sz="2000" dirty="0" err="1"/>
              <a:t>ButtonGroup</a:t>
            </a:r>
            <a:r>
              <a:rPr lang="en-US" sz="2000" dirty="0"/>
              <a:t> </a:t>
            </a:r>
            <a:r>
              <a:rPr lang="en-US" sz="2000" dirty="0" err="1"/>
              <a:t>bg</a:t>
            </a:r>
            <a:r>
              <a:rPr lang="en-US" sz="2000" dirty="0"/>
              <a:t>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ButtonGroup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	JRadioButton</a:t>
            </a:r>
            <a:r>
              <a:rPr lang="en-US" sz="2000" dirty="0"/>
              <a:t> r1=</a:t>
            </a:r>
            <a:r>
              <a:rPr lang="en-US" sz="2000" b="1" dirty="0"/>
              <a:t>new</a:t>
            </a:r>
            <a:r>
              <a:rPr lang="en-US" sz="2000" dirty="0"/>
              <a:t> JRadioButton</a:t>
            </a:r>
            <a:r>
              <a:rPr lang="en-US" sz="2000" dirty="0" smtClean="0"/>
              <a:t>("Male</a:t>
            </a:r>
            <a:r>
              <a:rPr lang="en-US" sz="2000" dirty="0"/>
              <a:t>");    </a:t>
            </a:r>
          </a:p>
          <a:p>
            <a:pPr marL="0" indent="0">
              <a:buNone/>
            </a:pPr>
            <a:r>
              <a:rPr lang="en-US" sz="2000" dirty="0" smtClean="0"/>
              <a:t>	JRadioButton</a:t>
            </a:r>
            <a:r>
              <a:rPr lang="en-US" sz="2000" dirty="0"/>
              <a:t> r2=</a:t>
            </a:r>
            <a:r>
              <a:rPr lang="en-US" sz="2000" b="1" dirty="0"/>
              <a:t>new</a:t>
            </a:r>
            <a:r>
              <a:rPr lang="en-US" sz="2000" dirty="0"/>
              <a:t> JRadioButton</a:t>
            </a:r>
            <a:r>
              <a:rPr lang="en-US" sz="2000" dirty="0" smtClean="0"/>
              <a:t>("Female");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bg.add</a:t>
            </a:r>
            <a:r>
              <a:rPr lang="en-US" sz="2000" dirty="0"/>
              <a:t>(r1);</a:t>
            </a:r>
            <a:r>
              <a:rPr lang="en-US" sz="2000" dirty="0" err="1"/>
              <a:t>bg.add</a:t>
            </a:r>
            <a:r>
              <a:rPr lang="en-US" sz="2000" dirty="0"/>
              <a:t>(r2);    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4995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JComboBox</a:t>
            </a:r>
            <a:r>
              <a:rPr lang="en-US" sz="2400" b="1" u="sng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000" dirty="0"/>
              <a:t>The </a:t>
            </a:r>
            <a:r>
              <a:rPr lang="en-US" sz="2000" dirty="0" err="1" smtClean="0"/>
              <a:t>JComboBox</a:t>
            </a:r>
            <a:r>
              <a:rPr lang="en-US" sz="2000" dirty="0" smtClean="0"/>
              <a:t> </a:t>
            </a:r>
            <a:r>
              <a:rPr lang="en-US" sz="2000" dirty="0"/>
              <a:t>class is used to show popup menu of </a:t>
            </a:r>
            <a:r>
              <a:rPr lang="en-US" sz="2000" dirty="0" smtClean="0"/>
              <a:t>items. Item </a:t>
            </a:r>
            <a:r>
              <a:rPr lang="en-US" sz="2000" dirty="0"/>
              <a:t>selected by user is shown on the top of a menu</a:t>
            </a:r>
            <a:r>
              <a:rPr lang="en-US" sz="2000" dirty="0" smtClean="0"/>
              <a:t>.(like Choice class in AWT)</a:t>
            </a:r>
          </a:p>
          <a:p>
            <a:pPr marL="0" indent="0" algn="just">
              <a:buNone/>
            </a:pPr>
            <a:r>
              <a:rPr lang="en-US" sz="2000" b="1" dirty="0" smtClean="0"/>
              <a:t>	Example 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dirty="0"/>
              <a:t>String country[]={"India","</a:t>
            </a:r>
            <a:r>
              <a:rPr lang="en-US" sz="2000" dirty="0" err="1"/>
              <a:t>Aus</a:t>
            </a:r>
            <a:r>
              <a:rPr lang="en-US" sz="2000" dirty="0"/>
              <a:t>","U.S.A","England","</a:t>
            </a:r>
            <a:r>
              <a:rPr lang="en-US" sz="2000" dirty="0" err="1"/>
              <a:t>Newzealand</a:t>
            </a:r>
            <a:r>
              <a:rPr lang="en-US" sz="2000" dirty="0"/>
              <a:t>"};        </a:t>
            </a:r>
            <a:r>
              <a:rPr lang="en-US" sz="2000" dirty="0" smtClean="0"/>
              <a:t>	</a:t>
            </a:r>
            <a:r>
              <a:rPr lang="en-US" sz="2000" dirty="0" err="1" smtClean="0"/>
              <a:t>JComboBox</a:t>
            </a:r>
            <a:r>
              <a:rPr lang="en-US" sz="2000" dirty="0"/>
              <a:t> </a:t>
            </a:r>
            <a:r>
              <a:rPr lang="en-US" sz="2000" dirty="0" err="1"/>
              <a:t>cb</a:t>
            </a:r>
            <a:r>
              <a:rPr lang="en-US" sz="2000" dirty="0"/>
              <a:t>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JComboBox</a:t>
            </a:r>
            <a:r>
              <a:rPr lang="en-US" sz="2000" dirty="0"/>
              <a:t>(country);    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cb.setBounds</a:t>
            </a:r>
            <a:r>
              <a:rPr lang="en-US" sz="2000" dirty="0" smtClean="0"/>
              <a:t>(50</a:t>
            </a:r>
            <a:r>
              <a:rPr lang="en-US" sz="2000" dirty="0"/>
              <a:t>, 50,90,20); 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400" b="1" u="sng" dirty="0" err="1" smtClean="0"/>
              <a:t>JPanel</a:t>
            </a:r>
            <a:r>
              <a:rPr lang="en-US" sz="2400" b="1" u="sng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 err="1" smtClean="0"/>
              <a:t>JPanel</a:t>
            </a:r>
            <a:r>
              <a:rPr lang="en-US" sz="2000" dirty="0" smtClean="0"/>
              <a:t> is a simplest container class. It provides space in which an application can attach any other component.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Example 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JPanel</a:t>
            </a:r>
            <a:r>
              <a:rPr lang="en-US" sz="2000" dirty="0" smtClean="0"/>
              <a:t> panel=</a:t>
            </a:r>
            <a:r>
              <a:rPr lang="en-US" sz="2000" b="1" dirty="0" smtClean="0"/>
              <a:t>new</a:t>
            </a:r>
            <a:r>
              <a:rPr lang="en-US" sz="2000" dirty="0" smtClean="0"/>
              <a:t> </a:t>
            </a:r>
            <a:r>
              <a:rPr lang="en-US" sz="2000" dirty="0" err="1" smtClean="0"/>
              <a:t>JPanel</a:t>
            </a:r>
            <a:r>
              <a:rPr lang="en-US" sz="2000" dirty="0" smtClean="0"/>
              <a:t>();  </a:t>
            </a:r>
          </a:p>
          <a:p>
            <a:pPr marL="0" indent="0">
              <a:buNone/>
            </a:pPr>
            <a:r>
              <a:rPr lang="en-US" sz="2000" dirty="0" smtClean="0"/>
              <a:t>       		</a:t>
            </a:r>
            <a:r>
              <a:rPr lang="en-US" sz="2000" dirty="0" err="1" smtClean="0"/>
              <a:t>panel.setBounds</a:t>
            </a:r>
            <a:r>
              <a:rPr lang="en-US" sz="2000" dirty="0" smtClean="0"/>
              <a:t>(40,80,200,200);    </a:t>
            </a:r>
          </a:p>
          <a:p>
            <a:pPr marL="0" indent="0">
              <a:buNone/>
            </a:pPr>
            <a:r>
              <a:rPr lang="en-US" sz="2000" dirty="0" smtClean="0"/>
              <a:t>        		</a:t>
            </a:r>
            <a:r>
              <a:rPr lang="en-US" sz="2000" dirty="0" err="1" smtClean="0"/>
              <a:t>panel.setBackground</a:t>
            </a:r>
            <a:r>
              <a:rPr lang="en-US" sz="2000" dirty="0" smtClean="0"/>
              <a:t>(</a:t>
            </a:r>
            <a:r>
              <a:rPr lang="en-US" sz="2000" dirty="0" err="1" smtClean="0"/>
              <a:t>Color.gray</a:t>
            </a:r>
            <a:r>
              <a:rPr lang="en-US" sz="2000" dirty="0" smtClean="0"/>
              <a:t>);  </a:t>
            </a:r>
          </a:p>
          <a:p>
            <a:pPr marL="0" indent="0">
              <a:buNone/>
            </a:pPr>
            <a:r>
              <a:rPr lang="en-US" sz="2000" dirty="0" smtClean="0"/>
              <a:t>        		</a:t>
            </a:r>
            <a:r>
              <a:rPr lang="en-US" sz="2000" dirty="0" err="1" smtClean="0"/>
              <a:t>JButton</a:t>
            </a:r>
            <a:r>
              <a:rPr lang="en-US" sz="2000" dirty="0" smtClean="0"/>
              <a:t> b1=</a:t>
            </a:r>
            <a:r>
              <a:rPr lang="en-US" sz="2000" b="1" dirty="0" smtClean="0"/>
              <a:t>new</a:t>
            </a:r>
            <a:r>
              <a:rPr lang="en-US" sz="2000" dirty="0" smtClean="0"/>
              <a:t> </a:t>
            </a:r>
            <a:r>
              <a:rPr lang="en-US" sz="2000" dirty="0" err="1" smtClean="0"/>
              <a:t>JButton</a:t>
            </a:r>
            <a:r>
              <a:rPr lang="en-US" sz="2000" dirty="0" smtClean="0"/>
              <a:t>("Button 1");     </a:t>
            </a:r>
          </a:p>
          <a:p>
            <a:pPr marL="0" indent="0">
              <a:buNone/>
            </a:pPr>
            <a:r>
              <a:rPr lang="en-US" sz="2000" dirty="0" smtClean="0"/>
              <a:t>        		b1.setBounds(50,100,80,30);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panel.add</a:t>
            </a:r>
            <a:r>
              <a:rPr lang="en-US" sz="2000" dirty="0" smtClean="0"/>
              <a:t>(b1); 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003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err="1" smtClean="0"/>
              <a:t>JDialog</a:t>
            </a:r>
            <a:r>
              <a:rPr lang="en-US" sz="2400" b="1" u="sng" dirty="0" smtClean="0"/>
              <a:t>: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dirty="0"/>
              <a:t>The </a:t>
            </a:r>
            <a:r>
              <a:rPr lang="en-US" sz="2000" dirty="0" err="1"/>
              <a:t>JDialog</a:t>
            </a:r>
            <a:r>
              <a:rPr lang="en-US" sz="2000" dirty="0"/>
              <a:t> control represents a top level window with a border and a title used to take some form of input from the user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Unlike JFrame, it doesn't have maximize and minimize buttons.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 Example 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pPr marL="0" indent="0" algn="just">
              <a:buNone/>
            </a:pPr>
            <a:r>
              <a:rPr lang="en-US" sz="2000" b="1" dirty="0" smtClean="0"/>
              <a:t>		</a:t>
            </a:r>
            <a:r>
              <a:rPr lang="en-US" sz="2000" dirty="0" err="1" smtClean="0"/>
              <a:t>JFrame</a:t>
            </a:r>
            <a:r>
              <a:rPr lang="en-US" sz="2000" dirty="0" smtClean="0"/>
              <a:t> f= </a:t>
            </a:r>
            <a:r>
              <a:rPr lang="en-US" sz="2000" b="1" dirty="0" smtClean="0"/>
              <a:t>new</a:t>
            </a:r>
            <a:r>
              <a:rPr lang="en-US" sz="2000" dirty="0" smtClean="0"/>
              <a:t> </a:t>
            </a:r>
            <a:r>
              <a:rPr lang="en-US" sz="2000" dirty="0" err="1" smtClean="0"/>
              <a:t>JFrame</a:t>
            </a:r>
            <a:r>
              <a:rPr lang="en-US" sz="2000" dirty="0" smtClean="0"/>
              <a:t>();</a:t>
            </a:r>
            <a:r>
              <a:rPr lang="en-US" sz="2000" dirty="0"/>
              <a:t> 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/>
              <a:t>JDialog</a:t>
            </a:r>
            <a:r>
              <a:rPr lang="en-US" sz="2000" dirty="0"/>
              <a:t> </a:t>
            </a:r>
            <a:r>
              <a:rPr lang="en-US" sz="2000" dirty="0" smtClean="0"/>
              <a:t>d=</a:t>
            </a:r>
            <a:r>
              <a:rPr lang="en-US" sz="2000" b="1" dirty="0"/>
              <a:t>new</a:t>
            </a:r>
            <a:r>
              <a:rPr lang="en-US" sz="2000" dirty="0"/>
              <a:t> </a:t>
            </a:r>
            <a:r>
              <a:rPr lang="en-US" sz="2000" dirty="0" err="1"/>
              <a:t>JDialog</a:t>
            </a:r>
            <a:r>
              <a:rPr lang="en-US" sz="2000" dirty="0"/>
              <a:t>(f , "</a:t>
            </a:r>
            <a:r>
              <a:rPr lang="en-US" sz="2000" dirty="0" smtClean="0"/>
              <a:t>Dialog",</a:t>
            </a:r>
            <a:r>
              <a:rPr lang="en-US" sz="2000" dirty="0"/>
              <a:t> </a:t>
            </a:r>
            <a:r>
              <a:rPr lang="en-US" sz="2000" b="1" dirty="0"/>
              <a:t>true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JButton b = </a:t>
            </a:r>
            <a:r>
              <a:rPr lang="en-US" sz="2000" b="1" dirty="0"/>
              <a:t>new</a:t>
            </a:r>
            <a:r>
              <a:rPr lang="en-US" sz="2000" dirty="0"/>
              <a:t> JButton ("OK</a:t>
            </a:r>
            <a:r>
              <a:rPr lang="en-US" sz="2000" dirty="0" smtClean="0"/>
              <a:t>");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d.add</a:t>
            </a:r>
            <a:r>
              <a:rPr lang="en-US" sz="2000" dirty="0" smtClean="0"/>
              <a:t>(b);</a:t>
            </a:r>
            <a:r>
              <a:rPr lang="en-US" sz="2000" dirty="0"/>
              <a:t>    </a:t>
            </a:r>
            <a:endParaRPr lang="en-US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sz="2400" b="1" dirty="0" err="1" smtClean="0"/>
              <a:t>JTabbed</a:t>
            </a:r>
            <a:r>
              <a:rPr lang="en-US" sz="2400" b="1" dirty="0" smtClean="0"/>
              <a:t> Pane</a:t>
            </a:r>
            <a:r>
              <a:rPr lang="en-US" sz="2400" b="1" u="sng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The </a:t>
            </a:r>
            <a:r>
              <a:rPr lang="en-US" sz="2000" dirty="0" err="1" smtClean="0"/>
              <a:t>JTabbedPane</a:t>
            </a:r>
            <a:r>
              <a:rPr lang="en-US" sz="2000" dirty="0" smtClean="0"/>
              <a:t> class is used to switch between a group of components by clicking on a tab with a given title or icon.</a:t>
            </a:r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Example 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JPanel</a:t>
            </a:r>
            <a:r>
              <a:rPr lang="en-US" sz="2000" dirty="0" smtClean="0"/>
              <a:t> p1=new </a:t>
            </a:r>
            <a:r>
              <a:rPr lang="en-US" sz="2000" dirty="0" err="1" smtClean="0"/>
              <a:t>JPanel</a:t>
            </a:r>
            <a:r>
              <a:rPr lang="en-US" sz="2000" dirty="0" smtClean="0"/>
              <a:t>();  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JPanel</a:t>
            </a:r>
            <a:r>
              <a:rPr lang="en-US" sz="2000" dirty="0" smtClean="0"/>
              <a:t> p2=new </a:t>
            </a:r>
            <a:r>
              <a:rPr lang="en-US" sz="2000" dirty="0" err="1" smtClean="0"/>
              <a:t>JPanel</a:t>
            </a:r>
            <a:r>
              <a:rPr lang="en-US" sz="2000" dirty="0" smtClean="0"/>
              <a:t>(); </a:t>
            </a:r>
          </a:p>
          <a:p>
            <a:pPr marL="0" indent="0">
              <a:buNone/>
            </a:pPr>
            <a:r>
              <a:rPr lang="en-US" sz="2000" dirty="0" smtClean="0"/>
              <a:t>       		</a:t>
            </a:r>
            <a:r>
              <a:rPr lang="en-US" sz="2000" dirty="0" err="1" smtClean="0"/>
              <a:t>JTabbedPane</a:t>
            </a:r>
            <a:r>
              <a:rPr lang="en-US" sz="2000" dirty="0" smtClean="0"/>
              <a:t> </a:t>
            </a:r>
            <a:r>
              <a:rPr lang="en-US" sz="2000" dirty="0" err="1" smtClean="0"/>
              <a:t>tp</a:t>
            </a:r>
            <a:r>
              <a:rPr lang="en-US" sz="2000" dirty="0" smtClean="0"/>
              <a:t>=new </a:t>
            </a:r>
            <a:r>
              <a:rPr lang="en-US" sz="2000" dirty="0" err="1" smtClean="0"/>
              <a:t>JTabbedPane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tp.add</a:t>
            </a:r>
            <a:r>
              <a:rPr lang="en-US" sz="2000" dirty="0" smtClean="0"/>
              <a:t>(“Title",p1);  </a:t>
            </a:r>
          </a:p>
          <a:p>
            <a:pPr marL="0" indent="0"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tp.add</a:t>
            </a:r>
            <a:r>
              <a:rPr lang="en-US" sz="2000" dirty="0" smtClean="0"/>
              <a:t>(“Title",p2);  </a:t>
            </a: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39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629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JMenuBar,JMenu &amp; JMenuItem</a:t>
            </a:r>
            <a:r>
              <a:rPr lang="en-US" sz="2400" b="1" u="sng" dirty="0" smtClean="0"/>
              <a:t>:</a:t>
            </a:r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 err="1" smtClean="0"/>
              <a:t>JMenuBar</a:t>
            </a:r>
            <a:r>
              <a:rPr lang="en-US" sz="2000" dirty="0" smtClean="0"/>
              <a:t> class is used to display </a:t>
            </a:r>
            <a:r>
              <a:rPr lang="en-US" sz="2000" dirty="0" smtClean="0"/>
              <a:t>menu bar </a:t>
            </a:r>
            <a:r>
              <a:rPr lang="en-US" sz="2000" dirty="0" smtClean="0"/>
              <a:t>on the window or frame. It may have several menus.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 err="1" smtClean="0"/>
              <a:t>JMenu</a:t>
            </a:r>
            <a:r>
              <a:rPr lang="en-US" sz="2000" dirty="0" smtClean="0"/>
              <a:t> class is a pull down menu component which is displayed from the menu bar. It inherits the JMenuItem class.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The </a:t>
            </a:r>
            <a:r>
              <a:rPr lang="en-US" sz="2000" b="1" dirty="0" err="1" smtClean="0"/>
              <a:t>JMenuItem</a:t>
            </a:r>
            <a:r>
              <a:rPr lang="en-US" sz="2000" dirty="0" smtClean="0"/>
              <a:t> class adds a simple labeled menu item. The items used in a menu must belong to the JMenuItem or any of its subclass.</a:t>
            </a:r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 Example 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pPr marL="0" indent="0" algn="just">
              <a:buNone/>
            </a:pPr>
            <a:r>
              <a:rPr lang="en-US" sz="2000" b="1" dirty="0" smtClean="0"/>
              <a:t>		</a:t>
            </a:r>
            <a:r>
              <a:rPr lang="en-US" sz="2000" dirty="0" err="1" smtClean="0"/>
              <a:t>JMenuBar</a:t>
            </a:r>
            <a:r>
              <a:rPr lang="en-US" sz="2000" dirty="0" smtClean="0"/>
              <a:t> </a:t>
            </a:r>
            <a:r>
              <a:rPr lang="en-US" sz="2000" dirty="0" err="1" smtClean="0"/>
              <a:t>mb</a:t>
            </a:r>
            <a:r>
              <a:rPr lang="en-US" sz="2000" dirty="0" smtClean="0"/>
              <a:t>=new </a:t>
            </a:r>
            <a:r>
              <a:rPr lang="en-US" sz="2000" dirty="0" err="1" smtClean="0"/>
              <a:t>JMenuBar</a:t>
            </a:r>
            <a:r>
              <a:rPr lang="en-US" sz="2000" dirty="0" smtClean="0"/>
              <a:t>();</a:t>
            </a:r>
          </a:p>
          <a:p>
            <a:pPr marL="0" indent="0" algn="just">
              <a:buNone/>
            </a:pPr>
            <a:r>
              <a:rPr lang="en-US" sz="2000" dirty="0" smtClean="0"/>
              <a:t>		 </a:t>
            </a:r>
            <a:r>
              <a:rPr lang="en-US" sz="2000" dirty="0" err="1" smtClean="0"/>
              <a:t>JMenu</a:t>
            </a:r>
            <a:r>
              <a:rPr lang="en-US" sz="2000" dirty="0" smtClean="0"/>
              <a:t> </a:t>
            </a:r>
            <a:r>
              <a:rPr lang="en-US" sz="2000" dirty="0" smtClean="0"/>
              <a:t>menu = new </a:t>
            </a:r>
            <a:r>
              <a:rPr lang="en-US" sz="2000" dirty="0" err="1" smtClean="0"/>
              <a:t>JMenu</a:t>
            </a:r>
            <a:r>
              <a:rPr lang="en-US" sz="2000" dirty="0" smtClean="0"/>
              <a:t>(“Menu</a:t>
            </a:r>
            <a:r>
              <a:rPr lang="en-US" sz="2000" dirty="0" smtClean="0"/>
              <a:t>");</a:t>
            </a:r>
          </a:p>
          <a:p>
            <a:pPr marL="0" indent="0" algn="just">
              <a:buNone/>
            </a:pPr>
            <a:r>
              <a:rPr lang="en-US" sz="2000" dirty="0" smtClean="0"/>
              <a:t>		 JMenuItem i1 = new JMenuItem(“item1");</a:t>
            </a:r>
          </a:p>
          <a:p>
            <a:pPr marL="0" indent="0" algn="just">
              <a:buNone/>
            </a:pPr>
            <a:r>
              <a:rPr lang="en-US" sz="2000" dirty="0" smtClean="0"/>
              <a:t>		 JMenuItem i2 = new JMenuItem(“item2");</a:t>
            </a:r>
          </a:p>
          <a:p>
            <a:pPr marL="0" indent="0" algn="just">
              <a:buNone/>
            </a:pPr>
            <a:r>
              <a:rPr lang="en-US" sz="2000" dirty="0" smtClean="0"/>
              <a:t>		 JMenuItem i3 = new JMenuItem(“item3");</a:t>
            </a:r>
            <a:r>
              <a:rPr lang="en-US" sz="2000" dirty="0"/>
              <a:t>    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039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endParaRPr lang="en-US" sz="2400" dirty="0" smtClean="0"/>
          </a:p>
          <a:p>
            <a:pPr algn="just"/>
            <a:r>
              <a:rPr lang="en-US" sz="2400" u="sng" dirty="0" smtClean="0"/>
              <a:t>Frame:</a:t>
            </a:r>
          </a:p>
          <a:p>
            <a:pPr marL="457200" lvl="1" indent="0" algn="just">
              <a:buNone/>
            </a:pPr>
            <a:r>
              <a:rPr lang="en-US" sz="2400" dirty="0" smtClean="0"/>
              <a:t>	</a:t>
            </a:r>
            <a:r>
              <a:rPr lang="en-US" sz="2400" dirty="0"/>
              <a:t>The Frame is the container that contain title bar and can have menu bars. It can have other components like button, textfield etc</a:t>
            </a:r>
            <a:r>
              <a:rPr lang="en-US" sz="2400" dirty="0" smtClean="0"/>
              <a:t>.</a:t>
            </a:r>
          </a:p>
          <a:p>
            <a:pPr marL="457200" lvl="1" indent="0" algn="just">
              <a:buNone/>
            </a:pPr>
            <a:endParaRPr lang="en-US" sz="2400" dirty="0" smtClean="0"/>
          </a:p>
          <a:p>
            <a:pPr algn="just"/>
            <a:r>
              <a:rPr lang="en-US" sz="2400" u="sng" dirty="0" smtClean="0"/>
              <a:t>Panel:</a:t>
            </a:r>
          </a:p>
          <a:p>
            <a:pPr marL="457200" lvl="1" indent="0" algn="just">
              <a:buNone/>
            </a:pPr>
            <a:r>
              <a:rPr lang="en-US" sz="2400" dirty="0" smtClean="0"/>
              <a:t>	</a:t>
            </a:r>
            <a:r>
              <a:rPr lang="en-US" sz="2400" dirty="0"/>
              <a:t>The Panel is the container that doesn't contain title bar and menu bars. It can have other components like button, textfield etc</a:t>
            </a:r>
            <a:r>
              <a:rPr lang="en-US" sz="2400" dirty="0" smtClean="0"/>
              <a:t>.</a:t>
            </a:r>
          </a:p>
          <a:p>
            <a:pPr marL="457200" lvl="1" indent="0" algn="just">
              <a:buNone/>
            </a:pPr>
            <a:endParaRPr lang="en-IN" sz="2400" dirty="0" smtClean="0"/>
          </a:p>
          <a:p>
            <a:r>
              <a:rPr lang="en-US" sz="2400" u="sng" dirty="0" smtClean="0"/>
              <a:t>Component:</a:t>
            </a:r>
          </a:p>
          <a:p>
            <a:pPr marL="0" indent="0" algn="just">
              <a:buNone/>
            </a:pPr>
            <a:r>
              <a:rPr lang="en-US" sz="2400" dirty="0" smtClean="0"/>
              <a:t>	Component is an abstract class that contains various classes such as Button, Label,Checkbox,TextField,Menu and etc.</a:t>
            </a:r>
          </a:p>
          <a:p>
            <a:pPr marL="457200" lvl="1" indent="0" algn="just">
              <a:buNone/>
            </a:pPr>
            <a:endParaRPr lang="en-US" sz="2400" dirty="0" smtClean="0"/>
          </a:p>
          <a:p>
            <a:pPr marL="457200" lvl="1" indent="0" algn="just">
              <a:buNone/>
            </a:pPr>
            <a:endParaRPr lang="en-US" sz="2000" dirty="0" smtClean="0"/>
          </a:p>
          <a:p>
            <a:pPr marL="457200" lvl="1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8303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48400"/>
          </a:xfrm>
        </p:spPr>
        <p:txBody>
          <a:bodyPr/>
          <a:lstStyle/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r>
              <a:rPr lang="en-US" u="sng" dirty="0" smtClean="0"/>
              <a:t>Useful </a:t>
            </a:r>
            <a:r>
              <a:rPr lang="en-US" u="sng" dirty="0"/>
              <a:t>Methods of Component class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80069644"/>
              </p:ext>
            </p:extLst>
          </p:nvPr>
        </p:nvGraphicFramePr>
        <p:xfrm>
          <a:off x="152400" y="1752600"/>
          <a:ext cx="8839200" cy="3375660"/>
        </p:xfrm>
        <a:graphic>
          <a:graphicData uri="http://schemas.openxmlformats.org/drawingml/2006/table">
            <a:tbl>
              <a:tblPr/>
              <a:tblGrid>
                <a:gridCol w="3657600"/>
                <a:gridCol w="518160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904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4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904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4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45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46863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add(Component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inserts a component on this component.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setSize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int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width,int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height)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sets the size (width and height) of the component.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setLayout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LayoutManager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m)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defines the layout manager for the component.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setVisible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</a:t>
                      </a:r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boolean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 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status)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changes the visibility of the component, by default false.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b="1" i="0" dirty="0" err="1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setTitle</a:t>
                      </a:r>
                      <a:r>
                        <a:rPr lang="en-US" sz="1600" b="1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(String text)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i="0" dirty="0" smtClean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Sets the title for component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verdana"/>
                      </a:endParaRP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C0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FE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5748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6429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</a:t>
            </a:r>
            <a:r>
              <a:rPr lang="en-US" sz="2400" b="1" dirty="0" smtClean="0"/>
              <a:t>A Simple AWT  Application:</a:t>
            </a:r>
          </a:p>
          <a:p>
            <a:pPr marL="0" indent="0"/>
            <a:r>
              <a:rPr lang="en-US" sz="2400" dirty="0" smtClean="0"/>
              <a:t>  You </a:t>
            </a:r>
            <a:r>
              <a:rPr lang="en-US" sz="2400" dirty="0"/>
              <a:t>need a </a:t>
            </a:r>
            <a:r>
              <a:rPr lang="en-US" sz="2400" b="1" dirty="0"/>
              <a:t>frame</a:t>
            </a:r>
            <a:r>
              <a:rPr lang="en-US" sz="2400" dirty="0"/>
              <a:t>. There are two ways to create a </a:t>
            </a:r>
            <a:r>
              <a:rPr lang="en-US" sz="2400" b="1" dirty="0"/>
              <a:t>frame</a:t>
            </a:r>
            <a:r>
              <a:rPr lang="en-US" sz="2400" dirty="0"/>
              <a:t> in AWT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By </a:t>
            </a:r>
            <a:r>
              <a:rPr lang="en-US" sz="2400" b="1" dirty="0"/>
              <a:t>extending Frame class</a:t>
            </a:r>
            <a:r>
              <a:rPr lang="en-US" sz="2400" dirty="0"/>
              <a:t> (inheritance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b="1" u="sng" dirty="0" smtClean="0"/>
              <a:t>Ex:  </a:t>
            </a:r>
            <a:r>
              <a:rPr lang="en-US" sz="2400" dirty="0"/>
              <a:t>	</a:t>
            </a:r>
            <a:r>
              <a:rPr lang="en-US" sz="2400" dirty="0" smtClean="0"/>
              <a:t>class Example </a:t>
            </a:r>
            <a:r>
              <a:rPr lang="en-US" sz="2400" dirty="0" smtClean="0">
                <a:solidFill>
                  <a:srgbClr val="FF0000"/>
                </a:solidFill>
              </a:rPr>
              <a:t>extends</a:t>
            </a:r>
            <a:r>
              <a:rPr lang="en-US" sz="2400" dirty="0" smtClean="0"/>
              <a:t> Frame</a:t>
            </a:r>
          </a:p>
          <a:p>
            <a:pPr marL="0" indent="0">
              <a:buNone/>
            </a:pPr>
            <a:r>
              <a:rPr lang="en-US" sz="2400" dirty="0" smtClean="0"/>
              <a:t>	{</a:t>
            </a:r>
          </a:p>
          <a:p>
            <a:pPr marL="0" indent="0">
              <a:buNone/>
            </a:pPr>
            <a:r>
              <a:rPr lang="en-US" sz="2400" dirty="0"/>
              <a:t>	 </a:t>
            </a:r>
            <a:r>
              <a:rPr lang="en-US" sz="2400" dirty="0" smtClean="0"/>
              <a:t>  ……..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By creating the object of Frame class </a:t>
            </a:r>
            <a:r>
              <a:rPr lang="en-US" sz="2400" dirty="0"/>
              <a:t>(association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b="1" u="sng" dirty="0" smtClean="0"/>
              <a:t>Ex:</a:t>
            </a:r>
            <a:r>
              <a:rPr lang="en-US" sz="2400" dirty="0" smtClean="0"/>
              <a:t>	class Example </a:t>
            </a:r>
          </a:p>
          <a:p>
            <a:pPr marL="0" indent="0">
              <a:buNone/>
            </a:pPr>
            <a:r>
              <a:rPr lang="en-US" sz="2400" dirty="0" smtClean="0"/>
              <a:t>	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Frame obj=new Frame();</a:t>
            </a:r>
          </a:p>
          <a:p>
            <a:pPr marL="0" indent="0">
              <a:buNone/>
            </a:pPr>
            <a:r>
              <a:rPr lang="en-US" sz="2400" dirty="0" smtClean="0"/>
              <a:t>	   ……..</a:t>
            </a:r>
          </a:p>
          <a:p>
            <a:pPr marL="0" indent="0">
              <a:buNone/>
            </a:pPr>
            <a:r>
              <a:rPr lang="en-US" sz="2400" dirty="0" smtClean="0"/>
              <a:t>	}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175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000" b="1" u="sng" dirty="0" smtClean="0"/>
              <a:t>SimpleGUIExample.java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import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java.awt.*;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SimpleGUIExample {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public static void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String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[] args) {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8000"/>
                </a:solidFill>
                <a:latin typeface="Consolas"/>
              </a:rPr>
              <a:t>	// To create frame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	Frame 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f=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new </a:t>
            </a:r>
            <a:r>
              <a:rPr lang="en-US" sz="2200" dirty="0" smtClean="0">
                <a:solidFill>
                  <a:srgbClr val="FF0000"/>
                </a:solidFill>
                <a:latin typeface="Consolas"/>
              </a:rPr>
              <a:t>Frame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200" dirty="0" smtClean="0">
                <a:solidFill>
                  <a:srgbClr val="FF00FF"/>
                </a:solidFill>
                <a:latin typeface="Consolas"/>
              </a:rPr>
              <a:t>"AWT - GUI Example"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200" dirty="0" smtClean="0">
                <a:latin typeface="Consolas"/>
              </a:rPr>
              <a:t> 	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f.setSize(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400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sz="2200" dirty="0" smtClean="0">
                <a:solidFill>
                  <a:srgbClr val="800080"/>
                </a:solidFill>
                <a:latin typeface="Consolas"/>
              </a:rPr>
              <a:t>400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f.setLayout(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f.setVisible(</a:t>
            </a:r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);</a:t>
            </a:r>
            <a:r>
              <a:rPr lang="en-US" sz="2200" dirty="0" smtClean="0"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	} 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latin typeface="Consolas"/>
              </a:rPr>
              <a:t>} </a:t>
            </a:r>
            <a:endParaRPr lang="en-US" sz="2200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3357562"/>
            <a:ext cx="3843345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1435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 smtClean="0"/>
              <a:t>AWT Components or Elements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71570"/>
            <a:ext cx="8686800" cy="5857892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Button:</a:t>
            </a:r>
          </a:p>
          <a:p>
            <a:pPr marL="0" indent="0" algn="just">
              <a:buNone/>
            </a:pPr>
            <a:r>
              <a:rPr lang="en-US" sz="2200" dirty="0" smtClean="0"/>
              <a:t>	The </a:t>
            </a:r>
            <a:r>
              <a:rPr lang="en-US" sz="2200" b="1" dirty="0" smtClean="0">
                <a:solidFill>
                  <a:srgbClr val="FF0000"/>
                </a:solidFill>
              </a:rPr>
              <a:t>Button</a:t>
            </a:r>
            <a:r>
              <a:rPr lang="en-US" sz="2200" dirty="0" smtClean="0"/>
              <a:t> </a:t>
            </a:r>
            <a:r>
              <a:rPr lang="en-US" sz="2200" dirty="0"/>
              <a:t>class is used to create </a:t>
            </a:r>
            <a:r>
              <a:rPr lang="en-US" sz="2200"/>
              <a:t>a </a:t>
            </a:r>
            <a:r>
              <a:rPr lang="en-US" sz="2200" smtClean="0"/>
              <a:t>labeled button. </a:t>
            </a:r>
            <a:r>
              <a:rPr lang="en-US" sz="2200" dirty="0"/>
              <a:t>The application result in some action when the button is </a:t>
            </a:r>
            <a:r>
              <a:rPr lang="en-US" sz="2200" dirty="0" smtClean="0"/>
              <a:t>pressed.</a:t>
            </a:r>
          </a:p>
          <a:p>
            <a:pPr marL="0" indent="0" algn="just">
              <a:buNone/>
            </a:pPr>
            <a:r>
              <a:rPr lang="en-US" sz="2200" dirty="0"/>
              <a:t>	</a:t>
            </a:r>
            <a:r>
              <a:rPr lang="en-US" sz="2200" b="1" dirty="0" smtClean="0"/>
              <a:t>Syntax:</a:t>
            </a:r>
          </a:p>
          <a:p>
            <a:pPr marL="0" indent="0">
              <a:buNone/>
            </a:pPr>
            <a:r>
              <a:rPr lang="en-US" sz="2200" dirty="0" smtClean="0"/>
              <a:t>		Button</a:t>
            </a:r>
            <a:r>
              <a:rPr lang="en-US" sz="2200" dirty="0"/>
              <a:t> b=</a:t>
            </a:r>
            <a:r>
              <a:rPr lang="en-US" sz="2200" b="1" dirty="0"/>
              <a:t>new</a:t>
            </a:r>
            <a:r>
              <a:rPr lang="en-US" sz="2200" dirty="0"/>
              <a:t> Button</a:t>
            </a:r>
            <a:r>
              <a:rPr lang="en-US" sz="2200" dirty="0" smtClean="0"/>
              <a:t>(“Text");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(Or)	</a:t>
            </a:r>
          </a:p>
          <a:p>
            <a:pPr marL="0" indent="0">
              <a:buNone/>
            </a:pPr>
            <a:r>
              <a:rPr lang="en-US" sz="2200" dirty="0" smtClean="0"/>
              <a:t>		Button b1,b2;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b1=new Button(“Text”);</a:t>
            </a:r>
            <a:r>
              <a:rPr lang="en-US" sz="2200" dirty="0"/>
              <a:t>  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		</a:t>
            </a:r>
            <a:r>
              <a:rPr lang="en-US" sz="2200" dirty="0" err="1" smtClean="0"/>
              <a:t>b.setBounds</a:t>
            </a:r>
            <a:r>
              <a:rPr lang="en-US" sz="2200" dirty="0" smtClean="0"/>
              <a:t>(50,100,80,30);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400" b="1" u="sng" dirty="0" smtClean="0"/>
              <a:t>setBounds(</a:t>
            </a:r>
            <a:r>
              <a:rPr lang="en-US" sz="2400" b="1" u="sng" dirty="0" err="1" smtClean="0"/>
              <a:t>int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x,int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y,int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width,int</a:t>
            </a:r>
            <a:r>
              <a:rPr lang="en-US" sz="2400" b="1" u="sng" dirty="0" smtClean="0"/>
              <a:t> height)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200" dirty="0" smtClean="0"/>
              <a:t>This method is used to declare location ,width &amp; height of all components of AWT.	</a:t>
            </a:r>
            <a:r>
              <a:rPr lang="en-US" sz="2000" dirty="0"/>
              <a:t> </a:t>
            </a:r>
            <a:r>
              <a:rPr lang="en-US" sz="2000" dirty="0" smtClean="0"/>
              <a:t>           </a:t>
            </a:r>
            <a:r>
              <a:rPr lang="en-US" sz="2000" dirty="0"/>
              <a:t> </a:t>
            </a:r>
            <a:r>
              <a:rPr lang="en-US" sz="2000" dirty="0" smtClean="0"/>
              <a:t> X	Y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smtClean="0"/>
              <a:t>Example:	</a:t>
            </a:r>
            <a:r>
              <a:rPr lang="en-US" sz="2000" dirty="0" err="1" smtClean="0"/>
              <a:t>setBounds</a:t>
            </a:r>
            <a:r>
              <a:rPr lang="en-US" sz="2000" dirty="0" smtClean="0"/>
              <a:t>(50,100,80,30);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		    </a:t>
            </a:r>
            <a:r>
              <a:rPr lang="en-US" sz="2000" dirty="0" smtClean="0"/>
              <a:t>width		Height</a:t>
            </a:r>
            <a:endParaRPr lang="en-US" sz="20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038600" y="5715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800600" y="57150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953000" y="61722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448300" y="6172200"/>
            <a:ext cx="4191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9178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272234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Label: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Label</a:t>
            </a:r>
            <a:r>
              <a:rPr lang="en-US" sz="2400" dirty="0" smtClean="0"/>
              <a:t> </a:t>
            </a:r>
            <a:r>
              <a:rPr lang="en-US" sz="2400" dirty="0"/>
              <a:t>class is a component for placing text in a container. It is used to display a single line of read only text.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b="1" dirty="0" smtClean="0"/>
              <a:t>Syntax:</a:t>
            </a:r>
          </a:p>
          <a:p>
            <a:pPr marL="0" indent="0" algn="just">
              <a:buNone/>
            </a:pPr>
            <a:r>
              <a:rPr lang="en-US" sz="2400" dirty="0"/>
              <a:t>		</a:t>
            </a:r>
            <a:r>
              <a:rPr lang="en-US" sz="2400" dirty="0" smtClean="0"/>
              <a:t>Label l1=new Label(“Text”);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(or)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Label l1,l2;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  <a:r>
              <a:rPr lang="en-US" sz="2400" dirty="0" smtClean="0"/>
              <a:t>	l1=new Label(“Text”);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r>
              <a:rPr lang="en-US" u="sng" dirty="0" err="1" smtClean="0"/>
              <a:t>TextField</a:t>
            </a:r>
            <a:r>
              <a:rPr lang="en-US" u="sng" dirty="0" smtClean="0"/>
              <a:t>:</a:t>
            </a:r>
          </a:p>
          <a:p>
            <a:pPr marL="0" indent="0" algn="just">
              <a:buNone/>
            </a:pPr>
            <a:r>
              <a:rPr lang="en-US" sz="2400" dirty="0" smtClean="0"/>
              <a:t>	</a:t>
            </a:r>
            <a:r>
              <a:rPr lang="en-US" sz="2400" dirty="0"/>
              <a:t>The </a:t>
            </a:r>
            <a:r>
              <a:rPr lang="en-US" sz="2400" b="1" dirty="0" err="1" smtClean="0">
                <a:solidFill>
                  <a:srgbClr val="FF0000"/>
                </a:solidFill>
              </a:rPr>
              <a:t>TextField</a:t>
            </a:r>
            <a:r>
              <a:rPr lang="en-US" sz="2400" dirty="0" smtClean="0"/>
              <a:t> </a:t>
            </a:r>
            <a:r>
              <a:rPr lang="en-US" sz="2400" dirty="0"/>
              <a:t>class is a text component that allows </a:t>
            </a:r>
            <a:r>
              <a:rPr lang="en-US" sz="2400" dirty="0" smtClean="0"/>
              <a:t>the user to enter a </a:t>
            </a:r>
            <a:r>
              <a:rPr lang="en-US" sz="2400" dirty="0"/>
              <a:t>single line </a:t>
            </a:r>
            <a:r>
              <a:rPr lang="en-US" sz="2400" dirty="0" smtClean="0"/>
              <a:t>text.</a:t>
            </a:r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 smtClean="0"/>
              <a:t>Syntax:</a:t>
            </a:r>
          </a:p>
          <a:p>
            <a:pPr marL="0" indent="0" algn="just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 t1=new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(“Text”);</a:t>
            </a:r>
          </a:p>
          <a:p>
            <a:pPr marL="0" indent="0" algn="just">
              <a:buNone/>
            </a:pPr>
            <a:r>
              <a:rPr lang="en-US" sz="2400" dirty="0" smtClean="0"/>
              <a:t>		(or)</a:t>
            </a:r>
          </a:p>
          <a:p>
            <a:pPr marL="0" indent="0" algn="just">
              <a:buNone/>
            </a:pPr>
            <a:r>
              <a:rPr lang="en-US" sz="2400" dirty="0" smtClean="0"/>
              <a:t>		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 t1,t2;</a:t>
            </a:r>
          </a:p>
          <a:p>
            <a:pPr marL="0" indent="0" algn="just">
              <a:buNone/>
            </a:pPr>
            <a:r>
              <a:rPr lang="en-US" sz="2400" dirty="0" smtClean="0"/>
              <a:t>		t1=new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(“Text”);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13572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2998</TotalTime>
  <Words>969</Words>
  <Application>Microsoft Office PowerPoint</Application>
  <PresentationFormat>On-screen Show (4:3)</PresentationFormat>
  <Paragraphs>415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AWT-(Abstract Window Toolkit)</vt:lpstr>
      <vt:lpstr>AWT Containers and Components</vt:lpstr>
      <vt:lpstr>Slide 4</vt:lpstr>
      <vt:lpstr>Slide 5</vt:lpstr>
      <vt:lpstr>Slide 6</vt:lpstr>
      <vt:lpstr>Slide 7</vt:lpstr>
      <vt:lpstr>AWT Components or Elements</vt:lpstr>
      <vt:lpstr>Slide 9</vt:lpstr>
      <vt:lpstr>Slide 10</vt:lpstr>
      <vt:lpstr>Slide 11</vt:lpstr>
      <vt:lpstr>Slide 12</vt:lpstr>
      <vt:lpstr>Layout Managers</vt:lpstr>
      <vt:lpstr>BorderLayout</vt:lpstr>
      <vt:lpstr>FlowLayout</vt:lpstr>
      <vt:lpstr>GridLayout</vt:lpstr>
      <vt:lpstr>CardLayout</vt:lpstr>
      <vt:lpstr>Slide 18</vt:lpstr>
      <vt:lpstr>Slide 19</vt:lpstr>
      <vt:lpstr>Slide 20</vt:lpstr>
      <vt:lpstr>Slide 21</vt:lpstr>
      <vt:lpstr>Slide 22</vt:lpstr>
      <vt:lpstr>Slide 23</vt:lpstr>
      <vt:lpstr>Swing</vt:lpstr>
      <vt:lpstr>Difference between AWT and Swing</vt:lpstr>
      <vt:lpstr>AWT    vs          Swing</vt:lpstr>
      <vt:lpstr>Slide 27</vt:lpstr>
      <vt:lpstr>A Simple Swing Example</vt:lpstr>
      <vt:lpstr>Slide 29</vt:lpstr>
      <vt:lpstr>Components of Swing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Staff</cp:lastModifiedBy>
  <cp:revision>292</cp:revision>
  <dcterms:created xsi:type="dcterms:W3CDTF">2017-04-04T04:46:33Z</dcterms:created>
  <dcterms:modified xsi:type="dcterms:W3CDTF">2022-06-29T04:54:12Z</dcterms:modified>
</cp:coreProperties>
</file>